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9" r:id="rId2"/>
    <p:sldId id="421" r:id="rId3"/>
    <p:sldId id="845" r:id="rId4"/>
    <p:sldId id="842" r:id="rId5"/>
    <p:sldId id="846" r:id="rId6"/>
    <p:sldId id="843" r:id="rId7"/>
    <p:sldId id="844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0" autoAdjust="0"/>
    <p:restoredTop sz="81655" autoAdjust="0"/>
  </p:normalViewPr>
  <p:slideViewPr>
    <p:cSldViewPr snapToGrid="0" snapToObjects="1">
      <p:cViewPr varScale="1">
        <p:scale>
          <a:sx n="136" d="100"/>
          <a:sy n="136" d="100"/>
        </p:scale>
        <p:origin x="12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Palaniyappan" userId="4cf2799f-fb94-49c8-836b-4d43457afde5" providerId="ADAL" clId="{7487741E-4529-9943-8703-AEBF9C6D8461}"/>
    <pc:docChg chg="custSel modSld">
      <pc:chgData name="Lena Palaniyappan" userId="4cf2799f-fb94-49c8-836b-4d43457afde5" providerId="ADAL" clId="{7487741E-4529-9943-8703-AEBF9C6D8461}" dt="2025-04-03T01:43:38.273" v="5" actId="313"/>
      <pc:docMkLst>
        <pc:docMk/>
      </pc:docMkLst>
      <pc:sldChg chg="modSp mod">
        <pc:chgData name="Lena Palaniyappan" userId="4cf2799f-fb94-49c8-836b-4d43457afde5" providerId="ADAL" clId="{7487741E-4529-9943-8703-AEBF9C6D8461}" dt="2025-04-03T01:43:38.273" v="5" actId="313"/>
        <pc:sldMkLst>
          <pc:docMk/>
          <pc:sldMk cId="2503223281" sldId="844"/>
        </pc:sldMkLst>
        <pc:spChg chg="mod">
          <ac:chgData name="Lena Palaniyappan" userId="4cf2799f-fb94-49c8-836b-4d43457afde5" providerId="ADAL" clId="{7487741E-4529-9943-8703-AEBF9C6D8461}" dt="2025-04-03T01:43:38.273" v="5" actId="313"/>
          <ac:spMkLst>
            <pc:docMk/>
            <pc:sldMk cId="2503223281" sldId="844"/>
            <ac:spMk id="3" creationId="{4E8B9055-218B-31C9-465D-FC781442F9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69543-1316-174E-99D4-6CB2347E6562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D9AC-9F76-FF41-B0FE-D11810D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4455A-5690-45A6-8453-6BAFC2256A5D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</a:t>
            </a:fld>
            <a:endParaRPr lang="en-US" dirty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D9FE9-18F6-47B7-BC76-509369D33F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5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3D9AC-9F76-FF41-B0FE-D11810D519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BF01-ED5E-5341-A093-B31E5983D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33440-5299-C143-9A21-3825E1EFE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FE96-4121-0745-A08E-33AC0DAC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54CD3-429B-7F4B-8C79-B7BE84EF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75CF-8B08-CA45-9799-14BA0983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0411-3D74-F64E-ADFD-0D8838C8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E6DBB-214D-2D46-901D-2D1A0EFA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E4D35-6532-6649-B9D5-B129CE65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CB71-2D39-9C4D-BA61-9803A346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191D-B178-8F4D-BA13-E79B8E86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43026-F29E-544C-955D-68FA53D9F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54FF2-F5C2-CE43-9A63-2578708A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34F0-A051-6848-8383-6BDE96D2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21A8-A636-7A42-9C6E-12BF527C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1189-2C8C-C946-A6EA-DA66015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1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48E-6C96-C144-89FA-41BABE1D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55BC-8617-6842-B9D8-8CCA162E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A03F-842B-BE4F-9A4A-D9A61B79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27D8-FAE4-F34A-8F06-E16D3DB3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C74A-1A25-4542-AA4F-EE6312C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6A5B-DD92-454C-B156-307AD599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33ACE-2901-6E4C-9C80-BBAA23F3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B2CA-5A4A-044C-BC0F-C71B161E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361A2-3C1D-CF47-9616-4AC103B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D9E6-0F6F-2548-B361-63D747EB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45A2-389A-BA47-AD07-99C3C5C5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546F-2017-274E-9C7C-542367F08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93F06-33E6-7849-824D-C3953299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06C08-E5B1-7A4D-B1E7-A34A32DC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19B30-98A5-0A4D-AA12-7BC4C99D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D0348-06B4-AF4C-B457-F32D4471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B0C6-CEC9-8A45-8702-859413B2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6B1B-A778-6D4C-9C64-7E44D6D5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C8B90-C9C1-6748-93B3-B18EEA19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0E4CD-BDBC-E849-809F-D336E4F08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EACFC-48D3-674C-895E-F76E4962D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111DB-C15E-B548-AA97-B28C3D97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41A0-B267-294B-9866-80CDFF88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2A46C-4175-F046-AF3E-36C947F6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F141-8D58-7343-B9D3-A7D0ADED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59C-262E-CA43-84DD-40D36139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83956-EB92-C643-B5F2-6A40698C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D874A-032C-5047-A12A-B711973B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A9519-7E03-2D41-960A-1632128B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8F531-A7FD-DD46-93E9-4E2E8CA7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92A4-FF38-B74F-B3C8-C285EFAA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0557-9599-8D4B-8009-EC26C408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2568-7B74-2542-BF29-E1F79422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E34AF-EF95-0843-9F77-71FB6BAA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6C9B1-A29F-7B44-8437-88AA68EA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8FACA-79F7-1343-893A-83AF157E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6654B-6A2D-3540-872D-354EA67C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477D-F302-6C40-930F-9CEC068A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3955C-53CB-F543-BBDE-B7A365249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6C38A-8A63-0743-AE87-A662C880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6BE9E-0E59-DF4E-A664-DFBC7CF6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E58AD-8313-FC40-843D-B8233269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96FCD-8233-7E41-80A2-B6300F1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F63E1-BFCB-064A-9592-9E3DE853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0276D-A816-AE4B-9FA4-162B2B0E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1D4F-93B0-8548-8925-6F0E6484D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15C4-6722-F444-A3B5-142EDF4C1D4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E13A1-AD0F-1441-8A00-C7504D4EB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E59F-8343-5F4F-B62A-E4D2ABA1A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A08F-8425-3542-BE69-E16FA90A3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3.t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220" y="-144497"/>
            <a:ext cx="864096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DISCOURSE-Opening Remarks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4172" y="1991003"/>
            <a:ext cx="6400800" cy="8001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latin typeface="Garamond" pitchFamily="-123" charset="0"/>
                <a:ea typeface="Garamond" pitchFamily="-123" charset="0"/>
                <a:cs typeface="Garamond" pitchFamily="-123" charset="0"/>
              </a:rPr>
              <a:t>Vijay A. Mittal</a:t>
            </a:r>
          </a:p>
          <a:p>
            <a:pPr eaLnBrk="1" hangingPunct="1"/>
            <a:r>
              <a:rPr lang="en-US" dirty="0">
                <a:latin typeface="Garamond" pitchFamily="-123" charset="0"/>
                <a:ea typeface="Garamond" pitchFamily="-123" charset="0"/>
                <a:cs typeface="Garamond" pitchFamily="-123" charset="0"/>
              </a:rPr>
              <a:t>Northwestern University</a:t>
            </a:r>
          </a:p>
          <a:p>
            <a:r>
              <a:rPr lang="en-US" dirty="0">
                <a:latin typeface="Garamond" pitchFamily="-123" charset="0"/>
                <a:ea typeface="Garamond" pitchFamily="-123" charset="0"/>
                <a:cs typeface="Garamond" pitchFamily="-123" charset="0"/>
              </a:rPr>
              <a:t>Department of Psychology</a:t>
            </a:r>
          </a:p>
        </p:txBody>
      </p:sp>
      <p:pic>
        <p:nvPicPr>
          <p:cNvPr id="8" name="Picture 7" descr="Northwestern_University_Sea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82" y="3906645"/>
            <a:ext cx="434948" cy="324036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350113"/>
            <a:ext cx="2492108" cy="1112548"/>
          </a:xfrm>
          <a:prstGeom prst="rect">
            <a:avLst/>
          </a:prstGeom>
        </p:spPr>
      </p:pic>
      <p:pic>
        <p:nvPicPr>
          <p:cNvPr id="12" name="Picture 11" descr="ADAPT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37928"/>
            <a:ext cx="3878730" cy="11374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8792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92"/>
            <a:ext cx="8229600" cy="857250"/>
          </a:xfrm>
        </p:spPr>
        <p:txBody>
          <a:bodyPr/>
          <a:lstStyle/>
          <a:p>
            <a:r>
              <a:rPr lang="en-US" sz="3200" dirty="0">
                <a:latin typeface="Garamond"/>
                <a:cs typeface="Garamond"/>
              </a:rPr>
              <a:t>Thanks to Local Coordinators and Partners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EA53B9-16BF-E49B-4ECC-FA02DAF9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78" y="2348054"/>
            <a:ext cx="1197555" cy="12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98BFC5-6CB7-C86E-FD24-329569A29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8" y="857991"/>
            <a:ext cx="1076763" cy="12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7A0D79-E4B3-CC6C-DFD1-F824607E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" y="867092"/>
            <a:ext cx="1331621" cy="12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a white dress and a graduation cap&#10;&#10;AI-generated content may be incorrect.">
            <a:extLst>
              <a:ext uri="{FF2B5EF4-FFF2-40B4-BE49-F238E27FC236}">
                <a16:creationId xmlns:a16="http://schemas.microsoft.com/office/drawing/2014/main" id="{042268D8-BB8A-D82A-B2F9-737C00D24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49" y="2200460"/>
            <a:ext cx="1078833" cy="1612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F6C190-1E7A-20BC-83C1-0E8C5C35E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623" y="3944093"/>
            <a:ext cx="1041400" cy="850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F9489-613F-CCE1-BDAC-FAE570063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061" y="3765518"/>
            <a:ext cx="4394200" cy="723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E209DB-CDB1-C4D4-44C2-91E6F944AA8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68" y="4034263"/>
            <a:ext cx="112141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3A8A39-3FA0-0974-1935-BFB80E802A09}"/>
              </a:ext>
            </a:extLst>
          </p:cNvPr>
          <p:cNvSpPr txBox="1"/>
          <p:nvPr/>
        </p:nvSpPr>
        <p:spPr>
          <a:xfrm>
            <a:off x="1272379" y="4056329"/>
            <a:ext cx="200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Psychology</a:t>
            </a:r>
          </a:p>
          <a:p>
            <a:r>
              <a:rPr lang="en-US" dirty="0">
                <a:solidFill>
                  <a:srgbClr val="7030A0"/>
                </a:solidFill>
              </a:rPr>
              <a:t>Communication Sciences and Disorders</a:t>
            </a:r>
          </a:p>
        </p:txBody>
      </p:sp>
      <p:pic>
        <p:nvPicPr>
          <p:cNvPr id="21" name="Picture 20" descr="ADAPT.tif">
            <a:extLst>
              <a:ext uri="{FF2B5EF4-FFF2-40B4-BE49-F238E27FC236}">
                <a16:creationId xmlns:a16="http://schemas.microsoft.com/office/drawing/2014/main" id="{E48018DB-9F09-5592-F135-59490D9C11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5" y="4306617"/>
            <a:ext cx="2471034" cy="7246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EA83-C91C-64B9-60AE-A92ABAADE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6705" y="1043306"/>
            <a:ext cx="6043127" cy="2596385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>
                <a:latin typeface="+mj-lt"/>
              </a:rPr>
              <a:t>Thanks to Betsy Schaefer and the entire planning team.  </a:t>
            </a:r>
          </a:p>
          <a:p>
            <a:endParaRPr lang="en-US" sz="3000" dirty="0">
              <a:latin typeface="+mj-lt"/>
            </a:endParaRPr>
          </a:p>
          <a:p>
            <a:pPr marL="0" marR="0" algn="l"/>
            <a:r>
              <a:rPr lang="en-US" sz="3000" b="0" i="0" u="sng" strike="noStrike" dirty="0">
                <a:solidFill>
                  <a:srgbClr val="000000"/>
                </a:solidFill>
                <a:effectLst/>
                <a:latin typeface="+mj-lt"/>
              </a:rPr>
              <a:t>Our Program committee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342900" lvl="1"/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j-lt"/>
              </a:rPr>
              <a:t>Sunny Tang</a:t>
            </a:r>
          </a:p>
          <a:p>
            <a:pPr marL="342900" lvl="1"/>
            <a:r>
              <a:rPr lang="en-US" sz="3000" dirty="0">
                <a:latin typeface="+mj-lt"/>
              </a:rPr>
              <a:t>Natàlia Mota </a:t>
            </a:r>
          </a:p>
          <a:p>
            <a:pPr marL="342900" lvl="1"/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j-lt"/>
              </a:rPr>
              <a:t>Rui He</a:t>
            </a:r>
          </a:p>
          <a:p>
            <a:pPr marL="342900" lvl="1"/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j-lt"/>
              </a:rPr>
              <a:t>Paulina </a:t>
            </a:r>
            <a:r>
              <a:rPr lang="en-US" sz="3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Dzialoszynski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342900" lvl="1"/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+mj-lt"/>
              </a:rPr>
              <a:t>Lena Palaniyappan</a:t>
            </a:r>
          </a:p>
          <a:p>
            <a:pPr marL="171450" lvl="1" indent="0">
              <a:buNone/>
            </a:pPr>
            <a:endParaRPr lang="en-US" sz="5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8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6309-A0B1-9AC6-04B2-0BF89058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6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Thought, Language, and Communication Disturbances in Serious Mental Illness and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D510-A400-B9EB-BC90-E8F895AC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558" y="1369219"/>
            <a:ext cx="3886200" cy="3263504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+mj-lt"/>
              </a:rPr>
              <a:t>Alleviating language dysfunction will improve the lives of people and families with severe mental illnesses. </a:t>
            </a:r>
          </a:p>
          <a:p>
            <a:endParaRPr lang="en-US" sz="1800" dirty="0">
              <a:effectLst/>
              <a:latin typeface="+mj-lt"/>
            </a:endParaRPr>
          </a:p>
          <a:p>
            <a:r>
              <a:rPr lang="en-US" sz="1800" dirty="0">
                <a:effectLst/>
                <a:latin typeface="+mj-lt"/>
              </a:rPr>
              <a:t>Leveraging speech to reduce the suffering due to mental illnesses </a:t>
            </a:r>
          </a:p>
          <a:p>
            <a:endParaRPr lang="en-US" sz="1800" dirty="0">
              <a:effectLst/>
              <a:latin typeface="+mj-lt"/>
            </a:endParaRPr>
          </a:p>
          <a:p>
            <a:r>
              <a:rPr lang="en-US" sz="1800" dirty="0">
                <a:effectLst/>
                <a:latin typeface="+mj-lt"/>
              </a:rPr>
              <a:t>We will ask the crucial questions that remain unanswered and overcome challenges in answering them with our collective effort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82C03-BD8A-AAF2-F19C-533DC76C5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389" y="1283448"/>
            <a:ext cx="3886200" cy="3263504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+mj-lt"/>
              </a:rPr>
              <a:t>Collaboration &gt; competition </a:t>
            </a:r>
          </a:p>
          <a:p>
            <a:r>
              <a:rPr lang="en-US" sz="1800" dirty="0">
                <a:effectLst/>
                <a:latin typeface="+mj-lt"/>
              </a:rPr>
              <a:t>Effortful building of shared trust </a:t>
            </a:r>
          </a:p>
          <a:p>
            <a:r>
              <a:rPr lang="en-US" sz="1800" dirty="0">
                <a:effectLst/>
                <a:latin typeface="+mj-lt"/>
              </a:rPr>
              <a:t>Learning mutual strengths and opportunities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8A4C5-F4D3-7ECC-ED5E-30D81AC592F6}"/>
              </a:ext>
            </a:extLst>
          </p:cNvPr>
          <p:cNvSpPr txBox="1"/>
          <p:nvPr/>
        </p:nvSpPr>
        <p:spPr>
          <a:xfrm>
            <a:off x="6612254" y="2831001"/>
            <a:ext cx="236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effectLst/>
              </a:rPr>
              <a:t>Not just data or</a:t>
            </a:r>
            <a:r>
              <a:rPr lang="en-US" dirty="0"/>
              <a:t> </a:t>
            </a:r>
            <a:r>
              <a:rPr lang="en-US" i="1" dirty="0">
                <a:effectLst/>
              </a:rPr>
              <a:t>methods sharing</a:t>
            </a:r>
            <a:endParaRPr lang="en-US" dirty="0">
              <a:effectLst/>
            </a:endParaRPr>
          </a:p>
          <a:p>
            <a:r>
              <a:rPr lang="en-US" i="1" dirty="0"/>
              <a:t>b</a:t>
            </a:r>
            <a:r>
              <a:rPr lang="en-US" i="1" dirty="0">
                <a:effectLst/>
              </a:rPr>
              <a:t>ut also nurturing</a:t>
            </a:r>
            <a:r>
              <a:rPr lang="en-US" dirty="0"/>
              <a:t> </a:t>
            </a:r>
            <a:r>
              <a:rPr lang="en-US" i="1" dirty="0">
                <a:effectLst/>
              </a:rPr>
              <a:t>ideas and actions -</a:t>
            </a:r>
            <a:r>
              <a:rPr lang="en-US" dirty="0"/>
              <a:t> </a:t>
            </a:r>
            <a:r>
              <a:rPr lang="en-US" i="1" dirty="0">
                <a:effectLst/>
              </a:rPr>
              <a:t>i.e., letting others</a:t>
            </a:r>
            <a:r>
              <a:rPr lang="en-US" dirty="0"/>
              <a:t> </a:t>
            </a:r>
            <a:r>
              <a:rPr lang="en-US" i="1" dirty="0">
                <a:effectLst/>
              </a:rPr>
              <a:t>lead, co-lead and</a:t>
            </a:r>
            <a:r>
              <a:rPr lang="en-US" dirty="0"/>
              <a:t> </a:t>
            </a:r>
            <a:r>
              <a:rPr lang="en-US" i="1" dirty="0">
                <a:effectLst/>
              </a:rPr>
              <a:t>contribute</a:t>
            </a:r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AEF85-24DD-310D-E141-A9646777B0B3}"/>
              </a:ext>
            </a:extLst>
          </p:cNvPr>
          <p:cNvSpPr txBox="1"/>
          <p:nvPr/>
        </p:nvSpPr>
        <p:spPr>
          <a:xfrm>
            <a:off x="4167573" y="2861930"/>
            <a:ext cx="236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effectLst/>
              </a:rPr>
              <a:t>No shortcuts to successful </a:t>
            </a:r>
          </a:p>
          <a:p>
            <a:r>
              <a:rPr lang="en-US" sz="1600" i="1" dirty="0">
                <a:effectLst/>
              </a:rPr>
              <a:t>collaboration </a:t>
            </a:r>
            <a:r>
              <a:rPr lang="en-US" sz="1600" i="1" dirty="0"/>
              <a:t>t</a:t>
            </a:r>
            <a:r>
              <a:rPr lang="en-US" sz="1600" i="1" dirty="0">
                <a:effectLst/>
              </a:rPr>
              <a:t>ransparent and inclusive actions are critical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C8E50-FF0E-08F2-F31C-A9AA6D87F88D}"/>
              </a:ext>
            </a:extLst>
          </p:cNvPr>
          <p:cNvSpPr txBox="1"/>
          <p:nvPr/>
        </p:nvSpPr>
        <p:spPr>
          <a:xfrm>
            <a:off x="2516245" y="4632723"/>
            <a:ext cx="420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 model for the entire field and beyond!</a:t>
            </a:r>
          </a:p>
        </p:txBody>
      </p:sp>
    </p:spTree>
    <p:extLst>
      <p:ext uri="{BB962C8B-B14F-4D97-AF65-F5344CB8AC3E}">
        <p14:creationId xmlns:p14="http://schemas.microsoft.com/office/powerpoint/2010/main" val="36268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F092-C787-F2FF-BE53-D2C585B6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91" y="-13772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997D-ED45-5E3C-0457-58417A8E3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341" y="698088"/>
            <a:ext cx="3886200" cy="3263504"/>
          </a:xfrm>
        </p:spPr>
        <p:txBody>
          <a:bodyPr>
            <a:normAutofit/>
          </a:bodyPr>
          <a:lstStyle/>
          <a:p>
            <a:r>
              <a:rPr lang="en-US" sz="1800" dirty="0"/>
              <a:t>Dedication – visiting US</a:t>
            </a:r>
          </a:p>
          <a:p>
            <a:r>
              <a:rPr lang="en-US" sz="1800" dirty="0"/>
              <a:t>International Cooperation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4201B-4E75-9A8F-DFE6-F20338ECB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39998"/>
            <a:ext cx="3886200" cy="326350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We meet these challenges with enthusiasm and commitment:</a:t>
            </a:r>
          </a:p>
          <a:p>
            <a:pPr lvl="1"/>
            <a:r>
              <a:rPr lang="en-US" dirty="0">
                <a:latin typeface="+mj-lt"/>
              </a:rPr>
              <a:t>84 in-person attendees and 35 virtual</a:t>
            </a:r>
          </a:p>
          <a:p>
            <a:pPr lvl="1"/>
            <a:r>
              <a:rPr lang="en-US" dirty="0">
                <a:latin typeface="+mj-lt"/>
              </a:rPr>
              <a:t>20 Posters</a:t>
            </a:r>
          </a:p>
          <a:p>
            <a:pPr lvl="1"/>
            <a:endParaRPr lang="en-US" dirty="0">
              <a:latin typeface="+mj-lt"/>
            </a:endParaRPr>
          </a:p>
          <a:p>
            <a:pPr>
              <a:spcBef>
                <a:spcPts val="907"/>
              </a:spcBef>
            </a:pPr>
            <a:r>
              <a:rPr lang="en-US" sz="1800" dirty="0">
                <a:effectLst/>
                <a:latin typeface="+mj-lt"/>
              </a:rPr>
              <a:t>Directly leveraging the existence of our network and/or contributing data to the network</a:t>
            </a:r>
            <a:br>
              <a:rPr lang="en-US" sz="1800" dirty="0">
                <a:effectLst/>
                <a:latin typeface="+mj-lt"/>
              </a:rPr>
            </a:br>
            <a:endParaRPr lang="en-US" sz="1800" dirty="0">
              <a:effectLst/>
              <a:latin typeface="+mj-lt"/>
            </a:endParaRPr>
          </a:p>
          <a:p>
            <a:pPr>
              <a:lnSpc>
                <a:spcPts val="1673"/>
              </a:lnSpc>
            </a:pPr>
            <a:r>
              <a:rPr lang="en-US" sz="1800" dirty="0">
                <a:effectLst/>
                <a:latin typeface="+mj-lt"/>
              </a:rPr>
              <a:t>Funding success for consortium members*</a:t>
            </a:r>
          </a:p>
          <a:p>
            <a:pPr lvl="1">
              <a:lnSpc>
                <a:spcPts val="1673"/>
              </a:lnSpc>
            </a:pPr>
            <a:r>
              <a:rPr lang="en-US" b="1" u="sng" dirty="0">
                <a:solidFill>
                  <a:srgbClr val="001F5F"/>
                </a:solidFill>
                <a:effectLst/>
                <a:latin typeface="+mj-lt"/>
              </a:rPr>
              <a:t>$24,864,001.78</a:t>
            </a:r>
            <a:r>
              <a:rPr lang="en-US" u="sng" dirty="0">
                <a:solidFill>
                  <a:srgbClr val="001F5F"/>
                </a:solidFill>
                <a:latin typeface="+mj-lt"/>
              </a:rPr>
              <a:t> </a:t>
            </a:r>
            <a:r>
              <a:rPr lang="en-US" b="1" dirty="0">
                <a:effectLst/>
                <a:latin typeface="+mj-lt"/>
              </a:rPr>
              <a:t>Million USD since 2021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EF67A-19D5-8735-5938-C4AD7937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5" y="1351175"/>
            <a:ext cx="3886200" cy="1957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26FB6-C1A7-9B7A-140A-6130C8D4D0DF}"/>
              </a:ext>
            </a:extLst>
          </p:cNvPr>
          <p:cNvSpPr txBox="1"/>
          <p:nvPr/>
        </p:nvSpPr>
        <p:spPr>
          <a:xfrm>
            <a:off x="334737" y="3511004"/>
            <a:ext cx="418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Over 320 DISCOURSE members across 6 continents consisting of researchers with projects spanning linguistics, speech and language therapy, and artificial intelligence applied to diverse fields of study, including linguistics, neuroscience, psychiatry, genetics, pharmacology, and </a:t>
            </a:r>
            <a:r>
              <a:rPr lang="en-US" sz="14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behavioural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science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75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54E4-093D-162E-277A-61A85BAD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36" y="-95003"/>
            <a:ext cx="7886700" cy="994172"/>
          </a:xfrm>
        </p:spPr>
        <p:txBody>
          <a:bodyPr/>
          <a:lstStyle/>
          <a:p>
            <a:r>
              <a:rPr lang="en-US" dirty="0"/>
              <a:t>DIALOG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77E3-CA25-D0DC-2522-C9E11C4E1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821" y="744728"/>
            <a:ext cx="8800358" cy="3654043"/>
          </a:xfrm>
        </p:spPr>
        <p:txBody>
          <a:bodyPr>
            <a:noAutofit/>
          </a:bodyPr>
          <a:lstStyle/>
          <a:p>
            <a:pPr marL="0" marR="0" algn="l"/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Wellcome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 Trust has awarded </a:t>
            </a:r>
            <a:r>
              <a:rPr lang="en-US" sz="1600" b="1" i="0" u="none" strike="noStrike" dirty="0">
                <a:solidFill>
                  <a:srgbClr val="242424"/>
                </a:solidFill>
                <a:effectLst/>
                <a:latin typeface="+mj-lt"/>
              </a:rPr>
              <a:t>$8.7 million (CAD) 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to a project proposed by DISCOURSE collaborators - "DIALOG: Understanding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Disorganisation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: A Language-Focused Global Initiative In Psychosis." </a:t>
            </a:r>
          </a:p>
          <a:p>
            <a:pPr marL="0" marR="0" algn="l"/>
            <a:endParaRPr lang="en-US" sz="12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algn="l"/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This initiative, led by Lena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Palaniyappan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 and a team of international co-investigators, aims to explore how the neurobiological underpinnings of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disorganisation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 affect speech production and comprehension.</a:t>
            </a:r>
          </a:p>
          <a:p>
            <a:pPr marL="0" marR="0" algn="l"/>
            <a:endParaRPr lang="en-US" sz="12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algn="l"/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DIALOG will combine neuroimaging and naturalistic language to investigate the role of imprecise predictive processing in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disorganisation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. The project will utilize Large Language Models (LLM) applied to speech recordings and large-scale participant data from MRI, PET, and MEG tools. By examining the brain's architecture at synaptic, neuronal, and oscillatory levels, DIALOG seeks to provide a comprehensive neurocomputational framework to understand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+mj-lt"/>
              </a:rPr>
              <a:t>disorganisation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+mj-lt"/>
              </a:rPr>
              <a:t> and its impact on social dysfunction in psychosis.</a:t>
            </a:r>
          </a:p>
          <a:p>
            <a:pPr marL="0" marR="0" algn="l"/>
            <a:endParaRPr lang="en-US" sz="12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algn="l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+mj-lt"/>
              </a:rPr>
              <a:t>Congratulations</a:t>
            </a:r>
            <a:r>
              <a:rPr lang="en-US" sz="1600" b="1" i="0" u="none" strike="noStrike" dirty="0">
                <a:solidFill>
                  <a:srgbClr val="242424"/>
                </a:solidFill>
                <a:effectLst/>
                <a:latin typeface="+mj-lt"/>
              </a:rPr>
              <a:t> to the team, including Iris E. Sommer (Netherlands), Susan L. Rossell (Australia), </a:t>
            </a:r>
            <a:r>
              <a:rPr lang="en-US" sz="1600" b="1" i="0" u="none" strike="noStrike" dirty="0" err="1">
                <a:solidFill>
                  <a:srgbClr val="242424"/>
                </a:solidFill>
                <a:effectLst/>
                <a:latin typeface="+mj-lt"/>
              </a:rPr>
              <a:t>Tilo</a:t>
            </a:r>
            <a:r>
              <a:rPr lang="en-US" sz="1600" b="1" i="0" u="none" strike="noStrike" dirty="0">
                <a:solidFill>
                  <a:srgbClr val="242424"/>
                </a:solidFill>
                <a:effectLst/>
                <a:latin typeface="+mj-lt"/>
              </a:rPr>
              <a:t> Kircher (Germany), Gina R. Kuperberg (USA), Valentina Bambini (Italy), Neil A. Harrison (UK), and Krish D. Singh (UK).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345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F55C-038D-98C4-0FCF-8712A0CE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189" y="-130629"/>
            <a:ext cx="7886700" cy="994172"/>
          </a:xfrm>
        </p:spPr>
        <p:txBody>
          <a:bodyPr/>
          <a:lstStyle/>
          <a:p>
            <a:r>
              <a:rPr lang="en-US" dirty="0"/>
              <a:t>DISCOURSE </a:t>
            </a:r>
            <a:r>
              <a:rPr lang="en-US" dirty="0" err="1"/>
              <a:t>Databanking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5BA-976F-32D1-07A9-E1AC67329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749059"/>
            <a:ext cx="8949170" cy="3860052"/>
          </a:xfrm>
        </p:spPr>
        <p:txBody>
          <a:bodyPr>
            <a:noAutofit/>
          </a:bodyPr>
          <a:lstStyle/>
          <a:p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International collaborative efforts have focused on compiling large datasets to answer key research questions examining the multimodal nature of speech elicitation, studying the mechanisms underlying thought/language/communication disturbances, and their impacts on functioning. </a:t>
            </a:r>
          </a:p>
          <a:p>
            <a:endParaRPr lang="en-US" sz="16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We approach this from many perspectives, including a harmonized data collection effort which is currently ongoing in 14 languages, at 20 sites around the world, including the US, Canada, UK, Italy, Spain, and Australia. 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Our group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has been collecting short, everyday social conversations from patients. This means we're using verbatim speech data (audio and transcripts) from consenting patients receiving clinical care – so wide and representative sampling has become possible. 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We're creating a large speech-bank that is diverse with multiple languages, robust privacy, and open to researchers around the globe.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We also have working groups dedicated to the data banking process, 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advancing standards and harmonization efforts for the field,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advancing computational methods, investigating clinical interventions, and understanding the mechanisms behind these disturbances in psychosis</a:t>
            </a:r>
            <a:r>
              <a:rPr lang="en-U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3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E6D9-50C6-4496-9EBA-E285E309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958" y="-271650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/>
              <a:t>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9055-218B-31C9-465D-FC781442F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66" y="900475"/>
            <a:ext cx="4396098" cy="3851596"/>
          </a:xfrm>
        </p:spPr>
        <p:txBody>
          <a:bodyPr>
            <a:normAutofit fontScale="25000" lnSpcReduction="20000"/>
          </a:bodyPr>
          <a:lstStyle/>
          <a:p>
            <a:pPr marL="0" marR="0" algn="l"/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3 local speakers (Molly Losh, Matt Goldrick, Luz Maria </a:t>
            </a:r>
            <a:r>
              <a:rPr lang="en-US" sz="5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Alliende</a:t>
            </a:r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marL="0" marR="0" algn="l"/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3 panelists with lived experience (Vegas Hodgins, Irnes Zeljkovic, Chantal Murthy) </a:t>
            </a:r>
          </a:p>
          <a:p>
            <a:pPr marL="0"/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2 speakers talking about 2 specific projects Frederike Stein and Rui He</a:t>
            </a:r>
          </a:p>
          <a:p>
            <a:pPr marL="0"/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Discourse work groups </a:t>
            </a:r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en-US" sz="5600" dirty="0">
                <a:effectLst/>
                <a:latin typeface="+mj-lt"/>
              </a:rPr>
              <a:t>Discussant: Lena </a:t>
            </a:r>
            <a:r>
              <a:rPr lang="en-US" sz="5600" dirty="0" err="1">
                <a:effectLst/>
                <a:latin typeface="+mj-lt"/>
              </a:rPr>
              <a:t>Palaniyappan</a:t>
            </a:r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): </a:t>
            </a:r>
          </a:p>
          <a:p>
            <a:pPr marL="342900" lvl="1"/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Sunny Tang (Clinical Harmonization)</a:t>
            </a:r>
          </a:p>
          <a:p>
            <a:pPr marL="342900" lvl="1"/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Alban </a:t>
            </a:r>
            <a:r>
              <a:rPr lang="en-US" sz="5600" b="0" u="none" strike="noStrike" dirty="0" err="1">
                <a:solidFill>
                  <a:srgbClr val="000000"/>
                </a:solidFill>
                <a:effectLst/>
                <a:latin typeface="+mj-lt"/>
              </a:rPr>
              <a:t>Voppel</a:t>
            </a:r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 (Computational Methods)</a:t>
            </a:r>
          </a:p>
          <a:p>
            <a:pPr marL="342900" lvl="1"/>
            <a:r>
              <a:rPr lang="en-US" sz="5600" b="0" u="none" strike="noStrike" dirty="0">
                <a:solidFill>
                  <a:srgbClr val="000000"/>
                </a:solidFill>
                <a:effectLst/>
                <a:latin typeface="+mj-lt"/>
              </a:rPr>
              <a:t>Julianna Olah (</a:t>
            </a:r>
            <a:r>
              <a:rPr lang="en-US" sz="5600" dirty="0">
                <a:effectLst/>
                <a:latin typeface="+mj-lt"/>
              </a:rPr>
              <a:t>Collaborations and Stakeholders) </a:t>
            </a:r>
          </a:p>
          <a:p>
            <a:pPr marL="342900" lvl="1"/>
            <a:r>
              <a:rPr lang="en-US" sz="5600" dirty="0">
                <a:effectLst/>
                <a:latin typeface="+mj-lt"/>
              </a:rPr>
              <a:t>Maria Alonso Sanchez and Gina Kuperberg (Mechanisms, Models, and Theory of Language)</a:t>
            </a:r>
          </a:p>
          <a:p>
            <a:pPr marL="342900" lvl="1"/>
            <a:r>
              <a:rPr lang="en-US" sz="5600" dirty="0">
                <a:effectLst/>
                <a:latin typeface="+mj-lt"/>
              </a:rPr>
              <a:t>Susan Rossell &amp; Marta </a:t>
            </a:r>
            <a:r>
              <a:rPr lang="en-US" sz="5600" dirty="0" err="1">
                <a:effectLst/>
                <a:latin typeface="+mj-lt"/>
              </a:rPr>
              <a:t>Bosia</a:t>
            </a:r>
            <a:r>
              <a:rPr lang="en-US" sz="5600" dirty="0">
                <a:effectLst/>
                <a:latin typeface="+mj-lt"/>
              </a:rPr>
              <a:t> (Clinical Translation)</a:t>
            </a:r>
            <a:endParaRPr lang="en-US" sz="5600" b="0" u="none" strike="noStrike" dirty="0">
              <a:solidFill>
                <a:srgbClr val="000000"/>
              </a:solidFill>
              <a:latin typeface="+mj-lt"/>
            </a:endParaRPr>
          </a:p>
          <a:p>
            <a:pPr marL="0" marR="0" algn="l"/>
            <a:r>
              <a:rPr lang="en-US" sz="5600" b="0" i="0" u="none" strike="noStrike" dirty="0">
                <a:solidFill>
                  <a:srgbClr val="000000"/>
                </a:solidFill>
                <a:effectLst/>
                <a:latin typeface="+mj-lt"/>
              </a:rPr>
              <a:t>3 speakers talking about recent finding related to speech related topics (GPT-3) Gina Kuperberg, Tiana Wei (Magnetoencephalography), Michael Spilka (Computational speech markers).</a:t>
            </a:r>
          </a:p>
          <a:p>
            <a:pPr marL="0" marR="0" algn="l"/>
            <a:r>
              <a:rPr lang="en-US" sz="5600" dirty="0">
                <a:solidFill>
                  <a:srgbClr val="000000"/>
                </a:solidFill>
                <a:latin typeface="+mj-lt"/>
              </a:rPr>
              <a:t>Opportunities for informal discussion including  a poster session, lunch, breaks, and dinners.</a:t>
            </a:r>
            <a:endParaRPr lang="en-US" sz="56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617BE-3116-0D1D-22FE-BE9D40DC4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7903" y="507907"/>
            <a:ext cx="439609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Common Themes:</a:t>
            </a:r>
          </a:p>
          <a:p>
            <a:r>
              <a:rPr lang="en-US" sz="1800" dirty="0" err="1"/>
              <a:t>Transdiagnostics</a:t>
            </a:r>
            <a:r>
              <a:rPr lang="en-US" sz="1800" dirty="0"/>
              <a:t> across SMI and neurodevelopmental disorders and clinical stages</a:t>
            </a:r>
          </a:p>
          <a:p>
            <a:r>
              <a:rPr lang="en-US" sz="1800" dirty="0"/>
              <a:t>Meaningful Translational Application (treatment outcomes, lived experience, practical implementation, industry partnerships)</a:t>
            </a:r>
          </a:p>
          <a:p>
            <a:r>
              <a:rPr lang="en-US" sz="1800" dirty="0"/>
              <a:t>A multipronged approach benefiting from expertise across working groups</a:t>
            </a:r>
          </a:p>
          <a:p>
            <a:r>
              <a:rPr lang="en-US" sz="1800" dirty="0"/>
              <a:t>Rigor in collection, harmonization, and collection</a:t>
            </a:r>
          </a:p>
          <a:p>
            <a:r>
              <a:rPr lang="en-US" sz="1800" dirty="0"/>
              <a:t>A focus on mechanism</a:t>
            </a:r>
          </a:p>
          <a:p>
            <a:r>
              <a:rPr lang="en-US" sz="1800" dirty="0"/>
              <a:t>Blistering methodological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25032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33240</TotalTime>
  <Words>832</Words>
  <Application>Microsoft Macintosh PowerPoint</Application>
  <PresentationFormat>On-screen Show (16:9)</PresentationFormat>
  <Paragraphs>78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Garamond</vt:lpstr>
      <vt:lpstr>Times New Roman</vt:lpstr>
      <vt:lpstr>Office Theme</vt:lpstr>
      <vt:lpstr>DISCOURSE-Opening Remarks</vt:lpstr>
      <vt:lpstr>Thanks to Local Coordinators and Partners</vt:lpstr>
      <vt:lpstr>Thought, Language, and Communication Disturbances in Serious Mental Illness and 2025</vt:lpstr>
      <vt:lpstr>DISCOURSE</vt:lpstr>
      <vt:lpstr>DIALOG Project</vt:lpstr>
      <vt:lpstr>DISCOURSE Databanking</vt:lpstr>
      <vt:lpstr>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2 – Objective</dc:title>
  <dc:creator>Derek James Dean</dc:creator>
  <cp:lastModifiedBy>Lena Palaniyappan</cp:lastModifiedBy>
  <cp:revision>275</cp:revision>
  <dcterms:created xsi:type="dcterms:W3CDTF">2018-08-08T02:44:29Z</dcterms:created>
  <dcterms:modified xsi:type="dcterms:W3CDTF">2025-04-03T01:43:39Z</dcterms:modified>
</cp:coreProperties>
</file>