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297" r:id="rId6"/>
    <p:sldId id="276" r:id="rId7"/>
    <p:sldId id="258" r:id="rId8"/>
    <p:sldId id="259" r:id="rId9"/>
    <p:sldId id="278" r:id="rId10"/>
    <p:sldId id="279" r:id="rId11"/>
    <p:sldId id="277" r:id="rId12"/>
    <p:sldId id="280" r:id="rId13"/>
    <p:sldId id="289" r:id="rId14"/>
    <p:sldId id="294" r:id="rId15"/>
    <p:sldId id="282" r:id="rId16"/>
    <p:sldId id="288" r:id="rId17"/>
    <p:sldId id="281" r:id="rId18"/>
    <p:sldId id="287" r:id="rId19"/>
    <p:sldId id="295" r:id="rId20"/>
    <p:sldId id="285" r:id="rId21"/>
    <p:sldId id="290" r:id="rId22"/>
    <p:sldId id="296" r:id="rId23"/>
    <p:sldId id="284" r:id="rId24"/>
    <p:sldId id="291" r:id="rId25"/>
    <p:sldId id="293" r:id="rId26"/>
    <p:sldId id="298" r:id="rId27"/>
    <p:sldId id="273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425"/>
    <a:srgbClr val="1E77B4"/>
    <a:srgbClr val="3A74BA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30"/>
    <p:restoredTop sz="95833"/>
  </p:normalViewPr>
  <p:slideViewPr>
    <p:cSldViewPr snapToGrid="0">
      <p:cViewPr>
        <p:scale>
          <a:sx n="97" d="100"/>
          <a:sy n="97" d="100"/>
        </p:scale>
        <p:origin x="85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0B555D26-A40E-5C7F-1C9C-A0EC61EF1DDD}"/>
              </a:ext>
            </a:extLst>
          </p:cNvPr>
          <p:cNvSpPr/>
          <p:nvPr userDrawn="1"/>
        </p:nvSpPr>
        <p:spPr>
          <a:xfrm>
            <a:off x="5522949" y="0"/>
            <a:ext cx="4882443" cy="6858000"/>
          </a:xfrm>
          <a:custGeom>
            <a:avLst/>
            <a:gdLst>
              <a:gd name="connsiteX0" fmla="*/ 0 w 4628444"/>
              <a:gd name="connsiteY0" fmla="*/ 6897511 h 6897511"/>
              <a:gd name="connsiteX1" fmla="*/ 0 w 4628444"/>
              <a:gd name="connsiteY1" fmla="*/ 6897511 h 6897511"/>
              <a:gd name="connsiteX2" fmla="*/ 158044 w 4628444"/>
              <a:gd name="connsiteY2" fmla="*/ 6807200 h 6897511"/>
              <a:gd name="connsiteX3" fmla="*/ 191911 w 4628444"/>
              <a:gd name="connsiteY3" fmla="*/ 6784622 h 6897511"/>
              <a:gd name="connsiteX4" fmla="*/ 316089 w 4628444"/>
              <a:gd name="connsiteY4" fmla="*/ 6683022 h 6897511"/>
              <a:gd name="connsiteX5" fmla="*/ 361244 w 4628444"/>
              <a:gd name="connsiteY5" fmla="*/ 6637867 h 6897511"/>
              <a:gd name="connsiteX6" fmla="*/ 519289 w 4628444"/>
              <a:gd name="connsiteY6" fmla="*/ 6513689 h 6897511"/>
              <a:gd name="connsiteX7" fmla="*/ 575733 w 4628444"/>
              <a:gd name="connsiteY7" fmla="*/ 6445956 h 6897511"/>
              <a:gd name="connsiteX8" fmla="*/ 632178 w 4628444"/>
              <a:gd name="connsiteY8" fmla="*/ 6400800 h 6897511"/>
              <a:gd name="connsiteX9" fmla="*/ 767644 w 4628444"/>
              <a:gd name="connsiteY9" fmla="*/ 6265333 h 6897511"/>
              <a:gd name="connsiteX10" fmla="*/ 824089 w 4628444"/>
              <a:gd name="connsiteY10" fmla="*/ 6220178 h 6897511"/>
              <a:gd name="connsiteX11" fmla="*/ 1083733 w 4628444"/>
              <a:gd name="connsiteY11" fmla="*/ 5937956 h 6897511"/>
              <a:gd name="connsiteX12" fmla="*/ 1286933 w 4628444"/>
              <a:gd name="connsiteY12" fmla="*/ 5667022 h 6897511"/>
              <a:gd name="connsiteX13" fmla="*/ 1422400 w 4628444"/>
              <a:gd name="connsiteY13" fmla="*/ 5384800 h 6897511"/>
              <a:gd name="connsiteX14" fmla="*/ 1467556 w 4628444"/>
              <a:gd name="connsiteY14" fmla="*/ 5294489 h 6897511"/>
              <a:gd name="connsiteX15" fmla="*/ 1524000 w 4628444"/>
              <a:gd name="connsiteY15" fmla="*/ 5159022 h 6897511"/>
              <a:gd name="connsiteX16" fmla="*/ 1557867 w 4628444"/>
              <a:gd name="connsiteY16" fmla="*/ 5080000 h 6897511"/>
              <a:gd name="connsiteX17" fmla="*/ 1715911 w 4628444"/>
              <a:gd name="connsiteY17" fmla="*/ 4831645 h 6897511"/>
              <a:gd name="connsiteX18" fmla="*/ 1772356 w 4628444"/>
              <a:gd name="connsiteY18" fmla="*/ 4741333 h 6897511"/>
              <a:gd name="connsiteX19" fmla="*/ 1817511 w 4628444"/>
              <a:gd name="connsiteY19" fmla="*/ 4673600 h 6897511"/>
              <a:gd name="connsiteX20" fmla="*/ 1885244 w 4628444"/>
              <a:gd name="connsiteY20" fmla="*/ 4560711 h 6897511"/>
              <a:gd name="connsiteX21" fmla="*/ 1941689 w 4628444"/>
              <a:gd name="connsiteY21" fmla="*/ 4481689 h 6897511"/>
              <a:gd name="connsiteX22" fmla="*/ 1986844 w 4628444"/>
              <a:gd name="connsiteY22" fmla="*/ 4402667 h 6897511"/>
              <a:gd name="connsiteX23" fmla="*/ 2032000 w 4628444"/>
              <a:gd name="connsiteY23" fmla="*/ 4334933 h 6897511"/>
              <a:gd name="connsiteX24" fmla="*/ 2167467 w 4628444"/>
              <a:gd name="connsiteY24" fmla="*/ 4109156 h 6897511"/>
              <a:gd name="connsiteX25" fmla="*/ 2246489 w 4628444"/>
              <a:gd name="connsiteY25" fmla="*/ 4007556 h 6897511"/>
              <a:gd name="connsiteX26" fmla="*/ 2348089 w 4628444"/>
              <a:gd name="connsiteY26" fmla="*/ 3872089 h 6897511"/>
              <a:gd name="connsiteX27" fmla="*/ 2427111 w 4628444"/>
              <a:gd name="connsiteY27" fmla="*/ 3736622 h 6897511"/>
              <a:gd name="connsiteX28" fmla="*/ 2573867 w 4628444"/>
              <a:gd name="connsiteY28" fmla="*/ 3499556 h 6897511"/>
              <a:gd name="connsiteX29" fmla="*/ 2641600 w 4628444"/>
              <a:gd name="connsiteY29" fmla="*/ 3375378 h 6897511"/>
              <a:gd name="connsiteX30" fmla="*/ 2765778 w 4628444"/>
              <a:gd name="connsiteY30" fmla="*/ 3070578 h 6897511"/>
              <a:gd name="connsiteX31" fmla="*/ 2822222 w 4628444"/>
              <a:gd name="connsiteY31" fmla="*/ 2923822 h 6897511"/>
              <a:gd name="connsiteX32" fmla="*/ 2856089 w 4628444"/>
              <a:gd name="connsiteY32" fmla="*/ 2833511 h 6897511"/>
              <a:gd name="connsiteX33" fmla="*/ 2867378 w 4628444"/>
              <a:gd name="connsiteY33" fmla="*/ 2777067 h 6897511"/>
              <a:gd name="connsiteX34" fmla="*/ 2901244 w 4628444"/>
              <a:gd name="connsiteY34" fmla="*/ 2709333 h 6897511"/>
              <a:gd name="connsiteX35" fmla="*/ 2912533 w 4628444"/>
              <a:gd name="connsiteY35" fmla="*/ 2664178 h 6897511"/>
              <a:gd name="connsiteX36" fmla="*/ 2935111 w 4628444"/>
              <a:gd name="connsiteY36" fmla="*/ 2585156 h 6897511"/>
              <a:gd name="connsiteX37" fmla="*/ 2957689 w 4628444"/>
              <a:gd name="connsiteY37" fmla="*/ 2494845 h 6897511"/>
              <a:gd name="connsiteX38" fmla="*/ 2968978 w 4628444"/>
              <a:gd name="connsiteY38" fmla="*/ 2460978 h 6897511"/>
              <a:gd name="connsiteX39" fmla="*/ 2980267 w 4628444"/>
              <a:gd name="connsiteY39" fmla="*/ 2404533 h 6897511"/>
              <a:gd name="connsiteX40" fmla="*/ 2991556 w 4628444"/>
              <a:gd name="connsiteY40" fmla="*/ 2370667 h 6897511"/>
              <a:gd name="connsiteX41" fmla="*/ 3002844 w 4628444"/>
              <a:gd name="connsiteY41" fmla="*/ 2325511 h 6897511"/>
              <a:gd name="connsiteX42" fmla="*/ 3014133 w 4628444"/>
              <a:gd name="connsiteY42" fmla="*/ 2269067 h 6897511"/>
              <a:gd name="connsiteX43" fmla="*/ 3036711 w 4628444"/>
              <a:gd name="connsiteY43" fmla="*/ 2235200 h 6897511"/>
              <a:gd name="connsiteX44" fmla="*/ 3070578 w 4628444"/>
              <a:gd name="connsiteY44" fmla="*/ 2122311 h 6897511"/>
              <a:gd name="connsiteX45" fmla="*/ 3093156 w 4628444"/>
              <a:gd name="connsiteY45" fmla="*/ 2077156 h 6897511"/>
              <a:gd name="connsiteX46" fmla="*/ 3104444 w 4628444"/>
              <a:gd name="connsiteY46" fmla="*/ 2032000 h 6897511"/>
              <a:gd name="connsiteX47" fmla="*/ 3127022 w 4628444"/>
              <a:gd name="connsiteY47" fmla="*/ 1975556 h 6897511"/>
              <a:gd name="connsiteX48" fmla="*/ 3149600 w 4628444"/>
              <a:gd name="connsiteY48" fmla="*/ 1885245 h 6897511"/>
              <a:gd name="connsiteX49" fmla="*/ 3183467 w 4628444"/>
              <a:gd name="connsiteY49" fmla="*/ 1783645 h 6897511"/>
              <a:gd name="connsiteX50" fmla="*/ 3194756 w 4628444"/>
              <a:gd name="connsiteY50" fmla="*/ 1749778 h 6897511"/>
              <a:gd name="connsiteX51" fmla="*/ 3206044 w 4628444"/>
              <a:gd name="connsiteY51" fmla="*/ 1715911 h 6897511"/>
              <a:gd name="connsiteX52" fmla="*/ 3228622 w 4628444"/>
              <a:gd name="connsiteY52" fmla="*/ 1682045 h 6897511"/>
              <a:gd name="connsiteX53" fmla="*/ 3251200 w 4628444"/>
              <a:gd name="connsiteY53" fmla="*/ 1603022 h 6897511"/>
              <a:gd name="connsiteX54" fmla="*/ 3262489 w 4628444"/>
              <a:gd name="connsiteY54" fmla="*/ 1569156 h 6897511"/>
              <a:gd name="connsiteX55" fmla="*/ 3273778 w 4628444"/>
              <a:gd name="connsiteY55" fmla="*/ 1524000 h 6897511"/>
              <a:gd name="connsiteX56" fmla="*/ 3296356 w 4628444"/>
              <a:gd name="connsiteY56" fmla="*/ 1444978 h 6897511"/>
              <a:gd name="connsiteX57" fmla="*/ 3318933 w 4628444"/>
              <a:gd name="connsiteY57" fmla="*/ 1332089 h 6897511"/>
              <a:gd name="connsiteX58" fmla="*/ 3330222 w 4628444"/>
              <a:gd name="connsiteY58" fmla="*/ 1253067 h 6897511"/>
              <a:gd name="connsiteX59" fmla="*/ 3352800 w 4628444"/>
              <a:gd name="connsiteY59" fmla="*/ 1174045 h 6897511"/>
              <a:gd name="connsiteX60" fmla="*/ 3364089 w 4628444"/>
              <a:gd name="connsiteY60" fmla="*/ 1106311 h 6897511"/>
              <a:gd name="connsiteX61" fmla="*/ 3386667 w 4628444"/>
              <a:gd name="connsiteY61" fmla="*/ 1038578 h 6897511"/>
              <a:gd name="connsiteX62" fmla="*/ 3397956 w 4628444"/>
              <a:gd name="connsiteY62" fmla="*/ 993422 h 6897511"/>
              <a:gd name="connsiteX63" fmla="*/ 3420533 w 4628444"/>
              <a:gd name="connsiteY63" fmla="*/ 925689 h 6897511"/>
              <a:gd name="connsiteX64" fmla="*/ 3431822 w 4628444"/>
              <a:gd name="connsiteY64" fmla="*/ 869245 h 6897511"/>
              <a:gd name="connsiteX65" fmla="*/ 3443111 w 4628444"/>
              <a:gd name="connsiteY65" fmla="*/ 835378 h 6897511"/>
              <a:gd name="connsiteX66" fmla="*/ 3465689 w 4628444"/>
              <a:gd name="connsiteY66" fmla="*/ 733778 h 6897511"/>
              <a:gd name="connsiteX67" fmla="*/ 3476978 w 4628444"/>
              <a:gd name="connsiteY67" fmla="*/ 699911 h 6897511"/>
              <a:gd name="connsiteX68" fmla="*/ 3488267 w 4628444"/>
              <a:gd name="connsiteY68" fmla="*/ 654756 h 6897511"/>
              <a:gd name="connsiteX69" fmla="*/ 3510844 w 4628444"/>
              <a:gd name="connsiteY69" fmla="*/ 575733 h 6897511"/>
              <a:gd name="connsiteX70" fmla="*/ 3533422 w 4628444"/>
              <a:gd name="connsiteY70" fmla="*/ 237067 h 6897511"/>
              <a:gd name="connsiteX71" fmla="*/ 3544711 w 4628444"/>
              <a:gd name="connsiteY71" fmla="*/ 191911 h 6897511"/>
              <a:gd name="connsiteX72" fmla="*/ 3556000 w 4628444"/>
              <a:gd name="connsiteY72" fmla="*/ 135467 h 6897511"/>
              <a:gd name="connsiteX73" fmla="*/ 3567289 w 4628444"/>
              <a:gd name="connsiteY73" fmla="*/ 0 h 6897511"/>
              <a:gd name="connsiteX74" fmla="*/ 4628444 w 4628444"/>
              <a:gd name="connsiteY74" fmla="*/ 6897511 h 6897511"/>
              <a:gd name="connsiteX75" fmla="*/ 0 w 4628444"/>
              <a:gd name="connsiteY75" fmla="*/ 6897511 h 689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628444" h="6897511">
                <a:moveTo>
                  <a:pt x="0" y="6897511"/>
                </a:moveTo>
                <a:lnTo>
                  <a:pt x="0" y="6897511"/>
                </a:lnTo>
                <a:cubicBezTo>
                  <a:pt x="114584" y="6840220"/>
                  <a:pt x="62305" y="6871027"/>
                  <a:pt x="158044" y="6807200"/>
                </a:cubicBezTo>
                <a:cubicBezTo>
                  <a:pt x="169333" y="6799674"/>
                  <a:pt x="181410" y="6793214"/>
                  <a:pt x="191911" y="6784622"/>
                </a:cubicBezTo>
                <a:cubicBezTo>
                  <a:pt x="233304" y="6750755"/>
                  <a:pt x="278272" y="6720839"/>
                  <a:pt x="316089" y="6683022"/>
                </a:cubicBezTo>
                <a:cubicBezTo>
                  <a:pt x="331141" y="6667970"/>
                  <a:pt x="344891" y="6651494"/>
                  <a:pt x="361244" y="6637867"/>
                </a:cubicBezTo>
                <a:cubicBezTo>
                  <a:pt x="408239" y="6598705"/>
                  <a:pt x="474842" y="6558136"/>
                  <a:pt x="519289" y="6513689"/>
                </a:cubicBezTo>
                <a:cubicBezTo>
                  <a:pt x="540071" y="6492907"/>
                  <a:pt x="554951" y="6466738"/>
                  <a:pt x="575733" y="6445956"/>
                </a:cubicBezTo>
                <a:cubicBezTo>
                  <a:pt x="592771" y="6428918"/>
                  <a:pt x="614632" y="6417314"/>
                  <a:pt x="632178" y="6400800"/>
                </a:cubicBezTo>
                <a:cubicBezTo>
                  <a:pt x="678680" y="6357033"/>
                  <a:pt x="717778" y="6305225"/>
                  <a:pt x="767644" y="6265333"/>
                </a:cubicBezTo>
                <a:cubicBezTo>
                  <a:pt x="786459" y="6250281"/>
                  <a:pt x="806384" y="6236521"/>
                  <a:pt x="824089" y="6220178"/>
                </a:cubicBezTo>
                <a:cubicBezTo>
                  <a:pt x="904108" y="6146315"/>
                  <a:pt x="1027742" y="6007945"/>
                  <a:pt x="1083733" y="5937956"/>
                </a:cubicBezTo>
                <a:cubicBezTo>
                  <a:pt x="1156246" y="5847314"/>
                  <a:pt x="1228870" y="5766559"/>
                  <a:pt x="1286933" y="5667022"/>
                </a:cubicBezTo>
                <a:cubicBezTo>
                  <a:pt x="1414264" y="5448739"/>
                  <a:pt x="1342115" y="5565440"/>
                  <a:pt x="1422400" y="5384800"/>
                </a:cubicBezTo>
                <a:cubicBezTo>
                  <a:pt x="1436070" y="5354044"/>
                  <a:pt x="1453744" y="5325182"/>
                  <a:pt x="1467556" y="5294489"/>
                </a:cubicBezTo>
                <a:cubicBezTo>
                  <a:pt x="1487630" y="5249879"/>
                  <a:pt x="1505017" y="5204107"/>
                  <a:pt x="1524000" y="5159022"/>
                </a:cubicBezTo>
                <a:cubicBezTo>
                  <a:pt x="1535121" y="5132610"/>
                  <a:pt x="1542370" y="5104106"/>
                  <a:pt x="1557867" y="5080000"/>
                </a:cubicBezTo>
                <a:cubicBezTo>
                  <a:pt x="1678683" y="4892065"/>
                  <a:pt x="1626264" y="4975081"/>
                  <a:pt x="1715911" y="4831645"/>
                </a:cubicBezTo>
                <a:cubicBezTo>
                  <a:pt x="1734726" y="4801541"/>
                  <a:pt x="1753159" y="4771195"/>
                  <a:pt x="1772356" y="4741333"/>
                </a:cubicBezTo>
                <a:cubicBezTo>
                  <a:pt x="1787029" y="4718508"/>
                  <a:pt x="1803550" y="4696868"/>
                  <a:pt x="1817511" y="4673600"/>
                </a:cubicBezTo>
                <a:cubicBezTo>
                  <a:pt x="1840089" y="4635970"/>
                  <a:pt x="1861404" y="4597554"/>
                  <a:pt x="1885244" y="4560711"/>
                </a:cubicBezTo>
                <a:cubicBezTo>
                  <a:pt x="1902829" y="4533534"/>
                  <a:pt x="1924184" y="4508918"/>
                  <a:pt x="1941689" y="4481689"/>
                </a:cubicBezTo>
                <a:cubicBezTo>
                  <a:pt x="1958094" y="4456169"/>
                  <a:pt x="1970944" y="4428504"/>
                  <a:pt x="1986844" y="4402667"/>
                </a:cubicBezTo>
                <a:cubicBezTo>
                  <a:pt x="2001066" y="4379557"/>
                  <a:pt x="2018327" y="4358372"/>
                  <a:pt x="2032000" y="4334933"/>
                </a:cubicBezTo>
                <a:cubicBezTo>
                  <a:pt x="2082496" y="4248369"/>
                  <a:pt x="2080450" y="4196176"/>
                  <a:pt x="2167467" y="4109156"/>
                </a:cubicBezTo>
                <a:cubicBezTo>
                  <a:pt x="2230053" y="4046568"/>
                  <a:pt x="2176275" y="4104775"/>
                  <a:pt x="2246489" y="4007556"/>
                </a:cubicBezTo>
                <a:cubicBezTo>
                  <a:pt x="2279537" y="3961798"/>
                  <a:pt x="2319648" y="3920845"/>
                  <a:pt x="2348089" y="3872089"/>
                </a:cubicBezTo>
                <a:cubicBezTo>
                  <a:pt x="2374430" y="3826933"/>
                  <a:pt x="2394454" y="3777443"/>
                  <a:pt x="2427111" y="3736622"/>
                </a:cubicBezTo>
                <a:cubicBezTo>
                  <a:pt x="2516071" y="3625424"/>
                  <a:pt x="2458590" y="3703508"/>
                  <a:pt x="2573867" y="3499556"/>
                </a:cubicBezTo>
                <a:cubicBezTo>
                  <a:pt x="2595616" y="3461077"/>
                  <a:pt x="2623068" y="3417074"/>
                  <a:pt x="2641600" y="3375378"/>
                </a:cubicBezTo>
                <a:cubicBezTo>
                  <a:pt x="2734194" y="3167041"/>
                  <a:pt x="2684903" y="3272765"/>
                  <a:pt x="2765778" y="3070578"/>
                </a:cubicBezTo>
                <a:cubicBezTo>
                  <a:pt x="2858439" y="2838926"/>
                  <a:pt x="2749540" y="3127331"/>
                  <a:pt x="2822222" y="2923822"/>
                </a:cubicBezTo>
                <a:cubicBezTo>
                  <a:pt x="2833036" y="2893544"/>
                  <a:pt x="2846634" y="2864240"/>
                  <a:pt x="2856089" y="2833511"/>
                </a:cubicBezTo>
                <a:cubicBezTo>
                  <a:pt x="2861732" y="2815172"/>
                  <a:pt x="2860821" y="2795099"/>
                  <a:pt x="2867378" y="2777067"/>
                </a:cubicBezTo>
                <a:cubicBezTo>
                  <a:pt x="2876004" y="2753344"/>
                  <a:pt x="2891869" y="2732770"/>
                  <a:pt x="2901244" y="2709333"/>
                </a:cubicBezTo>
                <a:cubicBezTo>
                  <a:pt x="2907006" y="2694928"/>
                  <a:pt x="2908451" y="2679146"/>
                  <a:pt x="2912533" y="2664178"/>
                </a:cubicBezTo>
                <a:cubicBezTo>
                  <a:pt x="2919741" y="2637749"/>
                  <a:pt x="2928052" y="2611626"/>
                  <a:pt x="2935111" y="2585156"/>
                </a:cubicBezTo>
                <a:cubicBezTo>
                  <a:pt x="2943106" y="2555174"/>
                  <a:pt x="2947876" y="2524283"/>
                  <a:pt x="2957689" y="2494845"/>
                </a:cubicBezTo>
                <a:cubicBezTo>
                  <a:pt x="2961452" y="2483556"/>
                  <a:pt x="2966092" y="2472522"/>
                  <a:pt x="2968978" y="2460978"/>
                </a:cubicBezTo>
                <a:cubicBezTo>
                  <a:pt x="2973632" y="2442363"/>
                  <a:pt x="2975613" y="2423148"/>
                  <a:pt x="2980267" y="2404533"/>
                </a:cubicBezTo>
                <a:cubicBezTo>
                  <a:pt x="2983153" y="2392989"/>
                  <a:pt x="2988287" y="2382109"/>
                  <a:pt x="2991556" y="2370667"/>
                </a:cubicBezTo>
                <a:cubicBezTo>
                  <a:pt x="2995818" y="2355749"/>
                  <a:pt x="2999478" y="2340657"/>
                  <a:pt x="3002844" y="2325511"/>
                </a:cubicBezTo>
                <a:cubicBezTo>
                  <a:pt x="3007006" y="2306781"/>
                  <a:pt x="3007396" y="2287033"/>
                  <a:pt x="3014133" y="2269067"/>
                </a:cubicBezTo>
                <a:cubicBezTo>
                  <a:pt x="3018897" y="2256363"/>
                  <a:pt x="3029185" y="2246489"/>
                  <a:pt x="3036711" y="2235200"/>
                </a:cubicBezTo>
                <a:cubicBezTo>
                  <a:pt x="3044813" y="2202792"/>
                  <a:pt x="3056837" y="2149793"/>
                  <a:pt x="3070578" y="2122311"/>
                </a:cubicBezTo>
                <a:lnTo>
                  <a:pt x="3093156" y="2077156"/>
                </a:lnTo>
                <a:cubicBezTo>
                  <a:pt x="3096919" y="2062104"/>
                  <a:pt x="3099538" y="2046719"/>
                  <a:pt x="3104444" y="2032000"/>
                </a:cubicBezTo>
                <a:cubicBezTo>
                  <a:pt x="3110852" y="2012776"/>
                  <a:pt x="3121063" y="1994924"/>
                  <a:pt x="3127022" y="1975556"/>
                </a:cubicBezTo>
                <a:cubicBezTo>
                  <a:pt x="3136148" y="1945898"/>
                  <a:pt x="3139787" y="1914683"/>
                  <a:pt x="3149600" y="1885245"/>
                </a:cubicBezTo>
                <a:lnTo>
                  <a:pt x="3183467" y="1783645"/>
                </a:lnTo>
                <a:lnTo>
                  <a:pt x="3194756" y="1749778"/>
                </a:lnTo>
                <a:cubicBezTo>
                  <a:pt x="3198519" y="1738489"/>
                  <a:pt x="3199443" y="1725812"/>
                  <a:pt x="3206044" y="1715911"/>
                </a:cubicBezTo>
                <a:lnTo>
                  <a:pt x="3228622" y="1682045"/>
                </a:lnTo>
                <a:cubicBezTo>
                  <a:pt x="3255691" y="1600838"/>
                  <a:pt x="3222847" y="1702255"/>
                  <a:pt x="3251200" y="1603022"/>
                </a:cubicBezTo>
                <a:cubicBezTo>
                  <a:pt x="3254469" y="1591581"/>
                  <a:pt x="3259220" y="1580597"/>
                  <a:pt x="3262489" y="1569156"/>
                </a:cubicBezTo>
                <a:cubicBezTo>
                  <a:pt x="3266751" y="1554238"/>
                  <a:pt x="3269516" y="1538918"/>
                  <a:pt x="3273778" y="1524000"/>
                </a:cubicBezTo>
                <a:cubicBezTo>
                  <a:pt x="3285867" y="1481688"/>
                  <a:pt x="3287535" y="1493497"/>
                  <a:pt x="3296356" y="1444978"/>
                </a:cubicBezTo>
                <a:cubicBezTo>
                  <a:pt x="3317111" y="1330824"/>
                  <a:pt x="3295749" y="1401642"/>
                  <a:pt x="3318933" y="1332089"/>
                </a:cubicBezTo>
                <a:cubicBezTo>
                  <a:pt x="3322696" y="1305748"/>
                  <a:pt x="3325462" y="1279246"/>
                  <a:pt x="3330222" y="1253067"/>
                </a:cubicBezTo>
                <a:cubicBezTo>
                  <a:pt x="3335892" y="1221880"/>
                  <a:pt x="3343127" y="1203063"/>
                  <a:pt x="3352800" y="1174045"/>
                </a:cubicBezTo>
                <a:cubicBezTo>
                  <a:pt x="3356563" y="1151467"/>
                  <a:pt x="3358537" y="1128517"/>
                  <a:pt x="3364089" y="1106311"/>
                </a:cubicBezTo>
                <a:cubicBezTo>
                  <a:pt x="3369861" y="1083223"/>
                  <a:pt x="3380895" y="1061666"/>
                  <a:pt x="3386667" y="1038578"/>
                </a:cubicBezTo>
                <a:cubicBezTo>
                  <a:pt x="3390430" y="1023526"/>
                  <a:pt x="3393498" y="1008283"/>
                  <a:pt x="3397956" y="993422"/>
                </a:cubicBezTo>
                <a:cubicBezTo>
                  <a:pt x="3404794" y="970627"/>
                  <a:pt x="3415866" y="949026"/>
                  <a:pt x="3420533" y="925689"/>
                </a:cubicBezTo>
                <a:cubicBezTo>
                  <a:pt x="3424296" y="906874"/>
                  <a:pt x="3427168" y="887859"/>
                  <a:pt x="3431822" y="869245"/>
                </a:cubicBezTo>
                <a:cubicBezTo>
                  <a:pt x="3434708" y="857701"/>
                  <a:pt x="3440225" y="846922"/>
                  <a:pt x="3443111" y="835378"/>
                </a:cubicBezTo>
                <a:cubicBezTo>
                  <a:pt x="3466390" y="742260"/>
                  <a:pt x="3442511" y="814899"/>
                  <a:pt x="3465689" y="733778"/>
                </a:cubicBezTo>
                <a:cubicBezTo>
                  <a:pt x="3468958" y="722336"/>
                  <a:pt x="3473709" y="711353"/>
                  <a:pt x="3476978" y="699911"/>
                </a:cubicBezTo>
                <a:cubicBezTo>
                  <a:pt x="3481240" y="684993"/>
                  <a:pt x="3484005" y="669674"/>
                  <a:pt x="3488267" y="654756"/>
                </a:cubicBezTo>
                <a:cubicBezTo>
                  <a:pt x="3520643" y="541440"/>
                  <a:pt x="3475573" y="716830"/>
                  <a:pt x="3510844" y="575733"/>
                </a:cubicBezTo>
                <a:cubicBezTo>
                  <a:pt x="3515001" y="496751"/>
                  <a:pt x="3521060" y="329784"/>
                  <a:pt x="3533422" y="237067"/>
                </a:cubicBezTo>
                <a:cubicBezTo>
                  <a:pt x="3535473" y="221688"/>
                  <a:pt x="3541345" y="207057"/>
                  <a:pt x="3544711" y="191911"/>
                </a:cubicBezTo>
                <a:cubicBezTo>
                  <a:pt x="3548873" y="173181"/>
                  <a:pt x="3552846" y="154393"/>
                  <a:pt x="3556000" y="135467"/>
                </a:cubicBezTo>
                <a:cubicBezTo>
                  <a:pt x="3569950" y="51769"/>
                  <a:pt x="3567289" y="73189"/>
                  <a:pt x="3567289" y="0"/>
                </a:cubicBezTo>
                <a:lnTo>
                  <a:pt x="4628444" y="6897511"/>
                </a:lnTo>
                <a:lnTo>
                  <a:pt x="0" y="68975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05753456">
                  <a:custGeom>
                    <a:avLst/>
                    <a:gdLst>
                      <a:gd name="connsiteX0" fmla="*/ 0 w 4628444"/>
                      <a:gd name="connsiteY0" fmla="*/ 6897511 h 6897511"/>
                      <a:gd name="connsiteX1" fmla="*/ 0 w 4628444"/>
                      <a:gd name="connsiteY1" fmla="*/ 6897511 h 6897511"/>
                      <a:gd name="connsiteX2" fmla="*/ 158044 w 4628444"/>
                      <a:gd name="connsiteY2" fmla="*/ 6807200 h 6897511"/>
                      <a:gd name="connsiteX3" fmla="*/ 191911 w 4628444"/>
                      <a:gd name="connsiteY3" fmla="*/ 6784622 h 6897511"/>
                      <a:gd name="connsiteX4" fmla="*/ 316089 w 4628444"/>
                      <a:gd name="connsiteY4" fmla="*/ 6683022 h 6897511"/>
                      <a:gd name="connsiteX5" fmla="*/ 361244 w 4628444"/>
                      <a:gd name="connsiteY5" fmla="*/ 6637867 h 6897511"/>
                      <a:gd name="connsiteX6" fmla="*/ 519289 w 4628444"/>
                      <a:gd name="connsiteY6" fmla="*/ 6513689 h 6897511"/>
                      <a:gd name="connsiteX7" fmla="*/ 575733 w 4628444"/>
                      <a:gd name="connsiteY7" fmla="*/ 6445956 h 6897511"/>
                      <a:gd name="connsiteX8" fmla="*/ 632178 w 4628444"/>
                      <a:gd name="connsiteY8" fmla="*/ 6400800 h 6897511"/>
                      <a:gd name="connsiteX9" fmla="*/ 767644 w 4628444"/>
                      <a:gd name="connsiteY9" fmla="*/ 6265333 h 6897511"/>
                      <a:gd name="connsiteX10" fmla="*/ 824089 w 4628444"/>
                      <a:gd name="connsiteY10" fmla="*/ 6220178 h 6897511"/>
                      <a:gd name="connsiteX11" fmla="*/ 1083733 w 4628444"/>
                      <a:gd name="connsiteY11" fmla="*/ 5937956 h 6897511"/>
                      <a:gd name="connsiteX12" fmla="*/ 1286933 w 4628444"/>
                      <a:gd name="connsiteY12" fmla="*/ 5667022 h 6897511"/>
                      <a:gd name="connsiteX13" fmla="*/ 1422400 w 4628444"/>
                      <a:gd name="connsiteY13" fmla="*/ 5384800 h 6897511"/>
                      <a:gd name="connsiteX14" fmla="*/ 1467556 w 4628444"/>
                      <a:gd name="connsiteY14" fmla="*/ 5294489 h 6897511"/>
                      <a:gd name="connsiteX15" fmla="*/ 1524000 w 4628444"/>
                      <a:gd name="connsiteY15" fmla="*/ 5159022 h 6897511"/>
                      <a:gd name="connsiteX16" fmla="*/ 1557867 w 4628444"/>
                      <a:gd name="connsiteY16" fmla="*/ 5080000 h 6897511"/>
                      <a:gd name="connsiteX17" fmla="*/ 1715911 w 4628444"/>
                      <a:gd name="connsiteY17" fmla="*/ 4831645 h 6897511"/>
                      <a:gd name="connsiteX18" fmla="*/ 1772356 w 4628444"/>
                      <a:gd name="connsiteY18" fmla="*/ 4741333 h 6897511"/>
                      <a:gd name="connsiteX19" fmla="*/ 1817511 w 4628444"/>
                      <a:gd name="connsiteY19" fmla="*/ 4673600 h 6897511"/>
                      <a:gd name="connsiteX20" fmla="*/ 1885244 w 4628444"/>
                      <a:gd name="connsiteY20" fmla="*/ 4560711 h 6897511"/>
                      <a:gd name="connsiteX21" fmla="*/ 1941689 w 4628444"/>
                      <a:gd name="connsiteY21" fmla="*/ 4481689 h 6897511"/>
                      <a:gd name="connsiteX22" fmla="*/ 1986844 w 4628444"/>
                      <a:gd name="connsiteY22" fmla="*/ 4402667 h 6897511"/>
                      <a:gd name="connsiteX23" fmla="*/ 2032000 w 4628444"/>
                      <a:gd name="connsiteY23" fmla="*/ 4334933 h 6897511"/>
                      <a:gd name="connsiteX24" fmla="*/ 2167467 w 4628444"/>
                      <a:gd name="connsiteY24" fmla="*/ 4109156 h 6897511"/>
                      <a:gd name="connsiteX25" fmla="*/ 2246489 w 4628444"/>
                      <a:gd name="connsiteY25" fmla="*/ 4007556 h 6897511"/>
                      <a:gd name="connsiteX26" fmla="*/ 2348089 w 4628444"/>
                      <a:gd name="connsiteY26" fmla="*/ 3872089 h 6897511"/>
                      <a:gd name="connsiteX27" fmla="*/ 2427111 w 4628444"/>
                      <a:gd name="connsiteY27" fmla="*/ 3736622 h 6897511"/>
                      <a:gd name="connsiteX28" fmla="*/ 2573867 w 4628444"/>
                      <a:gd name="connsiteY28" fmla="*/ 3499556 h 6897511"/>
                      <a:gd name="connsiteX29" fmla="*/ 2641600 w 4628444"/>
                      <a:gd name="connsiteY29" fmla="*/ 3375378 h 6897511"/>
                      <a:gd name="connsiteX30" fmla="*/ 2765778 w 4628444"/>
                      <a:gd name="connsiteY30" fmla="*/ 3070578 h 6897511"/>
                      <a:gd name="connsiteX31" fmla="*/ 2822222 w 4628444"/>
                      <a:gd name="connsiteY31" fmla="*/ 2923822 h 6897511"/>
                      <a:gd name="connsiteX32" fmla="*/ 2856089 w 4628444"/>
                      <a:gd name="connsiteY32" fmla="*/ 2833511 h 6897511"/>
                      <a:gd name="connsiteX33" fmla="*/ 2867378 w 4628444"/>
                      <a:gd name="connsiteY33" fmla="*/ 2777067 h 6897511"/>
                      <a:gd name="connsiteX34" fmla="*/ 2901244 w 4628444"/>
                      <a:gd name="connsiteY34" fmla="*/ 2709333 h 6897511"/>
                      <a:gd name="connsiteX35" fmla="*/ 2912533 w 4628444"/>
                      <a:gd name="connsiteY35" fmla="*/ 2664178 h 6897511"/>
                      <a:gd name="connsiteX36" fmla="*/ 2935111 w 4628444"/>
                      <a:gd name="connsiteY36" fmla="*/ 2585156 h 6897511"/>
                      <a:gd name="connsiteX37" fmla="*/ 2957689 w 4628444"/>
                      <a:gd name="connsiteY37" fmla="*/ 2494845 h 6897511"/>
                      <a:gd name="connsiteX38" fmla="*/ 2968978 w 4628444"/>
                      <a:gd name="connsiteY38" fmla="*/ 2460978 h 6897511"/>
                      <a:gd name="connsiteX39" fmla="*/ 2980267 w 4628444"/>
                      <a:gd name="connsiteY39" fmla="*/ 2404533 h 6897511"/>
                      <a:gd name="connsiteX40" fmla="*/ 2991556 w 4628444"/>
                      <a:gd name="connsiteY40" fmla="*/ 2370667 h 6897511"/>
                      <a:gd name="connsiteX41" fmla="*/ 3002844 w 4628444"/>
                      <a:gd name="connsiteY41" fmla="*/ 2325511 h 6897511"/>
                      <a:gd name="connsiteX42" fmla="*/ 3014133 w 4628444"/>
                      <a:gd name="connsiteY42" fmla="*/ 2269067 h 6897511"/>
                      <a:gd name="connsiteX43" fmla="*/ 3036711 w 4628444"/>
                      <a:gd name="connsiteY43" fmla="*/ 2235200 h 6897511"/>
                      <a:gd name="connsiteX44" fmla="*/ 3070578 w 4628444"/>
                      <a:gd name="connsiteY44" fmla="*/ 2122311 h 6897511"/>
                      <a:gd name="connsiteX45" fmla="*/ 3093156 w 4628444"/>
                      <a:gd name="connsiteY45" fmla="*/ 2077156 h 6897511"/>
                      <a:gd name="connsiteX46" fmla="*/ 3104444 w 4628444"/>
                      <a:gd name="connsiteY46" fmla="*/ 2032000 h 6897511"/>
                      <a:gd name="connsiteX47" fmla="*/ 3127022 w 4628444"/>
                      <a:gd name="connsiteY47" fmla="*/ 1975556 h 6897511"/>
                      <a:gd name="connsiteX48" fmla="*/ 3149600 w 4628444"/>
                      <a:gd name="connsiteY48" fmla="*/ 1885245 h 6897511"/>
                      <a:gd name="connsiteX49" fmla="*/ 3183467 w 4628444"/>
                      <a:gd name="connsiteY49" fmla="*/ 1783645 h 6897511"/>
                      <a:gd name="connsiteX50" fmla="*/ 3194756 w 4628444"/>
                      <a:gd name="connsiteY50" fmla="*/ 1749778 h 6897511"/>
                      <a:gd name="connsiteX51" fmla="*/ 3206044 w 4628444"/>
                      <a:gd name="connsiteY51" fmla="*/ 1715911 h 6897511"/>
                      <a:gd name="connsiteX52" fmla="*/ 3228622 w 4628444"/>
                      <a:gd name="connsiteY52" fmla="*/ 1682045 h 6897511"/>
                      <a:gd name="connsiteX53" fmla="*/ 3251200 w 4628444"/>
                      <a:gd name="connsiteY53" fmla="*/ 1603022 h 6897511"/>
                      <a:gd name="connsiteX54" fmla="*/ 3262489 w 4628444"/>
                      <a:gd name="connsiteY54" fmla="*/ 1569156 h 6897511"/>
                      <a:gd name="connsiteX55" fmla="*/ 3273778 w 4628444"/>
                      <a:gd name="connsiteY55" fmla="*/ 1524000 h 6897511"/>
                      <a:gd name="connsiteX56" fmla="*/ 3296356 w 4628444"/>
                      <a:gd name="connsiteY56" fmla="*/ 1444978 h 6897511"/>
                      <a:gd name="connsiteX57" fmla="*/ 3318933 w 4628444"/>
                      <a:gd name="connsiteY57" fmla="*/ 1332089 h 6897511"/>
                      <a:gd name="connsiteX58" fmla="*/ 3330222 w 4628444"/>
                      <a:gd name="connsiteY58" fmla="*/ 1253067 h 6897511"/>
                      <a:gd name="connsiteX59" fmla="*/ 3352800 w 4628444"/>
                      <a:gd name="connsiteY59" fmla="*/ 1174045 h 6897511"/>
                      <a:gd name="connsiteX60" fmla="*/ 3364089 w 4628444"/>
                      <a:gd name="connsiteY60" fmla="*/ 1106311 h 6897511"/>
                      <a:gd name="connsiteX61" fmla="*/ 3386667 w 4628444"/>
                      <a:gd name="connsiteY61" fmla="*/ 1038578 h 6897511"/>
                      <a:gd name="connsiteX62" fmla="*/ 3397956 w 4628444"/>
                      <a:gd name="connsiteY62" fmla="*/ 993422 h 6897511"/>
                      <a:gd name="connsiteX63" fmla="*/ 3420533 w 4628444"/>
                      <a:gd name="connsiteY63" fmla="*/ 925689 h 6897511"/>
                      <a:gd name="connsiteX64" fmla="*/ 3431822 w 4628444"/>
                      <a:gd name="connsiteY64" fmla="*/ 869245 h 6897511"/>
                      <a:gd name="connsiteX65" fmla="*/ 3443111 w 4628444"/>
                      <a:gd name="connsiteY65" fmla="*/ 835378 h 6897511"/>
                      <a:gd name="connsiteX66" fmla="*/ 3465689 w 4628444"/>
                      <a:gd name="connsiteY66" fmla="*/ 733778 h 6897511"/>
                      <a:gd name="connsiteX67" fmla="*/ 3476978 w 4628444"/>
                      <a:gd name="connsiteY67" fmla="*/ 699911 h 6897511"/>
                      <a:gd name="connsiteX68" fmla="*/ 3488267 w 4628444"/>
                      <a:gd name="connsiteY68" fmla="*/ 654756 h 6897511"/>
                      <a:gd name="connsiteX69" fmla="*/ 3510844 w 4628444"/>
                      <a:gd name="connsiteY69" fmla="*/ 575733 h 6897511"/>
                      <a:gd name="connsiteX70" fmla="*/ 3533422 w 4628444"/>
                      <a:gd name="connsiteY70" fmla="*/ 237067 h 6897511"/>
                      <a:gd name="connsiteX71" fmla="*/ 3544711 w 4628444"/>
                      <a:gd name="connsiteY71" fmla="*/ 191911 h 6897511"/>
                      <a:gd name="connsiteX72" fmla="*/ 3556000 w 4628444"/>
                      <a:gd name="connsiteY72" fmla="*/ 135467 h 6897511"/>
                      <a:gd name="connsiteX73" fmla="*/ 3567289 w 4628444"/>
                      <a:gd name="connsiteY73" fmla="*/ 0 h 6897511"/>
                      <a:gd name="connsiteX74" fmla="*/ 3623884 w 4628444"/>
                      <a:gd name="connsiteY74" fmla="*/ 367867 h 6897511"/>
                      <a:gd name="connsiteX75" fmla="*/ 3680479 w 4628444"/>
                      <a:gd name="connsiteY75" fmla="*/ 735735 h 6897511"/>
                      <a:gd name="connsiteX76" fmla="*/ 3747685 w 4628444"/>
                      <a:gd name="connsiteY76" fmla="*/ 1172577 h 6897511"/>
                      <a:gd name="connsiteX77" fmla="*/ 3804280 w 4628444"/>
                      <a:gd name="connsiteY77" fmla="*/ 1540444 h 6897511"/>
                      <a:gd name="connsiteX78" fmla="*/ 3871487 w 4628444"/>
                      <a:gd name="connsiteY78" fmla="*/ 1977286 h 6897511"/>
                      <a:gd name="connsiteX79" fmla="*/ 3959916 w 4628444"/>
                      <a:gd name="connsiteY79" fmla="*/ 2552079 h 6897511"/>
                      <a:gd name="connsiteX80" fmla="*/ 4027123 w 4628444"/>
                      <a:gd name="connsiteY80" fmla="*/ 2988921 h 6897511"/>
                      <a:gd name="connsiteX81" fmla="*/ 4083718 w 4628444"/>
                      <a:gd name="connsiteY81" fmla="*/ 3356789 h 6897511"/>
                      <a:gd name="connsiteX82" fmla="*/ 4150924 w 4628444"/>
                      <a:gd name="connsiteY82" fmla="*/ 3793631 h 6897511"/>
                      <a:gd name="connsiteX83" fmla="*/ 4239354 w 4628444"/>
                      <a:gd name="connsiteY83" fmla="*/ 4368424 h 6897511"/>
                      <a:gd name="connsiteX84" fmla="*/ 4338395 w 4628444"/>
                      <a:gd name="connsiteY84" fmla="*/ 5012191 h 6897511"/>
                      <a:gd name="connsiteX85" fmla="*/ 4405601 w 4628444"/>
                      <a:gd name="connsiteY85" fmla="*/ 5449034 h 6897511"/>
                      <a:gd name="connsiteX86" fmla="*/ 4515254 w 4628444"/>
                      <a:gd name="connsiteY86" fmla="*/ 6161776 h 6897511"/>
                      <a:gd name="connsiteX87" fmla="*/ 4628444 w 4628444"/>
                      <a:gd name="connsiteY87" fmla="*/ 6897511 h 6897511"/>
                      <a:gd name="connsiteX88" fmla="*/ 3957320 w 4628444"/>
                      <a:gd name="connsiteY88" fmla="*/ 6897511 h 6897511"/>
                      <a:gd name="connsiteX89" fmla="*/ 3286195 w 4628444"/>
                      <a:gd name="connsiteY89" fmla="*/ 6897511 h 6897511"/>
                      <a:gd name="connsiteX90" fmla="*/ 2753924 w 4628444"/>
                      <a:gd name="connsiteY90" fmla="*/ 6897511 h 6897511"/>
                      <a:gd name="connsiteX91" fmla="*/ 2129084 w 4628444"/>
                      <a:gd name="connsiteY91" fmla="*/ 6897511 h 6897511"/>
                      <a:gd name="connsiteX92" fmla="*/ 1504244 w 4628444"/>
                      <a:gd name="connsiteY92" fmla="*/ 6897511 h 6897511"/>
                      <a:gd name="connsiteX93" fmla="*/ 925689 w 4628444"/>
                      <a:gd name="connsiteY93" fmla="*/ 6897511 h 6897511"/>
                      <a:gd name="connsiteX94" fmla="*/ 0 w 4628444"/>
                      <a:gd name="connsiteY94" fmla="*/ 6897511 h 6897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</a:cxnLst>
                    <a:rect l="l" t="t" r="r" b="b"/>
                    <a:pathLst>
                      <a:path w="4628444" h="6897511" fill="none" extrusionOk="0">
                        <a:moveTo>
                          <a:pt x="0" y="6897511"/>
                        </a:moveTo>
                        <a:lnTo>
                          <a:pt x="0" y="6897511"/>
                        </a:lnTo>
                        <a:cubicBezTo>
                          <a:pt x="103715" y="6831363"/>
                          <a:pt x="66251" y="6860045"/>
                          <a:pt x="158044" y="6807200"/>
                        </a:cubicBezTo>
                        <a:cubicBezTo>
                          <a:pt x="169809" y="6798722"/>
                          <a:pt x="181540" y="6792897"/>
                          <a:pt x="191911" y="6784622"/>
                        </a:cubicBezTo>
                        <a:cubicBezTo>
                          <a:pt x="230347" y="6759415"/>
                          <a:pt x="279057" y="6719005"/>
                          <a:pt x="316089" y="6683022"/>
                        </a:cubicBezTo>
                        <a:cubicBezTo>
                          <a:pt x="335519" y="6672474"/>
                          <a:pt x="339052" y="6650361"/>
                          <a:pt x="361244" y="6637867"/>
                        </a:cubicBezTo>
                        <a:cubicBezTo>
                          <a:pt x="413613" y="6601907"/>
                          <a:pt x="486003" y="6569996"/>
                          <a:pt x="519289" y="6513689"/>
                        </a:cubicBezTo>
                        <a:cubicBezTo>
                          <a:pt x="538757" y="6493563"/>
                          <a:pt x="551929" y="6461680"/>
                          <a:pt x="575733" y="6445956"/>
                        </a:cubicBezTo>
                        <a:cubicBezTo>
                          <a:pt x="588520" y="6426667"/>
                          <a:pt x="612252" y="6416478"/>
                          <a:pt x="632178" y="6400800"/>
                        </a:cubicBezTo>
                        <a:cubicBezTo>
                          <a:pt x="683774" y="6354501"/>
                          <a:pt x="734181" y="6309770"/>
                          <a:pt x="767644" y="6265333"/>
                        </a:cubicBezTo>
                        <a:cubicBezTo>
                          <a:pt x="787273" y="6255994"/>
                          <a:pt x="808708" y="6241489"/>
                          <a:pt x="824089" y="6220178"/>
                        </a:cubicBezTo>
                        <a:cubicBezTo>
                          <a:pt x="888012" y="6136849"/>
                          <a:pt x="1008617" y="6003312"/>
                          <a:pt x="1083733" y="5937956"/>
                        </a:cubicBezTo>
                        <a:cubicBezTo>
                          <a:pt x="1154515" y="5862325"/>
                          <a:pt x="1259781" y="5757702"/>
                          <a:pt x="1286933" y="5667022"/>
                        </a:cubicBezTo>
                        <a:cubicBezTo>
                          <a:pt x="1409573" y="5443017"/>
                          <a:pt x="1347870" y="5577290"/>
                          <a:pt x="1422400" y="5384800"/>
                        </a:cubicBezTo>
                        <a:cubicBezTo>
                          <a:pt x="1435526" y="5354541"/>
                          <a:pt x="1453685" y="5323165"/>
                          <a:pt x="1467556" y="5294489"/>
                        </a:cubicBezTo>
                        <a:cubicBezTo>
                          <a:pt x="1492174" y="5240779"/>
                          <a:pt x="1514761" y="5206266"/>
                          <a:pt x="1524000" y="5159022"/>
                        </a:cubicBezTo>
                        <a:cubicBezTo>
                          <a:pt x="1530766" y="5136396"/>
                          <a:pt x="1549524" y="5103087"/>
                          <a:pt x="1557867" y="5080000"/>
                        </a:cubicBezTo>
                        <a:cubicBezTo>
                          <a:pt x="1689405" y="4884496"/>
                          <a:pt x="1633344" y="4975290"/>
                          <a:pt x="1715911" y="4831645"/>
                        </a:cubicBezTo>
                        <a:cubicBezTo>
                          <a:pt x="1733354" y="4800471"/>
                          <a:pt x="1755774" y="4774926"/>
                          <a:pt x="1772356" y="4741333"/>
                        </a:cubicBezTo>
                        <a:cubicBezTo>
                          <a:pt x="1789493" y="4715102"/>
                          <a:pt x="1801915" y="4699886"/>
                          <a:pt x="1817511" y="4673600"/>
                        </a:cubicBezTo>
                        <a:cubicBezTo>
                          <a:pt x="1841898" y="4632400"/>
                          <a:pt x="1861173" y="4602069"/>
                          <a:pt x="1885244" y="4560711"/>
                        </a:cubicBezTo>
                        <a:cubicBezTo>
                          <a:pt x="1904509" y="4530298"/>
                          <a:pt x="1925037" y="4507133"/>
                          <a:pt x="1941689" y="4481689"/>
                        </a:cubicBezTo>
                        <a:cubicBezTo>
                          <a:pt x="1956971" y="4456327"/>
                          <a:pt x="1977475" y="4429293"/>
                          <a:pt x="1986844" y="4402667"/>
                        </a:cubicBezTo>
                        <a:cubicBezTo>
                          <a:pt x="2000380" y="4386915"/>
                          <a:pt x="2015211" y="4358948"/>
                          <a:pt x="2032000" y="4334933"/>
                        </a:cubicBezTo>
                        <a:cubicBezTo>
                          <a:pt x="2095238" y="4245716"/>
                          <a:pt x="2072411" y="4197173"/>
                          <a:pt x="2167467" y="4109156"/>
                        </a:cubicBezTo>
                        <a:cubicBezTo>
                          <a:pt x="2212517" y="4059231"/>
                          <a:pt x="2179309" y="4116527"/>
                          <a:pt x="2246489" y="4007556"/>
                        </a:cubicBezTo>
                        <a:cubicBezTo>
                          <a:pt x="2277227" y="3973824"/>
                          <a:pt x="2316007" y="3920535"/>
                          <a:pt x="2348089" y="3872089"/>
                        </a:cubicBezTo>
                        <a:cubicBezTo>
                          <a:pt x="2362587" y="3828662"/>
                          <a:pt x="2394402" y="3778554"/>
                          <a:pt x="2427111" y="3736622"/>
                        </a:cubicBezTo>
                        <a:cubicBezTo>
                          <a:pt x="2511563" y="3624474"/>
                          <a:pt x="2434237" y="3700232"/>
                          <a:pt x="2573867" y="3499556"/>
                        </a:cubicBezTo>
                        <a:cubicBezTo>
                          <a:pt x="2607034" y="3465539"/>
                          <a:pt x="2620601" y="3416919"/>
                          <a:pt x="2641600" y="3375378"/>
                        </a:cubicBezTo>
                        <a:cubicBezTo>
                          <a:pt x="2721866" y="3166913"/>
                          <a:pt x="2690687" y="3285855"/>
                          <a:pt x="2765778" y="3070578"/>
                        </a:cubicBezTo>
                        <a:cubicBezTo>
                          <a:pt x="2906666" y="2879855"/>
                          <a:pt x="2758774" y="3078412"/>
                          <a:pt x="2822222" y="2923822"/>
                        </a:cubicBezTo>
                        <a:cubicBezTo>
                          <a:pt x="2825723" y="2888584"/>
                          <a:pt x="2849269" y="2858350"/>
                          <a:pt x="2856089" y="2833511"/>
                        </a:cubicBezTo>
                        <a:cubicBezTo>
                          <a:pt x="2862296" y="2819445"/>
                          <a:pt x="2863108" y="2795576"/>
                          <a:pt x="2867378" y="2777067"/>
                        </a:cubicBezTo>
                        <a:cubicBezTo>
                          <a:pt x="2870238" y="2750521"/>
                          <a:pt x="2892574" y="2725555"/>
                          <a:pt x="2901244" y="2709333"/>
                        </a:cubicBezTo>
                        <a:cubicBezTo>
                          <a:pt x="2907280" y="2693747"/>
                          <a:pt x="2908673" y="2678828"/>
                          <a:pt x="2912533" y="2664178"/>
                        </a:cubicBezTo>
                        <a:cubicBezTo>
                          <a:pt x="2918860" y="2641983"/>
                          <a:pt x="2929915" y="2606148"/>
                          <a:pt x="2935111" y="2585156"/>
                        </a:cubicBezTo>
                        <a:cubicBezTo>
                          <a:pt x="2937214" y="2554618"/>
                          <a:pt x="2949389" y="2529832"/>
                          <a:pt x="2957689" y="2494845"/>
                        </a:cubicBezTo>
                        <a:cubicBezTo>
                          <a:pt x="2962267" y="2484305"/>
                          <a:pt x="2965320" y="2472484"/>
                          <a:pt x="2968978" y="2460978"/>
                        </a:cubicBezTo>
                        <a:cubicBezTo>
                          <a:pt x="2976546" y="2442488"/>
                          <a:pt x="2975244" y="2428142"/>
                          <a:pt x="2980267" y="2404533"/>
                        </a:cubicBezTo>
                        <a:cubicBezTo>
                          <a:pt x="2986564" y="2393030"/>
                          <a:pt x="2986981" y="2381416"/>
                          <a:pt x="2991556" y="2370667"/>
                        </a:cubicBezTo>
                        <a:cubicBezTo>
                          <a:pt x="2995023" y="2358161"/>
                          <a:pt x="2997819" y="2338358"/>
                          <a:pt x="3002844" y="2325511"/>
                        </a:cubicBezTo>
                        <a:cubicBezTo>
                          <a:pt x="3010666" y="2305104"/>
                          <a:pt x="3008170" y="2285428"/>
                          <a:pt x="3014133" y="2269067"/>
                        </a:cubicBezTo>
                        <a:cubicBezTo>
                          <a:pt x="3018212" y="2258103"/>
                          <a:pt x="3028056" y="2249549"/>
                          <a:pt x="3036711" y="2235200"/>
                        </a:cubicBezTo>
                        <a:cubicBezTo>
                          <a:pt x="3041169" y="2203282"/>
                          <a:pt x="3053818" y="2151409"/>
                          <a:pt x="3070578" y="2122311"/>
                        </a:cubicBezTo>
                        <a:cubicBezTo>
                          <a:pt x="3079435" y="2101880"/>
                          <a:pt x="3089737" y="2092975"/>
                          <a:pt x="3093156" y="2077156"/>
                        </a:cubicBezTo>
                        <a:cubicBezTo>
                          <a:pt x="3096175" y="2064278"/>
                          <a:pt x="3101298" y="2043981"/>
                          <a:pt x="3104444" y="2032000"/>
                        </a:cubicBezTo>
                        <a:cubicBezTo>
                          <a:pt x="3110738" y="2008087"/>
                          <a:pt x="3121036" y="1993504"/>
                          <a:pt x="3127022" y="1975556"/>
                        </a:cubicBezTo>
                        <a:cubicBezTo>
                          <a:pt x="3139214" y="1938284"/>
                          <a:pt x="3147012" y="1910107"/>
                          <a:pt x="3149600" y="1885245"/>
                        </a:cubicBezTo>
                        <a:cubicBezTo>
                          <a:pt x="3163825" y="1840515"/>
                          <a:pt x="3175164" y="1818390"/>
                          <a:pt x="3183467" y="1783645"/>
                        </a:cubicBezTo>
                        <a:cubicBezTo>
                          <a:pt x="3186877" y="1767133"/>
                          <a:pt x="3194942" y="1759231"/>
                          <a:pt x="3194756" y="1749778"/>
                        </a:cubicBezTo>
                        <a:cubicBezTo>
                          <a:pt x="3197545" y="1738587"/>
                          <a:pt x="3199185" y="1725243"/>
                          <a:pt x="3206044" y="1715911"/>
                        </a:cubicBezTo>
                        <a:cubicBezTo>
                          <a:pt x="3208017" y="1705282"/>
                          <a:pt x="3220041" y="1696221"/>
                          <a:pt x="3228622" y="1682045"/>
                        </a:cubicBezTo>
                        <a:cubicBezTo>
                          <a:pt x="3252964" y="1624893"/>
                          <a:pt x="3219840" y="1701509"/>
                          <a:pt x="3251200" y="1603022"/>
                        </a:cubicBezTo>
                        <a:cubicBezTo>
                          <a:pt x="3256545" y="1594077"/>
                          <a:pt x="3260904" y="1580538"/>
                          <a:pt x="3262489" y="1569156"/>
                        </a:cubicBezTo>
                        <a:cubicBezTo>
                          <a:pt x="3265642" y="1554286"/>
                          <a:pt x="3268825" y="1540031"/>
                          <a:pt x="3273778" y="1524000"/>
                        </a:cubicBezTo>
                        <a:cubicBezTo>
                          <a:pt x="3287089" y="1482918"/>
                          <a:pt x="3286541" y="1493773"/>
                          <a:pt x="3296356" y="1444978"/>
                        </a:cubicBezTo>
                        <a:cubicBezTo>
                          <a:pt x="3322163" y="1318414"/>
                          <a:pt x="3288074" y="1390919"/>
                          <a:pt x="3318933" y="1332089"/>
                        </a:cubicBezTo>
                        <a:cubicBezTo>
                          <a:pt x="3324512" y="1312645"/>
                          <a:pt x="3329452" y="1272740"/>
                          <a:pt x="3330222" y="1253067"/>
                        </a:cubicBezTo>
                        <a:cubicBezTo>
                          <a:pt x="3333442" y="1224514"/>
                          <a:pt x="3345006" y="1204874"/>
                          <a:pt x="3352800" y="1174045"/>
                        </a:cubicBezTo>
                        <a:cubicBezTo>
                          <a:pt x="3354101" y="1149562"/>
                          <a:pt x="3361780" y="1128588"/>
                          <a:pt x="3364089" y="1106311"/>
                        </a:cubicBezTo>
                        <a:cubicBezTo>
                          <a:pt x="3370480" y="1083870"/>
                          <a:pt x="3375016" y="1062569"/>
                          <a:pt x="3386667" y="1038578"/>
                        </a:cubicBezTo>
                        <a:cubicBezTo>
                          <a:pt x="3389217" y="1022593"/>
                          <a:pt x="3395281" y="1006067"/>
                          <a:pt x="3397956" y="993422"/>
                        </a:cubicBezTo>
                        <a:cubicBezTo>
                          <a:pt x="3401098" y="965957"/>
                          <a:pt x="3415225" y="943159"/>
                          <a:pt x="3420533" y="925689"/>
                        </a:cubicBezTo>
                        <a:cubicBezTo>
                          <a:pt x="3422381" y="906296"/>
                          <a:pt x="3432581" y="888468"/>
                          <a:pt x="3431822" y="869245"/>
                        </a:cubicBezTo>
                        <a:cubicBezTo>
                          <a:pt x="3436986" y="860416"/>
                          <a:pt x="3441257" y="848743"/>
                          <a:pt x="3443111" y="835378"/>
                        </a:cubicBezTo>
                        <a:cubicBezTo>
                          <a:pt x="3464301" y="725533"/>
                          <a:pt x="3449596" y="805560"/>
                          <a:pt x="3465689" y="733778"/>
                        </a:cubicBezTo>
                        <a:cubicBezTo>
                          <a:pt x="3468646" y="722212"/>
                          <a:pt x="3474630" y="710846"/>
                          <a:pt x="3476978" y="699911"/>
                        </a:cubicBezTo>
                        <a:cubicBezTo>
                          <a:pt x="3481485" y="687965"/>
                          <a:pt x="3482621" y="670802"/>
                          <a:pt x="3488267" y="654756"/>
                        </a:cubicBezTo>
                        <a:cubicBezTo>
                          <a:pt x="3516296" y="500234"/>
                          <a:pt x="3466346" y="716475"/>
                          <a:pt x="3510844" y="575733"/>
                        </a:cubicBezTo>
                        <a:cubicBezTo>
                          <a:pt x="3527764" y="499014"/>
                          <a:pt x="3506349" y="340660"/>
                          <a:pt x="3533422" y="237067"/>
                        </a:cubicBezTo>
                        <a:cubicBezTo>
                          <a:pt x="3536562" y="222145"/>
                          <a:pt x="3541984" y="207396"/>
                          <a:pt x="3544711" y="191911"/>
                        </a:cubicBezTo>
                        <a:cubicBezTo>
                          <a:pt x="3550578" y="178125"/>
                          <a:pt x="3552472" y="155041"/>
                          <a:pt x="3556000" y="135467"/>
                        </a:cubicBezTo>
                        <a:cubicBezTo>
                          <a:pt x="3566226" y="48906"/>
                          <a:pt x="3572555" y="71055"/>
                          <a:pt x="3567289" y="0"/>
                        </a:cubicBezTo>
                        <a:cubicBezTo>
                          <a:pt x="3617804" y="101311"/>
                          <a:pt x="3602289" y="238983"/>
                          <a:pt x="3623884" y="367867"/>
                        </a:cubicBezTo>
                        <a:cubicBezTo>
                          <a:pt x="3645479" y="496751"/>
                          <a:pt x="3627176" y="562540"/>
                          <a:pt x="3680479" y="735735"/>
                        </a:cubicBezTo>
                        <a:cubicBezTo>
                          <a:pt x="3733782" y="908930"/>
                          <a:pt x="3676565" y="987485"/>
                          <a:pt x="3747685" y="1172577"/>
                        </a:cubicBezTo>
                        <a:cubicBezTo>
                          <a:pt x="3818805" y="1357669"/>
                          <a:pt x="3756533" y="1384526"/>
                          <a:pt x="3804280" y="1540444"/>
                        </a:cubicBezTo>
                        <a:cubicBezTo>
                          <a:pt x="3852027" y="1696362"/>
                          <a:pt x="3811309" y="1794090"/>
                          <a:pt x="3871487" y="1977286"/>
                        </a:cubicBezTo>
                        <a:cubicBezTo>
                          <a:pt x="3931664" y="2160482"/>
                          <a:pt x="3874858" y="2381503"/>
                          <a:pt x="3959916" y="2552079"/>
                        </a:cubicBezTo>
                        <a:cubicBezTo>
                          <a:pt x="4044975" y="2722655"/>
                          <a:pt x="3992485" y="2840557"/>
                          <a:pt x="4027123" y="2988921"/>
                        </a:cubicBezTo>
                        <a:cubicBezTo>
                          <a:pt x="4061761" y="3137285"/>
                          <a:pt x="4058999" y="3285260"/>
                          <a:pt x="4083718" y="3356789"/>
                        </a:cubicBezTo>
                        <a:cubicBezTo>
                          <a:pt x="4108437" y="3428318"/>
                          <a:pt x="4091716" y="3708719"/>
                          <a:pt x="4150924" y="3793631"/>
                        </a:cubicBezTo>
                        <a:cubicBezTo>
                          <a:pt x="4210133" y="3878543"/>
                          <a:pt x="4183289" y="4220318"/>
                          <a:pt x="4239354" y="4368424"/>
                        </a:cubicBezTo>
                        <a:cubicBezTo>
                          <a:pt x="4295419" y="4516530"/>
                          <a:pt x="4286201" y="4697009"/>
                          <a:pt x="4338395" y="5012191"/>
                        </a:cubicBezTo>
                        <a:cubicBezTo>
                          <a:pt x="4390588" y="5327373"/>
                          <a:pt x="4363794" y="5296691"/>
                          <a:pt x="4405601" y="5449034"/>
                        </a:cubicBezTo>
                        <a:cubicBezTo>
                          <a:pt x="4447408" y="5601377"/>
                          <a:pt x="4486063" y="6003300"/>
                          <a:pt x="4515254" y="6161776"/>
                        </a:cubicBezTo>
                        <a:cubicBezTo>
                          <a:pt x="4544445" y="6320252"/>
                          <a:pt x="4532549" y="6631857"/>
                          <a:pt x="4628444" y="6897511"/>
                        </a:cubicBezTo>
                        <a:cubicBezTo>
                          <a:pt x="4352623" y="6929877"/>
                          <a:pt x="4179825" y="6870633"/>
                          <a:pt x="3957320" y="6897511"/>
                        </a:cubicBezTo>
                        <a:cubicBezTo>
                          <a:pt x="3734815" y="6924389"/>
                          <a:pt x="3509222" y="6895413"/>
                          <a:pt x="3286195" y="6897511"/>
                        </a:cubicBezTo>
                        <a:cubicBezTo>
                          <a:pt x="3063169" y="6899609"/>
                          <a:pt x="2898305" y="6883504"/>
                          <a:pt x="2753924" y="6897511"/>
                        </a:cubicBezTo>
                        <a:cubicBezTo>
                          <a:pt x="2609543" y="6911518"/>
                          <a:pt x="2280877" y="6832372"/>
                          <a:pt x="2129084" y="6897511"/>
                        </a:cubicBezTo>
                        <a:cubicBezTo>
                          <a:pt x="1977291" y="6962650"/>
                          <a:pt x="1655673" y="6888968"/>
                          <a:pt x="1504244" y="6897511"/>
                        </a:cubicBezTo>
                        <a:cubicBezTo>
                          <a:pt x="1352815" y="6906054"/>
                          <a:pt x="1088782" y="6895966"/>
                          <a:pt x="925689" y="6897511"/>
                        </a:cubicBezTo>
                        <a:cubicBezTo>
                          <a:pt x="762596" y="6899056"/>
                          <a:pt x="404656" y="6803614"/>
                          <a:pt x="0" y="6897511"/>
                        </a:cubicBezTo>
                        <a:close/>
                      </a:path>
                      <a:path w="4628444" h="6897511" stroke="0" extrusionOk="0">
                        <a:moveTo>
                          <a:pt x="0" y="6897511"/>
                        </a:moveTo>
                        <a:lnTo>
                          <a:pt x="0" y="6897511"/>
                        </a:lnTo>
                        <a:cubicBezTo>
                          <a:pt x="126140" y="6826420"/>
                          <a:pt x="60890" y="6867426"/>
                          <a:pt x="158044" y="6807200"/>
                        </a:cubicBezTo>
                        <a:cubicBezTo>
                          <a:pt x="170043" y="6798886"/>
                          <a:pt x="181733" y="6796756"/>
                          <a:pt x="191911" y="6784622"/>
                        </a:cubicBezTo>
                        <a:cubicBezTo>
                          <a:pt x="231298" y="6755532"/>
                          <a:pt x="273095" y="6707000"/>
                          <a:pt x="316089" y="6683022"/>
                        </a:cubicBezTo>
                        <a:cubicBezTo>
                          <a:pt x="326721" y="6668294"/>
                          <a:pt x="342321" y="6651728"/>
                          <a:pt x="361244" y="6637867"/>
                        </a:cubicBezTo>
                        <a:cubicBezTo>
                          <a:pt x="409958" y="6595380"/>
                          <a:pt x="478041" y="6570454"/>
                          <a:pt x="519289" y="6513689"/>
                        </a:cubicBezTo>
                        <a:cubicBezTo>
                          <a:pt x="543523" y="6496353"/>
                          <a:pt x="554512" y="6458024"/>
                          <a:pt x="575733" y="6445956"/>
                        </a:cubicBezTo>
                        <a:cubicBezTo>
                          <a:pt x="590926" y="6429931"/>
                          <a:pt x="617838" y="6417340"/>
                          <a:pt x="632178" y="6400800"/>
                        </a:cubicBezTo>
                        <a:cubicBezTo>
                          <a:pt x="666094" y="6361165"/>
                          <a:pt x="725996" y="6301656"/>
                          <a:pt x="767644" y="6265333"/>
                        </a:cubicBezTo>
                        <a:cubicBezTo>
                          <a:pt x="783699" y="6255269"/>
                          <a:pt x="808860" y="6235135"/>
                          <a:pt x="824089" y="6220178"/>
                        </a:cubicBezTo>
                        <a:cubicBezTo>
                          <a:pt x="901371" y="6137014"/>
                          <a:pt x="1047075" y="6007105"/>
                          <a:pt x="1083733" y="5937956"/>
                        </a:cubicBezTo>
                        <a:cubicBezTo>
                          <a:pt x="1168720" y="5833685"/>
                          <a:pt x="1205459" y="5748492"/>
                          <a:pt x="1286933" y="5667022"/>
                        </a:cubicBezTo>
                        <a:cubicBezTo>
                          <a:pt x="1428074" y="5416328"/>
                          <a:pt x="1357900" y="5596951"/>
                          <a:pt x="1422400" y="5384800"/>
                        </a:cubicBezTo>
                        <a:cubicBezTo>
                          <a:pt x="1437858" y="5352521"/>
                          <a:pt x="1458035" y="5321813"/>
                          <a:pt x="1467556" y="5294489"/>
                        </a:cubicBezTo>
                        <a:cubicBezTo>
                          <a:pt x="1489590" y="5251812"/>
                          <a:pt x="1509661" y="5196701"/>
                          <a:pt x="1524000" y="5159022"/>
                        </a:cubicBezTo>
                        <a:cubicBezTo>
                          <a:pt x="1536217" y="5130538"/>
                          <a:pt x="1545645" y="5106740"/>
                          <a:pt x="1557867" y="5080000"/>
                        </a:cubicBezTo>
                        <a:cubicBezTo>
                          <a:pt x="1656096" y="4888007"/>
                          <a:pt x="1619946" y="4999026"/>
                          <a:pt x="1715911" y="4831645"/>
                        </a:cubicBezTo>
                        <a:cubicBezTo>
                          <a:pt x="1732106" y="4810151"/>
                          <a:pt x="1753318" y="4769856"/>
                          <a:pt x="1772356" y="4741333"/>
                        </a:cubicBezTo>
                        <a:cubicBezTo>
                          <a:pt x="1788412" y="4720654"/>
                          <a:pt x="1801447" y="4704711"/>
                          <a:pt x="1817511" y="4673600"/>
                        </a:cubicBezTo>
                        <a:cubicBezTo>
                          <a:pt x="1840252" y="4638592"/>
                          <a:pt x="1856533" y="4603072"/>
                          <a:pt x="1885244" y="4560711"/>
                        </a:cubicBezTo>
                        <a:cubicBezTo>
                          <a:pt x="1905838" y="4540284"/>
                          <a:pt x="1923782" y="4509823"/>
                          <a:pt x="1941689" y="4481689"/>
                        </a:cubicBezTo>
                        <a:cubicBezTo>
                          <a:pt x="1957830" y="4459984"/>
                          <a:pt x="1963226" y="4425810"/>
                          <a:pt x="1986844" y="4402667"/>
                        </a:cubicBezTo>
                        <a:cubicBezTo>
                          <a:pt x="2008631" y="4382400"/>
                          <a:pt x="2017865" y="4355522"/>
                          <a:pt x="2032000" y="4334933"/>
                        </a:cubicBezTo>
                        <a:cubicBezTo>
                          <a:pt x="2070589" y="4254028"/>
                          <a:pt x="2084208" y="4205241"/>
                          <a:pt x="2167467" y="4109156"/>
                        </a:cubicBezTo>
                        <a:cubicBezTo>
                          <a:pt x="2245177" y="4045960"/>
                          <a:pt x="2178450" y="4103687"/>
                          <a:pt x="2246489" y="4007556"/>
                        </a:cubicBezTo>
                        <a:cubicBezTo>
                          <a:pt x="2285491" y="3959915"/>
                          <a:pt x="2316975" y="3911540"/>
                          <a:pt x="2348089" y="3872089"/>
                        </a:cubicBezTo>
                        <a:cubicBezTo>
                          <a:pt x="2382954" y="3827101"/>
                          <a:pt x="2395096" y="3767653"/>
                          <a:pt x="2427111" y="3736622"/>
                        </a:cubicBezTo>
                        <a:cubicBezTo>
                          <a:pt x="2534269" y="3633986"/>
                          <a:pt x="2468018" y="3712525"/>
                          <a:pt x="2573867" y="3499556"/>
                        </a:cubicBezTo>
                        <a:cubicBezTo>
                          <a:pt x="2597921" y="3458991"/>
                          <a:pt x="2618736" y="3427584"/>
                          <a:pt x="2641600" y="3375378"/>
                        </a:cubicBezTo>
                        <a:cubicBezTo>
                          <a:pt x="2747580" y="3180144"/>
                          <a:pt x="2695604" y="3305390"/>
                          <a:pt x="2765778" y="3070578"/>
                        </a:cubicBezTo>
                        <a:cubicBezTo>
                          <a:pt x="2868659" y="2856352"/>
                          <a:pt x="2744849" y="3136896"/>
                          <a:pt x="2822222" y="2923822"/>
                        </a:cubicBezTo>
                        <a:cubicBezTo>
                          <a:pt x="2835788" y="2893891"/>
                          <a:pt x="2843364" y="2856458"/>
                          <a:pt x="2856089" y="2833511"/>
                        </a:cubicBezTo>
                        <a:cubicBezTo>
                          <a:pt x="2860254" y="2820652"/>
                          <a:pt x="2863832" y="2795670"/>
                          <a:pt x="2867378" y="2777067"/>
                        </a:cubicBezTo>
                        <a:cubicBezTo>
                          <a:pt x="2871741" y="2749902"/>
                          <a:pt x="2891317" y="2735284"/>
                          <a:pt x="2901244" y="2709333"/>
                        </a:cubicBezTo>
                        <a:cubicBezTo>
                          <a:pt x="2903910" y="2697682"/>
                          <a:pt x="2907856" y="2674787"/>
                          <a:pt x="2912533" y="2664178"/>
                        </a:cubicBezTo>
                        <a:cubicBezTo>
                          <a:pt x="2922133" y="2643853"/>
                          <a:pt x="2932354" y="2610600"/>
                          <a:pt x="2935111" y="2585156"/>
                        </a:cubicBezTo>
                        <a:cubicBezTo>
                          <a:pt x="2936496" y="2556463"/>
                          <a:pt x="2949047" y="2532662"/>
                          <a:pt x="2957689" y="2494845"/>
                        </a:cubicBezTo>
                        <a:cubicBezTo>
                          <a:pt x="2958929" y="2483092"/>
                          <a:pt x="2965481" y="2473451"/>
                          <a:pt x="2968978" y="2460978"/>
                        </a:cubicBezTo>
                        <a:cubicBezTo>
                          <a:pt x="2972879" y="2444213"/>
                          <a:pt x="2975243" y="2425847"/>
                          <a:pt x="2980267" y="2404533"/>
                        </a:cubicBezTo>
                        <a:cubicBezTo>
                          <a:pt x="2983498" y="2390061"/>
                          <a:pt x="2988581" y="2382008"/>
                          <a:pt x="2991556" y="2370667"/>
                        </a:cubicBezTo>
                        <a:cubicBezTo>
                          <a:pt x="2995380" y="2356740"/>
                          <a:pt x="3000041" y="2340130"/>
                          <a:pt x="3002844" y="2325511"/>
                        </a:cubicBezTo>
                        <a:cubicBezTo>
                          <a:pt x="3009753" y="2306841"/>
                          <a:pt x="3005680" y="2287159"/>
                          <a:pt x="3014133" y="2269067"/>
                        </a:cubicBezTo>
                        <a:cubicBezTo>
                          <a:pt x="3017817" y="2257809"/>
                          <a:pt x="3028560" y="2246109"/>
                          <a:pt x="3036711" y="2235200"/>
                        </a:cubicBezTo>
                        <a:cubicBezTo>
                          <a:pt x="3042247" y="2201342"/>
                          <a:pt x="3053274" y="2143342"/>
                          <a:pt x="3070578" y="2122311"/>
                        </a:cubicBezTo>
                        <a:cubicBezTo>
                          <a:pt x="3078397" y="2098992"/>
                          <a:pt x="3089938" y="2091613"/>
                          <a:pt x="3093156" y="2077156"/>
                        </a:cubicBezTo>
                        <a:cubicBezTo>
                          <a:pt x="3099198" y="2062055"/>
                          <a:pt x="3100007" y="2048273"/>
                          <a:pt x="3104444" y="2032000"/>
                        </a:cubicBezTo>
                        <a:cubicBezTo>
                          <a:pt x="3113066" y="2014858"/>
                          <a:pt x="3120210" y="1993898"/>
                          <a:pt x="3127022" y="1975556"/>
                        </a:cubicBezTo>
                        <a:cubicBezTo>
                          <a:pt x="3128291" y="1947722"/>
                          <a:pt x="3139313" y="1915365"/>
                          <a:pt x="3149600" y="1885245"/>
                        </a:cubicBezTo>
                        <a:cubicBezTo>
                          <a:pt x="3148899" y="1857723"/>
                          <a:pt x="3183219" y="1823897"/>
                          <a:pt x="3183467" y="1783645"/>
                        </a:cubicBezTo>
                        <a:cubicBezTo>
                          <a:pt x="3187704" y="1768514"/>
                          <a:pt x="3193182" y="1762872"/>
                          <a:pt x="3194756" y="1749778"/>
                        </a:cubicBezTo>
                        <a:cubicBezTo>
                          <a:pt x="3199799" y="1738348"/>
                          <a:pt x="3199303" y="1725489"/>
                          <a:pt x="3206044" y="1715911"/>
                        </a:cubicBezTo>
                        <a:cubicBezTo>
                          <a:pt x="3213601" y="1696711"/>
                          <a:pt x="3225869" y="1692243"/>
                          <a:pt x="3228622" y="1682045"/>
                        </a:cubicBezTo>
                        <a:cubicBezTo>
                          <a:pt x="3273629" y="1594600"/>
                          <a:pt x="3213481" y="1694581"/>
                          <a:pt x="3251200" y="1603022"/>
                        </a:cubicBezTo>
                        <a:cubicBezTo>
                          <a:pt x="3253102" y="1591558"/>
                          <a:pt x="3259826" y="1582226"/>
                          <a:pt x="3262489" y="1569156"/>
                        </a:cubicBezTo>
                        <a:cubicBezTo>
                          <a:pt x="3269049" y="1555617"/>
                          <a:pt x="3269615" y="1539387"/>
                          <a:pt x="3273778" y="1524000"/>
                        </a:cubicBezTo>
                        <a:cubicBezTo>
                          <a:pt x="3283619" y="1479204"/>
                          <a:pt x="3287917" y="1490260"/>
                          <a:pt x="3296356" y="1444978"/>
                        </a:cubicBezTo>
                        <a:cubicBezTo>
                          <a:pt x="3299741" y="1320314"/>
                          <a:pt x="3302206" y="1383885"/>
                          <a:pt x="3318933" y="1332089"/>
                        </a:cubicBezTo>
                        <a:cubicBezTo>
                          <a:pt x="3317696" y="1306636"/>
                          <a:pt x="3319508" y="1283109"/>
                          <a:pt x="3330222" y="1253067"/>
                        </a:cubicBezTo>
                        <a:cubicBezTo>
                          <a:pt x="3331257" y="1219555"/>
                          <a:pt x="3341782" y="1201338"/>
                          <a:pt x="3352800" y="1174045"/>
                        </a:cubicBezTo>
                        <a:cubicBezTo>
                          <a:pt x="3356813" y="1154223"/>
                          <a:pt x="3356261" y="1132467"/>
                          <a:pt x="3364089" y="1106311"/>
                        </a:cubicBezTo>
                        <a:cubicBezTo>
                          <a:pt x="3372772" y="1081639"/>
                          <a:pt x="3374217" y="1062306"/>
                          <a:pt x="3386667" y="1038578"/>
                        </a:cubicBezTo>
                        <a:cubicBezTo>
                          <a:pt x="3390789" y="1023050"/>
                          <a:pt x="3392089" y="1010377"/>
                          <a:pt x="3397956" y="993422"/>
                        </a:cubicBezTo>
                        <a:cubicBezTo>
                          <a:pt x="3409006" y="971121"/>
                          <a:pt x="3414184" y="944395"/>
                          <a:pt x="3420533" y="925689"/>
                        </a:cubicBezTo>
                        <a:cubicBezTo>
                          <a:pt x="3423051" y="901916"/>
                          <a:pt x="3423233" y="891106"/>
                          <a:pt x="3431822" y="869245"/>
                        </a:cubicBezTo>
                        <a:cubicBezTo>
                          <a:pt x="3437332" y="859157"/>
                          <a:pt x="3440215" y="847818"/>
                          <a:pt x="3443111" y="835378"/>
                        </a:cubicBezTo>
                        <a:cubicBezTo>
                          <a:pt x="3468201" y="750509"/>
                          <a:pt x="3447032" y="804292"/>
                          <a:pt x="3465689" y="733778"/>
                        </a:cubicBezTo>
                        <a:cubicBezTo>
                          <a:pt x="3468819" y="723436"/>
                          <a:pt x="3473227" y="710856"/>
                          <a:pt x="3476978" y="699911"/>
                        </a:cubicBezTo>
                        <a:cubicBezTo>
                          <a:pt x="3480227" y="688436"/>
                          <a:pt x="3483888" y="671769"/>
                          <a:pt x="3488267" y="654756"/>
                        </a:cubicBezTo>
                        <a:cubicBezTo>
                          <a:pt x="3538357" y="544500"/>
                          <a:pt x="3451379" y="717772"/>
                          <a:pt x="3510844" y="575733"/>
                        </a:cubicBezTo>
                        <a:cubicBezTo>
                          <a:pt x="3521646" y="500392"/>
                          <a:pt x="3509896" y="335860"/>
                          <a:pt x="3533422" y="237067"/>
                        </a:cubicBezTo>
                        <a:cubicBezTo>
                          <a:pt x="3534145" y="220885"/>
                          <a:pt x="3541467" y="211560"/>
                          <a:pt x="3544711" y="191911"/>
                        </a:cubicBezTo>
                        <a:cubicBezTo>
                          <a:pt x="3549477" y="174003"/>
                          <a:pt x="3552850" y="153107"/>
                          <a:pt x="3556000" y="135467"/>
                        </a:cubicBezTo>
                        <a:cubicBezTo>
                          <a:pt x="3570658" y="51229"/>
                          <a:pt x="3564902" y="73499"/>
                          <a:pt x="3567289" y="0"/>
                        </a:cubicBezTo>
                        <a:cubicBezTo>
                          <a:pt x="3595591" y="116840"/>
                          <a:pt x="3566591" y="314472"/>
                          <a:pt x="3634495" y="436842"/>
                        </a:cubicBezTo>
                        <a:cubicBezTo>
                          <a:pt x="3702399" y="559212"/>
                          <a:pt x="3641873" y="915521"/>
                          <a:pt x="3733537" y="1080610"/>
                        </a:cubicBezTo>
                        <a:cubicBezTo>
                          <a:pt x="3825201" y="1245699"/>
                          <a:pt x="3777491" y="1431637"/>
                          <a:pt x="3811355" y="1586428"/>
                        </a:cubicBezTo>
                        <a:cubicBezTo>
                          <a:pt x="3845219" y="1741219"/>
                          <a:pt x="3862811" y="1986303"/>
                          <a:pt x="3899784" y="2161220"/>
                        </a:cubicBezTo>
                        <a:cubicBezTo>
                          <a:pt x="3936757" y="2336137"/>
                          <a:pt x="3928456" y="2547714"/>
                          <a:pt x="3988214" y="2736013"/>
                        </a:cubicBezTo>
                        <a:cubicBezTo>
                          <a:pt x="4047972" y="2924312"/>
                          <a:pt x="3997359" y="3226935"/>
                          <a:pt x="4097866" y="3448755"/>
                        </a:cubicBezTo>
                        <a:cubicBezTo>
                          <a:pt x="4198374" y="3670574"/>
                          <a:pt x="4110145" y="3695975"/>
                          <a:pt x="4165073" y="3885598"/>
                        </a:cubicBezTo>
                        <a:cubicBezTo>
                          <a:pt x="4220001" y="4075221"/>
                          <a:pt x="4172410" y="4272694"/>
                          <a:pt x="4253503" y="4460390"/>
                        </a:cubicBezTo>
                        <a:cubicBezTo>
                          <a:pt x="4334596" y="4648086"/>
                          <a:pt x="4279940" y="4957879"/>
                          <a:pt x="4363155" y="5173133"/>
                        </a:cubicBezTo>
                        <a:cubicBezTo>
                          <a:pt x="4446370" y="5388387"/>
                          <a:pt x="4351217" y="5414328"/>
                          <a:pt x="4430362" y="5609976"/>
                        </a:cubicBezTo>
                        <a:cubicBezTo>
                          <a:pt x="4509507" y="5805624"/>
                          <a:pt x="4486958" y="6141435"/>
                          <a:pt x="4540014" y="6322718"/>
                        </a:cubicBezTo>
                        <a:cubicBezTo>
                          <a:pt x="4593070" y="6504001"/>
                          <a:pt x="4584527" y="6714378"/>
                          <a:pt x="4628444" y="6897511"/>
                        </a:cubicBezTo>
                        <a:cubicBezTo>
                          <a:pt x="4401803" y="6900988"/>
                          <a:pt x="4250290" y="6872236"/>
                          <a:pt x="4096173" y="6897511"/>
                        </a:cubicBezTo>
                        <a:cubicBezTo>
                          <a:pt x="3942056" y="6922786"/>
                          <a:pt x="3667626" y="6864232"/>
                          <a:pt x="3517617" y="6897511"/>
                        </a:cubicBezTo>
                        <a:cubicBezTo>
                          <a:pt x="3367608" y="6930790"/>
                          <a:pt x="3248572" y="6855951"/>
                          <a:pt x="3031631" y="6897511"/>
                        </a:cubicBezTo>
                        <a:cubicBezTo>
                          <a:pt x="2814690" y="6939071"/>
                          <a:pt x="2693275" y="6871711"/>
                          <a:pt x="2453075" y="6897511"/>
                        </a:cubicBezTo>
                        <a:cubicBezTo>
                          <a:pt x="2212875" y="6923311"/>
                          <a:pt x="2094865" y="6841594"/>
                          <a:pt x="1920804" y="6897511"/>
                        </a:cubicBezTo>
                        <a:cubicBezTo>
                          <a:pt x="1746743" y="6953428"/>
                          <a:pt x="1600490" y="6877164"/>
                          <a:pt x="1434818" y="6897511"/>
                        </a:cubicBezTo>
                        <a:cubicBezTo>
                          <a:pt x="1269146" y="6917858"/>
                          <a:pt x="1102243" y="6863441"/>
                          <a:pt x="809978" y="6897511"/>
                        </a:cubicBezTo>
                        <a:cubicBezTo>
                          <a:pt x="517713" y="6931581"/>
                          <a:pt x="211014" y="6865050"/>
                          <a:pt x="0" y="689751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934" y="1041400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Metallophile Sp8 Light " panose="020B0602030402060303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8C88FB-608A-338A-70E0-5F2C45D2E6F8}"/>
              </a:ext>
            </a:extLst>
          </p:cNvPr>
          <p:cNvSpPr/>
          <p:nvPr userDrawn="1"/>
        </p:nvSpPr>
        <p:spPr>
          <a:xfrm>
            <a:off x="9290755" y="0"/>
            <a:ext cx="290124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519" y="3566538"/>
            <a:ext cx="7096933" cy="1038337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Metallophile Sp8 Light " panose="020B06020304020603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DBD545F-E7EA-5F3B-4195-CA57F0FC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2682" y="5057422"/>
            <a:ext cx="4203878" cy="162214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110C8F-2BCC-AFF0-C91F-90C7134B8752}"/>
              </a:ext>
            </a:extLst>
          </p:cNvPr>
          <p:cNvSpPr/>
          <p:nvPr userDrawn="1"/>
        </p:nvSpPr>
        <p:spPr>
          <a:xfrm>
            <a:off x="0" y="5362222"/>
            <a:ext cx="2968978" cy="1495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CD9D894-1AC9-FADB-51C8-01DF0E365171}"/>
              </a:ext>
            </a:extLst>
          </p:cNvPr>
          <p:cNvSpPr/>
          <p:nvPr userDrawn="1"/>
        </p:nvSpPr>
        <p:spPr>
          <a:xfrm>
            <a:off x="0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10800000" flipH="1">
            <a:off x="1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  <a:solidFill>
            <a:schemeClr val="bg2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>
            <a:off x="1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 rot="16200000">
            <a:off x="4210756" y="-4210758"/>
            <a:ext cx="3770490" cy="12192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832" y="1041400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2664179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 descr="mcgill-university-logo-png-transparent-cropped - Accueil Plus">
            <a:extLst>
              <a:ext uri="{FF2B5EF4-FFF2-40B4-BE49-F238E27FC236}">
                <a16:creationId xmlns:a16="http://schemas.microsoft.com/office/drawing/2014/main" id="{FD29C409-A761-174C-E291-58E1DD8968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80" y="5893302"/>
            <a:ext cx="2248954" cy="8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Douglas Research Centre | The Douglas Research Centre">
            <a:extLst>
              <a:ext uri="{FF2B5EF4-FFF2-40B4-BE49-F238E27FC236}">
                <a16:creationId xmlns:a16="http://schemas.microsoft.com/office/drawing/2014/main" id="{CB83AF34-3D27-30B9-2B7B-FA78F1B38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43" y="5606853"/>
            <a:ext cx="2386720" cy="119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USSS de l'Ouest-de-l'Île-de-Montréal | CIUSSS de  l'Ouest-de-l'Île-de-Montréal">
            <a:extLst>
              <a:ext uri="{FF2B5EF4-FFF2-40B4-BE49-F238E27FC236}">
                <a16:creationId xmlns:a16="http://schemas.microsoft.com/office/drawing/2014/main" id="{D22CE462-16CF-0357-176E-C403285107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363" y="5330800"/>
            <a:ext cx="2672190" cy="13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uglas Institute at McGill University | Olympus LS">
            <a:extLst>
              <a:ext uri="{FF2B5EF4-FFF2-40B4-BE49-F238E27FC236}">
                <a16:creationId xmlns:a16="http://schemas.microsoft.com/office/drawing/2014/main" id="{0CDFBEF4-5C9C-C4AA-1FD9-94903E238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55" y="5606853"/>
            <a:ext cx="1965416" cy="10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AB6988-9A35-2594-7EC0-444549DFC98B}"/>
              </a:ext>
            </a:extLst>
          </p:cNvPr>
          <p:cNvSpPr/>
          <p:nvPr userDrawn="1"/>
        </p:nvSpPr>
        <p:spPr>
          <a:xfrm>
            <a:off x="0" y="5711252"/>
            <a:ext cx="2478626" cy="1159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81785B-6E46-9559-5C01-C79B354B14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799235"/>
            <a:ext cx="2336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6408" y="2439420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CC1C781-9946-D68F-F87A-F81C7DC80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2984" y="2394925"/>
            <a:ext cx="1692123" cy="20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48" y="890882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48" y="2470285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 flipH="1">
            <a:off x="8580897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10800000" flipH="1">
            <a:off x="1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A75D416-2CBA-0226-7CD7-3CF3DF2CF2C9}"/>
              </a:ext>
            </a:extLst>
          </p:cNvPr>
          <p:cNvSpPr/>
          <p:nvPr userDrawn="1"/>
        </p:nvSpPr>
        <p:spPr>
          <a:xfrm rot="5400000">
            <a:off x="1137353" y="4450645"/>
            <a:ext cx="1270001" cy="3544711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88D8A57-B3FC-AD23-F70C-9DF20002C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455" y="5819775"/>
            <a:ext cx="2336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1000">
              <a:schemeClr val="bg2"/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1AFFC-5186-39C5-E876-8CC0A927C581}"/>
              </a:ext>
            </a:extLst>
          </p:cNvPr>
          <p:cNvSpPr/>
          <p:nvPr userDrawn="1"/>
        </p:nvSpPr>
        <p:spPr>
          <a:xfrm>
            <a:off x="0" y="5918808"/>
            <a:ext cx="12192000" cy="953911"/>
          </a:xfrm>
          <a:custGeom>
            <a:avLst/>
            <a:gdLst>
              <a:gd name="connsiteX0" fmla="*/ 0 w 12192000"/>
              <a:gd name="connsiteY0" fmla="*/ 0 h 953911"/>
              <a:gd name="connsiteX1" fmla="*/ 824411 w 12192000"/>
              <a:gd name="connsiteY1" fmla="*/ 0 h 953911"/>
              <a:gd name="connsiteX2" fmla="*/ 1526903 w 12192000"/>
              <a:gd name="connsiteY2" fmla="*/ 0 h 953911"/>
              <a:gd name="connsiteX3" fmla="*/ 2351314 w 12192000"/>
              <a:gd name="connsiteY3" fmla="*/ 0 h 953911"/>
              <a:gd name="connsiteX4" fmla="*/ 2931886 w 12192000"/>
              <a:gd name="connsiteY4" fmla="*/ 0 h 953911"/>
              <a:gd name="connsiteX5" fmla="*/ 3634377 w 12192000"/>
              <a:gd name="connsiteY5" fmla="*/ 0 h 953911"/>
              <a:gd name="connsiteX6" fmla="*/ 4214949 w 12192000"/>
              <a:gd name="connsiteY6" fmla="*/ 0 h 953911"/>
              <a:gd name="connsiteX7" fmla="*/ 4795520 w 12192000"/>
              <a:gd name="connsiteY7" fmla="*/ 0 h 953911"/>
              <a:gd name="connsiteX8" fmla="*/ 5376091 w 12192000"/>
              <a:gd name="connsiteY8" fmla="*/ 0 h 953911"/>
              <a:gd name="connsiteX9" fmla="*/ 5590903 w 12192000"/>
              <a:gd name="connsiteY9" fmla="*/ 0 h 953911"/>
              <a:gd name="connsiteX10" fmla="*/ 6293394 w 12192000"/>
              <a:gd name="connsiteY10" fmla="*/ 0 h 953911"/>
              <a:gd name="connsiteX11" fmla="*/ 6508206 w 12192000"/>
              <a:gd name="connsiteY11" fmla="*/ 0 h 953911"/>
              <a:gd name="connsiteX12" fmla="*/ 7088777 w 12192000"/>
              <a:gd name="connsiteY12" fmla="*/ 0 h 953911"/>
              <a:gd name="connsiteX13" fmla="*/ 7913189 w 12192000"/>
              <a:gd name="connsiteY13" fmla="*/ 0 h 953911"/>
              <a:gd name="connsiteX14" fmla="*/ 8737600 w 12192000"/>
              <a:gd name="connsiteY14" fmla="*/ 0 h 953911"/>
              <a:gd name="connsiteX15" fmla="*/ 9440091 w 12192000"/>
              <a:gd name="connsiteY15" fmla="*/ 0 h 953911"/>
              <a:gd name="connsiteX16" fmla="*/ 9898743 w 12192000"/>
              <a:gd name="connsiteY16" fmla="*/ 0 h 953911"/>
              <a:gd name="connsiteX17" fmla="*/ 10113554 w 12192000"/>
              <a:gd name="connsiteY17" fmla="*/ 0 h 953911"/>
              <a:gd name="connsiteX18" fmla="*/ 10572206 w 12192000"/>
              <a:gd name="connsiteY18" fmla="*/ 0 h 953911"/>
              <a:gd name="connsiteX19" fmla="*/ 11274697 w 12192000"/>
              <a:gd name="connsiteY19" fmla="*/ 0 h 953911"/>
              <a:gd name="connsiteX20" fmla="*/ 12192000 w 12192000"/>
              <a:gd name="connsiteY20" fmla="*/ 0 h 953911"/>
              <a:gd name="connsiteX21" fmla="*/ 12192000 w 12192000"/>
              <a:gd name="connsiteY21" fmla="*/ 448338 h 953911"/>
              <a:gd name="connsiteX22" fmla="*/ 12192000 w 12192000"/>
              <a:gd name="connsiteY22" fmla="*/ 953911 h 953911"/>
              <a:gd name="connsiteX23" fmla="*/ 11367589 w 12192000"/>
              <a:gd name="connsiteY23" fmla="*/ 953911 h 953911"/>
              <a:gd name="connsiteX24" fmla="*/ 10665097 w 12192000"/>
              <a:gd name="connsiteY24" fmla="*/ 953911 h 953911"/>
              <a:gd name="connsiteX25" fmla="*/ 10450286 w 12192000"/>
              <a:gd name="connsiteY25" fmla="*/ 953911 h 953911"/>
              <a:gd name="connsiteX26" fmla="*/ 9625874 w 12192000"/>
              <a:gd name="connsiteY26" fmla="*/ 953911 h 953911"/>
              <a:gd name="connsiteX27" fmla="*/ 9167223 w 12192000"/>
              <a:gd name="connsiteY27" fmla="*/ 953911 h 953911"/>
              <a:gd name="connsiteX28" fmla="*/ 8464731 w 12192000"/>
              <a:gd name="connsiteY28" fmla="*/ 953911 h 953911"/>
              <a:gd name="connsiteX29" fmla="*/ 8249920 w 12192000"/>
              <a:gd name="connsiteY29" fmla="*/ 953911 h 953911"/>
              <a:gd name="connsiteX30" fmla="*/ 7425509 w 12192000"/>
              <a:gd name="connsiteY30" fmla="*/ 953911 h 953911"/>
              <a:gd name="connsiteX31" fmla="*/ 6966857 w 12192000"/>
              <a:gd name="connsiteY31" fmla="*/ 953911 h 953911"/>
              <a:gd name="connsiteX32" fmla="*/ 6386286 w 12192000"/>
              <a:gd name="connsiteY32" fmla="*/ 953911 h 953911"/>
              <a:gd name="connsiteX33" fmla="*/ 6049554 w 12192000"/>
              <a:gd name="connsiteY33" fmla="*/ 953911 h 953911"/>
              <a:gd name="connsiteX34" fmla="*/ 5347063 w 12192000"/>
              <a:gd name="connsiteY34" fmla="*/ 953911 h 953911"/>
              <a:gd name="connsiteX35" fmla="*/ 4522651 w 12192000"/>
              <a:gd name="connsiteY35" fmla="*/ 953911 h 953911"/>
              <a:gd name="connsiteX36" fmla="*/ 4064000 w 12192000"/>
              <a:gd name="connsiteY36" fmla="*/ 953911 h 953911"/>
              <a:gd name="connsiteX37" fmla="*/ 3239589 w 12192000"/>
              <a:gd name="connsiteY37" fmla="*/ 953911 h 953911"/>
              <a:gd name="connsiteX38" fmla="*/ 2659017 w 12192000"/>
              <a:gd name="connsiteY38" fmla="*/ 953911 h 953911"/>
              <a:gd name="connsiteX39" fmla="*/ 1834606 w 12192000"/>
              <a:gd name="connsiteY39" fmla="*/ 953911 h 953911"/>
              <a:gd name="connsiteX40" fmla="*/ 1010194 w 12192000"/>
              <a:gd name="connsiteY40" fmla="*/ 953911 h 953911"/>
              <a:gd name="connsiteX41" fmla="*/ 673463 w 12192000"/>
              <a:gd name="connsiteY41" fmla="*/ 953911 h 953911"/>
              <a:gd name="connsiteX42" fmla="*/ 0 w 12192000"/>
              <a:gd name="connsiteY42" fmla="*/ 953911 h 953911"/>
              <a:gd name="connsiteX43" fmla="*/ 0 w 12192000"/>
              <a:gd name="connsiteY43" fmla="*/ 476956 h 953911"/>
              <a:gd name="connsiteX44" fmla="*/ 0 w 12192000"/>
              <a:gd name="connsiteY44" fmla="*/ 0 h 95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953911" fill="none" extrusionOk="0">
                <a:moveTo>
                  <a:pt x="0" y="0"/>
                </a:moveTo>
                <a:cubicBezTo>
                  <a:pt x="396107" y="-86398"/>
                  <a:pt x="585218" y="66174"/>
                  <a:pt x="824411" y="0"/>
                </a:cubicBezTo>
                <a:cubicBezTo>
                  <a:pt x="1063604" y="-66174"/>
                  <a:pt x="1374004" y="54484"/>
                  <a:pt x="1526903" y="0"/>
                </a:cubicBezTo>
                <a:cubicBezTo>
                  <a:pt x="1679802" y="-54484"/>
                  <a:pt x="2073888" y="47066"/>
                  <a:pt x="2351314" y="0"/>
                </a:cubicBezTo>
                <a:cubicBezTo>
                  <a:pt x="2628740" y="-47066"/>
                  <a:pt x="2699320" y="652"/>
                  <a:pt x="2931886" y="0"/>
                </a:cubicBezTo>
                <a:cubicBezTo>
                  <a:pt x="3164452" y="-652"/>
                  <a:pt x="3421449" y="1449"/>
                  <a:pt x="3634377" y="0"/>
                </a:cubicBezTo>
                <a:cubicBezTo>
                  <a:pt x="3847305" y="-1449"/>
                  <a:pt x="4093468" y="48516"/>
                  <a:pt x="4214949" y="0"/>
                </a:cubicBezTo>
                <a:cubicBezTo>
                  <a:pt x="4336430" y="-48516"/>
                  <a:pt x="4552273" y="31567"/>
                  <a:pt x="4795520" y="0"/>
                </a:cubicBezTo>
                <a:cubicBezTo>
                  <a:pt x="5038767" y="-31567"/>
                  <a:pt x="5147299" y="24242"/>
                  <a:pt x="5376091" y="0"/>
                </a:cubicBezTo>
                <a:cubicBezTo>
                  <a:pt x="5604883" y="-24242"/>
                  <a:pt x="5525424" y="19282"/>
                  <a:pt x="5590903" y="0"/>
                </a:cubicBezTo>
                <a:cubicBezTo>
                  <a:pt x="5656382" y="-19282"/>
                  <a:pt x="5945950" y="29209"/>
                  <a:pt x="6293394" y="0"/>
                </a:cubicBezTo>
                <a:cubicBezTo>
                  <a:pt x="6640838" y="-29209"/>
                  <a:pt x="6458740" y="10407"/>
                  <a:pt x="6508206" y="0"/>
                </a:cubicBezTo>
                <a:cubicBezTo>
                  <a:pt x="6557672" y="-10407"/>
                  <a:pt x="6897480" y="23173"/>
                  <a:pt x="7088777" y="0"/>
                </a:cubicBezTo>
                <a:cubicBezTo>
                  <a:pt x="7280074" y="-23173"/>
                  <a:pt x="7668126" y="32376"/>
                  <a:pt x="7913189" y="0"/>
                </a:cubicBezTo>
                <a:cubicBezTo>
                  <a:pt x="8158252" y="-32376"/>
                  <a:pt x="8494249" y="36007"/>
                  <a:pt x="8737600" y="0"/>
                </a:cubicBezTo>
                <a:cubicBezTo>
                  <a:pt x="8980951" y="-36007"/>
                  <a:pt x="9299074" y="42434"/>
                  <a:pt x="9440091" y="0"/>
                </a:cubicBezTo>
                <a:cubicBezTo>
                  <a:pt x="9581108" y="-42434"/>
                  <a:pt x="9683124" y="30103"/>
                  <a:pt x="9898743" y="0"/>
                </a:cubicBezTo>
                <a:cubicBezTo>
                  <a:pt x="10114362" y="-30103"/>
                  <a:pt x="10049196" y="19398"/>
                  <a:pt x="10113554" y="0"/>
                </a:cubicBezTo>
                <a:cubicBezTo>
                  <a:pt x="10177912" y="-19398"/>
                  <a:pt x="10458787" y="8867"/>
                  <a:pt x="10572206" y="0"/>
                </a:cubicBezTo>
                <a:cubicBezTo>
                  <a:pt x="10685625" y="-8867"/>
                  <a:pt x="11090804" y="51985"/>
                  <a:pt x="11274697" y="0"/>
                </a:cubicBezTo>
                <a:cubicBezTo>
                  <a:pt x="11458590" y="-51985"/>
                  <a:pt x="11864815" y="1247"/>
                  <a:pt x="12192000" y="0"/>
                </a:cubicBezTo>
                <a:cubicBezTo>
                  <a:pt x="12213769" y="216936"/>
                  <a:pt x="12156929" y="278530"/>
                  <a:pt x="12192000" y="448338"/>
                </a:cubicBezTo>
                <a:cubicBezTo>
                  <a:pt x="12227071" y="618146"/>
                  <a:pt x="12174711" y="779516"/>
                  <a:pt x="12192000" y="953911"/>
                </a:cubicBezTo>
                <a:cubicBezTo>
                  <a:pt x="11845001" y="1035600"/>
                  <a:pt x="11692913" y="946717"/>
                  <a:pt x="11367589" y="953911"/>
                </a:cubicBezTo>
                <a:cubicBezTo>
                  <a:pt x="11042265" y="961105"/>
                  <a:pt x="10859477" y="898502"/>
                  <a:pt x="10665097" y="953911"/>
                </a:cubicBezTo>
                <a:cubicBezTo>
                  <a:pt x="10470717" y="1009320"/>
                  <a:pt x="10528008" y="929151"/>
                  <a:pt x="10450286" y="953911"/>
                </a:cubicBezTo>
                <a:cubicBezTo>
                  <a:pt x="10372564" y="978671"/>
                  <a:pt x="9826792" y="913788"/>
                  <a:pt x="9625874" y="953911"/>
                </a:cubicBezTo>
                <a:cubicBezTo>
                  <a:pt x="9424956" y="994034"/>
                  <a:pt x="9325243" y="948304"/>
                  <a:pt x="9167223" y="953911"/>
                </a:cubicBezTo>
                <a:cubicBezTo>
                  <a:pt x="9009203" y="959518"/>
                  <a:pt x="8653128" y="871102"/>
                  <a:pt x="8464731" y="953911"/>
                </a:cubicBezTo>
                <a:cubicBezTo>
                  <a:pt x="8276334" y="1036720"/>
                  <a:pt x="8294033" y="940401"/>
                  <a:pt x="8249920" y="953911"/>
                </a:cubicBezTo>
                <a:cubicBezTo>
                  <a:pt x="8205807" y="967421"/>
                  <a:pt x="7592219" y="870689"/>
                  <a:pt x="7425509" y="953911"/>
                </a:cubicBezTo>
                <a:cubicBezTo>
                  <a:pt x="7258799" y="1037133"/>
                  <a:pt x="7060581" y="949303"/>
                  <a:pt x="6966857" y="953911"/>
                </a:cubicBezTo>
                <a:cubicBezTo>
                  <a:pt x="6873133" y="958519"/>
                  <a:pt x="6515773" y="901408"/>
                  <a:pt x="6386286" y="953911"/>
                </a:cubicBezTo>
                <a:cubicBezTo>
                  <a:pt x="6256799" y="1006414"/>
                  <a:pt x="6198857" y="930632"/>
                  <a:pt x="6049554" y="953911"/>
                </a:cubicBezTo>
                <a:cubicBezTo>
                  <a:pt x="5900251" y="977190"/>
                  <a:pt x="5599110" y="933421"/>
                  <a:pt x="5347063" y="953911"/>
                </a:cubicBezTo>
                <a:cubicBezTo>
                  <a:pt x="5095016" y="974401"/>
                  <a:pt x="4696519" y="870224"/>
                  <a:pt x="4522651" y="953911"/>
                </a:cubicBezTo>
                <a:cubicBezTo>
                  <a:pt x="4348783" y="1037598"/>
                  <a:pt x="4212299" y="908026"/>
                  <a:pt x="4064000" y="953911"/>
                </a:cubicBezTo>
                <a:cubicBezTo>
                  <a:pt x="3915701" y="999796"/>
                  <a:pt x="3585145" y="911406"/>
                  <a:pt x="3239589" y="953911"/>
                </a:cubicBezTo>
                <a:cubicBezTo>
                  <a:pt x="2894033" y="996416"/>
                  <a:pt x="2811755" y="948624"/>
                  <a:pt x="2659017" y="953911"/>
                </a:cubicBezTo>
                <a:cubicBezTo>
                  <a:pt x="2506279" y="959198"/>
                  <a:pt x="2111851" y="855238"/>
                  <a:pt x="1834606" y="953911"/>
                </a:cubicBezTo>
                <a:cubicBezTo>
                  <a:pt x="1557361" y="1052584"/>
                  <a:pt x="1198377" y="917066"/>
                  <a:pt x="1010194" y="953911"/>
                </a:cubicBezTo>
                <a:cubicBezTo>
                  <a:pt x="822011" y="990756"/>
                  <a:pt x="796939" y="925769"/>
                  <a:pt x="673463" y="953911"/>
                </a:cubicBezTo>
                <a:cubicBezTo>
                  <a:pt x="549987" y="982053"/>
                  <a:pt x="227292" y="901131"/>
                  <a:pt x="0" y="953911"/>
                </a:cubicBezTo>
                <a:cubicBezTo>
                  <a:pt x="-27029" y="806653"/>
                  <a:pt x="11268" y="609481"/>
                  <a:pt x="0" y="476956"/>
                </a:cubicBezTo>
                <a:cubicBezTo>
                  <a:pt x="-11268" y="344431"/>
                  <a:pt x="7430" y="201409"/>
                  <a:pt x="0" y="0"/>
                </a:cubicBezTo>
                <a:close/>
              </a:path>
              <a:path w="12192000" h="953911" stroke="0" extrusionOk="0">
                <a:moveTo>
                  <a:pt x="0" y="0"/>
                </a:moveTo>
                <a:cubicBezTo>
                  <a:pt x="117127" y="-5097"/>
                  <a:pt x="305253" y="1402"/>
                  <a:pt x="458651" y="0"/>
                </a:cubicBezTo>
                <a:cubicBezTo>
                  <a:pt x="612049" y="-1402"/>
                  <a:pt x="595207" y="19573"/>
                  <a:pt x="673463" y="0"/>
                </a:cubicBezTo>
                <a:cubicBezTo>
                  <a:pt x="751719" y="-19573"/>
                  <a:pt x="1110976" y="2947"/>
                  <a:pt x="1497874" y="0"/>
                </a:cubicBezTo>
                <a:cubicBezTo>
                  <a:pt x="1884772" y="-2947"/>
                  <a:pt x="1727277" y="12394"/>
                  <a:pt x="1956526" y="0"/>
                </a:cubicBezTo>
                <a:cubicBezTo>
                  <a:pt x="2185775" y="-12394"/>
                  <a:pt x="2186037" y="21439"/>
                  <a:pt x="2415177" y="0"/>
                </a:cubicBezTo>
                <a:cubicBezTo>
                  <a:pt x="2644317" y="-21439"/>
                  <a:pt x="2980375" y="35203"/>
                  <a:pt x="3239589" y="0"/>
                </a:cubicBezTo>
                <a:cubicBezTo>
                  <a:pt x="3498803" y="-35203"/>
                  <a:pt x="3499976" y="366"/>
                  <a:pt x="3576320" y="0"/>
                </a:cubicBezTo>
                <a:cubicBezTo>
                  <a:pt x="3652664" y="-366"/>
                  <a:pt x="4027617" y="80807"/>
                  <a:pt x="4400731" y="0"/>
                </a:cubicBezTo>
                <a:cubicBezTo>
                  <a:pt x="4773845" y="-80807"/>
                  <a:pt x="4838935" y="27413"/>
                  <a:pt x="5225143" y="0"/>
                </a:cubicBezTo>
                <a:cubicBezTo>
                  <a:pt x="5611351" y="-27413"/>
                  <a:pt x="5670159" y="30339"/>
                  <a:pt x="5805714" y="0"/>
                </a:cubicBezTo>
                <a:cubicBezTo>
                  <a:pt x="5941269" y="-30339"/>
                  <a:pt x="6367077" y="29593"/>
                  <a:pt x="6630126" y="0"/>
                </a:cubicBezTo>
                <a:cubicBezTo>
                  <a:pt x="6893175" y="-29593"/>
                  <a:pt x="6919581" y="35567"/>
                  <a:pt x="7088777" y="0"/>
                </a:cubicBezTo>
                <a:cubicBezTo>
                  <a:pt x="7257973" y="-35567"/>
                  <a:pt x="7359908" y="46992"/>
                  <a:pt x="7547429" y="0"/>
                </a:cubicBezTo>
                <a:cubicBezTo>
                  <a:pt x="7734950" y="-46992"/>
                  <a:pt x="8044814" y="40653"/>
                  <a:pt x="8249920" y="0"/>
                </a:cubicBezTo>
                <a:cubicBezTo>
                  <a:pt x="8455026" y="-40653"/>
                  <a:pt x="8489644" y="23818"/>
                  <a:pt x="8708571" y="0"/>
                </a:cubicBezTo>
                <a:cubicBezTo>
                  <a:pt x="8927498" y="-23818"/>
                  <a:pt x="9259545" y="8651"/>
                  <a:pt x="9532983" y="0"/>
                </a:cubicBezTo>
                <a:cubicBezTo>
                  <a:pt x="9806421" y="-8651"/>
                  <a:pt x="10032831" y="97126"/>
                  <a:pt x="10357394" y="0"/>
                </a:cubicBezTo>
                <a:cubicBezTo>
                  <a:pt x="10681957" y="-97126"/>
                  <a:pt x="10669289" y="18621"/>
                  <a:pt x="10937966" y="0"/>
                </a:cubicBezTo>
                <a:cubicBezTo>
                  <a:pt x="11206643" y="-18621"/>
                  <a:pt x="11228125" y="49914"/>
                  <a:pt x="11396617" y="0"/>
                </a:cubicBezTo>
                <a:cubicBezTo>
                  <a:pt x="11565109" y="-49914"/>
                  <a:pt x="11567903" y="2966"/>
                  <a:pt x="11611429" y="0"/>
                </a:cubicBezTo>
                <a:cubicBezTo>
                  <a:pt x="11654955" y="-2966"/>
                  <a:pt x="11909242" y="42336"/>
                  <a:pt x="12192000" y="0"/>
                </a:cubicBezTo>
                <a:cubicBezTo>
                  <a:pt x="12241005" y="152301"/>
                  <a:pt x="12144608" y="321727"/>
                  <a:pt x="12192000" y="457877"/>
                </a:cubicBezTo>
                <a:cubicBezTo>
                  <a:pt x="12239392" y="594027"/>
                  <a:pt x="12179523" y="844969"/>
                  <a:pt x="12192000" y="953911"/>
                </a:cubicBezTo>
                <a:cubicBezTo>
                  <a:pt x="12056672" y="979617"/>
                  <a:pt x="11928933" y="952089"/>
                  <a:pt x="11855269" y="953911"/>
                </a:cubicBezTo>
                <a:cubicBezTo>
                  <a:pt x="11781605" y="955733"/>
                  <a:pt x="11728586" y="933949"/>
                  <a:pt x="11640457" y="953911"/>
                </a:cubicBezTo>
                <a:cubicBezTo>
                  <a:pt x="11552328" y="973873"/>
                  <a:pt x="11482902" y="948612"/>
                  <a:pt x="11425646" y="953911"/>
                </a:cubicBezTo>
                <a:cubicBezTo>
                  <a:pt x="11368390" y="959210"/>
                  <a:pt x="11003180" y="935417"/>
                  <a:pt x="10845074" y="953911"/>
                </a:cubicBezTo>
                <a:cubicBezTo>
                  <a:pt x="10686968" y="972405"/>
                  <a:pt x="10594784" y="922610"/>
                  <a:pt x="10508343" y="953911"/>
                </a:cubicBezTo>
                <a:cubicBezTo>
                  <a:pt x="10421902" y="985212"/>
                  <a:pt x="10028343" y="923855"/>
                  <a:pt x="9805851" y="953911"/>
                </a:cubicBezTo>
                <a:cubicBezTo>
                  <a:pt x="9583359" y="983967"/>
                  <a:pt x="9580072" y="919497"/>
                  <a:pt x="9469120" y="953911"/>
                </a:cubicBezTo>
                <a:cubicBezTo>
                  <a:pt x="9358168" y="988325"/>
                  <a:pt x="9072199" y="919829"/>
                  <a:pt x="8766629" y="953911"/>
                </a:cubicBezTo>
                <a:cubicBezTo>
                  <a:pt x="8461059" y="987993"/>
                  <a:pt x="8613260" y="934813"/>
                  <a:pt x="8551817" y="953911"/>
                </a:cubicBezTo>
                <a:cubicBezTo>
                  <a:pt x="8490374" y="973009"/>
                  <a:pt x="8123958" y="901736"/>
                  <a:pt x="7849326" y="953911"/>
                </a:cubicBezTo>
                <a:cubicBezTo>
                  <a:pt x="7574694" y="1006086"/>
                  <a:pt x="7651428" y="919463"/>
                  <a:pt x="7512594" y="953911"/>
                </a:cubicBezTo>
                <a:cubicBezTo>
                  <a:pt x="7373760" y="988359"/>
                  <a:pt x="7381683" y="939489"/>
                  <a:pt x="7297783" y="953911"/>
                </a:cubicBezTo>
                <a:cubicBezTo>
                  <a:pt x="7213883" y="968333"/>
                  <a:pt x="7060023" y="921276"/>
                  <a:pt x="6961051" y="953911"/>
                </a:cubicBezTo>
                <a:cubicBezTo>
                  <a:pt x="6862079" y="986546"/>
                  <a:pt x="6437235" y="881808"/>
                  <a:pt x="6258560" y="953911"/>
                </a:cubicBezTo>
                <a:cubicBezTo>
                  <a:pt x="6079885" y="1026014"/>
                  <a:pt x="6046551" y="938934"/>
                  <a:pt x="5921829" y="953911"/>
                </a:cubicBezTo>
                <a:cubicBezTo>
                  <a:pt x="5797107" y="968888"/>
                  <a:pt x="5753638" y="946839"/>
                  <a:pt x="5707017" y="953911"/>
                </a:cubicBezTo>
                <a:cubicBezTo>
                  <a:pt x="5660396" y="960983"/>
                  <a:pt x="5452963" y="953644"/>
                  <a:pt x="5370286" y="953911"/>
                </a:cubicBezTo>
                <a:cubicBezTo>
                  <a:pt x="5287609" y="954178"/>
                  <a:pt x="5014743" y="919194"/>
                  <a:pt x="4911634" y="953911"/>
                </a:cubicBezTo>
                <a:cubicBezTo>
                  <a:pt x="4808525" y="988628"/>
                  <a:pt x="4542614" y="907708"/>
                  <a:pt x="4331063" y="953911"/>
                </a:cubicBezTo>
                <a:cubicBezTo>
                  <a:pt x="4119512" y="1000114"/>
                  <a:pt x="4069654" y="943174"/>
                  <a:pt x="3994331" y="953911"/>
                </a:cubicBezTo>
                <a:cubicBezTo>
                  <a:pt x="3919008" y="964648"/>
                  <a:pt x="3408040" y="928087"/>
                  <a:pt x="3169920" y="953911"/>
                </a:cubicBezTo>
                <a:cubicBezTo>
                  <a:pt x="2931800" y="979735"/>
                  <a:pt x="2856916" y="903763"/>
                  <a:pt x="2589349" y="953911"/>
                </a:cubicBezTo>
                <a:cubicBezTo>
                  <a:pt x="2321782" y="1004059"/>
                  <a:pt x="2006351" y="889315"/>
                  <a:pt x="1764937" y="953911"/>
                </a:cubicBezTo>
                <a:cubicBezTo>
                  <a:pt x="1523523" y="1018507"/>
                  <a:pt x="1232650" y="949747"/>
                  <a:pt x="1062446" y="953911"/>
                </a:cubicBezTo>
                <a:cubicBezTo>
                  <a:pt x="892242" y="958075"/>
                  <a:pt x="745975" y="900101"/>
                  <a:pt x="603794" y="953911"/>
                </a:cubicBezTo>
                <a:cubicBezTo>
                  <a:pt x="461613" y="1007721"/>
                  <a:pt x="280308" y="905962"/>
                  <a:pt x="0" y="953911"/>
                </a:cubicBezTo>
                <a:cubicBezTo>
                  <a:pt x="-34535" y="788616"/>
                  <a:pt x="42386" y="625253"/>
                  <a:pt x="0" y="496034"/>
                </a:cubicBezTo>
                <a:cubicBezTo>
                  <a:pt x="-42386" y="366815"/>
                  <a:pt x="4775" y="208787"/>
                  <a:pt x="0" y="0"/>
                </a:cubicBezTo>
                <a:close/>
              </a:path>
            </a:pathLst>
          </a:custGeom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EEE9DCF-1A29-A53F-7EFB-D651F98CF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55" y="5956300"/>
            <a:ext cx="23368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079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7288" y="6356350"/>
            <a:ext cx="62371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Metallophile Sp8 " panose="020B0302030402060303" pitchFamily="34" charset="77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BD1E21-D590-0981-40CB-BBA46A39A98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7755" y="5905499"/>
            <a:ext cx="2336800" cy="90170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0A1C88-CE0A-FD01-54A3-716B29D26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1244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etallophile Sp8 " panose="020B0302030402060303" pitchFamily="34" charset="77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etallophile Sp8 Light " panose="020B060203040206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etallophile Sp8 " panose="020B030203040206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etallophile Sp8 " panose="020B030203040206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etallophile Sp8 " panose="020B030203040206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allophile Sp8 " panose="020B030203040206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tallophile Sp8 " panose="020B030203040206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6.png"/><Relationship Id="rId12" Type="http://schemas.openxmlformats.org/officeDocument/2006/relationships/image" Target="../media/image23.svg"/><Relationship Id="rId2" Type="http://schemas.openxmlformats.org/officeDocument/2006/relationships/image" Target="../media/image2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9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6.png"/><Relationship Id="rId12" Type="http://schemas.openxmlformats.org/officeDocument/2006/relationships/image" Target="../media/image23.svg"/><Relationship Id="rId2" Type="http://schemas.openxmlformats.org/officeDocument/2006/relationships/image" Target="../media/image2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9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3.png"/><Relationship Id="rId3" Type="http://schemas.openxmlformats.org/officeDocument/2006/relationships/image" Target="../media/image28.svg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25.svg"/><Relationship Id="rId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openxmlformats.org/officeDocument/2006/relationships/image" Target="../media/image38.pn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png"/><Relationship Id="rId7" Type="http://schemas.openxmlformats.org/officeDocument/2006/relationships/image" Target="../media/image53.png"/><Relationship Id="rId12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2.png"/><Relationship Id="rId5" Type="http://schemas.openxmlformats.org/officeDocument/2006/relationships/image" Target="../media/image52.png"/><Relationship Id="rId10" Type="http://schemas.openxmlformats.org/officeDocument/2006/relationships/image" Target="../media/image41.png"/><Relationship Id="rId4" Type="http://schemas.openxmlformats.org/officeDocument/2006/relationships/image" Target="../media/image28.sv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6.png"/><Relationship Id="rId12" Type="http://schemas.openxmlformats.org/officeDocument/2006/relationships/image" Target="../media/image23.svg"/><Relationship Id="rId2" Type="http://schemas.openxmlformats.org/officeDocument/2006/relationships/image" Target="../media/image2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9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30.svg"/><Relationship Id="rId7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0.svg"/><Relationship Id="rId7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50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6.png"/><Relationship Id="rId12" Type="http://schemas.openxmlformats.org/officeDocument/2006/relationships/image" Target="../media/image23.svg"/><Relationship Id="rId2" Type="http://schemas.openxmlformats.org/officeDocument/2006/relationships/image" Target="../media/image2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5" Type="http://schemas.openxmlformats.org/officeDocument/2006/relationships/image" Target="../media/image31.png"/><Relationship Id="rId10" Type="http://schemas.openxmlformats.org/officeDocument/2006/relationships/image" Target="../media/image21.svg"/><Relationship Id="rId4" Type="http://schemas.openxmlformats.org/officeDocument/2006/relationships/image" Target="../media/image29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1.sv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32.svg"/><Relationship Id="rId4" Type="http://schemas.openxmlformats.org/officeDocument/2006/relationships/image" Target="../media/image73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9.png"/><Relationship Id="rId7" Type="http://schemas.openxmlformats.org/officeDocument/2006/relationships/image" Target="../media/image81.jpeg"/><Relationship Id="rId2" Type="http://schemas.openxmlformats.org/officeDocument/2006/relationships/hyperlink" Target="mailto:hsi.wei@mail.mcgill.c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png"/><Relationship Id="rId10" Type="http://schemas.openxmlformats.org/officeDocument/2006/relationships/image" Target="../media/image84.jpeg"/><Relationship Id="rId4" Type="http://schemas.openxmlformats.org/officeDocument/2006/relationships/image" Target="../media/image78.jpg"/><Relationship Id="rId9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2" y="629667"/>
            <a:ext cx="7096933" cy="2560320"/>
          </a:xfrm>
        </p:spPr>
        <p:txBody>
          <a:bodyPr/>
          <a:lstStyle/>
          <a:p>
            <a:r>
              <a:rPr lang="en-US" sz="3600" dirty="0"/>
              <a:t>MEG in Psychosis</a:t>
            </a:r>
            <a:r>
              <a:rPr lang="en-US" sz="3600" b="0" dirty="0"/>
              <a:t>:</a:t>
            </a:r>
            <a:br>
              <a:rPr lang="en-US" sz="3600" dirty="0"/>
            </a:br>
            <a:r>
              <a:rPr lang="en-US" sz="3600" b="0" dirty="0"/>
              <a:t>individual differences in neuronal oscillations underlying language disorganization and impoverishment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510598"/>
            <a:ext cx="6376307" cy="920371"/>
          </a:xfrm>
        </p:spPr>
        <p:txBody>
          <a:bodyPr/>
          <a:lstStyle/>
          <a:p>
            <a:r>
              <a:rPr lang="en-CA" sz="2400" dirty="0"/>
              <a:t>Hsi (Tiana) Wei, MA, PhD</a:t>
            </a:r>
            <a:endParaRPr lang="en-US" sz="2400" dirty="0"/>
          </a:p>
        </p:txBody>
      </p:sp>
      <p:pic>
        <p:nvPicPr>
          <p:cNvPr id="6" name="Picture 5" descr="A red and white logo&#10;&#10;AI-generated content may be incorrect.">
            <a:extLst>
              <a:ext uri="{FF2B5EF4-FFF2-40B4-BE49-F238E27FC236}">
                <a16:creationId xmlns:a16="http://schemas.microsoft.com/office/drawing/2014/main" id="{3BFE969F-B3BF-CA9B-EF5C-83DB5EDE6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959" y="4892755"/>
            <a:ext cx="2073365" cy="839459"/>
          </a:xfrm>
          <a:prstGeom prst="rect">
            <a:avLst/>
          </a:prstGeom>
        </p:spPr>
      </p:pic>
      <p:pic>
        <p:nvPicPr>
          <p:cNvPr id="7" name="Picture 6" descr="Purple text on a white background&#10;&#10;AI-generated content may be incorrect.">
            <a:extLst>
              <a:ext uri="{FF2B5EF4-FFF2-40B4-BE49-F238E27FC236}">
                <a16:creationId xmlns:a16="http://schemas.microsoft.com/office/drawing/2014/main" id="{8E677048-7AE4-DA3D-C94B-F772EE8A2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47" y="4958496"/>
            <a:ext cx="2073366" cy="707978"/>
          </a:xfrm>
          <a:prstGeom prst="rect">
            <a:avLst/>
          </a:prstGeom>
        </p:spPr>
      </p:pic>
      <p:pic>
        <p:nvPicPr>
          <p:cNvPr id="9" name="Picture 8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DEAC3ABF-5228-7E4F-10D7-54FF277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1" y="4852298"/>
            <a:ext cx="2073366" cy="92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4258-18FE-0B69-B8F9-030C44BD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87" y="0"/>
            <a:ext cx="9779183" cy="1325563"/>
          </a:xfrm>
        </p:spPr>
        <p:txBody>
          <a:bodyPr/>
          <a:lstStyle/>
          <a:p>
            <a:r>
              <a:rPr lang="en-US" dirty="0"/>
              <a:t>Event-related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8E01B-A476-AC9F-BD44-4E0F37B2F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3CB50-F00C-B556-0471-DB7AA9BC8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0A6E62-7475-5EDE-39B9-FBD2A3A586DC}"/>
              </a:ext>
            </a:extLst>
          </p:cNvPr>
          <p:cNvGrpSpPr/>
          <p:nvPr/>
        </p:nvGrpSpPr>
        <p:grpSpPr>
          <a:xfrm>
            <a:off x="2202375" y="1910400"/>
            <a:ext cx="877170" cy="885019"/>
            <a:chOff x="5231883" y="136525"/>
            <a:chExt cx="1990125" cy="1990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5C1155-1E80-EDC7-9382-9DBA1A2FD419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Raised hand with solid fill">
              <a:extLst>
                <a:ext uri="{FF2B5EF4-FFF2-40B4-BE49-F238E27FC236}">
                  <a16:creationId xmlns:a16="http://schemas.microsoft.com/office/drawing/2014/main" id="{86C369AA-1AFD-6E71-CE4D-82C38EDC3E9D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8A9E0E-FCBE-B4FE-2DFA-CC79C770ACA1}"/>
              </a:ext>
            </a:extLst>
          </p:cNvPr>
          <p:cNvGrpSpPr/>
          <p:nvPr/>
        </p:nvGrpSpPr>
        <p:grpSpPr>
          <a:xfrm>
            <a:off x="5657415" y="1910399"/>
            <a:ext cx="877170" cy="885019"/>
            <a:chOff x="8880550" y="2543981"/>
            <a:chExt cx="1990125" cy="199012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D5C281-E22A-7C2A-AE3A-235DDE23ADE0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 descr="Eye with solid fill">
              <a:extLst>
                <a:ext uri="{FF2B5EF4-FFF2-40B4-BE49-F238E27FC236}">
                  <a16:creationId xmlns:a16="http://schemas.microsoft.com/office/drawing/2014/main" id="{5DF64248-CB62-3ADB-8FA6-E28EEF39DE17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C3C2371-B23D-A242-5C2A-5359CE4E733A}"/>
              </a:ext>
            </a:extLst>
          </p:cNvPr>
          <p:cNvSpPr txBox="1"/>
          <p:nvPr/>
        </p:nvSpPr>
        <p:spPr>
          <a:xfrm>
            <a:off x="1088890" y="4858601"/>
            <a:ext cx="310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motor cortices (</a:t>
            </a:r>
            <a:r>
              <a:rPr lang="en-US" b="1" dirty="0"/>
              <a:t>M1s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13DF5-E3E7-C586-C2F8-9039065FB79B}"/>
              </a:ext>
            </a:extLst>
          </p:cNvPr>
          <p:cNvSpPr txBox="1"/>
          <p:nvPr/>
        </p:nvSpPr>
        <p:spPr>
          <a:xfrm>
            <a:off x="4568515" y="4858601"/>
            <a:ext cx="305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visual cortices (</a:t>
            </a:r>
            <a:r>
              <a:rPr lang="en-US" b="1" dirty="0"/>
              <a:t>V1s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9039AA-0577-2C7F-3C84-1873C06443D6}"/>
              </a:ext>
            </a:extLst>
          </p:cNvPr>
          <p:cNvSpPr txBox="1"/>
          <p:nvPr/>
        </p:nvSpPr>
        <p:spPr>
          <a:xfrm>
            <a:off x="7998970" y="4828015"/>
            <a:ext cx="334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auditory cortices (</a:t>
            </a:r>
            <a:r>
              <a:rPr lang="en-US" b="1" dirty="0"/>
              <a:t>A1s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pic>
        <p:nvPicPr>
          <p:cNvPr id="25" name="Picture 24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F4F1F531-1201-B54C-0F6F-73C78BD33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236" y="3185933"/>
            <a:ext cx="2325519" cy="1614819"/>
          </a:xfrm>
          <a:prstGeom prst="rect">
            <a:avLst/>
          </a:prstGeom>
        </p:spPr>
      </p:pic>
      <p:pic>
        <p:nvPicPr>
          <p:cNvPr id="27" name="Picture 26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A9C026AD-929D-AAB8-2F9E-ADDD62090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718" y="3185933"/>
            <a:ext cx="2325519" cy="1642082"/>
          </a:xfrm>
          <a:prstGeom prst="rect">
            <a:avLst/>
          </a:prstGeom>
        </p:spPr>
      </p:pic>
      <p:pic>
        <p:nvPicPr>
          <p:cNvPr id="31" name="Picture 30" descr="A brain with different colored areas&#10;&#10;AI-generated content may be incorrect.">
            <a:extLst>
              <a:ext uri="{FF2B5EF4-FFF2-40B4-BE49-F238E27FC236}">
                <a16:creationId xmlns:a16="http://schemas.microsoft.com/office/drawing/2014/main" id="{BC8E9944-C304-8224-7283-0492A144D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200" y="3185933"/>
            <a:ext cx="2325519" cy="164208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0B03532-AB9B-D4D0-922A-F47D2F932C9F}"/>
              </a:ext>
            </a:extLst>
          </p:cNvPr>
          <p:cNvGrpSpPr/>
          <p:nvPr/>
        </p:nvGrpSpPr>
        <p:grpSpPr>
          <a:xfrm>
            <a:off x="10153276" y="97047"/>
            <a:ext cx="1933297" cy="1520934"/>
            <a:chOff x="51660" y="1434885"/>
            <a:chExt cx="6902554" cy="53236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CF6387C-75B4-3C14-8E1C-84599BCC10C1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675CB5-0C9D-937A-4366-F5528FC05147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35" name="Graphic 34" descr="Sound Medium with solid fill">
              <a:extLst>
                <a:ext uri="{FF2B5EF4-FFF2-40B4-BE49-F238E27FC236}">
                  <a16:creationId xmlns:a16="http://schemas.microsoft.com/office/drawing/2014/main" id="{C3F56E6E-4208-9C3D-11CE-97B8674BC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B3256E-5A21-BBDC-4125-D30BA86ED3B3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37" name="Graphic 36" descr="Raised hand with solid fill">
              <a:extLst>
                <a:ext uri="{FF2B5EF4-FFF2-40B4-BE49-F238E27FC236}">
                  <a16:creationId xmlns:a16="http://schemas.microsoft.com/office/drawing/2014/main" id="{7478CC38-EE59-66E9-8D4A-4C8AFB294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Hand with solid fill">
              <a:extLst>
                <a:ext uri="{FF2B5EF4-FFF2-40B4-BE49-F238E27FC236}">
                  <a16:creationId xmlns:a16="http://schemas.microsoft.com/office/drawing/2014/main" id="{D20AC1E2-9E4E-2F2A-B728-AADD04A7E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AEB203-FFEC-2D6A-8820-9AE8BF48C653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C7C43A-1637-1E40-E0E0-A73C71CC14AE}"/>
              </a:ext>
            </a:extLst>
          </p:cNvPr>
          <p:cNvGrpSpPr/>
          <p:nvPr/>
        </p:nvGrpSpPr>
        <p:grpSpPr>
          <a:xfrm>
            <a:off x="8945410" y="1910399"/>
            <a:ext cx="877170" cy="885019"/>
            <a:chOff x="8945410" y="1910399"/>
            <a:chExt cx="877170" cy="885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C80AAE-6019-A60E-F2D4-A3CF7E4EE8AC}"/>
                </a:ext>
              </a:extLst>
            </p:cNvPr>
            <p:cNvSpPr/>
            <p:nvPr/>
          </p:nvSpPr>
          <p:spPr>
            <a:xfrm>
              <a:off x="8945410" y="1910399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40" name="Graphic 39" descr="Ear with solid fill">
              <a:extLst>
                <a:ext uri="{FF2B5EF4-FFF2-40B4-BE49-F238E27FC236}">
                  <a16:creationId xmlns:a16="http://schemas.microsoft.com/office/drawing/2014/main" id="{4FF2B915-588F-CE18-8502-4A264BDC9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86333" y="2055246"/>
              <a:ext cx="595324" cy="595324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4F16CEA-7133-5C64-76BC-8890624CAB77}"/>
              </a:ext>
            </a:extLst>
          </p:cNvPr>
          <p:cNvSpPr txBox="1"/>
          <p:nvPr/>
        </p:nvSpPr>
        <p:spPr>
          <a:xfrm>
            <a:off x="3969744" y="6080204"/>
            <a:ext cx="425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Destrieux</a:t>
            </a:r>
            <a:r>
              <a:rPr lang="en-US" sz="1600" dirty="0"/>
              <a:t> cortical atlas (</a:t>
            </a:r>
            <a:r>
              <a:rPr lang="en-US" sz="1600" dirty="0" err="1"/>
              <a:t>Destrieux</a:t>
            </a:r>
            <a:r>
              <a:rPr lang="en-US" sz="1600" dirty="0"/>
              <a:t> et al. 2011)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22A4C5-11B3-F3BF-5BD7-3A6C7B98E51E}"/>
              </a:ext>
            </a:extLst>
          </p:cNvPr>
          <p:cNvSpPr txBox="1"/>
          <p:nvPr/>
        </p:nvSpPr>
        <p:spPr>
          <a:xfrm>
            <a:off x="3646416" y="107747"/>
            <a:ext cx="402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Happy to chat about analysis pipeline!</a:t>
            </a:r>
          </a:p>
        </p:txBody>
      </p:sp>
    </p:spTree>
    <p:extLst>
      <p:ext uri="{BB962C8B-B14F-4D97-AF65-F5344CB8AC3E}">
        <p14:creationId xmlns:p14="http://schemas.microsoft.com/office/powerpoint/2010/main" val="419588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78FA8-4102-EBB6-B5D0-AE4C1908F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696E-D9D5-3524-1BAE-AE0E5205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87" y="0"/>
            <a:ext cx="9779183" cy="1325563"/>
          </a:xfrm>
        </p:spPr>
        <p:txBody>
          <a:bodyPr/>
          <a:lstStyle/>
          <a:p>
            <a:r>
              <a:rPr lang="en-US" dirty="0"/>
              <a:t>Movement-related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98D6B-B7CC-4963-3C62-BFB64300A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6B69B-67CB-F80C-35C4-24D91B69F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A61899-AB61-0E9D-588A-33CB9826B51B}"/>
              </a:ext>
            </a:extLst>
          </p:cNvPr>
          <p:cNvGrpSpPr/>
          <p:nvPr/>
        </p:nvGrpSpPr>
        <p:grpSpPr>
          <a:xfrm>
            <a:off x="2202375" y="1910400"/>
            <a:ext cx="877170" cy="885019"/>
            <a:chOff x="5231883" y="136525"/>
            <a:chExt cx="1990125" cy="1990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DCFA46-9D44-C138-08CB-2B97E033F45C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Raised hand with solid fill">
              <a:extLst>
                <a:ext uri="{FF2B5EF4-FFF2-40B4-BE49-F238E27FC236}">
                  <a16:creationId xmlns:a16="http://schemas.microsoft.com/office/drawing/2014/main" id="{295BE7B4-936A-3936-2C40-F702193033FA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D54FB-B80D-C517-520F-F44F5278A68B}"/>
              </a:ext>
            </a:extLst>
          </p:cNvPr>
          <p:cNvGrpSpPr/>
          <p:nvPr/>
        </p:nvGrpSpPr>
        <p:grpSpPr>
          <a:xfrm>
            <a:off x="5657415" y="1910399"/>
            <a:ext cx="877170" cy="885019"/>
            <a:chOff x="8880550" y="2543981"/>
            <a:chExt cx="1990125" cy="199012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2C36AA-DDC3-C4DA-A05E-77CDC8A5074B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 descr="Eye with solid fill">
              <a:extLst>
                <a:ext uri="{FF2B5EF4-FFF2-40B4-BE49-F238E27FC236}">
                  <a16:creationId xmlns:a16="http://schemas.microsoft.com/office/drawing/2014/main" id="{FA4CEDDF-7F8B-526D-1CE9-55D3663F7219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F3B1911-875F-ADCA-3692-79ED87BCF492}"/>
              </a:ext>
            </a:extLst>
          </p:cNvPr>
          <p:cNvSpPr/>
          <p:nvPr/>
        </p:nvSpPr>
        <p:spPr>
          <a:xfrm>
            <a:off x="8945410" y="1910399"/>
            <a:ext cx="877170" cy="8850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9D1730-D9BE-4A85-784C-E58D265B936C}"/>
              </a:ext>
            </a:extLst>
          </p:cNvPr>
          <p:cNvSpPr txBox="1"/>
          <p:nvPr/>
        </p:nvSpPr>
        <p:spPr>
          <a:xfrm>
            <a:off x="1088890" y="4858601"/>
            <a:ext cx="310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motor cortices (</a:t>
            </a:r>
            <a:r>
              <a:rPr lang="en-US" b="1" dirty="0"/>
              <a:t>M1s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3D55F-EDFA-D891-4332-373EC8BE9CE3}"/>
              </a:ext>
            </a:extLst>
          </p:cNvPr>
          <p:cNvSpPr txBox="1"/>
          <p:nvPr/>
        </p:nvSpPr>
        <p:spPr>
          <a:xfrm>
            <a:off x="4568515" y="4858601"/>
            <a:ext cx="305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visual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V1s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C5BF04-DB37-93E1-7609-771A0B58EEC1}"/>
              </a:ext>
            </a:extLst>
          </p:cNvPr>
          <p:cNvSpPr txBox="1"/>
          <p:nvPr/>
        </p:nvSpPr>
        <p:spPr>
          <a:xfrm>
            <a:off x="7998970" y="4828015"/>
            <a:ext cx="334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auditory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pic>
        <p:nvPicPr>
          <p:cNvPr id="25" name="Picture 24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0D6E7196-FF77-9199-BC9B-95343444036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8221236" y="3185933"/>
            <a:ext cx="2325519" cy="1614819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27" name="Picture 26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8C3B6679-913F-B999-BE41-D5A62334B74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4849718" y="3185933"/>
            <a:ext cx="2325519" cy="1642082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31" name="Picture 30" descr="A brain with different colored areas&#10;&#10;AI-generated content may be incorrect.">
            <a:extLst>
              <a:ext uri="{FF2B5EF4-FFF2-40B4-BE49-F238E27FC236}">
                <a16:creationId xmlns:a16="http://schemas.microsoft.com/office/drawing/2014/main" id="{ABE5ED51-F214-3833-22B4-2C06745E08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200" y="3185933"/>
            <a:ext cx="2325519" cy="164208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7F3A194-0076-F66D-2472-EED462425336}"/>
              </a:ext>
            </a:extLst>
          </p:cNvPr>
          <p:cNvGrpSpPr/>
          <p:nvPr/>
        </p:nvGrpSpPr>
        <p:grpSpPr>
          <a:xfrm>
            <a:off x="10153276" y="97047"/>
            <a:ext cx="1933297" cy="1520934"/>
            <a:chOff x="51660" y="1434885"/>
            <a:chExt cx="6902554" cy="53236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8347B8-B912-2D6E-3FE2-8BBC15A43399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4FD6045-184C-D388-4053-0242CA13254B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35" name="Graphic 34" descr="Sound Medium with solid fill">
              <a:extLst>
                <a:ext uri="{FF2B5EF4-FFF2-40B4-BE49-F238E27FC236}">
                  <a16:creationId xmlns:a16="http://schemas.microsoft.com/office/drawing/2014/main" id="{2CFED9DB-D6B0-66DC-0774-1713B7D76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0898F34-5874-507C-45A8-757B4740797A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37" name="Graphic 36" descr="Raised hand with solid fill">
              <a:extLst>
                <a:ext uri="{FF2B5EF4-FFF2-40B4-BE49-F238E27FC236}">
                  <a16:creationId xmlns:a16="http://schemas.microsoft.com/office/drawing/2014/main" id="{FD2D4B90-5AFB-9D9B-0E56-0675501E6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Hand with solid fill">
              <a:extLst>
                <a:ext uri="{FF2B5EF4-FFF2-40B4-BE49-F238E27FC236}">
                  <a16:creationId xmlns:a16="http://schemas.microsoft.com/office/drawing/2014/main" id="{5F11D9C6-5367-7615-C5F4-50007EAFB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F33C7F-FE3E-4641-9861-25259509FF55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Graphic 2" descr="Ear with solid fill">
            <a:extLst>
              <a:ext uri="{FF2B5EF4-FFF2-40B4-BE49-F238E27FC236}">
                <a16:creationId xmlns:a16="http://schemas.microsoft.com/office/drawing/2014/main" id="{703AB33A-3B93-C376-9E26-709FE4167C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077002" y="2055246"/>
            <a:ext cx="595324" cy="5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6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6FCF-BCC1-84DC-2258-B4E6479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54" y="0"/>
            <a:ext cx="9779183" cy="1325563"/>
          </a:xfrm>
        </p:spPr>
        <p:txBody>
          <a:bodyPr/>
          <a:lstStyle/>
          <a:p>
            <a:r>
              <a:rPr lang="en-US" dirty="0"/>
              <a:t>Movement-related beta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E964-4B27-A632-9EEF-FCD93B3B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3F95A9-AC10-1A3A-7E4A-20FC25C15F51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5231883" y="136525"/>
            <a:chExt cx="1990125" cy="1990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DD8391-42D4-2C1B-CF4D-9C81A4C39075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 7" descr="Raised hand with solid fill">
              <a:extLst>
                <a:ext uri="{FF2B5EF4-FFF2-40B4-BE49-F238E27FC236}">
                  <a16:creationId xmlns:a16="http://schemas.microsoft.com/office/drawing/2014/main" id="{28B4EB09-0815-A430-95A3-C1783097C961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7023687-D81D-C0A5-E4D3-28D0A33675CB}"/>
              </a:ext>
            </a:extLst>
          </p:cNvPr>
          <p:cNvGrpSpPr/>
          <p:nvPr/>
        </p:nvGrpSpPr>
        <p:grpSpPr>
          <a:xfrm>
            <a:off x="6048563" y="3482080"/>
            <a:ext cx="5528050" cy="2427642"/>
            <a:chOff x="6096000" y="3600030"/>
            <a:chExt cx="5528050" cy="2427642"/>
          </a:xfrm>
        </p:grpSpPr>
        <p:pic>
          <p:nvPicPr>
            <p:cNvPr id="29" name="Picture 28" descr="A red and blue graph&#10;&#10;AI-generated content may be incorrect.">
              <a:extLst>
                <a:ext uri="{FF2B5EF4-FFF2-40B4-BE49-F238E27FC236}">
                  <a16:creationId xmlns:a16="http://schemas.microsoft.com/office/drawing/2014/main" id="{3C4E3B1C-BEF3-EB36-07FD-49CA0240F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718" y="3600033"/>
              <a:ext cx="2588529" cy="2028758"/>
            </a:xfrm>
            <a:prstGeom prst="rect">
              <a:avLst/>
            </a:prstGeom>
          </p:spPr>
        </p:pic>
        <p:pic>
          <p:nvPicPr>
            <p:cNvPr id="30" name="Picture 29" descr="A graph of red and blue color&#10;&#10;AI-generated content may be incorrect.">
              <a:extLst>
                <a:ext uri="{FF2B5EF4-FFF2-40B4-BE49-F238E27FC236}">
                  <a16:creationId xmlns:a16="http://schemas.microsoft.com/office/drawing/2014/main" id="{06C1C730-4319-A762-8786-3B8B21560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7285" y="3600030"/>
              <a:ext cx="2576765" cy="202875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4B016E-3AA8-BED0-BE89-E2FC01B99411}"/>
                </a:ext>
              </a:extLst>
            </p:cNvPr>
            <p:cNvSpPr txBox="1"/>
            <p:nvPr/>
          </p:nvSpPr>
          <p:spPr>
            <a:xfrm>
              <a:off x="8454405" y="5658340"/>
              <a:ext cx="1219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 (s)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1E9CA0-CDA7-59D3-59B5-11146A60BF10}"/>
                </a:ext>
              </a:extLst>
            </p:cNvPr>
            <p:cNvSpPr txBox="1"/>
            <p:nvPr/>
          </p:nvSpPr>
          <p:spPr>
            <a:xfrm rot="16200000">
              <a:off x="5399862" y="4501981"/>
              <a:ext cx="1761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Frequency (Hz)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DBC2A0-5807-CD45-2203-7614D2E8B4E3}"/>
                </a:ext>
              </a:extLst>
            </p:cNvPr>
            <p:cNvSpPr/>
            <p:nvPr/>
          </p:nvSpPr>
          <p:spPr>
            <a:xfrm>
              <a:off x="7953375" y="4495344"/>
              <a:ext cx="547796" cy="5398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ABF6F3-6A82-584D-BE8A-E0305505C40E}"/>
                </a:ext>
              </a:extLst>
            </p:cNvPr>
            <p:cNvSpPr/>
            <p:nvPr/>
          </p:nvSpPr>
          <p:spPr>
            <a:xfrm>
              <a:off x="10525001" y="4494812"/>
              <a:ext cx="526542" cy="5398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A59B30-E220-49F7-D1B5-5BDDE17B49C9}"/>
              </a:ext>
            </a:extLst>
          </p:cNvPr>
          <p:cNvGrpSpPr/>
          <p:nvPr/>
        </p:nvGrpSpPr>
        <p:grpSpPr>
          <a:xfrm>
            <a:off x="690232" y="1789177"/>
            <a:ext cx="5291973" cy="1365167"/>
            <a:chOff x="804027" y="3754755"/>
            <a:chExt cx="5291973" cy="13651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B8EBA8-04A0-978E-B7D3-E3D3902AE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7375" r="9858" b="47144"/>
            <a:stretch/>
          </p:blipFill>
          <p:spPr>
            <a:xfrm>
              <a:off x="804027" y="3754755"/>
              <a:ext cx="4905397" cy="119159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B32486-03C7-B1ED-EF53-D06CB74B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54429" r="8248" b="21592"/>
            <a:stretch/>
          </p:blipFill>
          <p:spPr>
            <a:xfrm>
              <a:off x="805643" y="4269783"/>
              <a:ext cx="4992989" cy="80530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E3AC10-002C-495E-707D-AF0B7DB28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91288" t="37015" r="1191" b="27504"/>
            <a:stretch/>
          </p:blipFill>
          <p:spPr>
            <a:xfrm>
              <a:off x="5686713" y="3928324"/>
              <a:ext cx="409287" cy="1191598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DF5BF68-512D-E612-AC7D-31A2813460A2}"/>
                </a:ext>
              </a:extLst>
            </p:cNvPr>
            <p:cNvSpPr/>
            <p:nvPr/>
          </p:nvSpPr>
          <p:spPr>
            <a:xfrm>
              <a:off x="3443949" y="4602968"/>
              <a:ext cx="433754" cy="25790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357E6B1-B934-0DBD-C5B9-1FB5D8F58C4B}"/>
              </a:ext>
            </a:extLst>
          </p:cNvPr>
          <p:cNvGrpSpPr/>
          <p:nvPr/>
        </p:nvGrpSpPr>
        <p:grpSpPr>
          <a:xfrm>
            <a:off x="6431114" y="1789177"/>
            <a:ext cx="5167254" cy="1382329"/>
            <a:chOff x="6263792" y="4034359"/>
            <a:chExt cx="5167254" cy="1382329"/>
          </a:xfrm>
        </p:grpSpPr>
        <p:pic>
          <p:nvPicPr>
            <p:cNvPr id="22" name="Picture 2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E0073C33-40DC-C2B3-E820-27D4AD120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5673" r="9738" b="44183"/>
            <a:stretch/>
          </p:blipFill>
          <p:spPr>
            <a:xfrm>
              <a:off x="6263792" y="4034359"/>
              <a:ext cx="4718345" cy="1295053"/>
            </a:xfrm>
            <a:prstGeom prst="rect">
              <a:avLst/>
            </a:prstGeom>
          </p:spPr>
        </p:pic>
        <p:pic>
          <p:nvPicPr>
            <p:cNvPr id="45" name="Picture 44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DB0EF806-5621-6529-298F-9EFFAF91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52964" r="10591" b="20790"/>
            <a:stretch/>
          </p:blipFill>
          <p:spPr>
            <a:xfrm>
              <a:off x="6308396" y="4569988"/>
              <a:ext cx="4673741" cy="846700"/>
            </a:xfrm>
            <a:prstGeom prst="rect">
              <a:avLst/>
            </a:prstGeom>
          </p:spPr>
        </p:pic>
        <p:pic>
          <p:nvPicPr>
            <p:cNvPr id="46" name="Picture 45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C639F42-9E78-BFA9-833F-E7071250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92352" t="39066" r="-182" b="28219"/>
            <a:stretch/>
          </p:blipFill>
          <p:spPr>
            <a:xfrm>
              <a:off x="11021758" y="4332461"/>
              <a:ext cx="409288" cy="1055377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CBB7F9D-CC05-3002-540E-44AC3A2EDD6B}"/>
                </a:ext>
              </a:extLst>
            </p:cNvPr>
            <p:cNvSpPr/>
            <p:nvPr/>
          </p:nvSpPr>
          <p:spPr>
            <a:xfrm rot="18755722">
              <a:off x="8975646" y="4691760"/>
              <a:ext cx="464208" cy="30380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00C9D22-DE4B-A4D5-5FE9-454F467E0CA7}"/>
              </a:ext>
            </a:extLst>
          </p:cNvPr>
          <p:cNvGrpSpPr/>
          <p:nvPr/>
        </p:nvGrpSpPr>
        <p:grpSpPr>
          <a:xfrm>
            <a:off x="9995585" y="633559"/>
            <a:ext cx="1312336" cy="502920"/>
            <a:chOff x="9210730" y="1400485"/>
            <a:chExt cx="1312336" cy="50292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9428FE9-1B78-F362-9189-6083099BC5A6}"/>
                </a:ext>
              </a:extLst>
            </p:cNvPr>
            <p:cNvSpPr/>
            <p:nvPr/>
          </p:nvSpPr>
          <p:spPr>
            <a:xfrm>
              <a:off x="9443465" y="1400485"/>
              <a:ext cx="852973" cy="502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60" name="Graphic 59" descr="Raised hand with solid fill">
              <a:extLst>
                <a:ext uri="{FF2B5EF4-FFF2-40B4-BE49-F238E27FC236}">
                  <a16:creationId xmlns:a16="http://schemas.microsoft.com/office/drawing/2014/main" id="{45852E28-3266-0AAF-6E2C-3ADE148A9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10730" y="1559517"/>
              <a:ext cx="256109" cy="261238"/>
            </a:xfrm>
            <a:prstGeom prst="rect">
              <a:avLst/>
            </a:prstGeom>
          </p:spPr>
        </p:pic>
        <p:pic>
          <p:nvPicPr>
            <p:cNvPr id="61" name="Graphic 60" descr="Hand with solid fill">
              <a:extLst>
                <a:ext uri="{FF2B5EF4-FFF2-40B4-BE49-F238E27FC236}">
                  <a16:creationId xmlns:a16="http://schemas.microsoft.com/office/drawing/2014/main" id="{1833C881-EB31-F1F4-62ED-DE70BEDAB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66957" y="1559517"/>
              <a:ext cx="256109" cy="261238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C5B3AC78-ECF5-7F7E-1245-2750F342D848}"/>
              </a:ext>
            </a:extLst>
          </p:cNvPr>
          <p:cNvSpPr txBox="1"/>
          <p:nvPr/>
        </p:nvSpPr>
        <p:spPr>
          <a:xfrm>
            <a:off x="3195718" y="2211563"/>
            <a:ext cx="958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p&lt;0.001***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4216BD7-E44B-D373-9DF4-E225A764F586}"/>
              </a:ext>
            </a:extLst>
          </p:cNvPr>
          <p:cNvSpPr txBox="1"/>
          <p:nvPr/>
        </p:nvSpPr>
        <p:spPr>
          <a:xfrm>
            <a:off x="9490186" y="2265970"/>
            <a:ext cx="79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p&lt;0.01**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EDE4FD-20E4-3BF2-7D1A-3884E4C329DD}"/>
              </a:ext>
            </a:extLst>
          </p:cNvPr>
          <p:cNvGrpSpPr/>
          <p:nvPr/>
        </p:nvGrpSpPr>
        <p:grpSpPr>
          <a:xfrm>
            <a:off x="476966" y="3495803"/>
            <a:ext cx="5345976" cy="2418747"/>
            <a:chOff x="390343" y="3600033"/>
            <a:chExt cx="5345976" cy="2418747"/>
          </a:xfrm>
        </p:grpSpPr>
        <p:pic>
          <p:nvPicPr>
            <p:cNvPr id="69" name="Picture 68" descr="A red and blue graph&#10;&#10;AI-generated content may be incorrect.">
              <a:extLst>
                <a:ext uri="{FF2B5EF4-FFF2-40B4-BE49-F238E27FC236}">
                  <a16:creationId xmlns:a16="http://schemas.microsoft.com/office/drawing/2014/main" id="{B1097904-EB53-7EA6-6A75-2135D0908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0232" y="3600033"/>
              <a:ext cx="2559395" cy="2028757"/>
            </a:xfrm>
            <a:prstGeom prst="rect">
              <a:avLst/>
            </a:prstGeom>
          </p:spPr>
        </p:pic>
        <p:pic>
          <p:nvPicPr>
            <p:cNvPr id="71" name="Picture 70" descr="A red and blue graph&#10;&#10;AI-generated content may be incorrect.">
              <a:extLst>
                <a:ext uri="{FF2B5EF4-FFF2-40B4-BE49-F238E27FC236}">
                  <a16:creationId xmlns:a16="http://schemas.microsoft.com/office/drawing/2014/main" id="{226072AE-366C-1374-5BE5-84F433694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76923" y="3604418"/>
              <a:ext cx="2559396" cy="202437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5C0E23-1C85-0710-1D2E-20F848EE39F0}"/>
                </a:ext>
              </a:extLst>
            </p:cNvPr>
            <p:cNvSpPr/>
            <p:nvPr/>
          </p:nvSpPr>
          <p:spPr>
            <a:xfrm>
              <a:off x="3468361" y="4495344"/>
              <a:ext cx="1148214" cy="5398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587D8B-9126-607E-7800-FB96B8FA8ED9}"/>
                </a:ext>
              </a:extLst>
            </p:cNvPr>
            <p:cNvSpPr/>
            <p:nvPr/>
          </p:nvSpPr>
          <p:spPr>
            <a:xfrm>
              <a:off x="978408" y="4494812"/>
              <a:ext cx="1151475" cy="5398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2FA14F6-A260-9778-4B96-6BBD2D2F4D93}"/>
                </a:ext>
              </a:extLst>
            </p:cNvPr>
            <p:cNvSpPr txBox="1"/>
            <p:nvPr/>
          </p:nvSpPr>
          <p:spPr>
            <a:xfrm>
              <a:off x="2533088" y="5649448"/>
              <a:ext cx="1219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Time (s)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0474700-9873-5956-4505-9F73170F621A}"/>
                </a:ext>
              </a:extLst>
            </p:cNvPr>
            <p:cNvSpPr txBox="1"/>
            <p:nvPr/>
          </p:nvSpPr>
          <p:spPr>
            <a:xfrm rot="16200000">
              <a:off x="-305795" y="4424909"/>
              <a:ext cx="1761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Frequency (Hz)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E4022E-0F26-8961-F60E-E436B5707CD2}"/>
              </a:ext>
            </a:extLst>
          </p:cNvPr>
          <p:cNvGrpSpPr/>
          <p:nvPr/>
        </p:nvGrpSpPr>
        <p:grpSpPr>
          <a:xfrm>
            <a:off x="446474" y="2881696"/>
            <a:ext cx="5435804" cy="3041278"/>
            <a:chOff x="446474" y="2881696"/>
            <a:chExt cx="5435804" cy="3041278"/>
          </a:xfrm>
        </p:grpSpPr>
        <p:sp>
          <p:nvSpPr>
            <p:cNvPr id="78" name="Triangle 77">
              <a:extLst>
                <a:ext uri="{FF2B5EF4-FFF2-40B4-BE49-F238E27FC236}">
                  <a16:creationId xmlns:a16="http://schemas.microsoft.com/office/drawing/2014/main" id="{F7D56A85-5AFD-FC3A-D6EC-6932EF1E8423}"/>
                </a:ext>
              </a:extLst>
            </p:cNvPr>
            <p:cNvSpPr/>
            <p:nvPr/>
          </p:nvSpPr>
          <p:spPr>
            <a:xfrm>
              <a:off x="2022117" y="2881696"/>
              <a:ext cx="2918554" cy="446217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E4FCDFD-F90A-AFF8-4338-080F04968153}"/>
                </a:ext>
              </a:extLst>
            </p:cNvPr>
            <p:cNvSpPr/>
            <p:nvPr/>
          </p:nvSpPr>
          <p:spPr>
            <a:xfrm>
              <a:off x="446474" y="3327913"/>
              <a:ext cx="5435804" cy="2595061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9B5E162-E365-9ED5-61E0-ED76AA57CF20}"/>
              </a:ext>
            </a:extLst>
          </p:cNvPr>
          <p:cNvGrpSpPr/>
          <p:nvPr/>
        </p:nvGrpSpPr>
        <p:grpSpPr>
          <a:xfrm>
            <a:off x="6021825" y="2795078"/>
            <a:ext cx="5693209" cy="3119904"/>
            <a:chOff x="446473" y="2803070"/>
            <a:chExt cx="5693209" cy="3119904"/>
          </a:xfrm>
        </p:grpSpPr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9D4BB816-B0E3-B036-6081-1E7BB396B59D}"/>
                </a:ext>
              </a:extLst>
            </p:cNvPr>
            <p:cNvSpPr/>
            <p:nvPr/>
          </p:nvSpPr>
          <p:spPr>
            <a:xfrm>
              <a:off x="2025657" y="2803070"/>
              <a:ext cx="2918554" cy="524842"/>
            </a:xfrm>
            <a:prstGeom prst="triangle">
              <a:avLst>
                <a:gd name="adj" fmla="val 62649"/>
              </a:avLst>
            </a:prstGeom>
            <a:solidFill>
              <a:schemeClr val="accent2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37BD2AC-F7B9-98F4-FB45-F9728A2D66A9}"/>
                </a:ext>
              </a:extLst>
            </p:cNvPr>
            <p:cNvSpPr/>
            <p:nvPr/>
          </p:nvSpPr>
          <p:spPr>
            <a:xfrm>
              <a:off x="446473" y="3327913"/>
              <a:ext cx="5693209" cy="259506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4315E09-E439-C3A4-036D-38C0A89EC857}"/>
              </a:ext>
            </a:extLst>
          </p:cNvPr>
          <p:cNvSpPr txBox="1"/>
          <p:nvPr/>
        </p:nvSpPr>
        <p:spPr>
          <a:xfrm>
            <a:off x="3480600" y="6065860"/>
            <a:ext cx="7501537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Patients showed weaker beta modulations that are typical for a movement (pre-movement decrease / post-movement increase)</a:t>
            </a:r>
          </a:p>
        </p:txBody>
      </p:sp>
    </p:spTree>
    <p:extLst>
      <p:ext uri="{BB962C8B-B14F-4D97-AF65-F5344CB8AC3E}">
        <p14:creationId xmlns:p14="http://schemas.microsoft.com/office/powerpoint/2010/main" val="37688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76C7-67A7-B6B8-084C-264B58F8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BC825-31E8-110E-2CA4-03C2154C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71" y="0"/>
            <a:ext cx="10384857" cy="1325563"/>
          </a:xfrm>
        </p:spPr>
        <p:txBody>
          <a:bodyPr/>
          <a:lstStyle/>
          <a:p>
            <a:r>
              <a:rPr lang="en-US" sz="4400" dirty="0"/>
              <a:t>Beta power with multisensory judgment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59BDA8-13DB-ABDC-8C8D-152671831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1CBA2-F320-DC28-1E76-53D2D059A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" name="Picture 2" descr="Fig. 2">
            <a:extLst>
              <a:ext uri="{FF2B5EF4-FFF2-40B4-BE49-F238E27FC236}">
                <a16:creationId xmlns:a16="http://schemas.microsoft.com/office/drawing/2014/main" id="{A0D890DE-DBFF-9B53-CB25-2AF17F580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14"/>
          <a:stretch/>
        </p:blipFill>
        <p:spPr bwMode="auto">
          <a:xfrm>
            <a:off x="186938" y="1514174"/>
            <a:ext cx="3019222" cy="23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BAED3E-5772-2673-BE13-10FC16E357CE}"/>
              </a:ext>
            </a:extLst>
          </p:cNvPr>
          <p:cNvSpPr txBox="1"/>
          <p:nvPr/>
        </p:nvSpPr>
        <p:spPr>
          <a:xfrm>
            <a:off x="186938" y="3878832"/>
            <a:ext cx="299193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 err="1"/>
              <a:t>Lennert</a:t>
            </a:r>
            <a:r>
              <a:rPr lang="en-US" sz="700" dirty="0"/>
              <a:t>, T., </a:t>
            </a:r>
            <a:r>
              <a:rPr lang="en-US" sz="700" dirty="0" err="1"/>
              <a:t>Samiee</a:t>
            </a:r>
            <a:r>
              <a:rPr lang="en-US" sz="700" dirty="0"/>
              <a:t>, S. &amp; Baillet, S. Coupled oscillations enable rapid temporal recalibration to audiovisual asynchrony. </a:t>
            </a:r>
            <a:r>
              <a:rPr lang="en-US" sz="700" dirty="0" err="1"/>
              <a:t>Commun</a:t>
            </a:r>
            <a:r>
              <a:rPr lang="en-US" sz="700" dirty="0"/>
              <a:t> Biol 4, 559 (2021). https://doi.org/10.1038/s42003-021-02087-0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60B4D2-C68A-1793-8AF0-95FF2259F339}"/>
              </a:ext>
            </a:extLst>
          </p:cNvPr>
          <p:cNvGrpSpPr/>
          <p:nvPr/>
        </p:nvGrpSpPr>
        <p:grpSpPr>
          <a:xfrm>
            <a:off x="3432612" y="1633585"/>
            <a:ext cx="8653185" cy="3110599"/>
            <a:chOff x="3432612" y="1633585"/>
            <a:chExt cx="8653185" cy="3110599"/>
          </a:xfrm>
        </p:grpSpPr>
        <p:pic>
          <p:nvPicPr>
            <p:cNvPr id="12" name="Picture 11" descr="A graph of a number of points&#10;&#10;AI-generated content may be incorrect.">
              <a:extLst>
                <a:ext uri="{FF2B5EF4-FFF2-40B4-BE49-F238E27FC236}">
                  <a16:creationId xmlns:a16="http://schemas.microsoft.com/office/drawing/2014/main" id="{A87A5992-C2ED-E372-D648-143B13BAB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6502" y="1835922"/>
              <a:ext cx="4454273" cy="2748923"/>
            </a:xfrm>
            <a:prstGeom prst="rect">
              <a:avLst/>
            </a:prstGeom>
          </p:spPr>
        </p:pic>
        <p:pic>
          <p:nvPicPr>
            <p:cNvPr id="10" name="Picture 9" descr="A graph of a number of points&#10;&#10;AI-generated content may be incorrect.">
              <a:extLst>
                <a:ext uri="{FF2B5EF4-FFF2-40B4-BE49-F238E27FC236}">
                  <a16:creationId xmlns:a16="http://schemas.microsoft.com/office/drawing/2014/main" id="{D614B19D-3DCD-E6B5-0AA0-278FE6CB8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1524" y="1824348"/>
              <a:ext cx="4454273" cy="274892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44B926-A9C2-A65B-2398-5C873F250910}"/>
                </a:ext>
              </a:extLst>
            </p:cNvPr>
            <p:cNvSpPr txBox="1"/>
            <p:nvPr/>
          </p:nvSpPr>
          <p:spPr>
            <a:xfrm rot="16200000">
              <a:off x="2053902" y="3012295"/>
              <a:ext cx="30651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82425"/>
                  </a:solidFill>
                </a:rPr>
                <a:t>Point of subjective simultaneity (PSS)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E5F25D-7D80-4069-B138-B89F4E2D67E2}"/>
                </a:ext>
              </a:extLst>
            </p:cNvPr>
            <p:cNvSpPr txBox="1"/>
            <p:nvPr/>
          </p:nvSpPr>
          <p:spPr>
            <a:xfrm rot="16200000">
              <a:off x="6090764" y="3056494"/>
              <a:ext cx="30651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1E77B4"/>
                  </a:solidFill>
                </a:rPr>
                <a:t>Point of subjective simultaneity (PSS)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0823DB9-F1C9-5715-B651-3A23F4ED852B}"/>
                </a:ext>
              </a:extLst>
            </p:cNvPr>
            <p:cNvSpPr txBox="1"/>
            <p:nvPr/>
          </p:nvSpPr>
          <p:spPr>
            <a:xfrm>
              <a:off x="3966842" y="4436407"/>
              <a:ext cx="3289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Post-movement beta power in Right IFG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668115-D2EF-1C94-4C2B-B32A70D3C468}"/>
                </a:ext>
              </a:extLst>
            </p:cNvPr>
            <p:cNvSpPr txBox="1"/>
            <p:nvPr/>
          </p:nvSpPr>
          <p:spPr>
            <a:xfrm>
              <a:off x="8153400" y="4392254"/>
              <a:ext cx="32893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Post-movement beta power in Right IFG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09D4896-3F4B-5A06-C9BD-6CEEC98DAD41}"/>
              </a:ext>
            </a:extLst>
          </p:cNvPr>
          <p:cNvSpPr txBox="1"/>
          <p:nvPr/>
        </p:nvSpPr>
        <p:spPr>
          <a:xfrm>
            <a:off x="5463771" y="4908964"/>
            <a:ext cx="4319184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Stronger </a:t>
            </a:r>
            <a:r>
              <a:rPr lang="en-US" dirty="0">
                <a:solidFill>
                  <a:schemeClr val="tx2"/>
                </a:solidFill>
              </a:rPr>
              <a:t>post-movement beta increase </a:t>
            </a:r>
            <a:r>
              <a:rPr lang="en-US" dirty="0"/>
              <a:t>in the right IFG relates to </a:t>
            </a:r>
            <a:r>
              <a:rPr lang="en-US" b="1" dirty="0"/>
              <a:t>higher PSS </a:t>
            </a:r>
            <a:r>
              <a:rPr lang="en-US" dirty="0"/>
              <a:t>(tendency to judge stimuli as simultaneous when not)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2203D5-6BCB-C6C5-9A5B-AB9486DA4FC9}"/>
              </a:ext>
            </a:extLst>
          </p:cNvPr>
          <p:cNvGrpSpPr/>
          <p:nvPr/>
        </p:nvGrpSpPr>
        <p:grpSpPr>
          <a:xfrm>
            <a:off x="186938" y="4731157"/>
            <a:ext cx="3888550" cy="1006970"/>
            <a:chOff x="3376569" y="5035769"/>
            <a:chExt cx="3888550" cy="100697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53481FC-5881-DDB5-3944-452E92435C25}"/>
                </a:ext>
              </a:extLst>
            </p:cNvPr>
            <p:cNvGrpSpPr/>
            <p:nvPr/>
          </p:nvGrpSpPr>
          <p:grpSpPr>
            <a:xfrm>
              <a:off x="3376569" y="5046623"/>
              <a:ext cx="1414774" cy="996116"/>
              <a:chOff x="5388613" y="4901121"/>
              <a:chExt cx="1414774" cy="996116"/>
            </a:xfrm>
          </p:grpSpPr>
          <p:pic>
            <p:nvPicPr>
              <p:cNvPr id="14" name="Picture 13" descr="A white and blue brain&#10;&#10;AI-generated content may be incorrect.">
                <a:extLst>
                  <a:ext uri="{FF2B5EF4-FFF2-40B4-BE49-F238E27FC236}">
                    <a16:creationId xmlns:a16="http://schemas.microsoft.com/office/drawing/2014/main" id="{66A93FAC-9307-9D17-C410-188FE87D0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8613" y="4901121"/>
                <a:ext cx="1414774" cy="996116"/>
              </a:xfrm>
              <a:prstGeom prst="rect">
                <a:avLst/>
              </a:prstGeom>
            </p:spPr>
          </p:pic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B1915A-9143-2F34-A373-366D350814A6}"/>
                  </a:ext>
                </a:extLst>
              </p:cNvPr>
              <p:cNvSpPr/>
              <p:nvPr/>
            </p:nvSpPr>
            <p:spPr>
              <a:xfrm>
                <a:off x="6096000" y="5283991"/>
                <a:ext cx="597867" cy="3258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333D9E-E170-C000-E36E-52A02BE4FA62}"/>
                </a:ext>
              </a:extLst>
            </p:cNvPr>
            <p:cNvGrpSpPr/>
            <p:nvPr/>
          </p:nvGrpSpPr>
          <p:grpSpPr>
            <a:xfrm>
              <a:off x="4893520" y="5035769"/>
              <a:ext cx="2371599" cy="901859"/>
              <a:chOff x="4893520" y="5035769"/>
              <a:chExt cx="2371599" cy="901859"/>
            </a:xfrm>
          </p:grpSpPr>
          <p:pic>
            <p:nvPicPr>
              <p:cNvPr id="40" name="Picture 39" descr="A red and blue lines&#10;&#10;AI-generated content may be incorrect.">
                <a:extLst>
                  <a:ext uri="{FF2B5EF4-FFF2-40B4-BE49-F238E27FC236}">
                    <a16:creationId xmlns:a16="http://schemas.microsoft.com/office/drawing/2014/main" id="{358D71CC-AFCB-359B-D293-C253C4930C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93520" y="5035769"/>
                <a:ext cx="1202479" cy="901859"/>
              </a:xfrm>
              <a:prstGeom prst="rect">
                <a:avLst/>
              </a:prstGeom>
            </p:spPr>
          </p:pic>
          <p:pic>
            <p:nvPicPr>
              <p:cNvPr id="42" name="Picture 41" descr="A red and blue lines&#10;&#10;AI-generated content may be incorrect.">
                <a:extLst>
                  <a:ext uri="{FF2B5EF4-FFF2-40B4-BE49-F238E27FC236}">
                    <a16:creationId xmlns:a16="http://schemas.microsoft.com/office/drawing/2014/main" id="{5AD197C4-BA40-25C5-0B41-3AC42FE34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2640" y="5035769"/>
                <a:ext cx="1202479" cy="901859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3826473-7D6C-2935-553E-43F6AC71D7D3}"/>
                  </a:ext>
                </a:extLst>
              </p:cNvPr>
              <p:cNvSpPr/>
              <p:nvPr/>
            </p:nvSpPr>
            <p:spPr>
              <a:xfrm>
                <a:off x="5587270" y="5486400"/>
                <a:ext cx="224676" cy="1664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F04EFD-9633-BC8F-DC8E-03825D286832}"/>
                  </a:ext>
                </a:extLst>
              </p:cNvPr>
              <p:cNvSpPr/>
              <p:nvPr/>
            </p:nvSpPr>
            <p:spPr>
              <a:xfrm>
                <a:off x="6750283" y="5486399"/>
                <a:ext cx="243822" cy="1664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B5E5C6-AC47-7624-4208-DF794960501A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5231883" y="136525"/>
            <a:chExt cx="1990125" cy="199012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64EC19-E320-496A-03B5-F04EEA3C90D2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Rectangle 50" descr="Raised hand with solid fill">
              <a:extLst>
                <a:ext uri="{FF2B5EF4-FFF2-40B4-BE49-F238E27FC236}">
                  <a16:creationId xmlns:a16="http://schemas.microsoft.com/office/drawing/2014/main" id="{958C88D2-0749-A3BF-DA4A-72279273BA19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41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0C9D-E179-9A05-12C4-9538D43E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-143693"/>
            <a:ext cx="9779183" cy="1325563"/>
          </a:xfrm>
        </p:spPr>
        <p:txBody>
          <a:bodyPr/>
          <a:lstStyle/>
          <a:p>
            <a:r>
              <a:rPr lang="en-US" dirty="0"/>
              <a:t>Natural speech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5F2DD-E96C-A7D2-E0F0-49CB379F4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873F4-EC83-6759-34CD-00455F392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F87D41A-90E0-3DA9-D19A-5D4FB91059DD}"/>
              </a:ext>
            </a:extLst>
          </p:cNvPr>
          <p:cNvGrpSpPr/>
          <p:nvPr/>
        </p:nvGrpSpPr>
        <p:grpSpPr>
          <a:xfrm>
            <a:off x="7696199" y="1132222"/>
            <a:ext cx="4526876" cy="4114800"/>
            <a:chOff x="7696199" y="1675562"/>
            <a:chExt cx="4526876" cy="4114800"/>
          </a:xfrm>
        </p:grpSpPr>
        <p:pic>
          <p:nvPicPr>
            <p:cNvPr id="9" name="Picture 8" descr="A diagram of a factor analysis&#10;&#10;AI-generated content may be incorrect.">
              <a:extLst>
                <a:ext uri="{FF2B5EF4-FFF2-40B4-BE49-F238E27FC236}">
                  <a16:creationId xmlns:a16="http://schemas.microsoft.com/office/drawing/2014/main" id="{3B08BCEB-AA36-FAF7-E341-07122F72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01" r="25384"/>
            <a:stretch/>
          </p:blipFill>
          <p:spPr>
            <a:xfrm>
              <a:off x="7696199" y="1675562"/>
              <a:ext cx="4114800" cy="41148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720042-C099-0353-B624-240EACB9F201}"/>
                </a:ext>
              </a:extLst>
            </p:cNvPr>
            <p:cNvSpPr txBox="1"/>
            <p:nvPr/>
          </p:nvSpPr>
          <p:spPr>
            <a:xfrm>
              <a:off x="11673511" y="3018089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42%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2B58E1-D25B-3A3B-A6BA-97BD75EBE738}"/>
                </a:ext>
              </a:extLst>
            </p:cNvPr>
            <p:cNvSpPr txBox="1"/>
            <p:nvPr/>
          </p:nvSpPr>
          <p:spPr>
            <a:xfrm>
              <a:off x="11677733" y="4176507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33%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995407A-EFFB-0F90-4F72-E00B79CA3E08}"/>
              </a:ext>
            </a:extLst>
          </p:cNvPr>
          <p:cNvGrpSpPr/>
          <p:nvPr/>
        </p:nvGrpSpPr>
        <p:grpSpPr>
          <a:xfrm>
            <a:off x="804495" y="1701162"/>
            <a:ext cx="6667500" cy="3716410"/>
            <a:chOff x="804495" y="1400713"/>
            <a:chExt cx="6667500" cy="3716410"/>
          </a:xfrm>
        </p:grpSpPr>
        <p:pic>
          <p:nvPicPr>
            <p:cNvPr id="7" name="Picture 6" descr="A graph with different colored and black lines&#10;&#10;AI-generated content may be incorrect.">
              <a:extLst>
                <a:ext uri="{FF2B5EF4-FFF2-40B4-BE49-F238E27FC236}">
                  <a16:creationId xmlns:a16="http://schemas.microsoft.com/office/drawing/2014/main" id="{7DB25109-B9CB-8A33-2679-6A01A4DE6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7949"/>
            <a:stretch/>
          </p:blipFill>
          <p:spPr>
            <a:xfrm>
              <a:off x="804495" y="1740877"/>
              <a:ext cx="6667500" cy="3376246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305765-BB11-BA17-6D82-361C4958261F}"/>
                </a:ext>
              </a:extLst>
            </p:cNvPr>
            <p:cNvGrpSpPr/>
            <p:nvPr/>
          </p:nvGrpSpPr>
          <p:grpSpPr>
            <a:xfrm>
              <a:off x="1457415" y="1400713"/>
              <a:ext cx="280846" cy="307777"/>
              <a:chOff x="1457415" y="1902157"/>
              <a:chExt cx="280846" cy="30777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AE5E9C9-96CF-C659-B3EE-856C4A0CA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1559" y="2185060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D95684-7A7C-3DE4-7EA9-7E3FA8911569}"/>
                  </a:ext>
                </a:extLst>
              </p:cNvPr>
              <p:cNvSpPr txBox="1"/>
              <p:nvPr/>
            </p:nvSpPr>
            <p:spPr>
              <a:xfrm>
                <a:off x="1457415" y="1902157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B55EBD0-E691-227D-2B94-3447F9BE06E1}"/>
                </a:ext>
              </a:extLst>
            </p:cNvPr>
            <p:cNvGrpSpPr/>
            <p:nvPr/>
          </p:nvGrpSpPr>
          <p:grpSpPr>
            <a:xfrm>
              <a:off x="1948581" y="1406033"/>
              <a:ext cx="280846" cy="307777"/>
              <a:chOff x="1948581" y="1907476"/>
              <a:chExt cx="280846" cy="307777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9BF8FD3-D993-03F3-9A26-3D22148D5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0531" y="2188169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F7BC02-60E1-1052-54CE-5B78B73B275A}"/>
                  </a:ext>
                </a:extLst>
              </p:cNvPr>
              <p:cNvSpPr txBox="1"/>
              <p:nvPr/>
            </p:nvSpPr>
            <p:spPr>
              <a:xfrm>
                <a:off x="1948581" y="1907476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A6A4AF5-E485-4E48-D1AF-DE716C0FB76E}"/>
                </a:ext>
              </a:extLst>
            </p:cNvPr>
            <p:cNvGrpSpPr/>
            <p:nvPr/>
          </p:nvGrpSpPr>
          <p:grpSpPr>
            <a:xfrm>
              <a:off x="3273265" y="1417664"/>
              <a:ext cx="473206" cy="307777"/>
              <a:chOff x="3273265" y="1791288"/>
              <a:chExt cx="473206" cy="30777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7344BF1-817B-DBBA-FC3F-EF8E2EEE0E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1227" y="2060648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5B62211-4CD3-28A9-0CCD-B05447F17418}"/>
                  </a:ext>
                </a:extLst>
              </p:cNvPr>
              <p:cNvSpPr txBox="1"/>
              <p:nvPr/>
            </p:nvSpPr>
            <p:spPr>
              <a:xfrm>
                <a:off x="3273265" y="1791288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***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5AC03C2-CA9F-DADC-7A1E-99EB9FD596A0}"/>
                </a:ext>
              </a:extLst>
            </p:cNvPr>
            <p:cNvGrpSpPr/>
            <p:nvPr/>
          </p:nvGrpSpPr>
          <p:grpSpPr>
            <a:xfrm>
              <a:off x="4228102" y="1432158"/>
              <a:ext cx="473206" cy="307777"/>
              <a:chOff x="4228102" y="1953268"/>
              <a:chExt cx="473206" cy="307777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989198-1D55-D593-CCDD-8DBE1E8DA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6064" y="2213048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51B361F-4A34-F4F8-B49A-F2D463EFD527}"/>
                  </a:ext>
                </a:extLst>
              </p:cNvPr>
              <p:cNvSpPr txBox="1"/>
              <p:nvPr/>
            </p:nvSpPr>
            <p:spPr>
              <a:xfrm>
                <a:off x="4228102" y="1953268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***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24A1CCD-E4CE-C41D-CE7A-99946BD4C849}"/>
                </a:ext>
              </a:extLst>
            </p:cNvPr>
            <p:cNvGrpSpPr/>
            <p:nvPr/>
          </p:nvGrpSpPr>
          <p:grpSpPr>
            <a:xfrm>
              <a:off x="5297780" y="1427642"/>
              <a:ext cx="280846" cy="307777"/>
              <a:chOff x="5297780" y="1791436"/>
              <a:chExt cx="280846" cy="307777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2FE33B7-FD39-673F-AE11-866E31081F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9562" y="2057534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A7CA44-0096-0D67-E645-70B5A963DB70}"/>
                  </a:ext>
                </a:extLst>
              </p:cNvPr>
              <p:cNvSpPr txBox="1"/>
              <p:nvPr/>
            </p:nvSpPr>
            <p:spPr>
              <a:xfrm>
                <a:off x="5297780" y="1791436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2010CF-39B9-8B08-EEDB-7CF0F3096E58}"/>
                </a:ext>
              </a:extLst>
            </p:cNvPr>
            <p:cNvGrpSpPr/>
            <p:nvPr/>
          </p:nvGrpSpPr>
          <p:grpSpPr>
            <a:xfrm>
              <a:off x="5671240" y="1437728"/>
              <a:ext cx="473206" cy="307777"/>
              <a:chOff x="5671240" y="1958838"/>
              <a:chExt cx="473206" cy="30777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2AF67F2-004E-463A-4D4F-D43713CFB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9202" y="2209934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9771D9C-80E9-3CD1-6345-D9FA0532B6C5}"/>
                  </a:ext>
                </a:extLst>
              </p:cNvPr>
              <p:cNvSpPr txBox="1"/>
              <p:nvPr/>
            </p:nvSpPr>
            <p:spPr>
              <a:xfrm>
                <a:off x="5671240" y="1958838"/>
                <a:ext cx="4732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***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A90676C-A039-F5EF-6F58-FE14CAFF3D9B}"/>
                </a:ext>
              </a:extLst>
            </p:cNvPr>
            <p:cNvGrpSpPr/>
            <p:nvPr/>
          </p:nvGrpSpPr>
          <p:grpSpPr>
            <a:xfrm>
              <a:off x="6255724" y="1444577"/>
              <a:ext cx="280846" cy="307777"/>
              <a:chOff x="6255724" y="2113173"/>
              <a:chExt cx="280846" cy="307777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16F6FCB-F723-0DC9-0BB2-FB548DEFB7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506" y="2362334"/>
                <a:ext cx="177282" cy="0"/>
              </a:xfrm>
              <a:prstGeom prst="line">
                <a:avLst/>
              </a:prstGeom>
              <a:ln w="158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6F75801-C05B-CEE6-53BE-410937E1A4FB}"/>
                  </a:ext>
                </a:extLst>
              </p:cNvPr>
              <p:cNvSpPr txBox="1"/>
              <p:nvPr/>
            </p:nvSpPr>
            <p:spPr>
              <a:xfrm>
                <a:off x="6255724" y="2113173"/>
                <a:ext cx="2808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2"/>
                    </a:solidFill>
                  </a:rPr>
                  <a:t>*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27B019A-79F2-3E45-E9D1-0AB05B38D88C}"/>
              </a:ext>
            </a:extLst>
          </p:cNvPr>
          <p:cNvSpPr txBox="1"/>
          <p:nvPr/>
        </p:nvSpPr>
        <p:spPr>
          <a:xfrm>
            <a:off x="2854851" y="5671011"/>
            <a:ext cx="8256043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Patients have less diverse topics, lower verbosity, and simpler sentence structure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D1B14D-3BE2-B9CC-296B-27B3E834C671}"/>
              </a:ext>
            </a:extLst>
          </p:cNvPr>
          <p:cNvSpPr txBox="1"/>
          <p:nvPr/>
        </p:nvSpPr>
        <p:spPr>
          <a:xfrm>
            <a:off x="927013" y="1279693"/>
            <a:ext cx="6422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Transcribe audio recording with speaker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diarization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using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Whisperx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pyannote</a:t>
            </a:r>
            <a:endParaRPr lang="en-US" sz="14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3613A0-436D-70DE-EFE5-76E73A6516F3}"/>
              </a:ext>
            </a:extLst>
          </p:cNvPr>
          <p:cNvSpPr/>
          <p:nvPr/>
        </p:nvSpPr>
        <p:spPr>
          <a:xfrm rot="18817443">
            <a:off x="5081545" y="4686321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C4BCEB-DFFA-3BE8-78B1-B2F06D053FAF}"/>
              </a:ext>
            </a:extLst>
          </p:cNvPr>
          <p:cNvSpPr/>
          <p:nvPr/>
        </p:nvSpPr>
        <p:spPr>
          <a:xfrm rot="18817443">
            <a:off x="5550434" y="4720093"/>
            <a:ext cx="1702463" cy="331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9C541D3-3F73-91C2-2F77-636EFB823CEA}"/>
              </a:ext>
            </a:extLst>
          </p:cNvPr>
          <p:cNvSpPr/>
          <p:nvPr/>
        </p:nvSpPr>
        <p:spPr>
          <a:xfrm rot="18817443">
            <a:off x="4626543" y="4635593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A587A6-C032-87A7-FA13-8F6A7067A00C}"/>
              </a:ext>
            </a:extLst>
          </p:cNvPr>
          <p:cNvSpPr/>
          <p:nvPr/>
        </p:nvSpPr>
        <p:spPr>
          <a:xfrm rot="18817443">
            <a:off x="3622010" y="4698523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3DF8F0C-816A-ECE6-80AA-41B4E8977608}"/>
              </a:ext>
            </a:extLst>
          </p:cNvPr>
          <p:cNvSpPr/>
          <p:nvPr/>
        </p:nvSpPr>
        <p:spPr>
          <a:xfrm rot="18817443">
            <a:off x="2669623" y="4699465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49F278C-018C-8671-3F0A-BEB6A1307352}"/>
              </a:ext>
            </a:extLst>
          </p:cNvPr>
          <p:cNvSpPr/>
          <p:nvPr/>
        </p:nvSpPr>
        <p:spPr>
          <a:xfrm rot="18817443">
            <a:off x="1227940" y="4698522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89871AC-17FE-641D-0725-FEFBC9CE3558}"/>
              </a:ext>
            </a:extLst>
          </p:cNvPr>
          <p:cNvSpPr/>
          <p:nvPr/>
        </p:nvSpPr>
        <p:spPr>
          <a:xfrm rot="18817443">
            <a:off x="746606" y="4702090"/>
            <a:ext cx="1702463" cy="3693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947AEF8-21C6-5E28-F104-C9AFAF99E8FC}"/>
              </a:ext>
            </a:extLst>
          </p:cNvPr>
          <p:cNvSpPr txBox="1"/>
          <p:nvPr/>
        </p:nvSpPr>
        <p:spPr>
          <a:xfrm>
            <a:off x="11029459" y="1889974"/>
            <a:ext cx="112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Content diversity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65EF0F7-514C-9E8E-7C29-4C29A6178238}"/>
              </a:ext>
            </a:extLst>
          </p:cNvPr>
          <p:cNvSpPr txBox="1"/>
          <p:nvPr/>
        </p:nvSpPr>
        <p:spPr>
          <a:xfrm>
            <a:off x="11074057" y="3995499"/>
            <a:ext cx="127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Verbosity &amp; syntax complexity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1C52493-59BA-8FFF-FDA9-048296780BDB}"/>
              </a:ext>
            </a:extLst>
          </p:cNvPr>
          <p:cNvSpPr txBox="1"/>
          <p:nvPr/>
        </p:nvSpPr>
        <p:spPr>
          <a:xfrm>
            <a:off x="10659574" y="3376186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 &lt; 0.001 ***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C52765-F43F-AB9C-17B6-60AC1FBBB814}"/>
              </a:ext>
            </a:extLst>
          </p:cNvPr>
          <p:cNvSpPr txBox="1"/>
          <p:nvPr/>
        </p:nvSpPr>
        <p:spPr>
          <a:xfrm>
            <a:off x="9475724" y="6464332"/>
            <a:ext cx="1947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e.g., </a:t>
            </a:r>
            <a:r>
              <a:rPr lang="en-US" sz="1200" kern="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Hitczenko</a:t>
            </a:r>
            <a:r>
              <a:rPr lang="en-US" sz="1200" kern="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et al. (2021)</a:t>
            </a:r>
            <a:r>
              <a:rPr lang="en-CA" sz="1200" dirty="0">
                <a:effectLst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92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EA9A1-C9AA-2C45-E495-C5CB80DDE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6E53A-26B8-B2A3-AB72-7E8B9AAA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022" y="520024"/>
            <a:ext cx="4649241" cy="1325563"/>
          </a:xfrm>
        </p:spPr>
        <p:txBody>
          <a:bodyPr/>
          <a:lstStyle/>
          <a:p>
            <a:r>
              <a:rPr lang="en-US" sz="4000" dirty="0"/>
              <a:t>Movement-related beta power with speech factor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16ED-E272-5B94-1096-CB530CEB9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1980A-9668-5816-F85A-5C02641CD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252BC1-1A62-70F2-A9AE-47900BDC7A1F}"/>
              </a:ext>
            </a:extLst>
          </p:cNvPr>
          <p:cNvGrpSpPr/>
          <p:nvPr/>
        </p:nvGrpSpPr>
        <p:grpSpPr>
          <a:xfrm>
            <a:off x="705325" y="2241770"/>
            <a:ext cx="4252043" cy="1964358"/>
            <a:chOff x="7809040" y="1206567"/>
            <a:chExt cx="4252043" cy="1964358"/>
          </a:xfrm>
        </p:grpSpPr>
        <p:pic>
          <p:nvPicPr>
            <p:cNvPr id="13" name="Picture 12" descr="A diagram of a factor analysis&#10;&#10;AI-generated content may be incorrect.">
              <a:extLst>
                <a:ext uri="{FF2B5EF4-FFF2-40B4-BE49-F238E27FC236}">
                  <a16:creationId xmlns:a16="http://schemas.microsoft.com/office/drawing/2014/main" id="{95EFADD2-349D-7E3B-5D4C-D9AA8FDA0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01" t="55153" r="25384"/>
            <a:stretch/>
          </p:blipFill>
          <p:spPr>
            <a:xfrm>
              <a:off x="7809040" y="1325563"/>
              <a:ext cx="4114800" cy="184536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057805-53C4-933F-BD29-DCEE938E2B9E}"/>
                </a:ext>
              </a:extLst>
            </p:cNvPr>
            <p:cNvSpPr txBox="1"/>
            <p:nvPr/>
          </p:nvSpPr>
          <p:spPr>
            <a:xfrm>
              <a:off x="10946675" y="1206567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Verbosity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AC8A748-0BC1-AE4E-0E64-C0D23D254719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5231883" y="136525"/>
            <a:chExt cx="1990125" cy="199012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32203F-3DE3-16D1-4FF0-1D10DC022941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6" descr="Raised hand with solid fill">
              <a:extLst>
                <a:ext uri="{FF2B5EF4-FFF2-40B4-BE49-F238E27FC236}">
                  <a16:creationId xmlns:a16="http://schemas.microsoft.com/office/drawing/2014/main" id="{5422677E-7C29-90C3-2AFD-61691CBC6A36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741AF69-2EBA-74FB-2322-F91F60627EC6}"/>
              </a:ext>
            </a:extLst>
          </p:cNvPr>
          <p:cNvSpPr txBox="1"/>
          <p:nvPr/>
        </p:nvSpPr>
        <p:spPr>
          <a:xfrm>
            <a:off x="763929" y="4363656"/>
            <a:ext cx="4583575" cy="120032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Movement-related beta power (</a:t>
            </a:r>
            <a:r>
              <a:rPr lang="en-US" dirty="0">
                <a:solidFill>
                  <a:srgbClr val="1E77B4"/>
                </a:solidFill>
              </a:rPr>
              <a:t>stronger beta decrease</a:t>
            </a:r>
            <a:r>
              <a:rPr lang="en-US" dirty="0"/>
              <a:t> followed by </a:t>
            </a:r>
            <a:r>
              <a:rPr lang="en-US" dirty="0">
                <a:solidFill>
                  <a:schemeClr val="tx2"/>
                </a:solidFill>
              </a:rPr>
              <a:t>stronger beta increase</a:t>
            </a:r>
            <a:r>
              <a:rPr lang="en-US" dirty="0"/>
              <a:t>) in M1 and IFG associated with </a:t>
            </a:r>
            <a:r>
              <a:rPr lang="en-US" b="1" dirty="0"/>
              <a:t>higher verbosity</a:t>
            </a:r>
            <a:r>
              <a:rPr lang="en-US" dirty="0"/>
              <a:t> in natural speech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571C50D-AE86-FE87-BF21-56BFDACE522A}"/>
              </a:ext>
            </a:extLst>
          </p:cNvPr>
          <p:cNvGrpSpPr/>
          <p:nvPr/>
        </p:nvGrpSpPr>
        <p:grpSpPr>
          <a:xfrm>
            <a:off x="5896043" y="76224"/>
            <a:ext cx="6168982" cy="3255803"/>
            <a:chOff x="5896043" y="76224"/>
            <a:chExt cx="6168982" cy="3255803"/>
          </a:xfrm>
        </p:grpSpPr>
        <p:pic>
          <p:nvPicPr>
            <p:cNvPr id="12" name="Picture 11" descr="A graph of a number of numbers and a line&#10;&#10;AI-generated content may be incorrect.">
              <a:extLst>
                <a:ext uri="{FF2B5EF4-FFF2-40B4-BE49-F238E27FC236}">
                  <a16:creationId xmlns:a16="http://schemas.microsoft.com/office/drawing/2014/main" id="{8985995D-E276-545F-CC15-89F565B2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1277" y="364094"/>
              <a:ext cx="4578981" cy="282588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284D18-C5F4-B059-5020-7134C177B482}"/>
                </a:ext>
              </a:extLst>
            </p:cNvPr>
            <p:cNvSpPr txBox="1"/>
            <p:nvPr/>
          </p:nvSpPr>
          <p:spPr>
            <a:xfrm rot="16200000">
              <a:off x="4896731" y="1567344"/>
              <a:ext cx="2306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Speech factor for </a:t>
              </a:r>
              <a:r>
                <a:rPr lang="en-US" sz="1400" dirty="0">
                  <a:highlight>
                    <a:srgbClr val="FFFF00"/>
                  </a:highlight>
                </a:rPr>
                <a:t>verbosity</a:t>
              </a:r>
              <a:r>
                <a:rPr lang="en-US" sz="1400" dirty="0"/>
                <a:t> </a:t>
              </a:r>
            </a:p>
          </p:txBody>
        </p:sp>
        <p:pic>
          <p:nvPicPr>
            <p:cNvPr id="32" name="Picture 31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F18B7D3E-A030-9215-75CA-DC538F0F9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3671" t="55153" r="56713" b="23066"/>
            <a:stretch/>
          </p:blipFill>
          <p:spPr>
            <a:xfrm>
              <a:off x="10153276" y="2241770"/>
              <a:ext cx="1307940" cy="89624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DD83BD-FA0A-BD03-A73C-F31B0D566A82}"/>
                </a:ext>
              </a:extLst>
            </p:cNvPr>
            <p:cNvSpPr txBox="1"/>
            <p:nvPr/>
          </p:nvSpPr>
          <p:spPr>
            <a:xfrm>
              <a:off x="6753727" y="3024250"/>
              <a:ext cx="31940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Peri-movement beta power in right M1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82AC13D-D30F-4BAA-6B35-2837424EFD2F}"/>
                </a:ext>
              </a:extLst>
            </p:cNvPr>
            <p:cNvSpPr/>
            <p:nvPr/>
          </p:nvSpPr>
          <p:spPr>
            <a:xfrm flipV="1">
              <a:off x="10640258" y="2241769"/>
              <a:ext cx="604383" cy="5245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graph of red and blue lines&#10;&#10;AI-generated content may be incorrect.">
              <a:extLst>
                <a:ext uri="{FF2B5EF4-FFF2-40B4-BE49-F238E27FC236}">
                  <a16:creationId xmlns:a16="http://schemas.microsoft.com/office/drawing/2014/main" id="{89E2850F-20F9-F905-EE0D-04A9242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63722" y="76224"/>
              <a:ext cx="1194987" cy="896240"/>
            </a:xfrm>
            <a:prstGeom prst="rect">
              <a:avLst/>
            </a:prstGeom>
          </p:spPr>
        </p:pic>
        <p:pic>
          <p:nvPicPr>
            <p:cNvPr id="49" name="Picture 48" descr="A graph of red and blue lines&#10;&#10;AI-generated content may be incorrect.">
              <a:extLst>
                <a:ext uri="{FF2B5EF4-FFF2-40B4-BE49-F238E27FC236}">
                  <a16:creationId xmlns:a16="http://schemas.microsoft.com/office/drawing/2014/main" id="{0C1A4BDC-0ACF-3627-3BEC-8D91FFDB8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70038" y="1018152"/>
              <a:ext cx="1194987" cy="896240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1474F47-4FAF-6471-EF14-0646257FB821}"/>
                </a:ext>
              </a:extLst>
            </p:cNvPr>
            <p:cNvSpPr/>
            <p:nvPr/>
          </p:nvSpPr>
          <p:spPr>
            <a:xfrm>
              <a:off x="11004487" y="506994"/>
              <a:ext cx="543208" cy="189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760CD2-25E5-7E3A-44C5-91DD7E218500}"/>
                </a:ext>
              </a:extLst>
            </p:cNvPr>
            <p:cNvSpPr/>
            <p:nvPr/>
          </p:nvSpPr>
          <p:spPr>
            <a:xfrm>
              <a:off x="11006497" y="1476037"/>
              <a:ext cx="543208" cy="189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D3FAF82-96B1-E508-6A33-EBD35DAB74AC}"/>
              </a:ext>
            </a:extLst>
          </p:cNvPr>
          <p:cNvGrpSpPr/>
          <p:nvPr/>
        </p:nvGrpSpPr>
        <p:grpSpPr>
          <a:xfrm>
            <a:off x="5884469" y="3292356"/>
            <a:ext cx="6174240" cy="3030754"/>
            <a:chOff x="5884469" y="3292356"/>
            <a:chExt cx="6174240" cy="3030754"/>
          </a:xfrm>
        </p:grpSpPr>
        <p:pic>
          <p:nvPicPr>
            <p:cNvPr id="10" name="Picture 9" descr="A graph of a number of dots&#10;&#10;AI-generated content may be incorrect.">
              <a:extLst>
                <a:ext uri="{FF2B5EF4-FFF2-40B4-BE49-F238E27FC236}">
                  <a16:creationId xmlns:a16="http://schemas.microsoft.com/office/drawing/2014/main" id="{F328D0EA-2ECA-93BB-E476-4AD0AC50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61277" y="3360222"/>
              <a:ext cx="4578981" cy="282588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B84C77-7BE9-521F-B742-5FB723980A09}"/>
                </a:ext>
              </a:extLst>
            </p:cNvPr>
            <p:cNvSpPr txBox="1"/>
            <p:nvPr/>
          </p:nvSpPr>
          <p:spPr>
            <a:xfrm rot="16200000">
              <a:off x="4885157" y="4481155"/>
              <a:ext cx="23064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Speech factor for </a:t>
              </a:r>
              <a:r>
                <a:rPr lang="en-US" sz="1400" dirty="0">
                  <a:highlight>
                    <a:srgbClr val="FFFF00"/>
                  </a:highlight>
                </a:rPr>
                <a:t>verbosity</a:t>
              </a:r>
              <a:r>
                <a:rPr lang="en-US" sz="1400" dirty="0"/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EDA0067-3BBE-FD6B-B16D-A6F2E5B6ABE3}"/>
                </a:ext>
              </a:extLst>
            </p:cNvPr>
            <p:cNvSpPr txBox="1"/>
            <p:nvPr/>
          </p:nvSpPr>
          <p:spPr>
            <a:xfrm>
              <a:off x="6781651" y="6015333"/>
              <a:ext cx="313823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Post-movement beta power in left IFG</a:t>
              </a:r>
            </a:p>
          </p:txBody>
        </p:sp>
        <p:pic>
          <p:nvPicPr>
            <p:cNvPr id="38" name="Picture 37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8FCFABF8-EF99-77F8-1D79-C519D1F15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l="47001" t="55132" r="33624" b="21659"/>
            <a:stretch/>
          </p:blipFill>
          <p:spPr>
            <a:xfrm>
              <a:off x="10153276" y="5241905"/>
              <a:ext cx="1291835" cy="954983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E79A53E-8C03-D1B0-9110-8755D19FCF3D}"/>
                </a:ext>
              </a:extLst>
            </p:cNvPr>
            <p:cNvSpPr/>
            <p:nvPr/>
          </p:nvSpPr>
          <p:spPr>
            <a:xfrm flipV="1">
              <a:off x="10212682" y="5586287"/>
              <a:ext cx="604383" cy="4290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A red and blue graph&#10;&#10;AI-generated content may be incorrect.">
              <a:extLst>
                <a:ext uri="{FF2B5EF4-FFF2-40B4-BE49-F238E27FC236}">
                  <a16:creationId xmlns:a16="http://schemas.microsoft.com/office/drawing/2014/main" id="{9F7B7C96-D697-756F-C80E-0A455456E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67492" y="3292356"/>
              <a:ext cx="1191217" cy="893413"/>
            </a:xfrm>
            <a:prstGeom prst="rect">
              <a:avLst/>
            </a:prstGeom>
          </p:spPr>
        </p:pic>
        <p:pic>
          <p:nvPicPr>
            <p:cNvPr id="55" name="Picture 54" descr="A red and blue graph&#10;&#10;AI-generated content may be incorrect.">
              <a:extLst>
                <a:ext uri="{FF2B5EF4-FFF2-40B4-BE49-F238E27FC236}">
                  <a16:creationId xmlns:a16="http://schemas.microsoft.com/office/drawing/2014/main" id="{FB87EE2E-F86A-9EDA-7FF6-C6AB0083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857855" y="4234284"/>
              <a:ext cx="1191217" cy="893413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5C6A6A8-8FC7-1A72-2D4D-BF4C906C3F53}"/>
                </a:ext>
              </a:extLst>
            </p:cNvPr>
            <p:cNvSpPr/>
            <p:nvPr/>
          </p:nvSpPr>
          <p:spPr>
            <a:xfrm>
              <a:off x="11547695" y="3739062"/>
              <a:ext cx="234000" cy="189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5D19CAF-2F6B-8784-693B-718D7350F953}"/>
                </a:ext>
              </a:extLst>
            </p:cNvPr>
            <p:cNvSpPr/>
            <p:nvPr/>
          </p:nvSpPr>
          <p:spPr>
            <a:xfrm>
              <a:off x="11547695" y="4678457"/>
              <a:ext cx="234000" cy="18941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61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EA047-05EE-446A-12AB-04C584B6E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C112-02E3-1E70-4CA0-C34B7706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87" y="0"/>
            <a:ext cx="9779183" cy="1325563"/>
          </a:xfrm>
        </p:spPr>
        <p:txBody>
          <a:bodyPr/>
          <a:lstStyle/>
          <a:p>
            <a:r>
              <a:rPr lang="en-US" dirty="0"/>
              <a:t>Visual-related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C1A85-B7D0-F935-8553-CDE835CFC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6788-0405-76CB-A57D-F021AAE1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D63CA5-4A1D-C04E-F882-5949996D9209}"/>
              </a:ext>
            </a:extLst>
          </p:cNvPr>
          <p:cNvGrpSpPr/>
          <p:nvPr/>
        </p:nvGrpSpPr>
        <p:grpSpPr>
          <a:xfrm>
            <a:off x="2202375" y="1910400"/>
            <a:ext cx="877170" cy="885019"/>
            <a:chOff x="5231883" y="136525"/>
            <a:chExt cx="1990125" cy="1990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3A6BBC3-4C26-8176-568E-F723A98C9CC4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Raised hand with solid fill">
              <a:extLst>
                <a:ext uri="{FF2B5EF4-FFF2-40B4-BE49-F238E27FC236}">
                  <a16:creationId xmlns:a16="http://schemas.microsoft.com/office/drawing/2014/main" id="{DED7DAA3-287B-CBF8-8A19-F87A0FD1415D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89D0C-7797-9BBD-88B0-8604F36ADEF3}"/>
              </a:ext>
            </a:extLst>
          </p:cNvPr>
          <p:cNvGrpSpPr/>
          <p:nvPr/>
        </p:nvGrpSpPr>
        <p:grpSpPr>
          <a:xfrm>
            <a:off x="5657415" y="1910399"/>
            <a:ext cx="877170" cy="885019"/>
            <a:chOff x="8880550" y="2543981"/>
            <a:chExt cx="1990125" cy="199012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B365482-93F4-12F6-FB3D-F3FFD8C503EA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 descr="Eye with solid fill">
              <a:extLst>
                <a:ext uri="{FF2B5EF4-FFF2-40B4-BE49-F238E27FC236}">
                  <a16:creationId xmlns:a16="http://schemas.microsoft.com/office/drawing/2014/main" id="{2AE8613C-B1B3-0FDA-93EF-F74539B6C4FF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84CD09-7704-67F2-7FBE-4CD77448FCD1}"/>
              </a:ext>
            </a:extLst>
          </p:cNvPr>
          <p:cNvSpPr txBox="1"/>
          <p:nvPr/>
        </p:nvSpPr>
        <p:spPr>
          <a:xfrm>
            <a:off x="1088890" y="4858601"/>
            <a:ext cx="310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motor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81BB65-8159-1AB7-83C4-FC5A57785542}"/>
              </a:ext>
            </a:extLst>
          </p:cNvPr>
          <p:cNvSpPr txBox="1"/>
          <p:nvPr/>
        </p:nvSpPr>
        <p:spPr>
          <a:xfrm>
            <a:off x="4568515" y="4858601"/>
            <a:ext cx="305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visual cortices (</a:t>
            </a:r>
            <a:r>
              <a:rPr lang="en-US" b="1" dirty="0"/>
              <a:t>V1s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B82EA9-3FA7-C713-13CD-00D4D36DBEE8}"/>
              </a:ext>
            </a:extLst>
          </p:cNvPr>
          <p:cNvSpPr txBox="1"/>
          <p:nvPr/>
        </p:nvSpPr>
        <p:spPr>
          <a:xfrm>
            <a:off x="7998970" y="4828015"/>
            <a:ext cx="334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auditory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pic>
        <p:nvPicPr>
          <p:cNvPr id="25" name="Picture 24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80D548DA-2FC5-968F-C6A6-ED7D8822263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8221236" y="3185933"/>
            <a:ext cx="2325519" cy="1614819"/>
          </a:xfrm>
          <a:prstGeom prst="rect">
            <a:avLst/>
          </a:prstGeom>
        </p:spPr>
      </p:pic>
      <p:pic>
        <p:nvPicPr>
          <p:cNvPr id="27" name="Picture 26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DE5E081D-28C8-729C-350A-BA276C157D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718" y="3185933"/>
            <a:ext cx="2325519" cy="1642082"/>
          </a:xfrm>
          <a:prstGeom prst="rect">
            <a:avLst/>
          </a:prstGeom>
        </p:spPr>
      </p:pic>
      <p:pic>
        <p:nvPicPr>
          <p:cNvPr id="31" name="Picture 30" descr="A brain with different colored areas&#10;&#10;AI-generated content may be incorrect.">
            <a:extLst>
              <a:ext uri="{FF2B5EF4-FFF2-40B4-BE49-F238E27FC236}">
                <a16:creationId xmlns:a16="http://schemas.microsoft.com/office/drawing/2014/main" id="{7BEF7C5A-2385-B46D-B5B6-A66DAC193A76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"/>
          </a:blip>
          <a:stretch>
            <a:fillRect/>
          </a:stretch>
        </p:blipFill>
        <p:spPr>
          <a:xfrm>
            <a:off x="1478200" y="3185933"/>
            <a:ext cx="2325519" cy="164208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DD74380-11C4-4323-A550-35D696553F15}"/>
              </a:ext>
            </a:extLst>
          </p:cNvPr>
          <p:cNvGrpSpPr/>
          <p:nvPr/>
        </p:nvGrpSpPr>
        <p:grpSpPr>
          <a:xfrm>
            <a:off x="10153276" y="97047"/>
            <a:ext cx="1933297" cy="1520934"/>
            <a:chOff x="51660" y="1434885"/>
            <a:chExt cx="6902554" cy="53236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9FCEB3E-EA2F-F5FE-08FD-4B26EFF18D16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CE5B35-122B-B7BB-7F3D-604631AFA902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35" name="Graphic 34" descr="Sound Medium with solid fill">
              <a:extLst>
                <a:ext uri="{FF2B5EF4-FFF2-40B4-BE49-F238E27FC236}">
                  <a16:creationId xmlns:a16="http://schemas.microsoft.com/office/drawing/2014/main" id="{D5E0FF18-5004-8700-3045-1274226BD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B0B6DCC-A846-724A-EDA8-D5AD7CB4FC8C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37" name="Graphic 36" descr="Raised hand with solid fill">
              <a:extLst>
                <a:ext uri="{FF2B5EF4-FFF2-40B4-BE49-F238E27FC236}">
                  <a16:creationId xmlns:a16="http://schemas.microsoft.com/office/drawing/2014/main" id="{01BB4C2E-192A-A2A0-B722-A19507A3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Hand with solid fill">
              <a:extLst>
                <a:ext uri="{FF2B5EF4-FFF2-40B4-BE49-F238E27FC236}">
                  <a16:creationId xmlns:a16="http://schemas.microsoft.com/office/drawing/2014/main" id="{D1C6ECD6-7CBD-8573-A0F9-6E451A5FA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EF33DFB-8B95-BE59-10A5-3757D984896F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C29CDA-3C18-D03B-A558-70C072B7372D}"/>
              </a:ext>
            </a:extLst>
          </p:cNvPr>
          <p:cNvGrpSpPr/>
          <p:nvPr/>
        </p:nvGrpSpPr>
        <p:grpSpPr>
          <a:xfrm>
            <a:off x="8945410" y="1910399"/>
            <a:ext cx="877170" cy="885019"/>
            <a:chOff x="8945410" y="1910399"/>
            <a:chExt cx="877170" cy="885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7C0DBE-BDE5-B83C-9C09-11B0B907A9DD}"/>
                </a:ext>
              </a:extLst>
            </p:cNvPr>
            <p:cNvSpPr/>
            <p:nvPr/>
          </p:nvSpPr>
          <p:spPr>
            <a:xfrm>
              <a:off x="8945410" y="1910399"/>
              <a:ext cx="877170" cy="88501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8" name="Graphic 7" descr="Ear with solid fill">
              <a:extLst>
                <a:ext uri="{FF2B5EF4-FFF2-40B4-BE49-F238E27FC236}">
                  <a16:creationId xmlns:a16="http://schemas.microsoft.com/office/drawing/2014/main" id="{27AC8855-9499-DB11-DC63-CBB79501C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86333" y="2055246"/>
              <a:ext cx="595324" cy="59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35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967F6-ED79-C45B-719C-70B080D99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33A4-8F4F-F24A-96C7-9D5EB349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dirty="0"/>
              <a:t>Visual-related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5FD99-B19E-978F-30E7-C3378D037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D55C2-5A24-7121-1673-6EC338F8C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C5F620-608B-3459-4C1E-AA16E13E932A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8880550" y="2543981"/>
            <a:chExt cx="1990125" cy="199012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949F88-7DBE-E4C3-120A-C9311BBB4ECE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 8" descr="Eye with solid fill">
              <a:extLst>
                <a:ext uri="{FF2B5EF4-FFF2-40B4-BE49-F238E27FC236}">
                  <a16:creationId xmlns:a16="http://schemas.microsoft.com/office/drawing/2014/main" id="{522FF189-5EB2-AB0A-0421-438BFE6DE938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F6FFFB-9DB3-4B15-7EF3-6B8522F0C516}"/>
              </a:ext>
            </a:extLst>
          </p:cNvPr>
          <p:cNvGrpSpPr/>
          <p:nvPr/>
        </p:nvGrpSpPr>
        <p:grpSpPr>
          <a:xfrm>
            <a:off x="9183885" y="633559"/>
            <a:ext cx="852973" cy="502920"/>
            <a:chOff x="9016617" y="896828"/>
            <a:chExt cx="852973" cy="5029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DAC953-374B-FC09-85FE-12CC3CFD6FE0}"/>
                </a:ext>
              </a:extLst>
            </p:cNvPr>
            <p:cNvSpPr/>
            <p:nvPr/>
          </p:nvSpPr>
          <p:spPr>
            <a:xfrm>
              <a:off x="9016617" y="896828"/>
              <a:ext cx="852973" cy="502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C6E42-183D-F166-0286-94B50FF17409}"/>
                </a:ext>
              </a:extLst>
            </p:cNvPr>
            <p:cNvSpPr/>
            <p:nvPr/>
          </p:nvSpPr>
          <p:spPr>
            <a:xfrm>
              <a:off x="9418646" y="1125965"/>
              <a:ext cx="48192" cy="45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" name="Picture 22" descr="A blue and red graph&#10;&#10;AI-generated content may be incorrect.">
            <a:extLst>
              <a:ext uri="{FF2B5EF4-FFF2-40B4-BE49-F238E27FC236}">
                <a16:creationId xmlns:a16="http://schemas.microsoft.com/office/drawing/2014/main" id="{E4DC7699-5FD4-0310-C416-1B7F40E65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92" y="3312550"/>
            <a:ext cx="2680197" cy="2010148"/>
          </a:xfrm>
          <a:prstGeom prst="rect">
            <a:avLst/>
          </a:prstGeom>
        </p:spPr>
      </p:pic>
      <p:pic>
        <p:nvPicPr>
          <p:cNvPr id="25" name="Picture 24" descr="A blue and red lines&#10;&#10;AI-generated content may be incorrect.">
            <a:extLst>
              <a:ext uri="{FF2B5EF4-FFF2-40B4-BE49-F238E27FC236}">
                <a16:creationId xmlns:a16="http://schemas.microsoft.com/office/drawing/2014/main" id="{A8070B68-2A01-ECB5-98D7-FF3D250A3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789" y="3312550"/>
            <a:ext cx="2680197" cy="201014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5B154DC-FBC5-7D1B-42E6-5CFE2117D278}"/>
              </a:ext>
            </a:extLst>
          </p:cNvPr>
          <p:cNvSpPr/>
          <p:nvPr/>
        </p:nvSpPr>
        <p:spPr>
          <a:xfrm>
            <a:off x="933305" y="4317624"/>
            <a:ext cx="814477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36FDCA-1055-54F8-EA50-4B087EECBF9D}"/>
              </a:ext>
            </a:extLst>
          </p:cNvPr>
          <p:cNvSpPr/>
          <p:nvPr/>
        </p:nvSpPr>
        <p:spPr>
          <a:xfrm>
            <a:off x="3613502" y="4317624"/>
            <a:ext cx="814477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blue and red graph&#10;&#10;AI-generated content may be incorrect.">
            <a:extLst>
              <a:ext uri="{FF2B5EF4-FFF2-40B4-BE49-F238E27FC236}">
                <a16:creationId xmlns:a16="http://schemas.microsoft.com/office/drawing/2014/main" id="{C07686BD-F700-1833-78EA-1D776CB48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514" y="3233898"/>
            <a:ext cx="2680197" cy="2010148"/>
          </a:xfrm>
          <a:prstGeom prst="rect">
            <a:avLst/>
          </a:prstGeom>
        </p:spPr>
      </p:pic>
      <p:pic>
        <p:nvPicPr>
          <p:cNvPr id="31" name="Picture 30" descr="A blue and red lines&#10;&#10;AI-generated content may be incorrect.">
            <a:extLst>
              <a:ext uri="{FF2B5EF4-FFF2-40B4-BE49-F238E27FC236}">
                <a16:creationId xmlns:a16="http://schemas.microsoft.com/office/drawing/2014/main" id="{FC3D9DCF-C6CE-4246-FC56-3FBCE16AEB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3885" y="3233898"/>
            <a:ext cx="2680197" cy="201014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6A4F622-B412-1A2B-5F64-7B9C27BBC99A}"/>
              </a:ext>
            </a:extLst>
          </p:cNvPr>
          <p:cNvSpPr/>
          <p:nvPr/>
        </p:nvSpPr>
        <p:spPr>
          <a:xfrm>
            <a:off x="7573704" y="4317624"/>
            <a:ext cx="956838" cy="393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963C2B-CE28-B76A-989E-7C175FF5E2FB}"/>
              </a:ext>
            </a:extLst>
          </p:cNvPr>
          <p:cNvSpPr/>
          <p:nvPr/>
        </p:nvSpPr>
        <p:spPr>
          <a:xfrm>
            <a:off x="10341982" y="4319819"/>
            <a:ext cx="956838" cy="3932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B6DD52-5565-842F-70E8-FE2421CCB58C}"/>
              </a:ext>
            </a:extLst>
          </p:cNvPr>
          <p:cNvGrpSpPr/>
          <p:nvPr/>
        </p:nvGrpSpPr>
        <p:grpSpPr>
          <a:xfrm>
            <a:off x="1886678" y="1748434"/>
            <a:ext cx="2931183" cy="1530452"/>
            <a:chOff x="1655180" y="1551663"/>
            <a:chExt cx="2931183" cy="153045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353FC7-5FB6-A971-B477-1E49F3FAC462}"/>
                </a:ext>
              </a:extLst>
            </p:cNvPr>
            <p:cNvGrpSpPr/>
            <p:nvPr/>
          </p:nvGrpSpPr>
          <p:grpSpPr>
            <a:xfrm>
              <a:off x="1655180" y="1551663"/>
              <a:ext cx="2785968" cy="1530452"/>
              <a:chOff x="1655180" y="1586388"/>
              <a:chExt cx="2785968" cy="1530452"/>
            </a:xfrm>
          </p:grpSpPr>
          <p:pic>
            <p:nvPicPr>
              <p:cNvPr id="17" name="Picture 16" descr="A group of white and red brain shapes&#10;&#10;AI-generated content may be incorrect.">
                <a:extLst>
                  <a:ext uri="{FF2B5EF4-FFF2-40B4-BE49-F238E27FC236}">
                    <a16:creationId xmlns:a16="http://schemas.microsoft.com/office/drawing/2014/main" id="{95910695-2ED3-7053-2D33-23BF6610B5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t="51190" r="56259"/>
              <a:stretch/>
            </p:blipFill>
            <p:spPr>
              <a:xfrm>
                <a:off x="1655180" y="1586388"/>
                <a:ext cx="2222339" cy="1530452"/>
              </a:xfrm>
              <a:prstGeom prst="rect">
                <a:avLst/>
              </a:prstGeom>
            </p:spPr>
          </p:pic>
          <p:pic>
            <p:nvPicPr>
              <p:cNvPr id="34" name="Picture 33" descr="A group of white and red brain shapes&#10;&#10;AI-generated content may be incorrect.">
                <a:extLst>
                  <a:ext uri="{FF2B5EF4-FFF2-40B4-BE49-F238E27FC236}">
                    <a16:creationId xmlns:a16="http://schemas.microsoft.com/office/drawing/2014/main" id="{70516DD1-FC02-B3E6-461C-C77E6F9C0E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85369" t="34085" r="485" b="30673"/>
              <a:stretch/>
            </p:blipFill>
            <p:spPr>
              <a:xfrm>
                <a:off x="3861452" y="2013638"/>
                <a:ext cx="579696" cy="891251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6BCBCF-CEB0-A0DA-2935-D553344625D3}"/>
                </a:ext>
              </a:extLst>
            </p:cNvPr>
            <p:cNvSpPr txBox="1"/>
            <p:nvPr/>
          </p:nvSpPr>
          <p:spPr>
            <a:xfrm>
              <a:off x="3806598" y="1719679"/>
              <a:ext cx="779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p-value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40FA54-41F8-D954-01C0-C04D73462D34}"/>
              </a:ext>
            </a:extLst>
          </p:cNvPr>
          <p:cNvGrpSpPr/>
          <p:nvPr/>
        </p:nvGrpSpPr>
        <p:grpSpPr>
          <a:xfrm>
            <a:off x="7573704" y="1875111"/>
            <a:ext cx="2653080" cy="1223186"/>
            <a:chOff x="7573704" y="1678340"/>
            <a:chExt cx="2653080" cy="122318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164493-A94C-47ED-0DC7-CDC63AF2E55E}"/>
                </a:ext>
              </a:extLst>
            </p:cNvPr>
            <p:cNvGrpSpPr/>
            <p:nvPr/>
          </p:nvGrpSpPr>
          <p:grpSpPr>
            <a:xfrm>
              <a:off x="7573704" y="1678340"/>
              <a:ext cx="2465995" cy="1223186"/>
              <a:chOff x="7573704" y="1724640"/>
              <a:chExt cx="2465995" cy="1223186"/>
            </a:xfrm>
          </p:grpSpPr>
          <p:pic>
            <p:nvPicPr>
              <p:cNvPr id="21" name="Picture 20" descr="A group of white and red brain shapes&#10;&#10;AI-generated content may be incorrect.">
                <a:extLst>
                  <a:ext uri="{FF2B5EF4-FFF2-40B4-BE49-F238E27FC236}">
                    <a16:creationId xmlns:a16="http://schemas.microsoft.com/office/drawing/2014/main" id="{50E635FB-7349-16FC-1CBE-0F1CB990C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44481" t="10556" r="17015" b="48903"/>
              <a:stretch/>
            </p:blipFill>
            <p:spPr>
              <a:xfrm>
                <a:off x="7573704" y="1724640"/>
                <a:ext cx="1882405" cy="1223186"/>
              </a:xfrm>
              <a:prstGeom prst="rect">
                <a:avLst/>
              </a:prstGeom>
              <a:noFill/>
            </p:spPr>
          </p:pic>
          <p:pic>
            <p:nvPicPr>
              <p:cNvPr id="35" name="Picture 34" descr="A group of white and red brain shapes&#10;&#10;AI-generated content may be incorrect.">
                <a:extLst>
                  <a:ext uri="{FF2B5EF4-FFF2-40B4-BE49-F238E27FC236}">
                    <a16:creationId xmlns:a16="http://schemas.microsoft.com/office/drawing/2014/main" id="{D8AC98CE-2AD0-BF45-9B48-C28845EE4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87927" t="31514" r="2461" b="27945"/>
              <a:stretch/>
            </p:blipFill>
            <p:spPr>
              <a:xfrm>
                <a:off x="9634106" y="1892048"/>
                <a:ext cx="405593" cy="1055777"/>
              </a:xfrm>
              <a:prstGeom prst="rect">
                <a:avLst/>
              </a:prstGeom>
              <a:noFill/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763E42-4D62-7E25-9EC5-491AD026EABE}"/>
                </a:ext>
              </a:extLst>
            </p:cNvPr>
            <p:cNvSpPr txBox="1"/>
            <p:nvPr/>
          </p:nvSpPr>
          <p:spPr>
            <a:xfrm>
              <a:off x="9447019" y="1719679"/>
              <a:ext cx="7797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p-value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0E68880-D2A5-21C5-684E-B19FEB85D620}"/>
              </a:ext>
            </a:extLst>
          </p:cNvPr>
          <p:cNvSpPr txBox="1"/>
          <p:nvPr/>
        </p:nvSpPr>
        <p:spPr>
          <a:xfrm>
            <a:off x="3298789" y="5706417"/>
            <a:ext cx="7797584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Patients had weaker beta power decrease in IFG and V1 around visual events</a:t>
            </a:r>
          </a:p>
        </p:txBody>
      </p:sp>
    </p:spTree>
    <p:extLst>
      <p:ext uri="{BB962C8B-B14F-4D97-AF65-F5344CB8AC3E}">
        <p14:creationId xmlns:p14="http://schemas.microsoft.com/office/powerpoint/2010/main" val="55306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2333-A3F7-42A5-818F-795871C6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54" y="98405"/>
            <a:ext cx="6072277" cy="1325563"/>
          </a:xfrm>
        </p:spPr>
        <p:txBody>
          <a:bodyPr/>
          <a:lstStyle/>
          <a:p>
            <a:r>
              <a:rPr lang="en-US" sz="4000" dirty="0"/>
              <a:t>Visual-related beta power with speech factor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F2F69-C483-8706-12FE-D3B7D4E3D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99924-C780-E434-5A98-6EC873BB7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FA9600-DAB7-0F36-DBFF-67209528D485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8880550" y="2543981"/>
            <a:chExt cx="1990125" cy="19901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FE4B524-93BA-F549-C422-777FAB5CA353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Rectangle 12" descr="Eye with solid fill">
              <a:extLst>
                <a:ext uri="{FF2B5EF4-FFF2-40B4-BE49-F238E27FC236}">
                  <a16:creationId xmlns:a16="http://schemas.microsoft.com/office/drawing/2014/main" id="{C8C22BB6-D807-FEF4-0482-11D1B337C653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23B31A-344F-D1F9-C44A-7BBF7FFE7EA0}"/>
              </a:ext>
            </a:extLst>
          </p:cNvPr>
          <p:cNvGrpSpPr/>
          <p:nvPr/>
        </p:nvGrpSpPr>
        <p:grpSpPr>
          <a:xfrm>
            <a:off x="7900768" y="78378"/>
            <a:ext cx="4252043" cy="1964358"/>
            <a:chOff x="7809040" y="1206567"/>
            <a:chExt cx="4252043" cy="1964358"/>
          </a:xfrm>
        </p:grpSpPr>
        <p:pic>
          <p:nvPicPr>
            <p:cNvPr id="15" name="Picture 14" descr="A diagram of a factor analysis&#10;&#10;AI-generated content may be incorrect.">
              <a:extLst>
                <a:ext uri="{FF2B5EF4-FFF2-40B4-BE49-F238E27FC236}">
                  <a16:creationId xmlns:a16="http://schemas.microsoft.com/office/drawing/2014/main" id="{F2A399AF-0DC3-8C58-B0F4-25910C707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2901" t="55153" r="25384"/>
            <a:stretch/>
          </p:blipFill>
          <p:spPr>
            <a:xfrm>
              <a:off x="7809040" y="1325563"/>
              <a:ext cx="4114800" cy="18453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281095-E973-0B88-067E-E8FDC89CBF33}"/>
                </a:ext>
              </a:extLst>
            </p:cNvPr>
            <p:cNvSpPr txBox="1"/>
            <p:nvPr/>
          </p:nvSpPr>
          <p:spPr>
            <a:xfrm>
              <a:off x="10946675" y="1206567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Verbosity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4613B67-6C3E-C574-EEE6-6286A0AC0753}"/>
              </a:ext>
            </a:extLst>
          </p:cNvPr>
          <p:cNvGrpSpPr/>
          <p:nvPr/>
        </p:nvGrpSpPr>
        <p:grpSpPr>
          <a:xfrm>
            <a:off x="177567" y="2451406"/>
            <a:ext cx="1485693" cy="917741"/>
            <a:chOff x="186938" y="2775476"/>
            <a:chExt cx="1485693" cy="917741"/>
          </a:xfrm>
        </p:grpSpPr>
        <p:pic>
          <p:nvPicPr>
            <p:cNvPr id="21" name="Picture 20" descr="A screenshot of a computer generated image&#10;&#10;AI-generated content may be incorrect.">
              <a:extLst>
                <a:ext uri="{FF2B5EF4-FFF2-40B4-BE49-F238E27FC236}">
                  <a16:creationId xmlns:a16="http://schemas.microsoft.com/office/drawing/2014/main" id="{5EAED31B-92CE-A683-B5D0-0D8049C1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5896" t="10268" r="14409" b="50000"/>
            <a:stretch/>
          </p:blipFill>
          <p:spPr>
            <a:xfrm>
              <a:off x="186938" y="2775476"/>
              <a:ext cx="1485693" cy="917741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39CB299-3611-AE10-2916-7DD73C540010}"/>
                </a:ext>
              </a:extLst>
            </p:cNvPr>
            <p:cNvSpPr/>
            <p:nvPr/>
          </p:nvSpPr>
          <p:spPr>
            <a:xfrm>
              <a:off x="1230640" y="3185931"/>
              <a:ext cx="398889" cy="4861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C9D2A7-41E8-957F-2BA0-B3A969E9A0FD}"/>
              </a:ext>
            </a:extLst>
          </p:cNvPr>
          <p:cNvGrpSpPr/>
          <p:nvPr/>
        </p:nvGrpSpPr>
        <p:grpSpPr>
          <a:xfrm>
            <a:off x="1807990" y="2451405"/>
            <a:ext cx="1479243" cy="917741"/>
            <a:chOff x="10255540" y="2776628"/>
            <a:chExt cx="1479243" cy="917741"/>
          </a:xfrm>
        </p:grpSpPr>
        <p:pic>
          <p:nvPicPr>
            <p:cNvPr id="20" name="Picture 19" descr="A screenshot of a computer generated image&#10;&#10;AI-generated content may be incorrect.">
              <a:extLst>
                <a:ext uri="{FF2B5EF4-FFF2-40B4-BE49-F238E27FC236}">
                  <a16:creationId xmlns:a16="http://schemas.microsoft.com/office/drawing/2014/main" id="{D1B7C577-12FB-976C-F216-896E847B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349" t="10268" r="57203" b="50000"/>
            <a:stretch/>
          </p:blipFill>
          <p:spPr>
            <a:xfrm>
              <a:off x="10258376" y="2776628"/>
              <a:ext cx="1476407" cy="917741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2418ED0-6F4B-2D35-4933-3EED1E6C9F87}"/>
                </a:ext>
              </a:extLst>
            </p:cNvPr>
            <p:cNvSpPr/>
            <p:nvPr/>
          </p:nvSpPr>
          <p:spPr>
            <a:xfrm>
              <a:off x="10255540" y="3185931"/>
              <a:ext cx="398889" cy="4861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3DB83A-F9A2-40E2-198A-3426B0FA9C3D}"/>
              </a:ext>
            </a:extLst>
          </p:cNvPr>
          <p:cNvGrpSpPr/>
          <p:nvPr/>
        </p:nvGrpSpPr>
        <p:grpSpPr>
          <a:xfrm>
            <a:off x="182941" y="4396584"/>
            <a:ext cx="1487615" cy="1017377"/>
            <a:chOff x="438585" y="4734992"/>
            <a:chExt cx="1487615" cy="1017377"/>
          </a:xfrm>
        </p:grpSpPr>
        <p:pic>
          <p:nvPicPr>
            <p:cNvPr id="22" name="Picture 21" descr="A screenshot of a computer generated image&#10;&#10;AI-generated content may be incorrect.">
              <a:extLst>
                <a:ext uri="{FF2B5EF4-FFF2-40B4-BE49-F238E27FC236}">
                  <a16:creationId xmlns:a16="http://schemas.microsoft.com/office/drawing/2014/main" id="{A98CB6FF-03A7-30CF-F8B1-455F4BF8C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497" t="53134" r="57611" b="4875"/>
            <a:stretch/>
          </p:blipFill>
          <p:spPr>
            <a:xfrm>
              <a:off x="438585" y="4734992"/>
              <a:ext cx="1487615" cy="1017377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4E0D20-83A7-DA8F-5CE0-64E4686CDC76}"/>
                </a:ext>
              </a:extLst>
            </p:cNvPr>
            <p:cNvSpPr/>
            <p:nvPr/>
          </p:nvSpPr>
          <p:spPr>
            <a:xfrm>
              <a:off x="537087" y="5056300"/>
              <a:ext cx="597233" cy="4861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215E82-3748-2D24-97B0-3EA6751B18CC}"/>
              </a:ext>
            </a:extLst>
          </p:cNvPr>
          <p:cNvGrpSpPr/>
          <p:nvPr/>
        </p:nvGrpSpPr>
        <p:grpSpPr>
          <a:xfrm>
            <a:off x="1807583" y="4396584"/>
            <a:ext cx="1558377" cy="1017377"/>
            <a:chOff x="8153400" y="4734045"/>
            <a:chExt cx="1558377" cy="1017377"/>
          </a:xfrm>
        </p:grpSpPr>
        <p:pic>
          <p:nvPicPr>
            <p:cNvPr id="18" name="Picture 17" descr="A screenshot of a computer generated image&#10;&#10;AI-generated content may be incorrect.">
              <a:extLst>
                <a:ext uri="{FF2B5EF4-FFF2-40B4-BE49-F238E27FC236}">
                  <a16:creationId xmlns:a16="http://schemas.microsoft.com/office/drawing/2014/main" id="{541EB388-1137-0317-C18F-CB88B29F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4558" t="53134" r="15747" b="4875"/>
            <a:stretch/>
          </p:blipFill>
          <p:spPr>
            <a:xfrm>
              <a:off x="8153400" y="4734045"/>
              <a:ext cx="1558377" cy="1017377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B9C736E-0501-7F06-3A74-9CA84DFCDB42}"/>
                </a:ext>
              </a:extLst>
            </p:cNvPr>
            <p:cNvSpPr/>
            <p:nvPr/>
          </p:nvSpPr>
          <p:spPr>
            <a:xfrm>
              <a:off x="9020176" y="5069711"/>
              <a:ext cx="563662" cy="46115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D4FE3DA-22D2-3B85-351C-3323F397E283}"/>
              </a:ext>
            </a:extLst>
          </p:cNvPr>
          <p:cNvSpPr txBox="1"/>
          <p:nvPr/>
        </p:nvSpPr>
        <p:spPr>
          <a:xfrm>
            <a:off x="9997357" y="4133515"/>
            <a:ext cx="1813642" cy="175432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Stronger </a:t>
            </a:r>
            <a:r>
              <a:rPr lang="en-US" dirty="0">
                <a:solidFill>
                  <a:srgbClr val="1E77B4"/>
                </a:solidFill>
              </a:rPr>
              <a:t>beta power decrease </a:t>
            </a:r>
            <a:r>
              <a:rPr lang="en-US" dirty="0"/>
              <a:t>around visual events relates to </a:t>
            </a:r>
            <a:r>
              <a:rPr lang="en-US" b="1" dirty="0"/>
              <a:t>more verbosity</a:t>
            </a:r>
            <a:r>
              <a:rPr lang="en-US" dirty="0"/>
              <a:t> in speech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1F202B-7E48-7048-8D3A-976E4C17CBD6}"/>
              </a:ext>
            </a:extLst>
          </p:cNvPr>
          <p:cNvGrpSpPr/>
          <p:nvPr/>
        </p:nvGrpSpPr>
        <p:grpSpPr>
          <a:xfrm>
            <a:off x="3731314" y="1801489"/>
            <a:ext cx="8421497" cy="4357688"/>
            <a:chOff x="3731314" y="1801489"/>
            <a:chExt cx="8421497" cy="435768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E4AA19A-B37F-C033-FA37-FFF5B434B484}"/>
                </a:ext>
              </a:extLst>
            </p:cNvPr>
            <p:cNvGrpSpPr/>
            <p:nvPr/>
          </p:nvGrpSpPr>
          <p:grpSpPr>
            <a:xfrm>
              <a:off x="3731314" y="1801489"/>
              <a:ext cx="8421497" cy="2121866"/>
              <a:chOff x="3731314" y="1801489"/>
              <a:chExt cx="8421497" cy="2121866"/>
            </a:xfrm>
          </p:grpSpPr>
          <p:pic>
            <p:nvPicPr>
              <p:cNvPr id="7" name="Picture 6" descr="A graph of a line with dots and numbers&#10;&#10;AI-generated content may be incorrect.">
                <a:extLst>
                  <a:ext uri="{FF2B5EF4-FFF2-40B4-BE49-F238E27FC236}">
                    <a16:creationId xmlns:a16="http://schemas.microsoft.com/office/drawing/2014/main" id="{99286897-F072-889B-EE6A-B86A847494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2083" y="1801489"/>
                <a:ext cx="3119663" cy="1925278"/>
              </a:xfrm>
              <a:prstGeom prst="rect">
                <a:avLst/>
              </a:prstGeom>
            </p:spPr>
          </p:pic>
          <p:pic>
            <p:nvPicPr>
              <p:cNvPr id="9" name="Picture 8" descr="A graph of a number of dots&#10;&#10;AI-generated content may be incorrect.">
                <a:extLst>
                  <a:ext uri="{FF2B5EF4-FFF2-40B4-BE49-F238E27FC236}">
                    <a16:creationId xmlns:a16="http://schemas.microsoft.com/office/drawing/2014/main" id="{9C74A4EC-4E65-2900-77C7-56854D350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3092"/>
              <a:stretch/>
            </p:blipFill>
            <p:spPr>
              <a:xfrm>
                <a:off x="6532284" y="1801489"/>
                <a:ext cx="3023187" cy="1925278"/>
              </a:xfrm>
              <a:prstGeom prst="rect">
                <a:avLst/>
              </a:prstGeom>
            </p:spPr>
          </p:pic>
          <p:pic>
            <p:nvPicPr>
              <p:cNvPr id="10" name="Picture 9" descr="A graph of a number of points&#10;&#10;AI-generated content may be incorrect.">
                <a:extLst>
                  <a:ext uri="{FF2B5EF4-FFF2-40B4-BE49-F238E27FC236}">
                    <a16:creationId xmlns:a16="http://schemas.microsoft.com/office/drawing/2014/main" id="{7BC3F68B-4513-4D2C-25E5-1DFBB2C51F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l="3635"/>
              <a:stretch/>
            </p:blipFill>
            <p:spPr>
              <a:xfrm>
                <a:off x="9146552" y="1801489"/>
                <a:ext cx="3006259" cy="1925278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BA3BF6-7BFB-6EB8-07B2-157A51BDC8B6}"/>
                  </a:ext>
                </a:extLst>
              </p:cNvPr>
              <p:cNvSpPr txBox="1"/>
              <p:nvPr/>
            </p:nvSpPr>
            <p:spPr>
              <a:xfrm rot="16200000">
                <a:off x="3431745" y="2549362"/>
                <a:ext cx="906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Verbosity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AAB94D-B310-05B7-25EF-56F913481E13}"/>
                  </a:ext>
                </a:extLst>
              </p:cNvPr>
              <p:cNvSpPr txBox="1"/>
              <p:nvPr/>
            </p:nvSpPr>
            <p:spPr>
              <a:xfrm>
                <a:off x="4344786" y="3615578"/>
                <a:ext cx="21942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Post-visual beta in left V1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BD4C01B-73A7-D4A6-7423-421B898C5184}"/>
                  </a:ext>
                </a:extLst>
              </p:cNvPr>
              <p:cNvSpPr txBox="1"/>
              <p:nvPr/>
            </p:nvSpPr>
            <p:spPr>
              <a:xfrm>
                <a:off x="6914080" y="3615577"/>
                <a:ext cx="225959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Peri-visual beta in right V1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BAAD2A-3F9E-6C93-322A-9622CEAB6F4A}"/>
                  </a:ext>
                </a:extLst>
              </p:cNvPr>
              <p:cNvSpPr txBox="1"/>
              <p:nvPr/>
            </p:nvSpPr>
            <p:spPr>
              <a:xfrm>
                <a:off x="9390258" y="3615576"/>
                <a:ext cx="22988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Post-visual beta in right V1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9E3A850-CC86-D5D5-5B7D-4B496915A935}"/>
                </a:ext>
              </a:extLst>
            </p:cNvPr>
            <p:cNvGrpSpPr/>
            <p:nvPr/>
          </p:nvGrpSpPr>
          <p:grpSpPr>
            <a:xfrm>
              <a:off x="3735917" y="4053551"/>
              <a:ext cx="5802626" cy="2105626"/>
              <a:chOff x="3735917" y="4053551"/>
              <a:chExt cx="5802626" cy="2105626"/>
            </a:xfrm>
          </p:grpSpPr>
          <p:pic>
            <p:nvPicPr>
              <p:cNvPr id="6" name="Picture 5" descr="A graph of a number of numbers and a line&#10;&#10;AI-generated content may be incorrect.">
                <a:extLst>
                  <a:ext uri="{FF2B5EF4-FFF2-40B4-BE49-F238E27FC236}">
                    <a16:creationId xmlns:a16="http://schemas.microsoft.com/office/drawing/2014/main" id="{724B6FBD-D9EC-B7D8-8961-CA02E7091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89806" y="4053552"/>
                <a:ext cx="3119663" cy="1925278"/>
              </a:xfrm>
              <a:prstGeom prst="rect">
                <a:avLst/>
              </a:prstGeom>
            </p:spPr>
          </p:pic>
          <p:pic>
            <p:nvPicPr>
              <p:cNvPr id="8" name="Picture 7" descr="A graph of a graph with dots and lines&#10;&#10;AI-generated content may be incorrect.">
                <a:extLst>
                  <a:ext uri="{FF2B5EF4-FFF2-40B4-BE49-F238E27FC236}">
                    <a16:creationId xmlns:a16="http://schemas.microsoft.com/office/drawing/2014/main" id="{0724A91E-2543-9AA7-33FF-0DA6A2646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 l="3635"/>
              <a:stretch/>
            </p:blipFill>
            <p:spPr>
              <a:xfrm>
                <a:off x="6532284" y="4053551"/>
                <a:ext cx="3006259" cy="1925278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EA5D6A-D71A-D744-575A-E3DB8E46A710}"/>
                  </a:ext>
                </a:extLst>
              </p:cNvPr>
              <p:cNvSpPr txBox="1"/>
              <p:nvPr/>
            </p:nvSpPr>
            <p:spPr>
              <a:xfrm rot="16200000">
                <a:off x="3436348" y="4862302"/>
                <a:ext cx="90691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Verbosity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5609FAD-C587-E0B5-D6FD-BC2C020949F0}"/>
                  </a:ext>
                </a:extLst>
              </p:cNvPr>
              <p:cNvSpPr txBox="1"/>
              <p:nvPr/>
            </p:nvSpPr>
            <p:spPr>
              <a:xfrm>
                <a:off x="4346578" y="5850383"/>
                <a:ext cx="220611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Peri-visual beta in left IFG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44194EF-253E-E5EC-2916-404FA4DD79ED}"/>
                  </a:ext>
                </a:extLst>
              </p:cNvPr>
              <p:cNvSpPr txBox="1"/>
              <p:nvPr/>
            </p:nvSpPr>
            <p:spPr>
              <a:xfrm>
                <a:off x="6708605" y="5851400"/>
                <a:ext cx="235006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Post-visual beta in right IFG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3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6DAA4-448B-9C96-4FDF-2E9EFCE95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6ACE-73F7-79D7-BBE8-4570757D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87" y="0"/>
            <a:ext cx="9779183" cy="1325563"/>
          </a:xfrm>
        </p:spPr>
        <p:txBody>
          <a:bodyPr/>
          <a:lstStyle/>
          <a:p>
            <a:r>
              <a:rPr lang="en-US" dirty="0"/>
              <a:t>Audio-related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CA60C-73C6-8CCA-3A92-88128E5CA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C0A79-FC20-6D9E-2136-D238D99A6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222396-77CE-F2B5-3B24-B80062F6B64B}"/>
              </a:ext>
            </a:extLst>
          </p:cNvPr>
          <p:cNvGrpSpPr/>
          <p:nvPr/>
        </p:nvGrpSpPr>
        <p:grpSpPr>
          <a:xfrm>
            <a:off x="2202375" y="1910400"/>
            <a:ext cx="877170" cy="885019"/>
            <a:chOff x="5231883" y="136525"/>
            <a:chExt cx="1990125" cy="19901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CD2BF1-D462-109A-27CB-01B2581651AF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 10" descr="Raised hand with solid fill">
              <a:extLst>
                <a:ext uri="{FF2B5EF4-FFF2-40B4-BE49-F238E27FC236}">
                  <a16:creationId xmlns:a16="http://schemas.microsoft.com/office/drawing/2014/main" id="{2503A86E-9E82-D074-B508-50766F31ADEE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5DDFD-535A-A0BC-ADE3-BBDC16CA9E92}"/>
              </a:ext>
            </a:extLst>
          </p:cNvPr>
          <p:cNvGrpSpPr/>
          <p:nvPr/>
        </p:nvGrpSpPr>
        <p:grpSpPr>
          <a:xfrm>
            <a:off x="5657415" y="1910399"/>
            <a:ext cx="877170" cy="885019"/>
            <a:chOff x="8880550" y="2543981"/>
            <a:chExt cx="1990125" cy="199012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2BCB65-1208-A8E9-FBE2-3B604CD600FF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 descr="Eye with solid fill">
              <a:extLst>
                <a:ext uri="{FF2B5EF4-FFF2-40B4-BE49-F238E27FC236}">
                  <a16:creationId xmlns:a16="http://schemas.microsoft.com/office/drawing/2014/main" id="{664262D6-AE01-9AC9-996B-4E976961F8FC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6173433-4147-9C0C-F900-E828C37F80A5}"/>
              </a:ext>
            </a:extLst>
          </p:cNvPr>
          <p:cNvSpPr txBox="1"/>
          <p:nvPr/>
        </p:nvSpPr>
        <p:spPr>
          <a:xfrm>
            <a:off x="1088890" y="4858601"/>
            <a:ext cx="310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motor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B947A5-EC87-5D1B-F26B-A28D779005DD}"/>
              </a:ext>
            </a:extLst>
          </p:cNvPr>
          <p:cNvSpPr txBox="1"/>
          <p:nvPr/>
        </p:nvSpPr>
        <p:spPr>
          <a:xfrm>
            <a:off x="4568515" y="4858601"/>
            <a:ext cx="305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Primary visual cortices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V1s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 &amp; Inferior Frontal Gyri (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IFGs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8849DA-9259-6AE4-5366-A6EEA9B5870D}"/>
              </a:ext>
            </a:extLst>
          </p:cNvPr>
          <p:cNvSpPr txBox="1"/>
          <p:nvPr/>
        </p:nvSpPr>
        <p:spPr>
          <a:xfrm>
            <a:off x="7998970" y="4828015"/>
            <a:ext cx="334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auditory cortices (</a:t>
            </a:r>
            <a:r>
              <a:rPr lang="en-US" b="1" dirty="0"/>
              <a:t>A1s</a:t>
            </a:r>
            <a:r>
              <a:rPr lang="en-US" dirty="0"/>
              <a:t>) &amp; Inferior Frontal Gyri (</a:t>
            </a:r>
            <a:r>
              <a:rPr lang="en-US" b="1" dirty="0"/>
              <a:t>IFGs</a:t>
            </a:r>
            <a:r>
              <a:rPr lang="en-US" dirty="0"/>
              <a:t>)</a:t>
            </a:r>
          </a:p>
        </p:txBody>
      </p:sp>
      <p:pic>
        <p:nvPicPr>
          <p:cNvPr id="25" name="Picture 24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28ACD10D-104C-0E88-108E-AF5F74E0B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236" y="3185933"/>
            <a:ext cx="2325519" cy="1614819"/>
          </a:xfrm>
          <a:prstGeom prst="rect">
            <a:avLst/>
          </a:prstGeom>
        </p:spPr>
      </p:pic>
      <p:pic>
        <p:nvPicPr>
          <p:cNvPr id="27" name="Picture 26" descr="A white brain with red and green lines&#10;&#10;AI-generated content may be incorrect.">
            <a:extLst>
              <a:ext uri="{FF2B5EF4-FFF2-40B4-BE49-F238E27FC236}">
                <a16:creationId xmlns:a16="http://schemas.microsoft.com/office/drawing/2014/main" id="{CBB30252-16C9-934B-D305-35746414C79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</a:blip>
          <a:stretch>
            <a:fillRect/>
          </a:stretch>
        </p:blipFill>
        <p:spPr>
          <a:xfrm>
            <a:off x="4849718" y="3185933"/>
            <a:ext cx="2325519" cy="1642082"/>
          </a:xfrm>
          <a:prstGeom prst="rect">
            <a:avLst/>
          </a:prstGeom>
        </p:spPr>
      </p:pic>
      <p:pic>
        <p:nvPicPr>
          <p:cNvPr id="31" name="Picture 30" descr="A brain with different colored areas&#10;&#10;AI-generated content may be incorrect.">
            <a:extLst>
              <a:ext uri="{FF2B5EF4-FFF2-40B4-BE49-F238E27FC236}">
                <a16:creationId xmlns:a16="http://schemas.microsoft.com/office/drawing/2014/main" id="{182F7A99-D44D-C9CA-9218-2248F490666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"/>
          </a:blip>
          <a:stretch>
            <a:fillRect/>
          </a:stretch>
        </p:blipFill>
        <p:spPr>
          <a:xfrm>
            <a:off x="1478200" y="3185933"/>
            <a:ext cx="2325519" cy="164208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8C8586F-D3E9-3BD8-CE7A-96F3234677CF}"/>
              </a:ext>
            </a:extLst>
          </p:cNvPr>
          <p:cNvGrpSpPr/>
          <p:nvPr/>
        </p:nvGrpSpPr>
        <p:grpSpPr>
          <a:xfrm>
            <a:off x="10153276" y="97047"/>
            <a:ext cx="1933297" cy="1520934"/>
            <a:chOff x="51660" y="1434885"/>
            <a:chExt cx="6902554" cy="532366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F3651B-2214-6330-6D32-5B859D3C4CE2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08C2D4-2A57-69EF-1C3A-6D80DDE30ED3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35" name="Graphic 34" descr="Sound Medium with solid fill">
              <a:extLst>
                <a:ext uri="{FF2B5EF4-FFF2-40B4-BE49-F238E27FC236}">
                  <a16:creationId xmlns:a16="http://schemas.microsoft.com/office/drawing/2014/main" id="{24F82F33-7A32-FED9-2D67-594CA5D4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05ED83-C976-0F67-100D-95F0B31F9C34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37" name="Graphic 36" descr="Raised hand with solid fill">
              <a:extLst>
                <a:ext uri="{FF2B5EF4-FFF2-40B4-BE49-F238E27FC236}">
                  <a16:creationId xmlns:a16="http://schemas.microsoft.com/office/drawing/2014/main" id="{8A22A72D-84B9-6222-F3FA-5EAE0E9EA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38" name="Graphic 37" descr="Hand with solid fill">
              <a:extLst>
                <a:ext uri="{FF2B5EF4-FFF2-40B4-BE49-F238E27FC236}">
                  <a16:creationId xmlns:a16="http://schemas.microsoft.com/office/drawing/2014/main" id="{C30FB49C-FCC3-65BF-E73A-82C5F4B4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F33056-42C8-C39B-4954-51F14EC15D5E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E2F25A-BF29-4296-E0B4-6365D6A546EC}"/>
              </a:ext>
            </a:extLst>
          </p:cNvPr>
          <p:cNvGrpSpPr/>
          <p:nvPr/>
        </p:nvGrpSpPr>
        <p:grpSpPr>
          <a:xfrm>
            <a:off x="8945410" y="1910399"/>
            <a:ext cx="877170" cy="885019"/>
            <a:chOff x="8945410" y="1910399"/>
            <a:chExt cx="877170" cy="8850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7919AF-C628-73E0-2CC8-FA5A3D5C44ED}"/>
                </a:ext>
              </a:extLst>
            </p:cNvPr>
            <p:cNvSpPr/>
            <p:nvPr/>
          </p:nvSpPr>
          <p:spPr>
            <a:xfrm>
              <a:off x="8945410" y="1910399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21" name="Graphic 20" descr="Ear with solid fill">
              <a:extLst>
                <a:ext uri="{FF2B5EF4-FFF2-40B4-BE49-F238E27FC236}">
                  <a16:creationId xmlns:a16="http://schemas.microsoft.com/office/drawing/2014/main" id="{069D374A-F7BE-6837-468A-D7829ADE9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086333" y="2055246"/>
              <a:ext cx="595324" cy="59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54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FFFAD-CAF0-574E-53EC-D7369A688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3B80D68-D52D-BF55-6F8C-F0835F1B3E13}"/>
              </a:ext>
            </a:extLst>
          </p:cNvPr>
          <p:cNvSpPr txBox="1"/>
          <p:nvPr/>
        </p:nvSpPr>
        <p:spPr>
          <a:xfrm>
            <a:off x="3074505" y="3350350"/>
            <a:ext cx="3829877" cy="369332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     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1BC908-696A-706E-A4A5-121861E08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sz="4000" dirty="0">
                <a:latin typeface="Metallophile Sp8 Light " panose="020B0602030402060303" pitchFamily="34" charset="77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B2E63-8F72-8368-365B-BF04D106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7691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Patients with schizophrenia struggle with daily </a:t>
            </a:r>
            <a:r>
              <a:rPr lang="en-US" b="1" dirty="0"/>
              <a:t>communication</a:t>
            </a:r>
            <a:r>
              <a:rPr lang="en-US" dirty="0"/>
              <a:t> (i.e., language disorganization and impoverishment)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Patients experience aberrant </a:t>
            </a:r>
            <a:r>
              <a:rPr lang="en-US" b="1" dirty="0"/>
              <a:t>multisensory 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Given the multisensory nature of language processing, there may be a </a:t>
            </a:r>
            <a:r>
              <a:rPr lang="en-US" b="1" dirty="0"/>
              <a:t>shared</a:t>
            </a:r>
            <a:r>
              <a:rPr lang="en-US" dirty="0"/>
              <a:t> </a:t>
            </a:r>
            <a:r>
              <a:rPr lang="en-US" b="1" dirty="0"/>
              <a:t>neural mechanism </a:t>
            </a:r>
            <a:r>
              <a:rPr lang="en-US" dirty="0"/>
              <a:t>behind these two domains of phenomena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Deviant neural activity has been observed during multisensory processing, especially in </a:t>
            </a:r>
            <a:r>
              <a:rPr lang="en-US" b="1" dirty="0"/>
              <a:t>inferior frontal gyrus </a:t>
            </a:r>
            <a:r>
              <a:rPr lang="en-US" dirty="0"/>
              <a:t>(Broca’s; language processing)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Magnetoencephalography (MEG) measures the magnetic field of electrical current of neurons in the brain at </a:t>
            </a:r>
            <a:r>
              <a:rPr lang="en-US" b="1" dirty="0"/>
              <a:t>millisecond timescale </a:t>
            </a:r>
            <a:r>
              <a:rPr lang="en-US" dirty="0"/>
              <a:t>with </a:t>
            </a:r>
            <a:r>
              <a:rPr lang="en-US" b="1" dirty="0"/>
              <a:t>higher spatial resolution </a:t>
            </a:r>
            <a:r>
              <a:rPr lang="en-US" dirty="0"/>
              <a:t>than EEG.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5A1F9-B2A7-44FD-2D5A-A3AFB04C9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Metallophile Sp8 " panose="020B0302030402060303" pitchFamily="34" charset="77"/>
              </a:rPr>
              <a:t>MEG in Psychosis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D36C-6708-0A3D-791E-B3B9FBE10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>
                <a:latin typeface="Metallophile Sp8 " panose="020B0302030402060303" pitchFamily="34" charset="77"/>
              </a:rPr>
              <a:pPr/>
              <a:t>2</a:t>
            </a:fld>
            <a:endParaRPr lang="en-US" dirty="0">
              <a:latin typeface="Metallophile Sp8 " panose="020B0302030402060303" pitchFamily="34" charset="77"/>
            </a:endParaRPr>
          </a:p>
        </p:txBody>
      </p:sp>
      <p:pic>
        <p:nvPicPr>
          <p:cNvPr id="7" name="Picture 6" descr="A group of people talking&#10;&#10;AI-generated content may be incorrect.">
            <a:extLst>
              <a:ext uri="{FF2B5EF4-FFF2-40B4-BE49-F238E27FC236}">
                <a16:creationId xmlns:a16="http://schemas.microsoft.com/office/drawing/2014/main" id="{A987EA24-2BFB-22D4-6367-431919C52A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621"/>
          <a:stretch/>
        </p:blipFill>
        <p:spPr>
          <a:xfrm>
            <a:off x="4525366" y="136525"/>
            <a:ext cx="3063433" cy="1428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A4D385-3301-88DE-6F79-1F5A3D456DEF}"/>
              </a:ext>
            </a:extLst>
          </p:cNvPr>
          <p:cNvSpPr txBox="1"/>
          <p:nvPr/>
        </p:nvSpPr>
        <p:spPr>
          <a:xfrm>
            <a:off x="2967663" y="5925463"/>
            <a:ext cx="77442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Gröhn C, Norgren E, Eriksson L. A systematic review of the neural correlates of multisensory integration in schizophrenia. </a:t>
            </a:r>
            <a:r>
              <a:rPr lang="en-CA" sz="1100" dirty="0" err="1"/>
              <a:t>Schizophr</a:t>
            </a:r>
            <a:r>
              <a:rPr lang="en-CA" sz="1100" dirty="0"/>
              <a:t> Res </a:t>
            </a:r>
            <a:r>
              <a:rPr lang="en-CA" sz="1100" dirty="0" err="1"/>
              <a:t>Cogn</a:t>
            </a:r>
            <a:r>
              <a:rPr lang="en-CA" sz="1100" dirty="0"/>
              <a:t>. 2021 Oct 5;27:100219. </a:t>
            </a:r>
            <a:r>
              <a:rPr lang="en-CA" sz="1100" dirty="0" err="1"/>
              <a:t>doi</a:t>
            </a:r>
            <a:r>
              <a:rPr lang="en-CA" sz="1100" dirty="0"/>
              <a:t>: 10.1016/j.scog.2021.100219.</a:t>
            </a:r>
            <a:endParaRPr lang="en-US" sz="1100" dirty="0"/>
          </a:p>
        </p:txBody>
      </p:sp>
      <p:pic>
        <p:nvPicPr>
          <p:cNvPr id="12" name="Graphic 11" descr="Eye with solid fill">
            <a:extLst>
              <a:ext uri="{FF2B5EF4-FFF2-40B4-BE49-F238E27FC236}">
                <a16:creationId xmlns:a16="http://schemas.microsoft.com/office/drawing/2014/main" id="{062C1651-0C84-7E40-9DCC-3156BBDB1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3276" y="2437515"/>
            <a:ext cx="628941" cy="628941"/>
          </a:xfrm>
          <a:prstGeom prst="rect">
            <a:avLst/>
          </a:prstGeom>
        </p:spPr>
      </p:pic>
      <p:pic>
        <p:nvPicPr>
          <p:cNvPr id="14" name="Graphic 13" descr="Ear with solid fill">
            <a:extLst>
              <a:ext uri="{FF2B5EF4-FFF2-40B4-BE49-F238E27FC236}">
                <a16:creationId xmlns:a16="http://schemas.microsoft.com/office/drawing/2014/main" id="{E5665C3A-7C74-F15B-AFB5-1DEDF9343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4442" y="2379229"/>
            <a:ext cx="687227" cy="68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44692-FCEF-F1F2-2E7E-E99EDD15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5C1D-2CAC-3C46-C976-CC578331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dirty="0"/>
              <a:t>Audio-related beta power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E6BCB-C53C-0FC1-C79F-A874A6C1E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6B40F-94FD-154D-DC5A-437EE079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2CB41E-1696-2FDF-9300-8049ED0222AF}"/>
              </a:ext>
            </a:extLst>
          </p:cNvPr>
          <p:cNvGrpSpPr/>
          <p:nvPr/>
        </p:nvGrpSpPr>
        <p:grpSpPr>
          <a:xfrm>
            <a:off x="9076750" y="633559"/>
            <a:ext cx="1076526" cy="502920"/>
            <a:chOff x="8589769" y="393171"/>
            <a:chExt cx="1076526" cy="5029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122B4B-3765-F7E5-89E6-B750E3C773E1}"/>
                </a:ext>
              </a:extLst>
            </p:cNvPr>
            <p:cNvSpPr/>
            <p:nvPr/>
          </p:nvSpPr>
          <p:spPr>
            <a:xfrm>
              <a:off x="8589769" y="393171"/>
              <a:ext cx="852973" cy="5029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pic>
          <p:nvPicPr>
            <p:cNvPr id="13" name="Graphic 12" descr="Sound Medium with solid fill">
              <a:extLst>
                <a:ext uri="{FF2B5EF4-FFF2-40B4-BE49-F238E27FC236}">
                  <a16:creationId xmlns:a16="http://schemas.microsoft.com/office/drawing/2014/main" id="{E283184E-9C54-2F12-D745-EB7407F6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42742" y="530616"/>
              <a:ext cx="223553" cy="228030"/>
            </a:xfrm>
            <a:prstGeom prst="rect">
              <a:avLst/>
            </a:prstGeom>
          </p:spPr>
        </p:pic>
      </p:grpSp>
      <p:pic>
        <p:nvPicPr>
          <p:cNvPr id="22" name="Picture 21" descr="A group of white brain shapes&#10;&#10;AI-generated content may be incorrect.">
            <a:extLst>
              <a:ext uri="{FF2B5EF4-FFF2-40B4-BE49-F238E27FC236}">
                <a16:creationId xmlns:a16="http://schemas.microsoft.com/office/drawing/2014/main" id="{5A1AC524-B6EC-715B-6B76-720969E5DC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2" t="52181" r="59483" b="4781"/>
          <a:stretch/>
        </p:blipFill>
        <p:spPr>
          <a:xfrm>
            <a:off x="4443193" y="1552808"/>
            <a:ext cx="2523281" cy="1770926"/>
          </a:xfrm>
          <a:prstGeom prst="rect">
            <a:avLst/>
          </a:prstGeom>
        </p:spPr>
      </p:pic>
      <p:pic>
        <p:nvPicPr>
          <p:cNvPr id="24" name="Picture 23" descr="A blue and red graph&#10;&#10;AI-generated content may be incorrect.">
            <a:extLst>
              <a:ext uri="{FF2B5EF4-FFF2-40B4-BE49-F238E27FC236}">
                <a16:creationId xmlns:a16="http://schemas.microsoft.com/office/drawing/2014/main" id="{A53FCDA9-FF91-FE23-2652-8D1E1B8D2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444" y="3429000"/>
            <a:ext cx="2974174" cy="2230630"/>
          </a:xfrm>
          <a:prstGeom prst="rect">
            <a:avLst/>
          </a:prstGeom>
        </p:spPr>
      </p:pic>
      <p:pic>
        <p:nvPicPr>
          <p:cNvPr id="26" name="Picture 25" descr="A red and blue lines&#10;&#10;AI-generated content may be incorrect.">
            <a:extLst>
              <a:ext uri="{FF2B5EF4-FFF2-40B4-BE49-F238E27FC236}">
                <a16:creationId xmlns:a16="http://schemas.microsoft.com/office/drawing/2014/main" id="{F3C059E1-1A15-259C-011A-75D7B9819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618" y="3429000"/>
            <a:ext cx="2974174" cy="223063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045AD20-ADCA-E3F9-304A-2F1CBB9934DE}"/>
              </a:ext>
            </a:extLst>
          </p:cNvPr>
          <p:cNvSpPr/>
          <p:nvPr/>
        </p:nvSpPr>
        <p:spPr>
          <a:xfrm>
            <a:off x="3177823" y="4544315"/>
            <a:ext cx="814477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5B3C00-2F70-D95E-E567-A8A071A72412}"/>
              </a:ext>
            </a:extLst>
          </p:cNvPr>
          <p:cNvSpPr/>
          <p:nvPr/>
        </p:nvSpPr>
        <p:spPr>
          <a:xfrm>
            <a:off x="6151997" y="4544315"/>
            <a:ext cx="814477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8EFF612-D35C-C1C9-DE93-F4688A1AF8CA}"/>
              </a:ext>
            </a:extLst>
          </p:cNvPr>
          <p:cNvSpPr/>
          <p:nvPr/>
        </p:nvSpPr>
        <p:spPr>
          <a:xfrm>
            <a:off x="3991334" y="4544315"/>
            <a:ext cx="1147825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783221-854F-C9C8-6FE3-AA4F339EBBFB}"/>
              </a:ext>
            </a:extLst>
          </p:cNvPr>
          <p:cNvSpPr/>
          <p:nvPr/>
        </p:nvSpPr>
        <p:spPr>
          <a:xfrm>
            <a:off x="6966474" y="4542928"/>
            <a:ext cx="1147825" cy="393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CAE35B-40EA-6DD4-C2AE-B35F5FD45AA5}"/>
              </a:ext>
            </a:extLst>
          </p:cNvPr>
          <p:cNvSpPr txBox="1"/>
          <p:nvPr/>
        </p:nvSpPr>
        <p:spPr>
          <a:xfrm>
            <a:off x="3171704" y="4233931"/>
            <a:ext cx="89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p&lt;0.01**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19AE22-2330-052F-60A3-7105FCC213C3}"/>
              </a:ext>
            </a:extLst>
          </p:cNvPr>
          <p:cNvSpPr txBox="1"/>
          <p:nvPr/>
        </p:nvSpPr>
        <p:spPr>
          <a:xfrm>
            <a:off x="7139003" y="4233931"/>
            <a:ext cx="801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p&lt;0.05*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44EBF3-C384-26F0-6158-88D83D1078C6}"/>
              </a:ext>
            </a:extLst>
          </p:cNvPr>
          <p:cNvSpPr txBox="1"/>
          <p:nvPr/>
        </p:nvSpPr>
        <p:spPr>
          <a:xfrm>
            <a:off x="8554412" y="2179141"/>
            <a:ext cx="2974174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Patients had weaker beta power decrease in IFG around audio events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F53BFE-E081-4121-721D-6BC491F54C21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0" y="0"/>
            <a:chExt cx="877170" cy="8850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5400FC-5038-A997-63E3-DA8CB6E38D96}"/>
                </a:ext>
              </a:extLst>
            </p:cNvPr>
            <p:cNvSpPr/>
            <p:nvPr/>
          </p:nvSpPr>
          <p:spPr>
            <a:xfrm>
              <a:off x="0" y="0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37" name="Graphic 36" descr="Ear with solid fill">
              <a:extLst>
                <a:ext uri="{FF2B5EF4-FFF2-40B4-BE49-F238E27FC236}">
                  <a16:creationId xmlns:a16="http://schemas.microsoft.com/office/drawing/2014/main" id="{67E0AB86-8E5D-40B2-0257-F771A431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923" y="144847"/>
              <a:ext cx="595324" cy="59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171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84ED-8AE7-01F5-E561-832E6672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115747"/>
            <a:ext cx="6136133" cy="1325563"/>
          </a:xfrm>
        </p:spPr>
        <p:txBody>
          <a:bodyPr/>
          <a:lstStyle/>
          <a:p>
            <a:r>
              <a:rPr lang="en-US" sz="4000" dirty="0"/>
              <a:t>Audio-related beta power with speech factor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CFAE9-7681-3E68-DC84-818AAADEB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22B69-5C6D-9164-F830-0ABA3EA9F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05AD1-4CF2-F769-ABB1-1E57459BF554}"/>
              </a:ext>
            </a:extLst>
          </p:cNvPr>
          <p:cNvGrpSpPr/>
          <p:nvPr/>
        </p:nvGrpSpPr>
        <p:grpSpPr>
          <a:xfrm>
            <a:off x="7753019" y="136525"/>
            <a:ext cx="4252043" cy="1964358"/>
            <a:chOff x="7809040" y="1206567"/>
            <a:chExt cx="4252043" cy="1964358"/>
          </a:xfrm>
        </p:grpSpPr>
        <p:pic>
          <p:nvPicPr>
            <p:cNvPr id="18" name="Picture 17" descr="A diagram of a factor analysis&#10;&#10;AI-generated content may be incorrect.">
              <a:extLst>
                <a:ext uri="{FF2B5EF4-FFF2-40B4-BE49-F238E27FC236}">
                  <a16:creationId xmlns:a16="http://schemas.microsoft.com/office/drawing/2014/main" id="{F0C41E93-A248-D0C9-10CF-500D5C1C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901" t="55153" r="25384"/>
            <a:stretch/>
          </p:blipFill>
          <p:spPr>
            <a:xfrm>
              <a:off x="7809040" y="1325563"/>
              <a:ext cx="4114800" cy="184536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5CFF570-03A8-7E13-7426-3D5C65F20F08}"/>
                </a:ext>
              </a:extLst>
            </p:cNvPr>
            <p:cNvSpPr txBox="1"/>
            <p:nvPr/>
          </p:nvSpPr>
          <p:spPr>
            <a:xfrm>
              <a:off x="10946675" y="1206567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Verbosity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F288A0-945D-4403-CD53-1E4F71571FD6}"/>
              </a:ext>
            </a:extLst>
          </p:cNvPr>
          <p:cNvGrpSpPr/>
          <p:nvPr/>
        </p:nvGrpSpPr>
        <p:grpSpPr>
          <a:xfrm>
            <a:off x="613126" y="1612631"/>
            <a:ext cx="8271544" cy="2357570"/>
            <a:chOff x="613126" y="1612631"/>
            <a:chExt cx="8271544" cy="2357570"/>
          </a:xfrm>
        </p:grpSpPr>
        <p:pic>
          <p:nvPicPr>
            <p:cNvPr id="14" name="Picture 13" descr="A graph of a number of dots&#10;&#10;AI-generated content may be incorrect.">
              <a:extLst>
                <a:ext uri="{FF2B5EF4-FFF2-40B4-BE49-F238E27FC236}">
                  <a16:creationId xmlns:a16="http://schemas.microsoft.com/office/drawing/2014/main" id="{FFA2FFD3-8739-A6BB-8E17-B2921865E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1759" y="1612631"/>
              <a:ext cx="3511011" cy="2166795"/>
            </a:xfrm>
            <a:prstGeom prst="rect">
              <a:avLst/>
            </a:prstGeom>
          </p:spPr>
        </p:pic>
        <p:pic>
          <p:nvPicPr>
            <p:cNvPr id="12" name="Picture 11" descr="A graph of a line graph&#10;&#10;AI-generated content may be incorrect.">
              <a:extLst>
                <a:ext uri="{FF2B5EF4-FFF2-40B4-BE49-F238E27FC236}">
                  <a16:creationId xmlns:a16="http://schemas.microsoft.com/office/drawing/2014/main" id="{D52655D1-C71D-AB67-2BC3-485F09B91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2389" y="1612631"/>
              <a:ext cx="3511011" cy="2166795"/>
            </a:xfrm>
            <a:prstGeom prst="rect">
              <a:avLst/>
            </a:prstGeom>
          </p:spPr>
        </p:pic>
        <p:pic>
          <p:nvPicPr>
            <p:cNvPr id="21" name="Picture 20" descr="A screenshot of a computer generated brain&#10;&#10;AI-generated content may be incorrect.">
              <a:extLst>
                <a:ext uri="{FF2B5EF4-FFF2-40B4-BE49-F238E27FC236}">
                  <a16:creationId xmlns:a16="http://schemas.microsoft.com/office/drawing/2014/main" id="{27FAA903-E0D8-F89D-2D7D-0C154436E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5232" t="52117" r="18034" b="4764"/>
            <a:stretch/>
          </p:blipFill>
          <p:spPr>
            <a:xfrm>
              <a:off x="7841249" y="2972584"/>
              <a:ext cx="1043421" cy="755864"/>
            </a:xfrm>
            <a:prstGeom prst="rect">
              <a:avLst/>
            </a:prstGeom>
          </p:spPr>
        </p:pic>
        <p:pic>
          <p:nvPicPr>
            <p:cNvPr id="23" name="Picture 22" descr="A screenshot of a computer generated brain&#10;&#10;AI-generated content may be incorrect.">
              <a:extLst>
                <a:ext uri="{FF2B5EF4-FFF2-40B4-BE49-F238E27FC236}">
                  <a16:creationId xmlns:a16="http://schemas.microsoft.com/office/drawing/2014/main" id="{820C1603-76B7-F125-FC84-2A93E3304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5318" t="52509" r="16502" b="3435"/>
            <a:stretch/>
          </p:blipFill>
          <p:spPr>
            <a:xfrm>
              <a:off x="613126" y="3024163"/>
              <a:ext cx="1060582" cy="75526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D8A617-EECA-518E-B354-474F20451375}"/>
                </a:ext>
              </a:extLst>
            </p:cNvPr>
            <p:cNvSpPr/>
            <p:nvPr/>
          </p:nvSpPr>
          <p:spPr>
            <a:xfrm>
              <a:off x="973850" y="3350390"/>
              <a:ext cx="293615" cy="1929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57A7CF-8E07-18A5-EF76-364B116104A1}"/>
                </a:ext>
              </a:extLst>
            </p:cNvPr>
            <p:cNvSpPr/>
            <p:nvPr/>
          </p:nvSpPr>
          <p:spPr>
            <a:xfrm>
              <a:off x="8190984" y="3305320"/>
              <a:ext cx="293615" cy="1929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EC169E-E0F7-49DD-C72E-F54DCDE31118}"/>
                </a:ext>
              </a:extLst>
            </p:cNvPr>
            <p:cNvSpPr txBox="1"/>
            <p:nvPr/>
          </p:nvSpPr>
          <p:spPr>
            <a:xfrm>
              <a:off x="1900358" y="3650550"/>
              <a:ext cx="27683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Peri-audio beta power in right A1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E85385A-4DC5-F527-3231-7A60290ECEC7}"/>
                </a:ext>
              </a:extLst>
            </p:cNvPr>
            <p:cNvSpPr txBox="1"/>
            <p:nvPr/>
          </p:nvSpPr>
          <p:spPr>
            <a:xfrm>
              <a:off x="4882088" y="3662424"/>
              <a:ext cx="28076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Post-audio beta power in right A1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69D1C5-5725-C588-F5D4-D70461C6B92C}"/>
                </a:ext>
              </a:extLst>
            </p:cNvPr>
            <p:cNvSpPr txBox="1"/>
            <p:nvPr/>
          </p:nvSpPr>
          <p:spPr>
            <a:xfrm rot="16200000">
              <a:off x="1047312" y="2542139"/>
              <a:ext cx="906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Verbosity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AF782C-EA96-A1C2-243B-87C25DD24A2F}"/>
                </a:ext>
              </a:extLst>
            </p:cNvPr>
            <p:cNvSpPr txBox="1"/>
            <p:nvPr/>
          </p:nvSpPr>
          <p:spPr>
            <a:xfrm rot="16200000">
              <a:off x="4188931" y="2542138"/>
              <a:ext cx="906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Verbosity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D2B70F-02EB-6BFE-F8A0-C1355E4835E3}"/>
              </a:ext>
            </a:extLst>
          </p:cNvPr>
          <p:cNvGrpSpPr/>
          <p:nvPr/>
        </p:nvGrpSpPr>
        <p:grpSpPr>
          <a:xfrm>
            <a:off x="3006581" y="4069542"/>
            <a:ext cx="8464734" cy="2370709"/>
            <a:chOff x="3006581" y="4069542"/>
            <a:chExt cx="8464734" cy="2370709"/>
          </a:xfrm>
        </p:grpSpPr>
        <p:pic>
          <p:nvPicPr>
            <p:cNvPr id="10" name="Picture 9" descr="A graph of a number of dots&#10;&#10;AI-generated content may be incorrect.">
              <a:extLst>
                <a:ext uri="{FF2B5EF4-FFF2-40B4-BE49-F238E27FC236}">
                  <a16:creationId xmlns:a16="http://schemas.microsoft.com/office/drawing/2014/main" id="{D011ABB0-A8A8-4E9B-BC1D-A73B414D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7163" y="4069542"/>
              <a:ext cx="3511011" cy="2166795"/>
            </a:xfrm>
            <a:prstGeom prst="rect">
              <a:avLst/>
            </a:prstGeom>
          </p:spPr>
        </p:pic>
        <p:pic>
          <p:nvPicPr>
            <p:cNvPr id="16" name="Picture 15" descr="A graph of a number of dots&#10;&#10;AI-generated content may be incorrect.">
              <a:extLst>
                <a:ext uri="{FF2B5EF4-FFF2-40B4-BE49-F238E27FC236}">
                  <a16:creationId xmlns:a16="http://schemas.microsoft.com/office/drawing/2014/main" id="{4F1BDC6D-11FB-DD0D-AA25-EC82DE198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55876" y="4071725"/>
              <a:ext cx="3548004" cy="2189625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5A3CEAA-E098-E5ED-230B-A8E9005F083E}"/>
                </a:ext>
              </a:extLst>
            </p:cNvPr>
            <p:cNvGrpSpPr/>
            <p:nvPr/>
          </p:nvGrpSpPr>
          <p:grpSpPr>
            <a:xfrm>
              <a:off x="3006581" y="5496968"/>
              <a:ext cx="1060582" cy="755263"/>
              <a:chOff x="2632505" y="5496968"/>
              <a:chExt cx="1060582" cy="755263"/>
            </a:xfrm>
          </p:grpSpPr>
          <p:pic>
            <p:nvPicPr>
              <p:cNvPr id="26" name="Picture 25" descr="A screenshot of a computer generated brain&#10;&#10;AI-generated content may be incorrect.">
                <a:extLst>
                  <a:ext uri="{FF2B5EF4-FFF2-40B4-BE49-F238E27FC236}">
                    <a16:creationId xmlns:a16="http://schemas.microsoft.com/office/drawing/2014/main" id="{1CBC7011-167D-DC1A-DF45-A09DE119B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5293" t="51884" r="56527" b="4060"/>
              <a:stretch/>
            </p:blipFill>
            <p:spPr>
              <a:xfrm>
                <a:off x="2632505" y="5496968"/>
                <a:ext cx="1060582" cy="755263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3157D3E-14CB-3F16-66EE-639D597F4822}"/>
                  </a:ext>
                </a:extLst>
              </p:cNvPr>
              <p:cNvSpPr/>
              <p:nvPr/>
            </p:nvSpPr>
            <p:spPr>
              <a:xfrm>
                <a:off x="2641335" y="5778125"/>
                <a:ext cx="538283" cy="3317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D62F82-7F4F-0D96-4E72-2FA529895148}"/>
                </a:ext>
              </a:extLst>
            </p:cNvPr>
            <p:cNvGrpSpPr/>
            <p:nvPr/>
          </p:nvGrpSpPr>
          <p:grpSpPr>
            <a:xfrm>
              <a:off x="10427894" y="5310117"/>
              <a:ext cx="1043421" cy="755864"/>
              <a:chOff x="10292811" y="5405117"/>
              <a:chExt cx="1043421" cy="755864"/>
            </a:xfrm>
          </p:grpSpPr>
          <p:pic>
            <p:nvPicPr>
              <p:cNvPr id="29" name="Picture 28" descr="A screenshot of a computer generated brain&#10;&#10;AI-generated content may be incorrect.">
                <a:extLst>
                  <a:ext uri="{FF2B5EF4-FFF2-40B4-BE49-F238E27FC236}">
                    <a16:creationId xmlns:a16="http://schemas.microsoft.com/office/drawing/2014/main" id="{E02F5DC1-004B-AEC7-4D46-AD5C0F6CD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5729" t="52266" r="57537" b="4615"/>
              <a:stretch/>
            </p:blipFill>
            <p:spPr>
              <a:xfrm>
                <a:off x="10292811" y="5405117"/>
                <a:ext cx="1043421" cy="755864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ADD73B9-1CDC-280B-6AF0-28B5BB260F3C}"/>
                  </a:ext>
                </a:extLst>
              </p:cNvPr>
              <p:cNvSpPr/>
              <p:nvPr/>
            </p:nvSpPr>
            <p:spPr>
              <a:xfrm>
                <a:off x="10292811" y="5703836"/>
                <a:ext cx="538283" cy="33173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96D0B9-AC02-E177-52E1-8BC1DFCD3536}"/>
                </a:ext>
              </a:extLst>
            </p:cNvPr>
            <p:cNvSpPr txBox="1"/>
            <p:nvPr/>
          </p:nvSpPr>
          <p:spPr>
            <a:xfrm rot="16200000">
              <a:off x="3613705" y="4930535"/>
              <a:ext cx="906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Verbosity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4959142-945E-DD8F-87E4-4ACCFA6D5080}"/>
                </a:ext>
              </a:extLst>
            </p:cNvPr>
            <p:cNvSpPr txBox="1"/>
            <p:nvPr/>
          </p:nvSpPr>
          <p:spPr>
            <a:xfrm rot="16200000">
              <a:off x="6696279" y="4930534"/>
              <a:ext cx="9069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Verbosity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DBD6A9-9281-7819-94D7-5E4FAC009A58}"/>
                </a:ext>
              </a:extLst>
            </p:cNvPr>
            <p:cNvSpPr txBox="1"/>
            <p:nvPr/>
          </p:nvSpPr>
          <p:spPr>
            <a:xfrm>
              <a:off x="4460552" y="6105868"/>
              <a:ext cx="272388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Peri-audio beta power in left IFG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E0D443-08B3-7BD7-7812-CA8B7004A635}"/>
                </a:ext>
              </a:extLst>
            </p:cNvPr>
            <p:cNvSpPr txBox="1"/>
            <p:nvPr/>
          </p:nvSpPr>
          <p:spPr>
            <a:xfrm>
              <a:off x="7548282" y="6132474"/>
              <a:ext cx="2763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Post-audio beta power in left IFG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BD7D149-1C18-C428-E3D9-7C4F88721506}"/>
              </a:ext>
            </a:extLst>
          </p:cNvPr>
          <p:cNvSpPr txBox="1"/>
          <p:nvPr/>
        </p:nvSpPr>
        <p:spPr>
          <a:xfrm>
            <a:off x="9060127" y="2422759"/>
            <a:ext cx="2807692" cy="147732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77B4"/>
                </a:solidFill>
              </a:rPr>
              <a:t>Weaker beta power decrease </a:t>
            </a:r>
            <a:r>
              <a:rPr lang="en-US" dirty="0"/>
              <a:t>around audio processing in right A1 and left IFG relates to </a:t>
            </a:r>
            <a:r>
              <a:rPr lang="en-US" b="1" dirty="0"/>
              <a:t>lower verbosity</a:t>
            </a:r>
            <a:r>
              <a:rPr lang="en-US" dirty="0"/>
              <a:t> in speech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1F1F92-AA49-75F1-CB7A-F360D6385302}"/>
              </a:ext>
            </a:extLst>
          </p:cNvPr>
          <p:cNvGrpSpPr/>
          <p:nvPr/>
        </p:nvGrpSpPr>
        <p:grpSpPr>
          <a:xfrm>
            <a:off x="0" y="0"/>
            <a:ext cx="877170" cy="885019"/>
            <a:chOff x="0" y="0"/>
            <a:chExt cx="877170" cy="8850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E79B4C-2D91-FB06-C486-9BBB7018A57B}"/>
                </a:ext>
              </a:extLst>
            </p:cNvPr>
            <p:cNvSpPr/>
            <p:nvPr/>
          </p:nvSpPr>
          <p:spPr>
            <a:xfrm>
              <a:off x="0" y="0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44" name="Graphic 43" descr="Ear with solid fill">
              <a:extLst>
                <a:ext uri="{FF2B5EF4-FFF2-40B4-BE49-F238E27FC236}">
                  <a16:creationId xmlns:a16="http://schemas.microsoft.com/office/drawing/2014/main" id="{E5316FC4-12A5-D9ED-DFD6-62CFD82FF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0923" y="144847"/>
              <a:ext cx="595324" cy="59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8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933B-E401-A27A-7099-15B482BF3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FFBF-49E8-1AF1-9B0D-043708D7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sz="4400" dirty="0">
                <a:latin typeface="Metallophile Sp8 Light " panose="020B0602030402060303" pitchFamily="34" charset="77"/>
              </a:rPr>
              <a:t>Preliminary results summary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B6B96-D900-7938-6D60-B0329E12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Metallophile Sp8 " panose="020B0302030402060303" pitchFamily="34" charset="77"/>
              </a:rPr>
              <a:t>MEG in Psychosis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1622-A68F-F2AC-B5F9-83D1F800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>
                <a:latin typeface="Metallophile Sp8 " panose="020B0302030402060303" pitchFamily="34" charset="77"/>
              </a:rPr>
              <a:pPr/>
              <a:t>22</a:t>
            </a:fld>
            <a:endParaRPr lang="en-US" dirty="0">
              <a:latin typeface="Metallophile Sp8 " panose="020B03020304020603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94673-5318-B0B4-B091-DC84346200BA}"/>
              </a:ext>
            </a:extLst>
          </p:cNvPr>
          <p:cNvSpPr txBox="1">
            <a:spLocks/>
          </p:cNvSpPr>
          <p:nvPr/>
        </p:nvSpPr>
        <p:spPr>
          <a:xfrm>
            <a:off x="1214846" y="2044863"/>
            <a:ext cx="4666880" cy="386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1: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Patients with SCZ compared to HCs had: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(1) perceive multisensory information closer to objective truth,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(2) showed weaker event-related beta decreases and increases.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(3) lower verbosity and syntactic complexity,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2400" dirty="0">
                <a:solidFill>
                  <a:schemeClr val="tx1"/>
                </a:solidFill>
              </a:rPr>
              <a:t>2: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(1) Post-movement </a:t>
            </a:r>
            <a:r>
              <a:rPr lang="en-US" b="1" dirty="0">
                <a:solidFill>
                  <a:schemeClr val="tx1"/>
                </a:solidFill>
              </a:rPr>
              <a:t>beta power increase in right IFG</a:t>
            </a:r>
            <a:r>
              <a:rPr lang="en-US" dirty="0">
                <a:solidFill>
                  <a:schemeClr val="tx1"/>
                </a:solidFill>
              </a:rPr>
              <a:t> was related to the tendency to </a:t>
            </a:r>
            <a:r>
              <a:rPr lang="en-US" b="1" dirty="0">
                <a:solidFill>
                  <a:schemeClr val="tx1"/>
                </a:solidFill>
              </a:rPr>
              <a:t>perceive audio-visual simultaneity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(2) Movement and sensory-related </a:t>
            </a:r>
            <a:r>
              <a:rPr lang="en-US" b="1" dirty="0">
                <a:solidFill>
                  <a:schemeClr val="tx1"/>
                </a:solidFill>
              </a:rPr>
              <a:t>beta power </a:t>
            </a:r>
            <a:r>
              <a:rPr lang="en-US" dirty="0">
                <a:solidFill>
                  <a:schemeClr val="tx1"/>
                </a:solidFill>
              </a:rPr>
              <a:t>modulations in M1s, V1s, A1s, IFGs were associated with </a:t>
            </a:r>
            <a:r>
              <a:rPr lang="en-US" b="1" dirty="0">
                <a:solidFill>
                  <a:schemeClr val="tx1"/>
                </a:solidFill>
              </a:rPr>
              <a:t>verbosity</a:t>
            </a:r>
            <a:r>
              <a:rPr lang="en-US" dirty="0">
                <a:solidFill>
                  <a:schemeClr val="tx1"/>
                </a:solidFill>
              </a:rPr>
              <a:t> in natural speech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48C354-006D-4FEA-2633-B2BD3D018AA4}"/>
              </a:ext>
            </a:extLst>
          </p:cNvPr>
          <p:cNvGrpSpPr/>
          <p:nvPr/>
        </p:nvGrpSpPr>
        <p:grpSpPr>
          <a:xfrm>
            <a:off x="6220154" y="2058511"/>
            <a:ext cx="4788505" cy="3863251"/>
            <a:chOff x="6005781" y="2099831"/>
            <a:chExt cx="4788505" cy="3863251"/>
          </a:xfrm>
        </p:grpSpPr>
        <p:pic>
          <p:nvPicPr>
            <p:cNvPr id="9" name="Picture 8" descr="Cartoon characters in different colors&#10;&#10;AI-generated content may be incorrect.">
              <a:extLst>
                <a:ext uri="{FF2B5EF4-FFF2-40B4-BE49-F238E27FC236}">
                  <a16:creationId xmlns:a16="http://schemas.microsoft.com/office/drawing/2014/main" id="{ED93CAD2-0D8B-AF9F-A6C2-FF7AFDAC1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81" y="2376977"/>
              <a:ext cx="4788505" cy="358610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89B10BB-29F8-5D7F-C0A9-93D5BBF4B404}"/>
                </a:ext>
              </a:extLst>
            </p:cNvPr>
            <p:cNvGrpSpPr/>
            <p:nvPr/>
          </p:nvGrpSpPr>
          <p:grpSpPr>
            <a:xfrm>
              <a:off x="6507652" y="2099831"/>
              <a:ext cx="3632596" cy="1080374"/>
              <a:chOff x="6507652" y="2099831"/>
              <a:chExt cx="3632596" cy="1080374"/>
            </a:xfrm>
          </p:grpSpPr>
          <p:sp>
            <p:nvSpPr>
              <p:cNvPr id="10" name="Left Bracket 9">
                <a:extLst>
                  <a:ext uri="{FF2B5EF4-FFF2-40B4-BE49-F238E27FC236}">
                    <a16:creationId xmlns:a16="http://schemas.microsoft.com/office/drawing/2014/main" id="{16520754-1A4A-B06A-6FD3-889994679372}"/>
                  </a:ext>
                </a:extLst>
              </p:cNvPr>
              <p:cNvSpPr/>
              <p:nvPr/>
            </p:nvSpPr>
            <p:spPr>
              <a:xfrm rot="5400000">
                <a:off x="8137479" y="1449534"/>
                <a:ext cx="256107" cy="2402006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Bracket 10">
                <a:extLst>
                  <a:ext uri="{FF2B5EF4-FFF2-40B4-BE49-F238E27FC236}">
                    <a16:creationId xmlns:a16="http://schemas.microsoft.com/office/drawing/2014/main" id="{93E65776-653B-EE34-7DB8-D56B80587E39}"/>
                  </a:ext>
                </a:extLst>
              </p:cNvPr>
              <p:cNvSpPr/>
              <p:nvPr/>
            </p:nvSpPr>
            <p:spPr>
              <a:xfrm rot="5400000">
                <a:off x="9061085" y="2721116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 Bracket 11">
                <a:extLst>
                  <a:ext uri="{FF2B5EF4-FFF2-40B4-BE49-F238E27FC236}">
                    <a16:creationId xmlns:a16="http://schemas.microsoft.com/office/drawing/2014/main" id="{E18C3F6B-4072-7EE4-9D7E-78B8BB2B29A6}"/>
                  </a:ext>
                </a:extLst>
              </p:cNvPr>
              <p:cNvSpPr/>
              <p:nvPr/>
            </p:nvSpPr>
            <p:spPr>
              <a:xfrm rot="5400000">
                <a:off x="9734797" y="2718195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19D85410-D44C-DF3F-96B3-5FA662074E8A}"/>
                  </a:ext>
                </a:extLst>
              </p:cNvPr>
              <p:cNvSpPr/>
              <p:nvPr/>
            </p:nvSpPr>
            <p:spPr>
              <a:xfrm rot="5400000">
                <a:off x="7330707" y="2774754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Bracket 13">
                <a:extLst>
                  <a:ext uri="{FF2B5EF4-FFF2-40B4-BE49-F238E27FC236}">
                    <a16:creationId xmlns:a16="http://schemas.microsoft.com/office/drawing/2014/main" id="{868E81CF-A741-BFE3-72A6-A53108A8863F}"/>
                  </a:ext>
                </a:extLst>
              </p:cNvPr>
              <p:cNvSpPr/>
              <p:nvPr/>
            </p:nvSpPr>
            <p:spPr>
              <a:xfrm rot="5400000">
                <a:off x="6656995" y="2774755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D34C4F-2654-BFCE-DAC9-EC183DF99915}"/>
                  </a:ext>
                </a:extLst>
              </p:cNvPr>
              <p:cNvSpPr txBox="1"/>
              <p:nvPr/>
            </p:nvSpPr>
            <p:spPr>
              <a:xfrm>
                <a:off x="7976583" y="2099831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E734EF-34F2-2890-FF84-D6F837A9A22A}"/>
                  </a:ext>
                </a:extLst>
              </p:cNvPr>
              <p:cNvSpPr txBox="1"/>
              <p:nvPr/>
            </p:nvSpPr>
            <p:spPr>
              <a:xfrm>
                <a:off x="6535496" y="2540452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A8649F3-9D40-B4C2-0F03-D724088E5CCE}"/>
              </a:ext>
            </a:extLst>
          </p:cNvPr>
          <p:cNvSpPr txBox="1"/>
          <p:nvPr/>
        </p:nvSpPr>
        <p:spPr>
          <a:xfrm>
            <a:off x="1430232" y="3282888"/>
            <a:ext cx="8902987" cy="1077218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oscillations index multisensory integration and (esp. negative) speech symptoms in schizophrenia.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3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1B1EF-A3EA-12F5-E4EA-052C852C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2F3C-AE94-C719-9DC3-60B7FDBE2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1" y="2214133"/>
            <a:ext cx="9779183" cy="343648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Connectivity between IFG-M1/V1/A1, connectivity between hemispheres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Other frequencies oscillations (e.g., alpha, gamma, cross-frequency coupling)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Resting state, periodic and aperiodic components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Speech feature extraction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Multivariate analysis across clinical assessment, speech, and oscillations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B63B4-FB0F-BAA8-A014-8E51F877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DD9DF-403E-8FB2-DFA0-99090FC8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5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488" y="897340"/>
            <a:ext cx="8869024" cy="4353636"/>
          </a:xfrm>
        </p:spPr>
        <p:txBody>
          <a:bodyPr>
            <a:noAutofit/>
          </a:bodyPr>
          <a:lstStyle/>
          <a:p>
            <a:r>
              <a:rPr lang="en-US" sz="3600" dirty="0">
                <a:sym typeface="Wingdings" pitchFamily="2" charset="2"/>
              </a:rPr>
              <a:t>Future implications</a:t>
            </a:r>
            <a:br>
              <a:rPr lang="en-US" sz="3600" dirty="0">
                <a:sym typeface="Wingdings" pitchFamily="2" charset="2"/>
              </a:rPr>
            </a:br>
            <a:br>
              <a:rPr lang="en-US" sz="3600" dirty="0">
                <a:latin typeface="Metallophile Sp8 " panose="020B0302030402060303" pitchFamily="34" charset="77"/>
                <a:sym typeface="Wingdings" pitchFamily="2" charset="2"/>
              </a:rPr>
            </a:br>
            <a:r>
              <a:rPr lang="en-CA" sz="3200" dirty="0"/>
              <a:t>If a role for </a:t>
            </a:r>
            <a:r>
              <a:rPr lang="en-CA" sz="3200" b="1" dirty="0"/>
              <a:t>beta-deficits</a:t>
            </a:r>
            <a:r>
              <a:rPr lang="en-CA" sz="3200" dirty="0"/>
              <a:t> is established in Schizophrenia, we can </a:t>
            </a:r>
            <a:br>
              <a:rPr lang="en-CA" sz="3200" dirty="0"/>
            </a:br>
            <a:r>
              <a:rPr lang="en-CA" sz="3200" dirty="0"/>
              <a:t>1. Guide neuromodulatory interventions</a:t>
            </a:r>
            <a:br>
              <a:rPr lang="en-CA" sz="3200" dirty="0"/>
            </a:br>
            <a:r>
              <a:rPr lang="en-CA" sz="3200" dirty="0"/>
              <a:t>2. Conduct symptom-focused clinical trials to select treatments based on their effect on this target oscillatory marker.</a:t>
            </a:r>
            <a:r>
              <a:rPr lang="en-CA" sz="2000" dirty="0"/>
              <a:t> </a:t>
            </a:r>
            <a:endParaRPr lang="en-US" sz="3600" dirty="0">
              <a:latin typeface="Metallophile Sp8 " panose="020B0302030402060303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EA976-8646-0143-BA18-8675E6FA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Metallophile Sp8 " panose="020B0302030402060303" pitchFamily="34" charset="77"/>
              </a:rPr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3A5E2-8F37-D546-BCD9-24A2037B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latin typeface="Metallophile Sp8 " panose="020B0302030402060303" pitchFamily="34" charset="77"/>
              </a:rPr>
              <a:pPr/>
              <a:t>24</a:t>
            </a:fld>
            <a:endParaRPr lang="en-US" dirty="0">
              <a:latin typeface="Metallophile Sp8 " panose="020B030203040206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330" y="1114594"/>
            <a:ext cx="6220278" cy="1953260"/>
          </a:xfrm>
        </p:spPr>
        <p:txBody>
          <a:bodyPr/>
          <a:lstStyle/>
          <a:p>
            <a:r>
              <a:rPr lang="en-US" dirty="0">
                <a:latin typeface="Metallophile Sp8 Light " panose="020B0602030402060303" pitchFamily="34" charset="77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49331" y="3170431"/>
            <a:ext cx="4261618" cy="928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Hsi (Tiana) Wei, MA, PhD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hsi.wei@mail.mcgill.ca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Purple text on a white background&#10;&#10;AI-generated content may be incorrect.">
            <a:extLst>
              <a:ext uri="{FF2B5EF4-FFF2-40B4-BE49-F238E27FC236}">
                <a16:creationId xmlns:a16="http://schemas.microsoft.com/office/drawing/2014/main" id="{F7ECB2C7-DCB6-3D75-F4DF-E2005ADF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17" y="5201332"/>
            <a:ext cx="2073366" cy="70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AFE9F-EF58-3779-2D59-888520A0D6E1}"/>
              </a:ext>
            </a:extLst>
          </p:cNvPr>
          <p:cNvSpPr txBox="1"/>
          <p:nvPr/>
        </p:nvSpPr>
        <p:spPr>
          <a:xfrm>
            <a:off x="1258931" y="4313000"/>
            <a:ext cx="3435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conflict of interest to disclose</a:t>
            </a:r>
          </a:p>
        </p:txBody>
      </p:sp>
      <p:pic>
        <p:nvPicPr>
          <p:cNvPr id="7" name="Picture 6" descr="A doctor with a stethoscope around his neck&#10;&#10;AI-generated content may be incorrect.">
            <a:extLst>
              <a:ext uri="{FF2B5EF4-FFF2-40B4-BE49-F238E27FC236}">
                <a16:creationId xmlns:a16="http://schemas.microsoft.com/office/drawing/2014/main" id="{1F2A4E1C-76BA-7093-FBB5-8F45A3D66B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73"/>
          <a:stretch/>
        </p:blipFill>
        <p:spPr>
          <a:xfrm>
            <a:off x="2279586" y="121004"/>
            <a:ext cx="1255489" cy="129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C71E9-A622-C0F9-FC99-12CA562A1CF5}"/>
              </a:ext>
            </a:extLst>
          </p:cNvPr>
          <p:cNvSpPr txBox="1"/>
          <p:nvPr/>
        </p:nvSpPr>
        <p:spPr>
          <a:xfrm>
            <a:off x="2279586" y="1399444"/>
            <a:ext cx="124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Rukun</a:t>
            </a:r>
            <a:r>
              <a:rPr lang="en-US" dirty="0"/>
              <a:t> Dou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91E59B-3566-8F31-5C07-92622DCF6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43" y="121005"/>
            <a:ext cx="1278439" cy="127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DED6C-FEB0-9875-BE0D-A4B03FF277F5}"/>
              </a:ext>
            </a:extLst>
          </p:cNvPr>
          <p:cNvSpPr txBox="1"/>
          <p:nvPr/>
        </p:nvSpPr>
        <p:spPr>
          <a:xfrm>
            <a:off x="419901" y="1407674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Dominic Boutet</a:t>
            </a:r>
          </a:p>
        </p:txBody>
      </p:sp>
      <p:pic>
        <p:nvPicPr>
          <p:cNvPr id="1028" name="Picture 4" descr="Jessica Ahrens">
            <a:extLst>
              <a:ext uri="{FF2B5EF4-FFF2-40B4-BE49-F238E27FC236}">
                <a16:creationId xmlns:a16="http://schemas.microsoft.com/office/drawing/2014/main" id="{54C1D756-85AD-3439-E8A5-1203217E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26" y="112774"/>
            <a:ext cx="1278440" cy="12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59F9F8-8ADB-AFDB-D14F-0B7746C89624}"/>
              </a:ext>
            </a:extLst>
          </p:cNvPr>
          <p:cNvSpPr txBox="1"/>
          <p:nvPr/>
        </p:nvSpPr>
        <p:spPr>
          <a:xfrm>
            <a:off x="3686979" y="1399444"/>
            <a:ext cx="1621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Jessica Ahrens</a:t>
            </a:r>
          </a:p>
        </p:txBody>
      </p:sp>
      <p:pic>
        <p:nvPicPr>
          <p:cNvPr id="1030" name="Picture 6" descr="Nadia Zeramdini, MSc">
            <a:extLst>
              <a:ext uri="{FF2B5EF4-FFF2-40B4-BE49-F238E27FC236}">
                <a16:creationId xmlns:a16="http://schemas.microsoft.com/office/drawing/2014/main" id="{4C6D6D73-33F3-2938-53F7-64E5A51F6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79" y="121004"/>
            <a:ext cx="1278440" cy="12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13D113-C4A1-4D88-3600-A12F55AC3195}"/>
              </a:ext>
            </a:extLst>
          </p:cNvPr>
          <p:cNvSpPr txBox="1"/>
          <p:nvPr/>
        </p:nvSpPr>
        <p:spPr>
          <a:xfrm>
            <a:off x="5293027" y="1391434"/>
            <a:ext cx="183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Nadia </a:t>
            </a:r>
            <a:r>
              <a:rPr lang="en-US" dirty="0" err="1"/>
              <a:t>Zeramdini</a:t>
            </a:r>
            <a:endParaRPr lang="en-US" dirty="0"/>
          </a:p>
        </p:txBody>
      </p:sp>
      <p:pic>
        <p:nvPicPr>
          <p:cNvPr id="1032" name="Picture 8" descr="Alban_Voppel_small-800x800">
            <a:extLst>
              <a:ext uri="{FF2B5EF4-FFF2-40B4-BE49-F238E27FC236}">
                <a16:creationId xmlns:a16="http://schemas.microsoft.com/office/drawing/2014/main" id="{24780E0B-4598-396F-4DB7-746D4F97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02" y="112774"/>
            <a:ext cx="1278440" cy="12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59B1F-F477-31C0-4D31-2B6D0C30959C}"/>
              </a:ext>
            </a:extLst>
          </p:cNvPr>
          <p:cNvSpPr txBox="1"/>
          <p:nvPr/>
        </p:nvSpPr>
        <p:spPr>
          <a:xfrm>
            <a:off x="7133229" y="1396413"/>
            <a:ext cx="202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Alban Voppel, PhD</a:t>
            </a:r>
          </a:p>
        </p:txBody>
      </p:sp>
      <p:pic>
        <p:nvPicPr>
          <p:cNvPr id="1034" name="Picture 10" descr="GonzalesAste_Fernando">
            <a:extLst>
              <a:ext uri="{FF2B5EF4-FFF2-40B4-BE49-F238E27FC236}">
                <a16:creationId xmlns:a16="http://schemas.microsoft.com/office/drawing/2014/main" id="{7C0EDD84-0625-6859-E882-4BF2F9AFE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23" y="116025"/>
            <a:ext cx="1278440" cy="127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82EEEB-B272-7389-5316-3C315411B780}"/>
              </a:ext>
            </a:extLst>
          </p:cNvPr>
          <p:cNvSpPr txBox="1"/>
          <p:nvPr/>
        </p:nvSpPr>
        <p:spPr>
          <a:xfrm>
            <a:off x="9144421" y="1399444"/>
            <a:ext cx="255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Fernando </a:t>
            </a:r>
            <a:r>
              <a:rPr lang="fr-CA" dirty="0"/>
              <a:t>Gonzales, MD</a:t>
            </a:r>
            <a:endParaRPr lang="en-US" dirty="0"/>
          </a:p>
        </p:txBody>
      </p:sp>
      <p:pic>
        <p:nvPicPr>
          <p:cNvPr id="1036" name="Picture 12" descr="Picture1">
            <a:extLst>
              <a:ext uri="{FF2B5EF4-FFF2-40B4-BE49-F238E27FC236}">
                <a16:creationId xmlns:a16="http://schemas.microsoft.com/office/drawing/2014/main" id="{49BDFC8C-A87A-748D-24F5-E24FF605C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t="8135" r="9096" b="15650"/>
          <a:stretch/>
        </p:blipFill>
        <p:spPr bwMode="auto">
          <a:xfrm>
            <a:off x="8453971" y="2023402"/>
            <a:ext cx="1418087" cy="14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visible touch: natural rewiring in the congenitally blind brain -  Health e-News">
            <a:extLst>
              <a:ext uri="{FF2B5EF4-FFF2-40B4-BE49-F238E27FC236}">
                <a16:creationId xmlns:a16="http://schemas.microsoft.com/office/drawing/2014/main" id="{F387F931-40C2-7A1B-B84D-68EC16D11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71"/>
          <a:stretch/>
        </p:blipFill>
        <p:spPr bwMode="auto">
          <a:xfrm>
            <a:off x="6166550" y="2023402"/>
            <a:ext cx="1396029" cy="14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26C4EB-5172-56E4-DD31-05161F655CD5}"/>
              </a:ext>
            </a:extLst>
          </p:cNvPr>
          <p:cNvSpPr txBox="1"/>
          <p:nvPr/>
        </p:nvSpPr>
        <p:spPr>
          <a:xfrm>
            <a:off x="5812096" y="3444403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Sylvain Baillet, PhD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B29F7A-A853-BA0B-C2E4-BFDC9F483C75}"/>
              </a:ext>
            </a:extLst>
          </p:cNvPr>
          <p:cNvSpPr txBox="1"/>
          <p:nvPr/>
        </p:nvSpPr>
        <p:spPr>
          <a:xfrm>
            <a:off x="7917031" y="3435637"/>
            <a:ext cx="3061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Lena Palaniyappan, MD, PhD</a:t>
            </a:r>
          </a:p>
        </p:txBody>
      </p:sp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AEE79-958C-DCEA-4053-F18A8137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54B4-A955-899B-63C0-F66B6527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0"/>
            <a:ext cx="9779183" cy="1325563"/>
          </a:xfrm>
        </p:spPr>
        <p:txBody>
          <a:bodyPr/>
          <a:lstStyle/>
          <a:p>
            <a:r>
              <a:rPr lang="en-US" sz="4000" dirty="0">
                <a:latin typeface="Metallophile Sp8 Light " panose="020B0602030402060303" pitchFamily="34" charset="77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3C4F8-0D48-9434-3EB8-0758B6EBB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1875100"/>
            <a:ext cx="10164122" cy="391155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Beta oscillations (~15-30 Hz)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Ideal for maintaining and preserving the activity of neuronal assemblies over time and mediate long-range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for motor and speech functions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Deviation in neuropsychological pathologies, reflecting neurochemical aberrations</a:t>
            </a:r>
            <a:endParaRPr lang="en-US" sz="2000" dirty="0"/>
          </a:p>
          <a:p>
            <a:pPr lvl="1"/>
            <a:r>
              <a:rPr lang="en-US" sz="2100" dirty="0">
                <a:ea typeface="+mn-lt"/>
                <a:cs typeface="+mn-lt"/>
              </a:rPr>
              <a:t>Dopamine depletion in Parkinson’s -&gt; enhanced beta -&gt; motor rigidity; </a:t>
            </a:r>
          </a:p>
          <a:p>
            <a:pPr lvl="1"/>
            <a:r>
              <a:rPr lang="en-US" sz="2100" dirty="0">
                <a:ea typeface="+mn-lt"/>
                <a:cs typeface="+mn-lt"/>
              </a:rPr>
              <a:t>Dopamine excess in Schizophrenia -&gt; reduced beta -&gt; positive symptoms (e.g., hallucination)</a:t>
            </a:r>
            <a:endParaRPr lang="en-US" dirty="0"/>
          </a:p>
          <a:p>
            <a:r>
              <a:rPr lang="en-US" b="1" dirty="0"/>
              <a:t>Hypothesis</a:t>
            </a:r>
            <a:r>
              <a:rPr lang="en-US" dirty="0"/>
              <a:t>: </a:t>
            </a:r>
          </a:p>
          <a:p>
            <a:r>
              <a:rPr lang="en-US" dirty="0"/>
              <a:t>Beta oscillations underly multisensory processing and associates with language disorganization and impoverishment in schizophrenia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3BAB7-1697-4A33-73EA-7462120D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Metallophile Sp8 " panose="020B0302030402060303" pitchFamily="34" charset="77"/>
              </a:rPr>
              <a:t>MEG in Psychosis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DF688-0374-287F-26D2-B35FE7589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>
                <a:latin typeface="Metallophile Sp8 " panose="020B0302030402060303" pitchFamily="34" charset="77"/>
              </a:rPr>
              <a:pPr/>
              <a:t>3</a:t>
            </a:fld>
            <a:endParaRPr lang="en-US" dirty="0">
              <a:latin typeface="Metallophile Sp8 " panose="020B0302030402060303" pitchFamily="34" charset="77"/>
            </a:endParaRPr>
          </a:p>
        </p:txBody>
      </p:sp>
      <p:pic>
        <p:nvPicPr>
          <p:cNvPr id="8" name="Picture 7" descr="A pink brain with black lines&#10;&#10;AI-generated content may be incorrect.">
            <a:extLst>
              <a:ext uri="{FF2B5EF4-FFF2-40B4-BE49-F238E27FC236}">
                <a16:creationId xmlns:a16="http://schemas.microsoft.com/office/drawing/2014/main" id="{A5571AF1-E130-A686-9FE7-D2FC44C2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12615"/>
            <a:ext cx="3810000" cy="1358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944CB4-CFE2-A8EF-64D4-355CE991D63F}"/>
              </a:ext>
            </a:extLst>
          </p:cNvPr>
          <p:cNvSpPr txBox="1"/>
          <p:nvPr/>
        </p:nvSpPr>
        <p:spPr>
          <a:xfrm>
            <a:off x="6759615" y="6017796"/>
            <a:ext cx="3586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ea typeface="+mn-lt"/>
                <a:cs typeface="+mn-lt"/>
              </a:rPr>
              <a:t>Briley et al., 2021, Palaniyappan, 2022</a:t>
            </a: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2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sz="4000" dirty="0">
                <a:latin typeface="Metallophile Sp8 Light " panose="020B0602030402060303" pitchFamily="34" charset="77"/>
              </a:rPr>
              <a:t>Research questions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A18-50D6-0344-B477-1D7C91CF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>
                <a:latin typeface="Metallophile Sp8 " panose="020B0302030402060303" pitchFamily="34" charset="77"/>
              </a:rPr>
              <a:t>MEG in Psychosis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>
                <a:latin typeface="Metallophile Sp8 " panose="020B0302030402060303" pitchFamily="34" charset="77"/>
              </a:rPr>
              <a:pPr/>
              <a:t>4</a:t>
            </a:fld>
            <a:endParaRPr lang="en-US" dirty="0">
              <a:latin typeface="Metallophile Sp8 " panose="020B0302030402060303" pitchFamily="34" charset="77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4DDFF-F41C-E197-F346-4CBCAF6035C0}"/>
              </a:ext>
            </a:extLst>
          </p:cNvPr>
          <p:cNvSpPr txBox="1">
            <a:spLocks/>
          </p:cNvSpPr>
          <p:nvPr/>
        </p:nvSpPr>
        <p:spPr>
          <a:xfrm>
            <a:off x="1214846" y="2058511"/>
            <a:ext cx="4666880" cy="3436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Metallophile Sp8 " panose="020B0302030402060303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Q1: </a:t>
            </a:r>
            <a:r>
              <a:rPr lang="en-US" sz="2400" b="1" dirty="0">
                <a:solidFill>
                  <a:schemeClr val="tx1"/>
                </a:solidFill>
              </a:rPr>
              <a:t>HC vs. PT</a:t>
            </a:r>
            <a:r>
              <a:rPr lang="en-US" sz="2400" dirty="0">
                <a:solidFill>
                  <a:schemeClr val="tx1"/>
                </a:solidFill>
              </a:rPr>
              <a:t>: Are multisensory integration, speech, and beta oscillations altered in patients?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Q2: </a:t>
            </a:r>
            <a:r>
              <a:rPr lang="en-US" sz="2400" b="1" dirty="0">
                <a:solidFill>
                  <a:schemeClr val="tx1"/>
                </a:solidFill>
              </a:rPr>
              <a:t>Across individuals</a:t>
            </a:r>
            <a:r>
              <a:rPr lang="en-US" sz="2400" dirty="0">
                <a:solidFill>
                  <a:schemeClr val="tx1"/>
                </a:solidFill>
              </a:rPr>
              <a:t>, are multisensory </a:t>
            </a:r>
            <a:r>
              <a:rPr lang="en-US" dirty="0">
                <a:solidFill>
                  <a:schemeClr val="tx1"/>
                </a:solidFill>
              </a:rPr>
              <a:t>processing and natural speech </a:t>
            </a:r>
            <a:r>
              <a:rPr lang="en-US" sz="2400" dirty="0">
                <a:solidFill>
                  <a:schemeClr val="tx1"/>
                </a:solidFill>
              </a:rPr>
              <a:t>associated with beta power?</a:t>
            </a:r>
          </a:p>
          <a:p>
            <a:endParaRPr lang="en-US" dirty="0">
              <a:solidFill>
                <a:schemeClr val="tx1"/>
              </a:solidFill>
              <a:latin typeface="Metallophile Sp8 " panose="020B0302030402060303" pitchFamily="34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A29CA5-BEC0-9932-75A0-EA5AC854AD72}"/>
              </a:ext>
            </a:extLst>
          </p:cNvPr>
          <p:cNvGrpSpPr/>
          <p:nvPr/>
        </p:nvGrpSpPr>
        <p:grpSpPr>
          <a:xfrm>
            <a:off x="6220154" y="2058511"/>
            <a:ext cx="4788505" cy="3863251"/>
            <a:chOff x="6005781" y="2099831"/>
            <a:chExt cx="4788505" cy="3863251"/>
          </a:xfrm>
        </p:grpSpPr>
        <p:pic>
          <p:nvPicPr>
            <p:cNvPr id="9" name="Picture 8" descr="Cartoon characters in different colors&#10;&#10;AI-generated content may be incorrect.">
              <a:extLst>
                <a:ext uri="{FF2B5EF4-FFF2-40B4-BE49-F238E27FC236}">
                  <a16:creationId xmlns:a16="http://schemas.microsoft.com/office/drawing/2014/main" id="{8110BAA8-47B3-3E22-D5B0-7D1AF7062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81" y="2376977"/>
              <a:ext cx="4788505" cy="3586105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4A00986-9762-2F25-FEB7-CDA8A6A05BC3}"/>
                </a:ext>
              </a:extLst>
            </p:cNvPr>
            <p:cNvGrpSpPr/>
            <p:nvPr/>
          </p:nvGrpSpPr>
          <p:grpSpPr>
            <a:xfrm>
              <a:off x="6507652" y="2099831"/>
              <a:ext cx="3632596" cy="1080374"/>
              <a:chOff x="6507652" y="2099831"/>
              <a:chExt cx="3632596" cy="1080374"/>
            </a:xfrm>
          </p:grpSpPr>
          <p:sp>
            <p:nvSpPr>
              <p:cNvPr id="10" name="Left Bracket 9">
                <a:extLst>
                  <a:ext uri="{FF2B5EF4-FFF2-40B4-BE49-F238E27FC236}">
                    <a16:creationId xmlns:a16="http://schemas.microsoft.com/office/drawing/2014/main" id="{951CE6FB-F775-8DD4-B08A-D01D67FF53B8}"/>
                  </a:ext>
                </a:extLst>
              </p:cNvPr>
              <p:cNvSpPr/>
              <p:nvPr/>
            </p:nvSpPr>
            <p:spPr>
              <a:xfrm rot="5400000">
                <a:off x="8137479" y="1449534"/>
                <a:ext cx="256107" cy="2402006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Left Bracket 10">
                <a:extLst>
                  <a:ext uri="{FF2B5EF4-FFF2-40B4-BE49-F238E27FC236}">
                    <a16:creationId xmlns:a16="http://schemas.microsoft.com/office/drawing/2014/main" id="{FE1CFB36-429E-AC52-0527-FA4297EC3C42}"/>
                  </a:ext>
                </a:extLst>
              </p:cNvPr>
              <p:cNvSpPr/>
              <p:nvPr/>
            </p:nvSpPr>
            <p:spPr>
              <a:xfrm rot="5400000">
                <a:off x="9061085" y="2721116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eft Bracket 11">
                <a:extLst>
                  <a:ext uri="{FF2B5EF4-FFF2-40B4-BE49-F238E27FC236}">
                    <a16:creationId xmlns:a16="http://schemas.microsoft.com/office/drawing/2014/main" id="{E2160452-5098-9B2E-6271-0347681110A2}"/>
                  </a:ext>
                </a:extLst>
              </p:cNvPr>
              <p:cNvSpPr/>
              <p:nvPr/>
            </p:nvSpPr>
            <p:spPr>
              <a:xfrm rot="5400000">
                <a:off x="9734797" y="2718195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 Bracket 12">
                <a:extLst>
                  <a:ext uri="{FF2B5EF4-FFF2-40B4-BE49-F238E27FC236}">
                    <a16:creationId xmlns:a16="http://schemas.microsoft.com/office/drawing/2014/main" id="{8A4A8D92-00C7-BF23-0AC3-EC628F023905}"/>
                  </a:ext>
                </a:extLst>
              </p:cNvPr>
              <p:cNvSpPr/>
              <p:nvPr/>
            </p:nvSpPr>
            <p:spPr>
              <a:xfrm rot="5400000">
                <a:off x="7330707" y="2774754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Left Bracket 13">
                <a:extLst>
                  <a:ext uri="{FF2B5EF4-FFF2-40B4-BE49-F238E27FC236}">
                    <a16:creationId xmlns:a16="http://schemas.microsoft.com/office/drawing/2014/main" id="{C1699AAC-1769-64A4-C503-C16027CAACEC}"/>
                  </a:ext>
                </a:extLst>
              </p:cNvPr>
              <p:cNvSpPr/>
              <p:nvPr/>
            </p:nvSpPr>
            <p:spPr>
              <a:xfrm rot="5400000">
                <a:off x="6656995" y="2774755"/>
                <a:ext cx="256107" cy="554794"/>
              </a:xfrm>
              <a:prstGeom prst="lef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43262E-BBD4-7D59-EBE9-84EEF9CC43B1}"/>
                  </a:ext>
                </a:extLst>
              </p:cNvPr>
              <p:cNvSpPr txBox="1"/>
              <p:nvPr/>
            </p:nvSpPr>
            <p:spPr>
              <a:xfrm>
                <a:off x="7976583" y="2099831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6BF282-FA34-4473-01C6-75630D9B8704}"/>
                  </a:ext>
                </a:extLst>
              </p:cNvPr>
              <p:cNvSpPr txBox="1"/>
              <p:nvPr/>
            </p:nvSpPr>
            <p:spPr>
              <a:xfrm>
                <a:off x="6535496" y="2540452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Q2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>
                <a:latin typeface="Metallophile Sp8 Light " panose="020B0602030402060303" pitchFamily="34" charset="77"/>
              </a:rPr>
              <a:t>Method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Participants and experimental flow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3904C-CB76-CE61-8B2D-CB80BFCAE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F66E8-8359-6A99-A052-9DA3E9FDC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D0FF9-2E5E-20CE-EB27-53BA4AA5B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A diagram of a speech task&#10;&#10;Description automatically generated">
            <a:extLst>
              <a:ext uri="{FF2B5EF4-FFF2-40B4-BE49-F238E27FC236}">
                <a16:creationId xmlns:a16="http://schemas.microsoft.com/office/drawing/2014/main" id="{E9A7B5A8-4135-2B4D-CBEA-74E331265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794" y="2866640"/>
            <a:ext cx="8281650" cy="357224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18EB4E-BCCB-2AA4-C1F6-4E2A42A7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45434"/>
              </p:ext>
            </p:extLst>
          </p:nvPr>
        </p:nvGraphicFramePr>
        <p:xfrm>
          <a:off x="1163634" y="2037928"/>
          <a:ext cx="614112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019">
                  <a:extLst>
                    <a:ext uri="{9D8B030D-6E8A-4147-A177-3AD203B41FA5}">
                      <a16:colId xmlns:a16="http://schemas.microsoft.com/office/drawing/2014/main" val="2106188056"/>
                    </a:ext>
                  </a:extLst>
                </a:gridCol>
                <a:gridCol w="2153022">
                  <a:extLst>
                    <a:ext uri="{9D8B030D-6E8A-4147-A177-3AD203B41FA5}">
                      <a16:colId xmlns:a16="http://schemas.microsoft.com/office/drawing/2014/main" val="4064572901"/>
                    </a:ext>
                  </a:extLst>
                </a:gridCol>
                <a:gridCol w="2627086">
                  <a:extLst>
                    <a:ext uri="{9D8B030D-6E8A-4147-A177-3AD203B41FA5}">
                      <a16:colId xmlns:a16="http://schemas.microsoft.com/office/drawing/2014/main" val="31902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HC (N=16 </a:t>
                      </a:r>
                      <a:r>
                        <a:rPr lang="en-US" b="0" dirty="0"/>
                        <a:t>/ 25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 (N=13 </a:t>
                      </a:r>
                      <a:r>
                        <a:rPr lang="en-US" b="0" dirty="0"/>
                        <a:t>/ 25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8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31.81 ± 9.59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34.46 ± 9.38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638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F; 10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F; 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158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18.44 ± 4.19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12.69 ± 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100759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DF16D999-4B8E-6B7C-1815-094458D20804}"/>
              </a:ext>
            </a:extLst>
          </p:cNvPr>
          <p:cNvGrpSpPr/>
          <p:nvPr/>
        </p:nvGrpSpPr>
        <p:grpSpPr>
          <a:xfrm>
            <a:off x="5799742" y="254402"/>
            <a:ext cx="6011257" cy="3669415"/>
            <a:chOff x="5799742" y="254402"/>
            <a:chExt cx="6011257" cy="366941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4E5A12-CDCE-E6E8-A804-A27C0A0C7BB8}"/>
                </a:ext>
              </a:extLst>
            </p:cNvPr>
            <p:cNvGrpSpPr/>
            <p:nvPr/>
          </p:nvGrpSpPr>
          <p:grpSpPr>
            <a:xfrm>
              <a:off x="5799742" y="254402"/>
              <a:ext cx="6011257" cy="2805982"/>
              <a:chOff x="5799742" y="254402"/>
              <a:chExt cx="6011257" cy="280598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61F3F-39FE-AA39-2EAE-ADB3FF5AFF0A}"/>
                  </a:ext>
                </a:extLst>
              </p:cNvPr>
              <p:cNvSpPr txBox="1"/>
              <p:nvPr/>
            </p:nvSpPr>
            <p:spPr>
              <a:xfrm>
                <a:off x="7393672" y="259617"/>
                <a:ext cx="4417327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SECTION 1: FREE CONVERSATIONAL SPEECH (Min 3 min)</a:t>
                </a:r>
              </a:p>
              <a:p>
                <a:r>
                  <a:rPr lang="en-US" sz="1600" dirty="0"/>
                  <a:t>SECTION 2. PERSONAL NARRATIVE (Min. 2 min)</a:t>
                </a:r>
              </a:p>
              <a:p>
                <a:r>
                  <a:rPr lang="en-US" sz="1600" dirty="0"/>
                  <a:t>SECTION 3: HEALTH NARRATIVE (Min. 3 min)</a:t>
                </a:r>
              </a:p>
              <a:p>
                <a:r>
                  <a:rPr lang="en-US" sz="1600" dirty="0"/>
                  <a:t>SECTION 4. PICTURE DESCRIPTIONS (Min. 3 min)</a:t>
                </a:r>
              </a:p>
              <a:p>
                <a:r>
                  <a:rPr lang="en-US" sz="1600" dirty="0"/>
                  <a:t>SECTION 5: STORY BOARD (Min 2 mins)</a:t>
                </a:r>
              </a:p>
              <a:p>
                <a:r>
                  <a:rPr lang="en-US" sz="1600" dirty="0"/>
                  <a:t>SECTION 6. DREAM REPORTS (Min 1 min)</a:t>
                </a:r>
              </a:p>
              <a:p>
                <a:r>
                  <a:rPr lang="en-US" sz="1600" dirty="0"/>
                  <a:t>SECTION 7: READING AND RECALL TASK (Min 3 mins)</a:t>
                </a:r>
              </a:p>
              <a:p>
                <a:endParaRPr lang="en-US" sz="1600" dirty="0"/>
              </a:p>
            </p:txBody>
          </p:sp>
          <p:pic>
            <p:nvPicPr>
              <p:cNvPr id="13" name="Picture 12" descr="A logo with a globe and speech bubbles&#10;&#10;AI-generated content may be incorrect.">
                <a:extLst>
                  <a:ext uri="{FF2B5EF4-FFF2-40B4-BE49-F238E27FC236}">
                    <a16:creationId xmlns:a16="http://schemas.microsoft.com/office/drawing/2014/main" id="{1E0ABBBA-432F-81E1-0C99-C37D6865C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9742" y="254402"/>
                <a:ext cx="1593930" cy="83435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80CE6B-0E20-DEEA-D169-5C99C5DBEC50}"/>
                </a:ext>
              </a:extLst>
            </p:cNvPr>
            <p:cNvGrpSpPr/>
            <p:nvPr/>
          </p:nvGrpSpPr>
          <p:grpSpPr>
            <a:xfrm>
              <a:off x="7393664" y="259618"/>
              <a:ext cx="4417335" cy="3664199"/>
              <a:chOff x="7393664" y="-10366"/>
              <a:chExt cx="4417335" cy="3664199"/>
            </a:xfrm>
          </p:grpSpPr>
          <p:sp>
            <p:nvSpPr>
              <p:cNvPr id="15" name="Triangle 14">
                <a:extLst>
                  <a:ext uri="{FF2B5EF4-FFF2-40B4-BE49-F238E27FC236}">
                    <a16:creationId xmlns:a16="http://schemas.microsoft.com/office/drawing/2014/main" id="{0270A4A2-E03F-4E0A-970D-F3ABF8ADFB0F}"/>
                  </a:ext>
                </a:extLst>
              </p:cNvPr>
              <p:cNvSpPr/>
              <p:nvPr/>
            </p:nvSpPr>
            <p:spPr>
              <a:xfrm rot="10800000">
                <a:off x="7393664" y="2506503"/>
                <a:ext cx="2442639" cy="1147330"/>
              </a:xfrm>
              <a:prstGeom prst="triangle">
                <a:avLst>
                  <a:gd name="adj" fmla="val 67937"/>
                </a:avLst>
              </a:prstGeom>
              <a:solidFill>
                <a:schemeClr val="bg2">
                  <a:lumMod val="20000"/>
                  <a:lumOff val="8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28711F-3353-77F7-D62D-459962E7E20A}"/>
                  </a:ext>
                </a:extLst>
              </p:cNvPr>
              <p:cNvSpPr/>
              <p:nvPr/>
            </p:nvSpPr>
            <p:spPr>
              <a:xfrm>
                <a:off x="7393672" y="-10366"/>
                <a:ext cx="4417327" cy="251686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553798-5436-4556-79A3-A5C58B0C3940}"/>
              </a:ext>
            </a:extLst>
          </p:cNvPr>
          <p:cNvGrpSpPr/>
          <p:nvPr/>
        </p:nvGrpSpPr>
        <p:grpSpPr>
          <a:xfrm>
            <a:off x="5069310" y="3797617"/>
            <a:ext cx="2324362" cy="552383"/>
            <a:chOff x="5069310" y="3797617"/>
            <a:chExt cx="2324362" cy="5523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D8F3AA-B8BD-2813-40C2-80C88B448C4D}"/>
                </a:ext>
              </a:extLst>
            </p:cNvPr>
            <p:cNvSpPr txBox="1"/>
            <p:nvPr/>
          </p:nvSpPr>
          <p:spPr>
            <a:xfrm>
              <a:off x="5069318" y="3797617"/>
              <a:ext cx="2324354" cy="338554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2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Multisensory integration</a:t>
              </a: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13A3B08F-5569-ED91-7F7D-1A31B41CFF78}"/>
                </a:ext>
              </a:extLst>
            </p:cNvPr>
            <p:cNvSpPr/>
            <p:nvPr/>
          </p:nvSpPr>
          <p:spPr>
            <a:xfrm rot="10800000">
              <a:off x="5069310" y="4139095"/>
              <a:ext cx="2324354" cy="210905"/>
            </a:xfrm>
            <a:prstGeom prst="triangle">
              <a:avLst>
                <a:gd name="adj" fmla="val 50934"/>
              </a:avLst>
            </a:prstGeom>
            <a:solidFill>
              <a:schemeClr val="bg2">
                <a:lumMod val="20000"/>
                <a:lumOff val="8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499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DF8EA-909F-AF00-77D8-FC46311A2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77A91-0479-33E6-032E-5EE3C7678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778BD4-BAC4-AD71-2092-1ACA38D647BF}"/>
              </a:ext>
            </a:extLst>
          </p:cNvPr>
          <p:cNvGrpSpPr/>
          <p:nvPr/>
        </p:nvGrpSpPr>
        <p:grpSpPr>
          <a:xfrm>
            <a:off x="917064" y="2096081"/>
            <a:ext cx="4704374" cy="4022516"/>
            <a:chOff x="51660" y="1434885"/>
            <a:chExt cx="6902554" cy="53236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EBFE2D-36C3-1C51-4F7F-3261F7F5BC3E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D69BBA-A60F-2896-554D-3A71E630EF6E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9" name="Graphic 8" descr="Sound Medium with solid fill">
              <a:extLst>
                <a:ext uri="{FF2B5EF4-FFF2-40B4-BE49-F238E27FC236}">
                  <a16:creationId xmlns:a16="http://schemas.microsoft.com/office/drawing/2014/main" id="{82569BF2-5A6B-8150-CD65-FC87C7B3C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0EF92-94E4-79DB-B176-CE2A4F6C1AFF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dirty="0"/>
                <a:t>S+A</a:t>
              </a:r>
            </a:p>
          </p:txBody>
        </p:sp>
        <p:pic>
          <p:nvPicPr>
            <p:cNvPr id="11" name="Graphic 10" descr="Raised hand with solid fill">
              <a:extLst>
                <a:ext uri="{FF2B5EF4-FFF2-40B4-BE49-F238E27FC236}">
                  <a16:creationId xmlns:a16="http://schemas.microsoft.com/office/drawing/2014/main" id="{1A89BA35-B74B-CB65-612B-6FD183CD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Hand with solid fill">
              <a:extLst>
                <a:ext uri="{FF2B5EF4-FFF2-40B4-BE49-F238E27FC236}">
                  <a16:creationId xmlns:a16="http://schemas.microsoft.com/office/drawing/2014/main" id="{00F1E216-678B-4965-E676-4E2641E79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D71A1E-06D3-3F86-A972-BA2334E1F508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7A107A-46CB-B133-5499-9445488AA872}"/>
              </a:ext>
            </a:extLst>
          </p:cNvPr>
          <p:cNvGrpSpPr/>
          <p:nvPr/>
        </p:nvGrpSpPr>
        <p:grpSpPr>
          <a:xfrm>
            <a:off x="4477415" y="2119200"/>
            <a:ext cx="4704374" cy="3999397"/>
            <a:chOff x="5372744" y="1433590"/>
            <a:chExt cx="6890287" cy="5286213"/>
          </a:xfrm>
        </p:grpSpPr>
        <p:pic>
          <p:nvPicPr>
            <p:cNvPr id="15" name="Graphic 14" descr="Sound Medium with solid fill">
              <a:extLst>
                <a:ext uri="{FF2B5EF4-FFF2-40B4-BE49-F238E27FC236}">
                  <a16:creationId xmlns:a16="http://schemas.microsoft.com/office/drawing/2014/main" id="{5F3107AD-4877-F1B6-95B9-026267F1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46035" y="3197818"/>
              <a:ext cx="798163" cy="79816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8A2351-421A-AEAB-1C9D-E4D75C30A5A0}"/>
                </a:ext>
              </a:extLst>
            </p:cNvPr>
            <p:cNvSpPr/>
            <p:nvPr/>
          </p:nvSpPr>
          <p:spPr>
            <a:xfrm>
              <a:off x="5372744" y="143359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39ECB8-A1A6-C354-D416-3EB8E0EDFED0}"/>
                </a:ext>
              </a:extLst>
            </p:cNvPr>
            <p:cNvSpPr/>
            <p:nvPr/>
          </p:nvSpPr>
          <p:spPr>
            <a:xfrm>
              <a:off x="6896743" y="3196523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A8E4D4-DDC9-3232-7B7A-D03206496A34}"/>
                </a:ext>
              </a:extLst>
            </p:cNvPr>
            <p:cNvSpPr/>
            <p:nvPr/>
          </p:nvSpPr>
          <p:spPr>
            <a:xfrm>
              <a:off x="8420742" y="4959453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400" dirty="0"/>
                <a:t>A+S</a:t>
              </a:r>
            </a:p>
          </p:txBody>
        </p:sp>
        <p:pic>
          <p:nvPicPr>
            <p:cNvPr id="19" name="Graphic 18" descr="Raised hand with solid fill">
              <a:extLst>
                <a:ext uri="{FF2B5EF4-FFF2-40B4-BE49-F238E27FC236}">
                  <a16:creationId xmlns:a16="http://schemas.microsoft.com/office/drawing/2014/main" id="{E344912A-3BDD-C1B1-6622-FC5FFBAE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23870" y="5554851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Hand with solid fill">
              <a:extLst>
                <a:ext uri="{FF2B5EF4-FFF2-40B4-BE49-F238E27FC236}">
                  <a16:creationId xmlns:a16="http://schemas.microsoft.com/office/drawing/2014/main" id="{096B08AC-AEB6-9714-B883-E74FACA31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348631" y="5554851"/>
              <a:ext cx="914400" cy="9144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7EBC92-4D66-90D5-8F1B-BDC5C2EE644D}"/>
                </a:ext>
              </a:extLst>
            </p:cNvPr>
            <p:cNvSpPr/>
            <p:nvPr/>
          </p:nvSpPr>
          <p:spPr>
            <a:xfrm>
              <a:off x="6809420" y="2228873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A blue and white machine&#10;&#10;AI-generated content may be incorrect.">
            <a:extLst>
              <a:ext uri="{FF2B5EF4-FFF2-40B4-BE49-F238E27FC236}">
                <a16:creationId xmlns:a16="http://schemas.microsoft.com/office/drawing/2014/main" id="{98AC024F-C4C7-3B8F-9703-3B44E42A24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924135" cy="1936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C7AF1D-A54A-7A8D-5CDB-6A7D4425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203386"/>
            <a:ext cx="10643507" cy="1325563"/>
          </a:xfrm>
        </p:spPr>
        <p:txBody>
          <a:bodyPr/>
          <a:lstStyle/>
          <a:p>
            <a:pPr algn="ctr"/>
            <a:r>
              <a:rPr lang="en-US" dirty="0"/>
              <a:t>Audio-visual simultaneity judgement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D625F3-1D62-12A5-256C-3F4FFA0F0B36}"/>
              </a:ext>
            </a:extLst>
          </p:cNvPr>
          <p:cNvGrpSpPr/>
          <p:nvPr/>
        </p:nvGrpSpPr>
        <p:grpSpPr>
          <a:xfrm>
            <a:off x="8387871" y="2397623"/>
            <a:ext cx="2527352" cy="1785551"/>
            <a:chOff x="9001328" y="2397623"/>
            <a:chExt cx="2527352" cy="1785551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21992ABD-1326-3987-291E-49189EB3A640}"/>
                </a:ext>
              </a:extLst>
            </p:cNvPr>
            <p:cNvSpPr/>
            <p:nvPr/>
          </p:nvSpPr>
          <p:spPr>
            <a:xfrm>
              <a:off x="9001328" y="2397623"/>
              <a:ext cx="492922" cy="1785551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7EEBF0-9D3F-E374-DC4E-8C2BA1D46CE0}"/>
                </a:ext>
              </a:extLst>
            </p:cNvPr>
            <p:cNvSpPr txBox="1"/>
            <p:nvPr/>
          </p:nvSpPr>
          <p:spPr>
            <a:xfrm>
              <a:off x="9546277" y="2832567"/>
              <a:ext cx="1982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Stimulus onset asynchrony (SOA)</a:t>
              </a:r>
            </a:p>
            <a:p>
              <a:r>
                <a:rPr lang="en-US" dirty="0"/>
                <a:t>-350 ~ +350 ms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483EDC7-1493-BED7-FD9D-C3D9B0ABEBA4}"/>
              </a:ext>
            </a:extLst>
          </p:cNvPr>
          <p:cNvSpPr txBox="1"/>
          <p:nvPr/>
        </p:nvSpPr>
        <p:spPr>
          <a:xfrm>
            <a:off x="9349556" y="3859153"/>
            <a:ext cx="2445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Judge whether the visual square and the audio tone are presented at the same time or not by pressing a button with the left or right hand </a:t>
            </a:r>
            <a:r>
              <a:rPr lang="en-US" sz="1400" dirty="0"/>
              <a:t>(hand assignment counterbalanced across blocks)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2A7663-485F-7B2A-AD24-193EB85B2AB6}"/>
              </a:ext>
            </a:extLst>
          </p:cNvPr>
          <p:cNvSpPr txBox="1"/>
          <p:nvPr/>
        </p:nvSpPr>
        <p:spPr>
          <a:xfrm>
            <a:off x="4056149" y="404128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046385-2BBD-BA36-0BBF-550E68E311B9}"/>
              </a:ext>
            </a:extLst>
          </p:cNvPr>
          <p:cNvSpPr txBox="1"/>
          <p:nvPr/>
        </p:nvSpPr>
        <p:spPr>
          <a:xfrm>
            <a:off x="7625029" y="403540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 ms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DA8468-65C0-CB33-238F-7B865AC4CE7E}"/>
              </a:ext>
            </a:extLst>
          </p:cNvPr>
          <p:cNvGrpSpPr/>
          <p:nvPr/>
        </p:nvGrpSpPr>
        <p:grpSpPr>
          <a:xfrm>
            <a:off x="3595343" y="4960795"/>
            <a:ext cx="877170" cy="885019"/>
            <a:chOff x="5231883" y="136525"/>
            <a:chExt cx="1990125" cy="199012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2AE06B-C234-7291-F4CE-347F0D92F77F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31" descr="Raised hand with solid fill">
              <a:extLst>
                <a:ext uri="{FF2B5EF4-FFF2-40B4-BE49-F238E27FC236}">
                  <a16:creationId xmlns:a16="http://schemas.microsoft.com/office/drawing/2014/main" id="{A07C7C21-3220-D53F-00E2-C6B683824CFE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554D2E-6F82-AC3A-B35F-7C39540BE210}"/>
              </a:ext>
            </a:extLst>
          </p:cNvPr>
          <p:cNvGrpSpPr/>
          <p:nvPr/>
        </p:nvGrpSpPr>
        <p:grpSpPr>
          <a:xfrm>
            <a:off x="5078465" y="2272838"/>
            <a:ext cx="877170" cy="885019"/>
            <a:chOff x="8880550" y="2543981"/>
            <a:chExt cx="1990125" cy="199012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7F7D22A-5488-0AE9-8436-033D6BC6D7D4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34" descr="Eye with solid fill">
              <a:extLst>
                <a:ext uri="{FF2B5EF4-FFF2-40B4-BE49-F238E27FC236}">
                  <a16:creationId xmlns:a16="http://schemas.microsoft.com/office/drawing/2014/main" id="{10E79932-FC97-D215-0979-37BB892454BD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F40780-F960-9CF2-49C7-7E1D04717210}"/>
              </a:ext>
            </a:extLst>
          </p:cNvPr>
          <p:cNvGrpSpPr/>
          <p:nvPr/>
        </p:nvGrpSpPr>
        <p:grpSpPr>
          <a:xfrm>
            <a:off x="2495421" y="3740664"/>
            <a:ext cx="877170" cy="885019"/>
            <a:chOff x="8880550" y="2543981"/>
            <a:chExt cx="1990125" cy="199012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47719A1-4143-A526-ED22-20C09B62F589}"/>
                </a:ext>
              </a:extLst>
            </p:cNvPr>
            <p:cNvSpPr/>
            <p:nvPr/>
          </p:nvSpPr>
          <p:spPr>
            <a:xfrm>
              <a:off x="8880550" y="2543981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40" descr="Eye with solid fill">
              <a:extLst>
                <a:ext uri="{FF2B5EF4-FFF2-40B4-BE49-F238E27FC236}">
                  <a16:creationId xmlns:a16="http://schemas.microsoft.com/office/drawing/2014/main" id="{5A531D04-B73E-8C36-3116-E7D071118939}"/>
                </a:ext>
              </a:extLst>
            </p:cNvPr>
            <p:cNvSpPr/>
            <p:nvPr/>
          </p:nvSpPr>
          <p:spPr>
            <a:xfrm>
              <a:off x="9304675" y="2968106"/>
              <a:ext cx="1141874" cy="1141874"/>
            </a:xfrm>
            <a:prstGeom prst="rect">
              <a:avLst/>
            </a:pr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4DA0431-5F4A-160B-4C99-AD8B6272EFCB}"/>
              </a:ext>
            </a:extLst>
          </p:cNvPr>
          <p:cNvGrpSpPr/>
          <p:nvPr/>
        </p:nvGrpSpPr>
        <p:grpSpPr>
          <a:xfrm>
            <a:off x="7186444" y="4960795"/>
            <a:ext cx="877170" cy="885019"/>
            <a:chOff x="5231883" y="136525"/>
            <a:chExt cx="1990125" cy="199012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1035829-FE83-4D35-BE5B-EE5114A0C100}"/>
                </a:ext>
              </a:extLst>
            </p:cNvPr>
            <p:cNvSpPr/>
            <p:nvPr/>
          </p:nvSpPr>
          <p:spPr>
            <a:xfrm>
              <a:off x="5231883" y="136525"/>
              <a:ext cx="1990125" cy="1990125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46" descr="Raised hand with solid fill">
              <a:extLst>
                <a:ext uri="{FF2B5EF4-FFF2-40B4-BE49-F238E27FC236}">
                  <a16:creationId xmlns:a16="http://schemas.microsoft.com/office/drawing/2014/main" id="{C515AC8B-F6D6-76A6-28FA-5865BA576400}"/>
                </a:ext>
              </a:extLst>
            </p:cNvPr>
            <p:cNvSpPr/>
            <p:nvPr/>
          </p:nvSpPr>
          <p:spPr>
            <a:xfrm>
              <a:off x="5656008" y="560650"/>
              <a:ext cx="1141874" cy="1141874"/>
            </a:xfrm>
            <a:prstGeom prst="rect">
              <a:avLst/>
            </a:pr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225939-BAC5-445C-9C6C-F57C85D6EF8A}"/>
              </a:ext>
            </a:extLst>
          </p:cNvPr>
          <p:cNvGrpSpPr/>
          <p:nvPr/>
        </p:nvGrpSpPr>
        <p:grpSpPr>
          <a:xfrm>
            <a:off x="1485550" y="2346921"/>
            <a:ext cx="877170" cy="885019"/>
            <a:chOff x="1485550" y="2346921"/>
            <a:chExt cx="877170" cy="88501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20B9E5F-4462-FE72-9C75-E4044859C9BA}"/>
                </a:ext>
              </a:extLst>
            </p:cNvPr>
            <p:cNvSpPr/>
            <p:nvPr/>
          </p:nvSpPr>
          <p:spPr>
            <a:xfrm>
              <a:off x="1485550" y="2346921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48" name="Graphic 47" descr="Ear with solid fill">
              <a:extLst>
                <a:ext uri="{FF2B5EF4-FFF2-40B4-BE49-F238E27FC236}">
                  <a16:creationId xmlns:a16="http://schemas.microsoft.com/office/drawing/2014/main" id="{960E5505-4299-03B9-A2E5-303FCFF6E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26473" y="2482477"/>
              <a:ext cx="595324" cy="59532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E95308-920D-7DA7-E5BB-A35550C6FFBE}"/>
              </a:ext>
            </a:extLst>
          </p:cNvPr>
          <p:cNvGrpSpPr/>
          <p:nvPr/>
        </p:nvGrpSpPr>
        <p:grpSpPr>
          <a:xfrm>
            <a:off x="6118015" y="3673575"/>
            <a:ext cx="877170" cy="885019"/>
            <a:chOff x="6118015" y="3673575"/>
            <a:chExt cx="877170" cy="88501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EE5BF5-9C8E-8984-6BA7-554BE2C588FA}"/>
                </a:ext>
              </a:extLst>
            </p:cNvPr>
            <p:cNvSpPr/>
            <p:nvPr/>
          </p:nvSpPr>
          <p:spPr>
            <a:xfrm>
              <a:off x="6118015" y="3673575"/>
              <a:ext cx="877170" cy="885019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pic>
          <p:nvPicPr>
            <p:cNvPr id="50" name="Graphic 49" descr="Ear with solid fill">
              <a:extLst>
                <a:ext uri="{FF2B5EF4-FFF2-40B4-BE49-F238E27FC236}">
                  <a16:creationId xmlns:a16="http://schemas.microsoft.com/office/drawing/2014/main" id="{A2EF59BD-09F9-298A-C154-D3BE4BC79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259470" y="3822099"/>
              <a:ext cx="595324" cy="595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3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B60BE-6EAA-A42F-C745-ED87A8AF7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F29C-D52C-5F8C-3577-1D6FBFFC0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/>
          <a:lstStyle/>
          <a:p>
            <a:r>
              <a:rPr lang="en-US" dirty="0">
                <a:latin typeface="Metallophile Sp8 Light " panose="020B0602030402060303" pitchFamily="34" charset="77"/>
              </a:rPr>
              <a:t>Preliminary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29139-50B5-6B26-66EB-A7EDEBFDB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8473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Multisensory behavioral judgement</a:t>
            </a:r>
          </a:p>
          <a:p>
            <a:r>
              <a:rPr lang="en-US" dirty="0">
                <a:solidFill>
                  <a:schemeClr val="tx1"/>
                </a:solidFill>
              </a:rPr>
              <a:t>Event-related beta power</a:t>
            </a:r>
          </a:p>
          <a:p>
            <a:r>
              <a:rPr lang="en-US" dirty="0">
                <a:solidFill>
                  <a:schemeClr val="tx1"/>
                </a:solidFill>
              </a:rPr>
              <a:t>Natural speech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1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8825-03F5-A9B2-C570-2E0E3D2B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03" y="39406"/>
            <a:ext cx="9779183" cy="1325563"/>
          </a:xfrm>
        </p:spPr>
        <p:txBody>
          <a:bodyPr/>
          <a:lstStyle/>
          <a:p>
            <a:r>
              <a:rPr lang="en-US" dirty="0"/>
              <a:t>Multisensory behavioral judgement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ABCA0-1ADC-06D9-B175-9358199ED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MEG in Psychosis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16FF6-742D-D2FC-9180-AC3858D28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41157D0-ACB9-F5EE-B4AF-1B18998D2186}"/>
              </a:ext>
            </a:extLst>
          </p:cNvPr>
          <p:cNvGrpSpPr/>
          <p:nvPr/>
        </p:nvGrpSpPr>
        <p:grpSpPr>
          <a:xfrm>
            <a:off x="8249050" y="2446128"/>
            <a:ext cx="3760808" cy="2271165"/>
            <a:chOff x="8249050" y="2446128"/>
            <a:chExt cx="3760808" cy="22711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EB45E0-79E1-3224-2F56-D1F4004AAE2D}"/>
                </a:ext>
              </a:extLst>
            </p:cNvPr>
            <p:cNvGrpSpPr/>
            <p:nvPr/>
          </p:nvGrpSpPr>
          <p:grpSpPr>
            <a:xfrm>
              <a:off x="8249050" y="2446128"/>
              <a:ext cx="2839693" cy="576688"/>
              <a:chOff x="7870785" y="2075934"/>
              <a:chExt cx="2839693" cy="57668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A2D6CC1-F774-6EC9-D67F-5A49EED3B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0785" y="2240062"/>
                <a:ext cx="462987" cy="0"/>
              </a:xfrm>
              <a:prstGeom prst="line">
                <a:avLst/>
              </a:prstGeom>
              <a:ln w="19050">
                <a:solidFill>
                  <a:srgbClr val="C8242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2E5E853-1640-3939-9424-EDC4F8D55C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0305" y="2506766"/>
                <a:ext cx="462987" cy="0"/>
              </a:xfrm>
              <a:prstGeom prst="line">
                <a:avLst/>
              </a:prstGeom>
              <a:ln w="19050">
                <a:solidFill>
                  <a:srgbClr val="1E77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CA1971-5D00-BECA-7CB9-4C988B6E8974}"/>
                  </a:ext>
                </a:extLst>
              </p:cNvPr>
              <p:cNvSpPr txBox="1"/>
              <p:nvPr/>
            </p:nvSpPr>
            <p:spPr>
              <a:xfrm>
                <a:off x="8343292" y="2075934"/>
                <a:ext cx="23671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Visual first in preceding trial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FDF286-CE6A-DB62-CE3F-A025586F7F38}"/>
                  </a:ext>
                </a:extLst>
              </p:cNvPr>
              <p:cNvSpPr txBox="1"/>
              <p:nvPr/>
            </p:nvSpPr>
            <p:spPr>
              <a:xfrm>
                <a:off x="8348060" y="2344845"/>
                <a:ext cx="23401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Audio first in preceding trial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83940B-E303-A789-098F-361AC225C2AB}"/>
                </a:ext>
              </a:extLst>
            </p:cNvPr>
            <p:cNvCxnSpPr>
              <a:cxnSpLocks/>
            </p:cNvCxnSpPr>
            <p:nvPr/>
          </p:nvCxnSpPr>
          <p:spPr>
            <a:xfrm>
              <a:off x="8258570" y="3340551"/>
              <a:ext cx="46298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34D4F8-6686-85C6-05AD-A8CA3C3E3F1F}"/>
                </a:ext>
              </a:extLst>
            </p:cNvPr>
            <p:cNvSpPr txBox="1"/>
            <p:nvPr/>
          </p:nvSpPr>
          <p:spPr>
            <a:xfrm>
              <a:off x="8712037" y="3184737"/>
              <a:ext cx="309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Point of Subjective Simultaneity (PSS)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247522B-34E8-9133-0D07-1B6667BD5301}"/>
                </a:ext>
              </a:extLst>
            </p:cNvPr>
            <p:cNvGrpSpPr/>
            <p:nvPr/>
          </p:nvGrpSpPr>
          <p:grpSpPr>
            <a:xfrm>
              <a:off x="8365314" y="3734236"/>
              <a:ext cx="230457" cy="324481"/>
              <a:chOff x="7442126" y="3656505"/>
              <a:chExt cx="230457" cy="32448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3E64D49-7366-42F2-17B4-463EF3B693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42126" y="3660221"/>
                <a:ext cx="0" cy="320765"/>
              </a:xfrm>
              <a:prstGeom prst="line">
                <a:avLst/>
              </a:prstGeom>
              <a:ln w="19050">
                <a:solidFill>
                  <a:srgbClr val="1E77B4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E2A2AE4-71F8-E3B8-0B35-7CB64FF013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2583" y="3656505"/>
                <a:ext cx="0" cy="320765"/>
              </a:xfrm>
              <a:prstGeom prst="line">
                <a:avLst/>
              </a:prstGeom>
              <a:ln w="19050">
                <a:solidFill>
                  <a:srgbClr val="C8242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5571940-94C4-77AD-8598-590AF85ADD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42126" y="3805736"/>
                <a:ext cx="22445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3D14BD-9D04-B8B8-5BEA-111A1810070B}"/>
                </a:ext>
              </a:extLst>
            </p:cNvPr>
            <p:cNvSpPr txBox="1"/>
            <p:nvPr/>
          </p:nvSpPr>
          <p:spPr>
            <a:xfrm>
              <a:off x="8712037" y="3763186"/>
              <a:ext cx="32978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Temporal Recalibration (TR)</a:t>
              </a:r>
            </a:p>
            <a:p>
              <a:r>
                <a:rPr lang="en-US" sz="1400" dirty="0">
                  <a:sym typeface="Wingdings" pitchFamily="2" charset="2"/>
                </a:rPr>
                <a:t> </a:t>
              </a:r>
              <a:r>
                <a:rPr lang="en-US" sz="1400" dirty="0"/>
                <a:t>Tendency to temporally recalibrate sensations to perceive stimuli as simultaneous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E8E1C5C-4B2A-1EAA-662E-A0ED1C367165}"/>
              </a:ext>
            </a:extLst>
          </p:cNvPr>
          <p:cNvSpPr txBox="1"/>
          <p:nvPr/>
        </p:nvSpPr>
        <p:spPr>
          <a:xfrm>
            <a:off x="4313032" y="5498718"/>
            <a:ext cx="6917856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Patients’ PSS is closer to objective truth (0 on x-axis)</a:t>
            </a:r>
          </a:p>
          <a:p>
            <a:r>
              <a:rPr lang="en-US" dirty="0"/>
              <a:t>Patients have a weaker TR (less tendency to judge as simultaneous)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6F873E-2A8F-4C4F-BE86-B62AC830D078}"/>
              </a:ext>
            </a:extLst>
          </p:cNvPr>
          <p:cNvGrpSpPr/>
          <p:nvPr/>
        </p:nvGrpSpPr>
        <p:grpSpPr>
          <a:xfrm>
            <a:off x="1018480" y="1927116"/>
            <a:ext cx="3288301" cy="3265766"/>
            <a:chOff x="1018480" y="1927116"/>
            <a:chExt cx="3288301" cy="32657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966A1-2445-4231-34FF-16C0BDB48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755"/>
            <a:stretch/>
          </p:blipFill>
          <p:spPr>
            <a:xfrm>
              <a:off x="1167492" y="2368072"/>
              <a:ext cx="3025090" cy="23838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4DC6F88-576A-9C18-FBB2-FFC1627C1776}"/>
                </a:ext>
              </a:extLst>
            </p:cNvPr>
            <p:cNvSpPr txBox="1"/>
            <p:nvPr/>
          </p:nvSpPr>
          <p:spPr>
            <a:xfrm>
              <a:off x="1358730" y="2193645"/>
              <a:ext cx="294805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Curve fitted to </a:t>
              </a:r>
              <a:r>
                <a:rPr lang="en-US" sz="1600" b="1" dirty="0"/>
                <a:t>HC</a:t>
              </a:r>
              <a:r>
                <a:rPr lang="en-US" sz="1600" dirty="0"/>
                <a:t> (TR = 32 ms)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50BC76-4098-A0A2-B6BF-7F3BD96AA817}"/>
                </a:ext>
              </a:extLst>
            </p:cNvPr>
            <p:cNvSpPr txBox="1"/>
            <p:nvPr/>
          </p:nvSpPr>
          <p:spPr>
            <a:xfrm rot="16200000">
              <a:off x="-460514" y="3406110"/>
              <a:ext cx="32657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Percentage simultaneous judgement (%)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B684A0-1DF3-0FD3-7853-AF9C85F3528A}"/>
                </a:ext>
              </a:extLst>
            </p:cNvPr>
            <p:cNvSpPr txBox="1"/>
            <p:nvPr/>
          </p:nvSpPr>
          <p:spPr>
            <a:xfrm>
              <a:off x="2336842" y="4567717"/>
              <a:ext cx="10022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SOA (ms)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381072D-DFFB-B9E9-4128-BB2BDDDC77D5}"/>
              </a:ext>
            </a:extLst>
          </p:cNvPr>
          <p:cNvGrpSpPr/>
          <p:nvPr/>
        </p:nvGrpSpPr>
        <p:grpSpPr>
          <a:xfrm>
            <a:off x="10153276" y="97047"/>
            <a:ext cx="1933297" cy="1520934"/>
            <a:chOff x="51660" y="1434885"/>
            <a:chExt cx="6902554" cy="532366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3E25134-D18E-BA74-DBD5-A15C16D024DD}"/>
                </a:ext>
              </a:extLst>
            </p:cNvPr>
            <p:cNvSpPr/>
            <p:nvPr/>
          </p:nvSpPr>
          <p:spPr>
            <a:xfrm>
              <a:off x="51660" y="1472337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+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829B4AF-0478-2A52-10A5-2270E372EFA3}"/>
                </a:ext>
              </a:extLst>
            </p:cNvPr>
            <p:cNvSpPr/>
            <p:nvPr/>
          </p:nvSpPr>
          <p:spPr>
            <a:xfrm>
              <a:off x="1575659" y="3235269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49" name="Graphic 48" descr="Sound Medium with solid fill">
              <a:extLst>
                <a:ext uri="{FF2B5EF4-FFF2-40B4-BE49-F238E27FC236}">
                  <a16:creationId xmlns:a16="http://schemas.microsoft.com/office/drawing/2014/main" id="{D0E9D161-AB79-65D7-F9C8-47C3027D5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00952" y="1434885"/>
              <a:ext cx="798163" cy="798163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43347E-DE50-6370-A352-5456D4707925}"/>
                </a:ext>
              </a:extLst>
            </p:cNvPr>
            <p:cNvSpPr/>
            <p:nvPr/>
          </p:nvSpPr>
          <p:spPr>
            <a:xfrm>
              <a:off x="3099658" y="4998200"/>
              <a:ext cx="3045417" cy="17603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50" dirty="0"/>
                <a:t>S+A</a:t>
              </a:r>
            </a:p>
          </p:txBody>
        </p:sp>
        <p:pic>
          <p:nvPicPr>
            <p:cNvPr id="51" name="Graphic 50" descr="Raised hand with solid fill">
              <a:extLst>
                <a:ext uri="{FF2B5EF4-FFF2-40B4-BE49-F238E27FC236}">
                  <a16:creationId xmlns:a16="http://schemas.microsoft.com/office/drawing/2014/main" id="{1FD91D61-A9A4-E45C-0D42-C5DD6CBB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68709" y="5554851"/>
              <a:ext cx="914400" cy="914400"/>
            </a:xfrm>
            <a:prstGeom prst="rect">
              <a:avLst/>
            </a:prstGeom>
          </p:spPr>
        </p:pic>
        <p:pic>
          <p:nvPicPr>
            <p:cNvPr id="52" name="Graphic 51" descr="Hand with solid fill">
              <a:extLst>
                <a:ext uri="{FF2B5EF4-FFF2-40B4-BE49-F238E27FC236}">
                  <a16:creationId xmlns:a16="http://schemas.microsoft.com/office/drawing/2014/main" id="{2A8995AD-7403-3DB4-D119-CE61CA300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39814" y="5554851"/>
              <a:ext cx="914400" cy="91440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5490452-9DEE-1B6D-1573-ABC4975E02EC}"/>
                </a:ext>
              </a:extLst>
            </p:cNvPr>
            <p:cNvSpPr/>
            <p:nvPr/>
          </p:nvSpPr>
          <p:spPr>
            <a:xfrm>
              <a:off x="3011045" y="4037308"/>
              <a:ext cx="172064" cy="15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260A01F-F3DB-BFDC-7D06-49FFC8769790}"/>
              </a:ext>
            </a:extLst>
          </p:cNvPr>
          <p:cNvSpPr txBox="1"/>
          <p:nvPr/>
        </p:nvSpPr>
        <p:spPr>
          <a:xfrm>
            <a:off x="1378409" y="4859065"/>
            <a:ext cx="1191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Auditory first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1DAB9-AF8D-DA3B-9072-6F882B34C080}"/>
              </a:ext>
            </a:extLst>
          </p:cNvPr>
          <p:cNvSpPr txBox="1"/>
          <p:nvPr/>
        </p:nvSpPr>
        <p:spPr>
          <a:xfrm>
            <a:off x="3029734" y="4859064"/>
            <a:ext cx="1008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Visual first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46B8CF2-1AE2-C10A-B22F-25B05A7FA170}"/>
              </a:ext>
            </a:extLst>
          </p:cNvPr>
          <p:cNvCxnSpPr>
            <a:cxnSpLocks/>
          </p:cNvCxnSpPr>
          <p:nvPr/>
        </p:nvCxnSpPr>
        <p:spPr>
          <a:xfrm>
            <a:off x="2809605" y="4859065"/>
            <a:ext cx="0" cy="228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346C957-646D-31E1-E64F-53DF7A7C07E9}"/>
              </a:ext>
            </a:extLst>
          </p:cNvPr>
          <p:cNvGrpSpPr/>
          <p:nvPr/>
        </p:nvGrpSpPr>
        <p:grpSpPr>
          <a:xfrm>
            <a:off x="4684638" y="1927116"/>
            <a:ext cx="3306563" cy="3265766"/>
            <a:chOff x="4684638" y="1927116"/>
            <a:chExt cx="3306563" cy="326576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29DA826-C118-D912-9C20-09E78217CABA}"/>
                </a:ext>
              </a:extLst>
            </p:cNvPr>
            <p:cNvGrpSpPr/>
            <p:nvPr/>
          </p:nvGrpSpPr>
          <p:grpSpPr>
            <a:xfrm>
              <a:off x="4684638" y="1927116"/>
              <a:ext cx="3306563" cy="3265766"/>
              <a:chOff x="4684638" y="1927116"/>
              <a:chExt cx="3306563" cy="3265766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46E26CA-7E70-FDA2-4884-F54384D48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755"/>
              <a:stretch/>
            </p:blipFill>
            <p:spPr>
              <a:xfrm>
                <a:off x="4850502" y="2368071"/>
                <a:ext cx="3025090" cy="2383857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6FA514-CDA8-73C8-B3A5-2D65D0DB0164}"/>
                  </a:ext>
                </a:extLst>
              </p:cNvPr>
              <p:cNvSpPr txBox="1"/>
              <p:nvPr/>
            </p:nvSpPr>
            <p:spPr>
              <a:xfrm>
                <a:off x="4974221" y="2193415"/>
                <a:ext cx="30169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Curve fitted to </a:t>
                </a:r>
                <a:r>
                  <a:rPr lang="en-US" sz="1600" b="1" dirty="0"/>
                  <a:t>SCZ</a:t>
                </a:r>
                <a:r>
                  <a:rPr lang="en-US" sz="1600" dirty="0"/>
                  <a:t> (TR = 12 ms)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5E4171D-6A39-70B3-204D-892802AF127C}"/>
                  </a:ext>
                </a:extLst>
              </p:cNvPr>
              <p:cNvSpPr txBox="1"/>
              <p:nvPr/>
            </p:nvSpPr>
            <p:spPr>
              <a:xfrm rot="16200000">
                <a:off x="3205644" y="3406110"/>
                <a:ext cx="326576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Percentage simultaneous judgement (%)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9A28382-1D4F-C435-6E32-C48926B8B313}"/>
                  </a:ext>
                </a:extLst>
              </p:cNvPr>
              <p:cNvSpPr txBox="1"/>
              <p:nvPr/>
            </p:nvSpPr>
            <p:spPr>
              <a:xfrm>
                <a:off x="5980525" y="4567717"/>
                <a:ext cx="100226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SOA (ms)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AB63D11-03D4-6F2C-D6CC-7390B7A26C43}"/>
                </a:ext>
              </a:extLst>
            </p:cNvPr>
            <p:cNvSpPr txBox="1"/>
            <p:nvPr/>
          </p:nvSpPr>
          <p:spPr>
            <a:xfrm>
              <a:off x="5063414" y="4860179"/>
              <a:ext cx="11919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Auditory first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A63AF1-0012-A847-91EB-DEC75C75D987}"/>
                </a:ext>
              </a:extLst>
            </p:cNvPr>
            <p:cNvSpPr txBox="1"/>
            <p:nvPr/>
          </p:nvSpPr>
          <p:spPr>
            <a:xfrm>
              <a:off x="6714739" y="4860178"/>
              <a:ext cx="1008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Visual first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74FBF39-5A5B-54AA-7EEF-10617FC69126}"/>
                </a:ext>
              </a:extLst>
            </p:cNvPr>
            <p:cNvCxnSpPr>
              <a:cxnSpLocks/>
            </p:cNvCxnSpPr>
            <p:nvPr/>
          </p:nvCxnSpPr>
          <p:spPr>
            <a:xfrm>
              <a:off x="6494610" y="4860179"/>
              <a:ext cx="0" cy="228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8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entre of Excellence in Youth Mental Health">
      <a:dk1>
        <a:srgbClr val="000000"/>
      </a:dk1>
      <a:lt1>
        <a:srgbClr val="FFFFFF"/>
      </a:lt1>
      <a:dk2>
        <a:srgbClr val="ED1B2F"/>
      </a:dk2>
      <a:lt2>
        <a:srgbClr val="101A71"/>
      </a:lt2>
      <a:accent1>
        <a:srgbClr val="739ED3"/>
      </a:accent1>
      <a:accent2>
        <a:srgbClr val="F05A4B"/>
      </a:accent2>
      <a:accent3>
        <a:srgbClr val="494F80"/>
      </a:accent3>
      <a:accent4>
        <a:srgbClr val="8EB0DA"/>
      </a:accent4>
      <a:accent5>
        <a:srgbClr val="FBD3C4"/>
      </a:accent5>
      <a:accent6>
        <a:srgbClr val="E2EAF6"/>
      </a:accent6>
      <a:hlink>
        <a:srgbClr val="101A71"/>
      </a:hlink>
      <a:folHlink>
        <a:srgbClr val="7477B0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8F6AC1C3-DF5B-6941-9DF6-78F9CFD14972}" vid="{B8CAFB64-A5A9-F743-9DEC-6C0E4AFEAC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3659AE5513B46846E4B8DDD9099DF" ma:contentTypeVersion="18" ma:contentTypeDescription="Create a new document." ma:contentTypeScope="" ma:versionID="152756891563f5dbbcd191627e1b4013">
  <xsd:schema xmlns:xsd="http://www.w3.org/2001/XMLSchema" xmlns:xs="http://www.w3.org/2001/XMLSchema" xmlns:p="http://schemas.microsoft.com/office/2006/metadata/properties" xmlns:ns2="9bc89ae6-12cd-4017-8308-bbafe73c98eb" xmlns:ns3="82d20eb6-a24a-4b53-bc90-4632f8c9f1a0" targetNamespace="http://schemas.microsoft.com/office/2006/metadata/properties" ma:root="true" ma:fieldsID="186887fb908d76f5ce4ab9f4620bb4b6" ns2:_="" ns3:_="">
    <xsd:import namespace="9bc89ae6-12cd-4017-8308-bbafe73c98eb"/>
    <xsd:import namespace="82d20eb6-a24a-4b53-bc90-4632f8c9f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Notes" minOccurs="0"/>
                <xsd:element ref="ns2:Confidential_x003f_" minOccurs="0"/>
                <xsd:element ref="ns2:MediaServiceLocation" minOccurs="0"/>
                <xsd:element ref="ns3:SharedWithUsers" minOccurs="0"/>
                <xsd:element ref="ns3:SharedWithDetails" minOccurs="0"/>
                <xsd:element ref="ns2:Successful_x003f_Yes_x002f_No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89ae6-12cd-4017-8308-bbafe73c98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1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Confidential_x003f_" ma:index="18" nillable="true" ma:displayName="Confidential? " ma:default="1" ma:description="If confidential, we cannot share or distribute more widely. " ma:format="Dropdown" ma:internalName="Confidential_x003f_">
      <xsd:simpleType>
        <xsd:restriction base="dms:Boolea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Successful_x003f_Yes_x002f_No" ma:index="22" nillable="true" ma:displayName="Successful? Yes/No" ma:default="1" ma:format="Dropdown" ma:internalName="Successful_x003f_Yes_x002f_No">
      <xsd:simpleType>
        <xsd:restriction base="dms:Boolea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20eb6-a24a-4b53-bc90-4632f8c9f1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32d1052-196e-4807-ba63-49afd110feb0}" ma:internalName="TaxCatchAll" ma:showField="CatchAllData" ma:web="82d20eb6-a24a-4b53-bc90-4632f8c9f1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d20eb6-a24a-4b53-bc90-4632f8c9f1a0" xsi:nil="true"/>
    <lcf76f155ced4ddcb4097134ff3c332f xmlns="9bc89ae6-12cd-4017-8308-bbafe73c98eb">
      <Terms xmlns="http://schemas.microsoft.com/office/infopath/2007/PartnerControls"/>
    </lcf76f155ced4ddcb4097134ff3c332f>
    <Notes xmlns="9bc89ae6-12cd-4017-8308-bbafe73c98eb" xsi:nil="true"/>
    <Confidential_x003f_ xmlns="9bc89ae6-12cd-4017-8308-bbafe73c98eb">true</Confidential_x003f_>
    <Successful_x003f_Yes_x002f_No xmlns="9bc89ae6-12cd-4017-8308-bbafe73c98eb">true</Successful_x003f_Yes_x002f_N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40191E-BC07-432D-9E9E-6558645D3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c89ae6-12cd-4017-8308-bbafe73c98eb"/>
    <ds:schemaRef ds:uri="82d20eb6-a24a-4b53-bc90-4632f8c9f1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82d20eb6-a24a-4b53-bc90-4632f8c9f1a0"/>
    <ds:schemaRef ds:uri="9bc89ae6-12cd-4017-8308-bbafe73c98eb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10167</TotalTime>
  <Words>1514</Words>
  <Application>Microsoft Office PowerPoint</Application>
  <PresentationFormat>Widescreen</PresentationFormat>
  <Paragraphs>248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MEG in Psychosis: individual differences in neuronal oscillations underlying language disorganization and impoverishment</vt:lpstr>
      <vt:lpstr>Motivation</vt:lpstr>
      <vt:lpstr>Motivation</vt:lpstr>
      <vt:lpstr>Research questions</vt:lpstr>
      <vt:lpstr>Method</vt:lpstr>
      <vt:lpstr>Data collection</vt:lpstr>
      <vt:lpstr>Audio-visual simultaneity judgement</vt:lpstr>
      <vt:lpstr>Preliminary Results</vt:lpstr>
      <vt:lpstr>Multisensory behavioral judgement</vt:lpstr>
      <vt:lpstr>Event-related beta power</vt:lpstr>
      <vt:lpstr>Movement-related beta power</vt:lpstr>
      <vt:lpstr>Movement-related beta power</vt:lpstr>
      <vt:lpstr>Beta power with multisensory judgment</vt:lpstr>
      <vt:lpstr>Natural speech</vt:lpstr>
      <vt:lpstr>Movement-related beta power with speech factor</vt:lpstr>
      <vt:lpstr>Visual-related beta power</vt:lpstr>
      <vt:lpstr>Visual-related beta power</vt:lpstr>
      <vt:lpstr>Visual-related beta power with speech factor</vt:lpstr>
      <vt:lpstr>Audio-related beta power</vt:lpstr>
      <vt:lpstr>Audio-related beta power</vt:lpstr>
      <vt:lpstr>Audio-related beta power with speech factor</vt:lpstr>
      <vt:lpstr>Preliminary results summary</vt:lpstr>
      <vt:lpstr>Next steps</vt:lpstr>
      <vt:lpstr>Future implications  If a role for beta-deficits is established in Schizophrenia, we can  1. Guide neuromodulatory interventions 2. Conduct symptom-focused clinical trials to select treatments based on their effect on this target oscillatory marker.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Tiana Wei</dc:creator>
  <cp:lastModifiedBy>Tiana Wei</cp:lastModifiedBy>
  <cp:revision>297</cp:revision>
  <dcterms:created xsi:type="dcterms:W3CDTF">2025-03-24T14:14:08Z</dcterms:created>
  <dcterms:modified xsi:type="dcterms:W3CDTF">2025-03-31T16:22:10Z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0x0101008023659AE5513B46846E4B8DDD9099DF</vt:lpwstr>
  </property>
  <property fmtid="{D5CDD505-2E9C-101B-9397-08002B2CF9AE}" pid="3" name="MediaServiceImageTags">
    <vt:lpwstr/>
  </property>
</Properties>
</file>