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258" r:id="rId5"/>
    <p:sldId id="377" r:id="rId6"/>
    <p:sldId id="378" r:id="rId7"/>
    <p:sldId id="379" r:id="rId8"/>
    <p:sldId id="869" r:id="rId9"/>
    <p:sldId id="866" r:id="rId10"/>
    <p:sldId id="867" r:id="rId11"/>
    <p:sldId id="868" r:id="rId12"/>
    <p:sldId id="363" r:id="rId13"/>
  </p:sldIdLst>
  <p:sldSz cx="12192000" cy="6858000"/>
  <p:notesSz cx="6858000" cy="9144000"/>
  <p:embeddedFontLst>
    <p:embeddedFont>
      <p:font typeface="Barlow Light" panose="00000400000000000000" pitchFamily="2" charset="0"/>
      <p:regular r:id="rId16"/>
      <p:italic r:id="rId17"/>
    </p:embeddedFont>
    <p:embeddedFont>
      <p:font typeface="Barlow SemiBold" panose="00000700000000000000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italic r:id="rId27"/>
    </p:embeddedFont>
    <p:embeddedFont>
      <p:font typeface="Open Sans Semibold" panose="020B0706030804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8E7"/>
    <a:srgbClr val="92BDDF"/>
    <a:srgbClr val="088BBD"/>
    <a:srgbClr val="0694B6"/>
    <a:srgbClr val="3D3A3B"/>
    <a:srgbClr val="A5A5A5"/>
    <a:srgbClr val="E7E7E8"/>
    <a:srgbClr val="00CB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3F73C-36EA-4F93-AD1C-A3D4CCDE4254}" v="3" dt="2025-04-01T18:57:11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81"/>
    <p:restoredTop sz="93557" autoAdjust="0"/>
  </p:normalViewPr>
  <p:slideViewPr>
    <p:cSldViewPr snapToGrid="0" snapToObjects="1">
      <p:cViewPr>
        <p:scale>
          <a:sx n="84" d="100"/>
          <a:sy n="84" d="100"/>
        </p:scale>
        <p:origin x="114" y="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B9EF4-3FFF-9543-B148-D7842554C1EB}" type="doc">
      <dgm:prSet loTypeId="urn:microsoft.com/office/officeart/2005/8/layout/hProcess9" loCatId="hierarchy" qsTypeId="urn:microsoft.com/office/officeart/2005/8/quickstyle/simple4" qsCatId="simple" csTypeId="urn:microsoft.com/office/officeart/2005/8/colors/accent0_1" csCatId="mainScheme" phldr="1"/>
      <dgm:spPr/>
    </dgm:pt>
    <dgm:pt modelId="{1725DAE1-58C6-FF4E-B8BD-FD4FEEA47760}">
      <dgm:prSet phldrT="[Testo]" custT="1"/>
      <dgm:spPr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it-IT" sz="1500" dirty="0">
              <a:latin typeface="+mn-lt"/>
            </a:rPr>
            <a:t>APACS-IT</a:t>
          </a:r>
        </a:p>
        <a:p>
          <a:r>
            <a:rPr lang="it-IT" sz="1500" dirty="0">
              <a:latin typeface="+mn-lt"/>
            </a:rPr>
            <a:t>(</a:t>
          </a:r>
          <a:r>
            <a:rPr lang="it-IT" sz="1500" dirty="0" err="1">
              <a:latin typeface="+mn-lt"/>
            </a:rPr>
            <a:t>Arcara</a:t>
          </a:r>
          <a:r>
            <a:rPr lang="it-IT" sz="1500" dirty="0">
              <a:latin typeface="+mn-lt"/>
            </a:rPr>
            <a:t> &amp; Bambini 2016)</a:t>
          </a:r>
        </a:p>
      </dgm:t>
    </dgm:pt>
    <dgm:pt modelId="{FFDD84E9-3B2C-4B41-B562-BFC90B13A68A}" type="parTrans" cxnId="{1AF0503E-956B-2E4F-B78F-28887BFF6218}">
      <dgm:prSet/>
      <dgm:spPr/>
      <dgm:t>
        <a:bodyPr/>
        <a:lstStyle/>
        <a:p>
          <a:endParaRPr lang="it-IT" sz="1500">
            <a:latin typeface="Helvetica" pitchFamily="2" charset="0"/>
          </a:endParaRPr>
        </a:p>
      </dgm:t>
    </dgm:pt>
    <dgm:pt modelId="{06F84048-FC18-2F40-A37B-E49F6A5C336C}" type="sibTrans" cxnId="{1AF0503E-956B-2E4F-B78F-28887BFF6218}">
      <dgm:prSet/>
      <dgm:spPr/>
      <dgm:t>
        <a:bodyPr/>
        <a:lstStyle/>
        <a:p>
          <a:endParaRPr lang="it-IT" sz="1500">
            <a:latin typeface="Helvetica" pitchFamily="2" charset="0"/>
          </a:endParaRPr>
        </a:p>
      </dgm:t>
    </dgm:pt>
    <dgm:pt modelId="{F010D85A-AEA9-D445-AB2F-1CC6BBEB1A61}">
      <dgm:prSet custT="1"/>
      <dgm:spPr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it-IT" sz="1500" dirty="0">
              <a:latin typeface="+mn-lt"/>
            </a:rPr>
            <a:t>APACS-Dutch-</a:t>
          </a:r>
          <a:r>
            <a:rPr lang="it-IT" sz="1500" dirty="0" err="1">
              <a:latin typeface="+mn-lt"/>
            </a:rPr>
            <a:t>Flemish</a:t>
          </a:r>
          <a:endParaRPr lang="it-IT" sz="1500" dirty="0">
            <a:latin typeface="+mn-lt"/>
          </a:endParaRPr>
        </a:p>
        <a:p>
          <a:r>
            <a:rPr lang="it-IT" sz="1500" dirty="0">
              <a:latin typeface="+mn-lt"/>
            </a:rPr>
            <a:t>(Bambini et al. 2021)</a:t>
          </a:r>
        </a:p>
      </dgm:t>
    </dgm:pt>
    <dgm:pt modelId="{7FEDE3D3-BDF5-7F47-A9FE-CC0A1C675D0E}" type="parTrans" cxnId="{38191DD7-F071-E844-9A36-8C6F0F242C2D}">
      <dgm:prSet/>
      <dgm:spPr/>
      <dgm:t>
        <a:bodyPr/>
        <a:lstStyle/>
        <a:p>
          <a:endParaRPr lang="it-IT" sz="1500">
            <a:latin typeface="Helvetica" pitchFamily="2" charset="0"/>
          </a:endParaRPr>
        </a:p>
      </dgm:t>
    </dgm:pt>
    <dgm:pt modelId="{21744E56-E5EB-8B45-8331-EF4A40C89DC7}" type="sibTrans" cxnId="{38191DD7-F071-E844-9A36-8C6F0F242C2D}">
      <dgm:prSet/>
      <dgm:spPr/>
      <dgm:t>
        <a:bodyPr/>
        <a:lstStyle/>
        <a:p>
          <a:endParaRPr lang="it-IT" sz="1500">
            <a:latin typeface="Helvetica" pitchFamily="2" charset="0"/>
          </a:endParaRPr>
        </a:p>
      </dgm:t>
    </dgm:pt>
    <dgm:pt modelId="{A638C2AD-A54F-B444-9F2E-3DEBE24CD1D8}">
      <dgm:prSet custT="1"/>
      <dgm:spPr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it-IT" sz="1500" dirty="0">
              <a:latin typeface="+mn-lt"/>
            </a:rPr>
            <a:t>APACS-</a:t>
          </a:r>
          <a:r>
            <a:rPr lang="it-IT" sz="1500" dirty="0" err="1">
              <a:latin typeface="+mn-lt"/>
            </a:rPr>
            <a:t>Hebrew</a:t>
          </a:r>
          <a:endParaRPr lang="it-IT" sz="1500" dirty="0">
            <a:latin typeface="+mn-lt"/>
          </a:endParaRPr>
        </a:p>
        <a:p>
          <a:r>
            <a:rPr lang="it-IT" sz="1500" dirty="0">
              <a:latin typeface="+mn-lt"/>
            </a:rPr>
            <a:t>(</a:t>
          </a:r>
          <a:r>
            <a:rPr lang="it-IT" sz="1500" dirty="0" err="1">
              <a:latin typeface="+mn-lt"/>
            </a:rPr>
            <a:t>Fussman</a:t>
          </a:r>
          <a:r>
            <a:rPr lang="it-IT" sz="1500" dirty="0">
              <a:latin typeface="+mn-lt"/>
            </a:rPr>
            <a:t> &amp; Mashal 2022)</a:t>
          </a:r>
        </a:p>
      </dgm:t>
    </dgm:pt>
    <dgm:pt modelId="{C2EA1130-1AB5-0F45-B53B-F4B9B31BEC62}" type="parTrans" cxnId="{D2183E38-57E8-A04A-BD28-9F6107D27D01}">
      <dgm:prSet/>
      <dgm:spPr/>
      <dgm:t>
        <a:bodyPr/>
        <a:lstStyle/>
        <a:p>
          <a:endParaRPr lang="it-IT" sz="1500">
            <a:latin typeface="Helvetica" pitchFamily="2" charset="0"/>
          </a:endParaRPr>
        </a:p>
      </dgm:t>
    </dgm:pt>
    <dgm:pt modelId="{FACA8B8C-E7C5-E242-824A-B927CC4E4233}" type="sibTrans" cxnId="{D2183E38-57E8-A04A-BD28-9F6107D27D01}">
      <dgm:prSet/>
      <dgm:spPr/>
      <dgm:t>
        <a:bodyPr/>
        <a:lstStyle/>
        <a:p>
          <a:endParaRPr lang="it-IT" sz="1500">
            <a:latin typeface="Helvetica" pitchFamily="2" charset="0"/>
          </a:endParaRPr>
        </a:p>
      </dgm:t>
    </dgm:pt>
    <dgm:pt modelId="{E59B8268-23D6-3C40-BEB4-2F4A33E3C00F}">
      <dgm:prSet custT="1"/>
      <dgm:spPr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it-IT" sz="1500" dirty="0">
              <a:latin typeface="+mn-lt"/>
            </a:rPr>
            <a:t>APACS - French</a:t>
          </a:r>
        </a:p>
        <a:p>
          <a:r>
            <a:rPr lang="it-IT" sz="1500" dirty="0">
              <a:latin typeface="+mn-lt"/>
            </a:rPr>
            <a:t>(Petit et al. </a:t>
          </a:r>
          <a:r>
            <a:rPr lang="it-IT" sz="1500" dirty="0" err="1">
              <a:latin typeface="+mn-lt"/>
            </a:rPr>
            <a:t>submitted</a:t>
          </a:r>
          <a:r>
            <a:rPr lang="it-IT" sz="1500" dirty="0">
              <a:latin typeface="+mn-lt"/>
            </a:rPr>
            <a:t>)</a:t>
          </a:r>
        </a:p>
      </dgm:t>
    </dgm:pt>
    <dgm:pt modelId="{4BFE4069-49C5-564E-8C40-B80D9A69B2D9}" type="parTrans" cxnId="{AA077801-1EDE-7949-8FC8-5836C3A02F50}">
      <dgm:prSet/>
      <dgm:spPr/>
      <dgm:t>
        <a:bodyPr/>
        <a:lstStyle/>
        <a:p>
          <a:endParaRPr lang="it-IT" sz="1500">
            <a:latin typeface="Helvetica" pitchFamily="2" charset="0"/>
          </a:endParaRPr>
        </a:p>
      </dgm:t>
    </dgm:pt>
    <dgm:pt modelId="{87F5960A-C490-C04E-AF08-8A5B9D570014}" type="sibTrans" cxnId="{AA077801-1EDE-7949-8FC8-5836C3A02F50}">
      <dgm:prSet/>
      <dgm:spPr/>
      <dgm:t>
        <a:bodyPr/>
        <a:lstStyle/>
        <a:p>
          <a:endParaRPr lang="it-IT" sz="1500">
            <a:latin typeface="Helvetica" pitchFamily="2" charset="0"/>
          </a:endParaRPr>
        </a:p>
      </dgm:t>
    </dgm:pt>
    <dgm:pt modelId="{0D2BB179-4C47-6E40-89C9-D12A63CE534D}">
      <dgm:prSet custT="1"/>
      <dgm:spPr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GB" sz="1500" dirty="0">
              <a:latin typeface="+mn-lt"/>
            </a:rPr>
            <a:t>APACS German</a:t>
          </a:r>
        </a:p>
        <a:p>
          <a:r>
            <a:rPr lang="en-GB" sz="1500" dirty="0">
              <a:latin typeface="+mn-lt"/>
            </a:rPr>
            <a:t>(Buttner &amp; Baumgartner, in progress)</a:t>
          </a:r>
        </a:p>
      </dgm:t>
    </dgm:pt>
    <dgm:pt modelId="{3269E6DE-B9C7-3441-A7F6-860147E13F38}" type="parTrans" cxnId="{522ED771-543A-5044-866A-84DCE1C96F70}">
      <dgm:prSet/>
      <dgm:spPr/>
      <dgm:t>
        <a:bodyPr/>
        <a:lstStyle/>
        <a:p>
          <a:endParaRPr lang="en-GB" sz="1500">
            <a:latin typeface="Helvetica" pitchFamily="2" charset="0"/>
          </a:endParaRPr>
        </a:p>
      </dgm:t>
    </dgm:pt>
    <dgm:pt modelId="{D334C576-3469-D440-9E26-FBFA5766D3AE}" type="sibTrans" cxnId="{522ED771-543A-5044-866A-84DCE1C96F70}">
      <dgm:prSet/>
      <dgm:spPr/>
      <dgm:t>
        <a:bodyPr/>
        <a:lstStyle/>
        <a:p>
          <a:endParaRPr lang="en-GB" sz="1500">
            <a:latin typeface="Helvetica" pitchFamily="2" charset="0"/>
          </a:endParaRPr>
        </a:p>
      </dgm:t>
    </dgm:pt>
    <dgm:pt modelId="{07E0F95D-7A2F-5245-91E1-034B303BDDAB}">
      <dgm:prSet custT="1"/>
      <dgm:spPr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GB" sz="1500" dirty="0">
              <a:latin typeface="+mn-lt"/>
            </a:rPr>
            <a:t>APACS-Spanish</a:t>
          </a:r>
        </a:p>
        <a:p>
          <a:r>
            <a:rPr lang="en-GB" sz="1500" dirty="0">
              <a:latin typeface="+mn-lt"/>
            </a:rPr>
            <a:t>(Alonso, in progress)</a:t>
          </a:r>
          <a:endParaRPr lang="it-IT" sz="1500" dirty="0">
            <a:latin typeface="+mn-lt"/>
          </a:endParaRPr>
        </a:p>
      </dgm:t>
    </dgm:pt>
    <dgm:pt modelId="{E5B527EB-D929-AC44-A374-708ABFDA6452}" type="parTrans" cxnId="{976B013F-BA4D-9444-A814-03749F3FBFB8}">
      <dgm:prSet/>
      <dgm:spPr/>
      <dgm:t>
        <a:bodyPr/>
        <a:lstStyle/>
        <a:p>
          <a:endParaRPr lang="it-IT" sz="1500"/>
        </a:p>
      </dgm:t>
    </dgm:pt>
    <dgm:pt modelId="{A3C29C28-AA25-2A41-97B3-DEB96DB9A645}" type="sibTrans" cxnId="{976B013F-BA4D-9444-A814-03749F3FBFB8}">
      <dgm:prSet/>
      <dgm:spPr/>
      <dgm:t>
        <a:bodyPr/>
        <a:lstStyle/>
        <a:p>
          <a:endParaRPr lang="it-IT" sz="1500"/>
        </a:p>
      </dgm:t>
    </dgm:pt>
    <dgm:pt modelId="{47C499DD-3D01-C140-93A6-B83841F11F9D}" type="pres">
      <dgm:prSet presAssocID="{2C3B9EF4-3FFF-9543-B148-D7842554C1EB}" presName="CompostProcess" presStyleCnt="0">
        <dgm:presLayoutVars>
          <dgm:dir/>
          <dgm:resizeHandles val="exact"/>
        </dgm:presLayoutVars>
      </dgm:prSet>
      <dgm:spPr/>
    </dgm:pt>
    <dgm:pt modelId="{B7A304FD-FEFE-3844-BE1C-0DAA014AB4DD}" type="pres">
      <dgm:prSet presAssocID="{2C3B9EF4-3FFF-9543-B148-D7842554C1EB}" presName="arrow" presStyleLbl="bgShp" presStyleIdx="0" presStyleCnt="1" custScaleX="117647" custLinFactNeighborX="1330" custLinFactNeighborY="-6219"/>
      <dgm:spPr/>
    </dgm:pt>
    <dgm:pt modelId="{68FBC4A2-AB2D-074D-AF16-CE55E1FC967C}" type="pres">
      <dgm:prSet presAssocID="{2C3B9EF4-3FFF-9543-B148-D7842554C1EB}" presName="linearProcess" presStyleCnt="0"/>
      <dgm:spPr/>
    </dgm:pt>
    <dgm:pt modelId="{DB801B53-2121-154A-87EB-447003F18FC1}" type="pres">
      <dgm:prSet presAssocID="{1725DAE1-58C6-FF4E-B8BD-FD4FEEA47760}" presName="textNode" presStyleLbl="node1" presStyleIdx="0" presStyleCnt="6">
        <dgm:presLayoutVars>
          <dgm:bulletEnabled val="1"/>
        </dgm:presLayoutVars>
      </dgm:prSet>
      <dgm:spPr/>
    </dgm:pt>
    <dgm:pt modelId="{8F087550-454B-8B41-8872-9FE8CF0920FB}" type="pres">
      <dgm:prSet presAssocID="{06F84048-FC18-2F40-A37B-E49F6A5C336C}" presName="sibTrans" presStyleCnt="0"/>
      <dgm:spPr/>
    </dgm:pt>
    <dgm:pt modelId="{FC16A3AB-C9B7-074F-828A-F35E42E76665}" type="pres">
      <dgm:prSet presAssocID="{F010D85A-AEA9-D445-AB2F-1CC6BBEB1A61}" presName="textNode" presStyleLbl="node1" presStyleIdx="1" presStyleCnt="6">
        <dgm:presLayoutVars>
          <dgm:bulletEnabled val="1"/>
        </dgm:presLayoutVars>
      </dgm:prSet>
      <dgm:spPr/>
    </dgm:pt>
    <dgm:pt modelId="{48F91B39-076D-9242-942F-3447DD4F3D3F}" type="pres">
      <dgm:prSet presAssocID="{21744E56-E5EB-8B45-8331-EF4A40C89DC7}" presName="sibTrans" presStyleCnt="0"/>
      <dgm:spPr/>
    </dgm:pt>
    <dgm:pt modelId="{3B95FDA1-801D-0E47-82DF-C7FF145E8343}" type="pres">
      <dgm:prSet presAssocID="{A638C2AD-A54F-B444-9F2E-3DEBE24CD1D8}" presName="textNode" presStyleLbl="node1" presStyleIdx="2" presStyleCnt="6">
        <dgm:presLayoutVars>
          <dgm:bulletEnabled val="1"/>
        </dgm:presLayoutVars>
      </dgm:prSet>
      <dgm:spPr/>
    </dgm:pt>
    <dgm:pt modelId="{882BDF5B-8BD1-7C40-B256-BCAD84BA5B7E}" type="pres">
      <dgm:prSet presAssocID="{FACA8B8C-E7C5-E242-824A-B927CC4E4233}" presName="sibTrans" presStyleCnt="0"/>
      <dgm:spPr/>
    </dgm:pt>
    <dgm:pt modelId="{3DD49D38-268F-9F41-AE85-EB1E1875187C}" type="pres">
      <dgm:prSet presAssocID="{E59B8268-23D6-3C40-BEB4-2F4A33E3C00F}" presName="textNode" presStyleLbl="node1" presStyleIdx="3" presStyleCnt="6">
        <dgm:presLayoutVars>
          <dgm:bulletEnabled val="1"/>
        </dgm:presLayoutVars>
      </dgm:prSet>
      <dgm:spPr/>
    </dgm:pt>
    <dgm:pt modelId="{F8851A0B-CF57-4843-9B52-45A51333D15B}" type="pres">
      <dgm:prSet presAssocID="{87F5960A-C490-C04E-AF08-8A5B9D570014}" presName="sibTrans" presStyleCnt="0"/>
      <dgm:spPr/>
    </dgm:pt>
    <dgm:pt modelId="{FD7C474F-75DD-3F44-B3B2-D991D83A43D9}" type="pres">
      <dgm:prSet presAssocID="{0D2BB179-4C47-6E40-89C9-D12A63CE534D}" presName="textNode" presStyleLbl="node1" presStyleIdx="4" presStyleCnt="6">
        <dgm:presLayoutVars>
          <dgm:bulletEnabled val="1"/>
        </dgm:presLayoutVars>
      </dgm:prSet>
      <dgm:spPr/>
    </dgm:pt>
    <dgm:pt modelId="{7A10B31F-801C-5E43-81F8-102FBAD0F2B0}" type="pres">
      <dgm:prSet presAssocID="{D334C576-3469-D440-9E26-FBFA5766D3AE}" presName="sibTrans" presStyleCnt="0"/>
      <dgm:spPr/>
    </dgm:pt>
    <dgm:pt modelId="{41C54B53-4FF2-524E-A57E-DDD069F621FF}" type="pres">
      <dgm:prSet presAssocID="{07E0F95D-7A2F-5245-91E1-034B303BDDAB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AA077801-1EDE-7949-8FC8-5836C3A02F50}" srcId="{2C3B9EF4-3FFF-9543-B148-D7842554C1EB}" destId="{E59B8268-23D6-3C40-BEB4-2F4A33E3C00F}" srcOrd="3" destOrd="0" parTransId="{4BFE4069-49C5-564E-8C40-B80D9A69B2D9}" sibTransId="{87F5960A-C490-C04E-AF08-8A5B9D570014}"/>
    <dgm:cxn modelId="{33177B2F-789E-4F44-B60F-2FAC2EFB99E6}" type="presOf" srcId="{E59B8268-23D6-3C40-BEB4-2F4A33E3C00F}" destId="{3DD49D38-268F-9F41-AE85-EB1E1875187C}" srcOrd="0" destOrd="0" presId="urn:microsoft.com/office/officeart/2005/8/layout/hProcess9"/>
    <dgm:cxn modelId="{D2183E38-57E8-A04A-BD28-9F6107D27D01}" srcId="{2C3B9EF4-3FFF-9543-B148-D7842554C1EB}" destId="{A638C2AD-A54F-B444-9F2E-3DEBE24CD1D8}" srcOrd="2" destOrd="0" parTransId="{C2EA1130-1AB5-0F45-B53B-F4B9B31BEC62}" sibTransId="{FACA8B8C-E7C5-E242-824A-B927CC4E4233}"/>
    <dgm:cxn modelId="{1AF0503E-956B-2E4F-B78F-28887BFF6218}" srcId="{2C3B9EF4-3FFF-9543-B148-D7842554C1EB}" destId="{1725DAE1-58C6-FF4E-B8BD-FD4FEEA47760}" srcOrd="0" destOrd="0" parTransId="{FFDD84E9-3B2C-4B41-B562-BFC90B13A68A}" sibTransId="{06F84048-FC18-2F40-A37B-E49F6A5C336C}"/>
    <dgm:cxn modelId="{976B013F-BA4D-9444-A814-03749F3FBFB8}" srcId="{2C3B9EF4-3FFF-9543-B148-D7842554C1EB}" destId="{07E0F95D-7A2F-5245-91E1-034B303BDDAB}" srcOrd="5" destOrd="0" parTransId="{E5B527EB-D929-AC44-A374-708ABFDA6452}" sibTransId="{A3C29C28-AA25-2A41-97B3-DEB96DB9A645}"/>
    <dgm:cxn modelId="{522ED771-543A-5044-866A-84DCE1C96F70}" srcId="{2C3B9EF4-3FFF-9543-B148-D7842554C1EB}" destId="{0D2BB179-4C47-6E40-89C9-D12A63CE534D}" srcOrd="4" destOrd="0" parTransId="{3269E6DE-B9C7-3441-A7F6-860147E13F38}" sibTransId="{D334C576-3469-D440-9E26-FBFA5766D3AE}"/>
    <dgm:cxn modelId="{3AF8B590-AC22-F344-98EE-5231742D433B}" type="presOf" srcId="{1725DAE1-58C6-FF4E-B8BD-FD4FEEA47760}" destId="{DB801B53-2121-154A-87EB-447003F18FC1}" srcOrd="0" destOrd="0" presId="urn:microsoft.com/office/officeart/2005/8/layout/hProcess9"/>
    <dgm:cxn modelId="{6E10BE97-BD34-214E-8FE3-47EF049E2245}" type="presOf" srcId="{A638C2AD-A54F-B444-9F2E-3DEBE24CD1D8}" destId="{3B95FDA1-801D-0E47-82DF-C7FF145E8343}" srcOrd="0" destOrd="0" presId="urn:microsoft.com/office/officeart/2005/8/layout/hProcess9"/>
    <dgm:cxn modelId="{DAF00799-7A1E-2941-9460-1CF021355076}" type="presOf" srcId="{07E0F95D-7A2F-5245-91E1-034B303BDDAB}" destId="{41C54B53-4FF2-524E-A57E-DDD069F621FF}" srcOrd="0" destOrd="0" presId="urn:microsoft.com/office/officeart/2005/8/layout/hProcess9"/>
    <dgm:cxn modelId="{E4A641B3-366B-7741-9314-90CA03F3AD7C}" type="presOf" srcId="{0D2BB179-4C47-6E40-89C9-D12A63CE534D}" destId="{FD7C474F-75DD-3F44-B3B2-D991D83A43D9}" srcOrd="0" destOrd="0" presId="urn:microsoft.com/office/officeart/2005/8/layout/hProcess9"/>
    <dgm:cxn modelId="{CF949FB4-CD51-A940-9C7B-9C96EA786290}" type="presOf" srcId="{2C3B9EF4-3FFF-9543-B148-D7842554C1EB}" destId="{47C499DD-3D01-C140-93A6-B83841F11F9D}" srcOrd="0" destOrd="0" presId="urn:microsoft.com/office/officeart/2005/8/layout/hProcess9"/>
    <dgm:cxn modelId="{C9B21CD6-3034-B54C-89A0-25AC8850FFE7}" type="presOf" srcId="{F010D85A-AEA9-D445-AB2F-1CC6BBEB1A61}" destId="{FC16A3AB-C9B7-074F-828A-F35E42E76665}" srcOrd="0" destOrd="0" presId="urn:microsoft.com/office/officeart/2005/8/layout/hProcess9"/>
    <dgm:cxn modelId="{38191DD7-F071-E844-9A36-8C6F0F242C2D}" srcId="{2C3B9EF4-3FFF-9543-B148-D7842554C1EB}" destId="{F010D85A-AEA9-D445-AB2F-1CC6BBEB1A61}" srcOrd="1" destOrd="0" parTransId="{7FEDE3D3-BDF5-7F47-A9FE-CC0A1C675D0E}" sibTransId="{21744E56-E5EB-8B45-8331-EF4A40C89DC7}"/>
    <dgm:cxn modelId="{8B2E5E13-1235-9D4F-AF34-36508DBF4C53}" type="presParOf" srcId="{47C499DD-3D01-C140-93A6-B83841F11F9D}" destId="{B7A304FD-FEFE-3844-BE1C-0DAA014AB4DD}" srcOrd="0" destOrd="0" presId="urn:microsoft.com/office/officeart/2005/8/layout/hProcess9"/>
    <dgm:cxn modelId="{F47B91A8-D822-1F49-A77A-5E33F1B5169B}" type="presParOf" srcId="{47C499DD-3D01-C140-93A6-B83841F11F9D}" destId="{68FBC4A2-AB2D-074D-AF16-CE55E1FC967C}" srcOrd="1" destOrd="0" presId="urn:microsoft.com/office/officeart/2005/8/layout/hProcess9"/>
    <dgm:cxn modelId="{0074FFA8-EB6A-BB4A-B80C-491CC7CC13D4}" type="presParOf" srcId="{68FBC4A2-AB2D-074D-AF16-CE55E1FC967C}" destId="{DB801B53-2121-154A-87EB-447003F18FC1}" srcOrd="0" destOrd="0" presId="urn:microsoft.com/office/officeart/2005/8/layout/hProcess9"/>
    <dgm:cxn modelId="{B8B2CEE5-9E0F-6F42-ADB9-B999D19AB11B}" type="presParOf" srcId="{68FBC4A2-AB2D-074D-AF16-CE55E1FC967C}" destId="{8F087550-454B-8B41-8872-9FE8CF0920FB}" srcOrd="1" destOrd="0" presId="urn:microsoft.com/office/officeart/2005/8/layout/hProcess9"/>
    <dgm:cxn modelId="{CD4A01B6-3448-3E48-A6C6-6844FCB65022}" type="presParOf" srcId="{68FBC4A2-AB2D-074D-AF16-CE55E1FC967C}" destId="{FC16A3AB-C9B7-074F-828A-F35E42E76665}" srcOrd="2" destOrd="0" presId="urn:microsoft.com/office/officeart/2005/8/layout/hProcess9"/>
    <dgm:cxn modelId="{30D8364B-93FF-404B-A55D-8AEB903B895C}" type="presParOf" srcId="{68FBC4A2-AB2D-074D-AF16-CE55E1FC967C}" destId="{48F91B39-076D-9242-942F-3447DD4F3D3F}" srcOrd="3" destOrd="0" presId="urn:microsoft.com/office/officeart/2005/8/layout/hProcess9"/>
    <dgm:cxn modelId="{4664EB09-3BCC-6849-8A9A-CD00BA9ED707}" type="presParOf" srcId="{68FBC4A2-AB2D-074D-AF16-CE55E1FC967C}" destId="{3B95FDA1-801D-0E47-82DF-C7FF145E8343}" srcOrd="4" destOrd="0" presId="urn:microsoft.com/office/officeart/2005/8/layout/hProcess9"/>
    <dgm:cxn modelId="{6CE6E0E0-C0F6-FA4E-BCDD-C53209C6A3EF}" type="presParOf" srcId="{68FBC4A2-AB2D-074D-AF16-CE55E1FC967C}" destId="{882BDF5B-8BD1-7C40-B256-BCAD84BA5B7E}" srcOrd="5" destOrd="0" presId="urn:microsoft.com/office/officeart/2005/8/layout/hProcess9"/>
    <dgm:cxn modelId="{6CAA1369-E9DE-2748-87F5-ED98477AEAED}" type="presParOf" srcId="{68FBC4A2-AB2D-074D-AF16-CE55E1FC967C}" destId="{3DD49D38-268F-9F41-AE85-EB1E1875187C}" srcOrd="6" destOrd="0" presId="urn:microsoft.com/office/officeart/2005/8/layout/hProcess9"/>
    <dgm:cxn modelId="{C471149F-A11C-7F4D-BF0A-8F8BE2693AD6}" type="presParOf" srcId="{68FBC4A2-AB2D-074D-AF16-CE55E1FC967C}" destId="{F8851A0B-CF57-4843-9B52-45A51333D15B}" srcOrd="7" destOrd="0" presId="urn:microsoft.com/office/officeart/2005/8/layout/hProcess9"/>
    <dgm:cxn modelId="{C34A78ED-1A4E-2445-AAB4-408825C155D7}" type="presParOf" srcId="{68FBC4A2-AB2D-074D-AF16-CE55E1FC967C}" destId="{FD7C474F-75DD-3F44-B3B2-D991D83A43D9}" srcOrd="8" destOrd="0" presId="urn:microsoft.com/office/officeart/2005/8/layout/hProcess9"/>
    <dgm:cxn modelId="{A7455618-5605-A049-A6BA-ACA6FBA9B173}" type="presParOf" srcId="{68FBC4A2-AB2D-074D-AF16-CE55E1FC967C}" destId="{7A10B31F-801C-5E43-81F8-102FBAD0F2B0}" srcOrd="9" destOrd="0" presId="urn:microsoft.com/office/officeart/2005/8/layout/hProcess9"/>
    <dgm:cxn modelId="{34A8028B-0EE1-F343-909D-FA645C6B9745}" type="presParOf" srcId="{68FBC4A2-AB2D-074D-AF16-CE55E1FC967C}" destId="{41C54B53-4FF2-524E-A57E-DDD069F621F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8DC61E-992E-5B40-AC64-043DB03EB769}" type="doc">
      <dgm:prSet loTypeId="urn:microsoft.com/office/officeart/2005/8/layout/hProcess9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A0F7118-EC61-FD4F-AEFA-4E08EA7B4680}">
      <dgm:prSet phldrT="[Testo]"/>
      <dgm:spPr>
        <a:solidFill>
          <a:srgbClr val="007421"/>
        </a:solidFill>
      </dgm:spPr>
      <dgm:t>
        <a:bodyPr/>
        <a:lstStyle/>
        <a:p>
          <a:r>
            <a:rPr lang="it-IT" dirty="0"/>
            <a:t>APACS Brief IT</a:t>
          </a:r>
        </a:p>
        <a:p>
          <a:r>
            <a:rPr lang="it-IT" dirty="0"/>
            <a:t>(Bischetti et al. 2025)</a:t>
          </a:r>
        </a:p>
      </dgm:t>
    </dgm:pt>
    <dgm:pt modelId="{A4F8EBC5-7907-B742-B876-63399C4EAA5E}" type="parTrans" cxnId="{DABD4E81-FFB5-5C43-9EA4-EE72093C0D08}">
      <dgm:prSet/>
      <dgm:spPr/>
      <dgm:t>
        <a:bodyPr/>
        <a:lstStyle/>
        <a:p>
          <a:endParaRPr lang="it-IT"/>
        </a:p>
      </dgm:t>
    </dgm:pt>
    <dgm:pt modelId="{6BCF7578-9B11-224D-932E-BF86071284E8}" type="sibTrans" cxnId="{DABD4E81-FFB5-5C43-9EA4-EE72093C0D08}">
      <dgm:prSet/>
      <dgm:spPr/>
      <dgm:t>
        <a:bodyPr/>
        <a:lstStyle/>
        <a:p>
          <a:endParaRPr lang="it-IT"/>
        </a:p>
      </dgm:t>
    </dgm:pt>
    <dgm:pt modelId="{877438AB-AE26-2646-ABC6-5800C54599AF}">
      <dgm:prSet/>
      <dgm:spPr>
        <a:solidFill>
          <a:srgbClr val="007421"/>
        </a:solidFill>
      </dgm:spPr>
      <dgm:t>
        <a:bodyPr/>
        <a:lstStyle/>
        <a:p>
          <a:r>
            <a:rPr lang="it-IT" dirty="0"/>
            <a:t>APACS Brief German</a:t>
          </a:r>
        </a:p>
        <a:p>
          <a:r>
            <a:rPr lang="it-IT" dirty="0"/>
            <a:t>(Tomasello et al. in </a:t>
          </a:r>
          <a:r>
            <a:rPr lang="it-IT" dirty="0" err="1"/>
            <a:t>preparation</a:t>
          </a:r>
          <a:r>
            <a:rPr lang="it-IT" dirty="0"/>
            <a:t>)</a:t>
          </a:r>
        </a:p>
      </dgm:t>
    </dgm:pt>
    <dgm:pt modelId="{B5806E24-8B04-D642-B903-3E8461D09C39}" type="parTrans" cxnId="{C87D44D5-FA38-A543-9FE0-0FB8831B6573}">
      <dgm:prSet/>
      <dgm:spPr/>
      <dgm:t>
        <a:bodyPr/>
        <a:lstStyle/>
        <a:p>
          <a:endParaRPr lang="it-IT"/>
        </a:p>
      </dgm:t>
    </dgm:pt>
    <dgm:pt modelId="{06E6BDD2-9855-4741-946F-51CF0E9C4D88}" type="sibTrans" cxnId="{C87D44D5-FA38-A543-9FE0-0FB8831B6573}">
      <dgm:prSet/>
      <dgm:spPr/>
      <dgm:t>
        <a:bodyPr/>
        <a:lstStyle/>
        <a:p>
          <a:endParaRPr lang="it-IT"/>
        </a:p>
      </dgm:t>
    </dgm:pt>
    <dgm:pt modelId="{3F5FBB87-40AF-FD42-9638-C9A5439F6954}">
      <dgm:prSet/>
      <dgm:spPr>
        <a:solidFill>
          <a:srgbClr val="007421"/>
        </a:solidFill>
      </dgm:spPr>
      <dgm:t>
        <a:bodyPr/>
        <a:lstStyle/>
        <a:p>
          <a:r>
            <a:rPr lang="it-IT" dirty="0"/>
            <a:t>APACS Brief English</a:t>
          </a:r>
        </a:p>
        <a:p>
          <a:r>
            <a:rPr lang="it-IT" dirty="0"/>
            <a:t>(Lena </a:t>
          </a:r>
          <a:r>
            <a:rPr lang="it-IT" dirty="0" err="1"/>
            <a:t>Palaniyappan</a:t>
          </a:r>
          <a:r>
            <a:rPr lang="it-IT" dirty="0"/>
            <a:t> in progress)</a:t>
          </a:r>
        </a:p>
      </dgm:t>
    </dgm:pt>
    <dgm:pt modelId="{F8D477A4-71CB-EE4A-9190-D222C4A911CE}" type="parTrans" cxnId="{7C39D607-9E1D-5E49-90F3-FFFBB2B3AB44}">
      <dgm:prSet/>
      <dgm:spPr/>
      <dgm:t>
        <a:bodyPr/>
        <a:lstStyle/>
        <a:p>
          <a:endParaRPr lang="it-IT"/>
        </a:p>
      </dgm:t>
    </dgm:pt>
    <dgm:pt modelId="{ED0A58DC-5AE1-084B-8384-2409D23EBE8D}" type="sibTrans" cxnId="{7C39D607-9E1D-5E49-90F3-FFFBB2B3AB44}">
      <dgm:prSet/>
      <dgm:spPr/>
      <dgm:t>
        <a:bodyPr/>
        <a:lstStyle/>
        <a:p>
          <a:endParaRPr lang="it-IT"/>
        </a:p>
      </dgm:t>
    </dgm:pt>
    <dgm:pt modelId="{E38B31B5-4B6C-9C47-B989-A79014798CA4}">
      <dgm:prSet/>
      <dgm:spPr>
        <a:solidFill>
          <a:srgbClr val="007421"/>
        </a:solidFill>
      </dgm:spPr>
      <dgm:t>
        <a:bodyPr/>
        <a:lstStyle/>
        <a:p>
          <a:r>
            <a:rPr lang="it-IT" dirty="0"/>
            <a:t>APACS Brief French</a:t>
          </a:r>
        </a:p>
        <a:p>
          <a:r>
            <a:rPr lang="it-IT" dirty="0"/>
            <a:t>(in progress)</a:t>
          </a:r>
        </a:p>
      </dgm:t>
    </dgm:pt>
    <dgm:pt modelId="{3EEE850E-8F26-1348-988D-FE5843A7EEFF}" type="parTrans" cxnId="{74C02951-54F2-F542-ABBC-C7D141133912}">
      <dgm:prSet/>
      <dgm:spPr/>
      <dgm:t>
        <a:bodyPr/>
        <a:lstStyle/>
        <a:p>
          <a:endParaRPr lang="it-IT"/>
        </a:p>
      </dgm:t>
    </dgm:pt>
    <dgm:pt modelId="{17392C07-12BA-FE40-AFB1-126B8399FEB8}" type="sibTrans" cxnId="{74C02951-54F2-F542-ABBC-C7D141133912}">
      <dgm:prSet/>
      <dgm:spPr/>
      <dgm:t>
        <a:bodyPr/>
        <a:lstStyle/>
        <a:p>
          <a:endParaRPr lang="it-IT"/>
        </a:p>
      </dgm:t>
    </dgm:pt>
    <dgm:pt modelId="{8072EA2E-EEE2-B649-B6CA-4F4039B3379A}" type="pres">
      <dgm:prSet presAssocID="{518DC61E-992E-5B40-AC64-043DB03EB769}" presName="CompostProcess" presStyleCnt="0">
        <dgm:presLayoutVars>
          <dgm:dir/>
          <dgm:resizeHandles val="exact"/>
        </dgm:presLayoutVars>
      </dgm:prSet>
      <dgm:spPr/>
    </dgm:pt>
    <dgm:pt modelId="{240F5C5A-7CAA-F543-9DCC-81809A3762B8}" type="pres">
      <dgm:prSet presAssocID="{518DC61E-992E-5B40-AC64-043DB03EB769}" presName="arrow" presStyleLbl="bgShp" presStyleIdx="0" presStyleCnt="1" custLinFactNeighborX="-2152" custLinFactNeighborY="-11440"/>
      <dgm:spPr/>
    </dgm:pt>
    <dgm:pt modelId="{35E542CF-B801-D447-88F1-7546B8EB23A6}" type="pres">
      <dgm:prSet presAssocID="{518DC61E-992E-5B40-AC64-043DB03EB769}" presName="linearProcess" presStyleCnt="0"/>
      <dgm:spPr/>
    </dgm:pt>
    <dgm:pt modelId="{573BA8D9-E594-214B-B39C-343F1813032B}" type="pres">
      <dgm:prSet presAssocID="{AA0F7118-EC61-FD4F-AEFA-4E08EA7B4680}" presName="textNode" presStyleLbl="node1" presStyleIdx="0" presStyleCnt="4">
        <dgm:presLayoutVars>
          <dgm:bulletEnabled val="1"/>
        </dgm:presLayoutVars>
      </dgm:prSet>
      <dgm:spPr/>
    </dgm:pt>
    <dgm:pt modelId="{472DEC66-249E-B140-A510-2838427C159C}" type="pres">
      <dgm:prSet presAssocID="{6BCF7578-9B11-224D-932E-BF86071284E8}" presName="sibTrans" presStyleCnt="0"/>
      <dgm:spPr/>
    </dgm:pt>
    <dgm:pt modelId="{B2BFC019-5680-E34E-A544-2FE25B543AE4}" type="pres">
      <dgm:prSet presAssocID="{877438AB-AE26-2646-ABC6-5800C54599AF}" presName="textNode" presStyleLbl="node1" presStyleIdx="1" presStyleCnt="4">
        <dgm:presLayoutVars>
          <dgm:bulletEnabled val="1"/>
        </dgm:presLayoutVars>
      </dgm:prSet>
      <dgm:spPr/>
    </dgm:pt>
    <dgm:pt modelId="{B18901E8-3243-114F-8A0F-A43D2B8F61FB}" type="pres">
      <dgm:prSet presAssocID="{06E6BDD2-9855-4741-946F-51CF0E9C4D88}" presName="sibTrans" presStyleCnt="0"/>
      <dgm:spPr/>
    </dgm:pt>
    <dgm:pt modelId="{93922EF4-8D1C-A547-97AD-402D4629032F}" type="pres">
      <dgm:prSet presAssocID="{3F5FBB87-40AF-FD42-9638-C9A5439F6954}" presName="textNode" presStyleLbl="node1" presStyleIdx="2" presStyleCnt="4">
        <dgm:presLayoutVars>
          <dgm:bulletEnabled val="1"/>
        </dgm:presLayoutVars>
      </dgm:prSet>
      <dgm:spPr/>
    </dgm:pt>
    <dgm:pt modelId="{2953C42E-EEA6-F944-9328-856E890453E9}" type="pres">
      <dgm:prSet presAssocID="{ED0A58DC-5AE1-084B-8384-2409D23EBE8D}" presName="sibTrans" presStyleCnt="0"/>
      <dgm:spPr/>
    </dgm:pt>
    <dgm:pt modelId="{1DA99B3C-B6DB-1542-87BA-2DDE7FB76042}" type="pres">
      <dgm:prSet presAssocID="{E38B31B5-4B6C-9C47-B989-A79014798CA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C39D607-9E1D-5E49-90F3-FFFBB2B3AB44}" srcId="{518DC61E-992E-5B40-AC64-043DB03EB769}" destId="{3F5FBB87-40AF-FD42-9638-C9A5439F6954}" srcOrd="2" destOrd="0" parTransId="{F8D477A4-71CB-EE4A-9190-D222C4A911CE}" sibTransId="{ED0A58DC-5AE1-084B-8384-2409D23EBE8D}"/>
    <dgm:cxn modelId="{DC88783C-D8CB-9340-9196-E32A3152695B}" type="presOf" srcId="{E38B31B5-4B6C-9C47-B989-A79014798CA4}" destId="{1DA99B3C-B6DB-1542-87BA-2DDE7FB76042}" srcOrd="0" destOrd="0" presId="urn:microsoft.com/office/officeart/2005/8/layout/hProcess9"/>
    <dgm:cxn modelId="{6FE5C946-051C-1847-A348-03C514E47760}" type="presOf" srcId="{AA0F7118-EC61-FD4F-AEFA-4E08EA7B4680}" destId="{573BA8D9-E594-214B-B39C-343F1813032B}" srcOrd="0" destOrd="0" presId="urn:microsoft.com/office/officeart/2005/8/layout/hProcess9"/>
    <dgm:cxn modelId="{74C02951-54F2-F542-ABBC-C7D141133912}" srcId="{518DC61E-992E-5B40-AC64-043DB03EB769}" destId="{E38B31B5-4B6C-9C47-B989-A79014798CA4}" srcOrd="3" destOrd="0" parTransId="{3EEE850E-8F26-1348-988D-FE5843A7EEFF}" sibTransId="{17392C07-12BA-FE40-AFB1-126B8399FEB8}"/>
    <dgm:cxn modelId="{DABD4E81-FFB5-5C43-9EA4-EE72093C0D08}" srcId="{518DC61E-992E-5B40-AC64-043DB03EB769}" destId="{AA0F7118-EC61-FD4F-AEFA-4E08EA7B4680}" srcOrd="0" destOrd="0" parTransId="{A4F8EBC5-7907-B742-B876-63399C4EAA5E}" sibTransId="{6BCF7578-9B11-224D-932E-BF86071284E8}"/>
    <dgm:cxn modelId="{91438291-9868-1243-AEAF-97D2FFF12BDD}" type="presOf" srcId="{518DC61E-992E-5B40-AC64-043DB03EB769}" destId="{8072EA2E-EEE2-B649-B6CA-4F4039B3379A}" srcOrd="0" destOrd="0" presId="urn:microsoft.com/office/officeart/2005/8/layout/hProcess9"/>
    <dgm:cxn modelId="{C87D44D5-FA38-A543-9FE0-0FB8831B6573}" srcId="{518DC61E-992E-5B40-AC64-043DB03EB769}" destId="{877438AB-AE26-2646-ABC6-5800C54599AF}" srcOrd="1" destOrd="0" parTransId="{B5806E24-8B04-D642-B903-3E8461D09C39}" sibTransId="{06E6BDD2-9855-4741-946F-51CF0E9C4D88}"/>
    <dgm:cxn modelId="{151B97F1-9DA5-7C4A-88D0-410B04F368A6}" type="presOf" srcId="{3F5FBB87-40AF-FD42-9638-C9A5439F6954}" destId="{93922EF4-8D1C-A547-97AD-402D4629032F}" srcOrd="0" destOrd="0" presId="urn:microsoft.com/office/officeart/2005/8/layout/hProcess9"/>
    <dgm:cxn modelId="{FA8465F3-DD9C-9744-9183-08FE7C0B5CAD}" type="presOf" srcId="{877438AB-AE26-2646-ABC6-5800C54599AF}" destId="{B2BFC019-5680-E34E-A544-2FE25B543AE4}" srcOrd="0" destOrd="0" presId="urn:microsoft.com/office/officeart/2005/8/layout/hProcess9"/>
    <dgm:cxn modelId="{98CC0873-A2BC-D847-A5C0-CA1ED32D9A55}" type="presParOf" srcId="{8072EA2E-EEE2-B649-B6CA-4F4039B3379A}" destId="{240F5C5A-7CAA-F543-9DCC-81809A3762B8}" srcOrd="0" destOrd="0" presId="urn:microsoft.com/office/officeart/2005/8/layout/hProcess9"/>
    <dgm:cxn modelId="{A4C5E57F-D32E-8540-997F-623E7D6BAA81}" type="presParOf" srcId="{8072EA2E-EEE2-B649-B6CA-4F4039B3379A}" destId="{35E542CF-B801-D447-88F1-7546B8EB23A6}" srcOrd="1" destOrd="0" presId="urn:microsoft.com/office/officeart/2005/8/layout/hProcess9"/>
    <dgm:cxn modelId="{730657AC-8B3F-C449-BE12-246B861AE785}" type="presParOf" srcId="{35E542CF-B801-D447-88F1-7546B8EB23A6}" destId="{573BA8D9-E594-214B-B39C-343F1813032B}" srcOrd="0" destOrd="0" presId="urn:microsoft.com/office/officeart/2005/8/layout/hProcess9"/>
    <dgm:cxn modelId="{E78A24FE-DE97-F34B-82FA-8A612E55CF6E}" type="presParOf" srcId="{35E542CF-B801-D447-88F1-7546B8EB23A6}" destId="{472DEC66-249E-B140-A510-2838427C159C}" srcOrd="1" destOrd="0" presId="urn:microsoft.com/office/officeart/2005/8/layout/hProcess9"/>
    <dgm:cxn modelId="{E3B50085-7895-C64F-A108-701A2FBA7EB0}" type="presParOf" srcId="{35E542CF-B801-D447-88F1-7546B8EB23A6}" destId="{B2BFC019-5680-E34E-A544-2FE25B543AE4}" srcOrd="2" destOrd="0" presId="urn:microsoft.com/office/officeart/2005/8/layout/hProcess9"/>
    <dgm:cxn modelId="{2AE75FCD-57AA-364B-9670-3640ED3FA5F0}" type="presParOf" srcId="{35E542CF-B801-D447-88F1-7546B8EB23A6}" destId="{B18901E8-3243-114F-8A0F-A43D2B8F61FB}" srcOrd="3" destOrd="0" presId="urn:microsoft.com/office/officeart/2005/8/layout/hProcess9"/>
    <dgm:cxn modelId="{16151842-C5B3-1848-86B4-BCBA0C038D8B}" type="presParOf" srcId="{35E542CF-B801-D447-88F1-7546B8EB23A6}" destId="{93922EF4-8D1C-A547-97AD-402D4629032F}" srcOrd="4" destOrd="0" presId="urn:microsoft.com/office/officeart/2005/8/layout/hProcess9"/>
    <dgm:cxn modelId="{4A836152-36AC-5E46-AD09-B5207B95F8DC}" type="presParOf" srcId="{35E542CF-B801-D447-88F1-7546B8EB23A6}" destId="{2953C42E-EEA6-F944-9328-856E890453E9}" srcOrd="5" destOrd="0" presId="urn:microsoft.com/office/officeart/2005/8/layout/hProcess9"/>
    <dgm:cxn modelId="{F4C54677-07CA-F947-A5EA-045F5153964E}" type="presParOf" srcId="{35E542CF-B801-D447-88F1-7546B8EB23A6}" destId="{1DA99B3C-B6DB-1542-87BA-2DDE7FB7604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304FD-FEFE-3844-BE1C-0DAA014AB4DD}">
      <dsp:nvSpPr>
        <dsp:cNvPr id="0" name=""/>
        <dsp:cNvSpPr/>
      </dsp:nvSpPr>
      <dsp:spPr>
        <a:xfrm>
          <a:off x="3" y="0"/>
          <a:ext cx="7283148" cy="3672408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801B53-2121-154A-87EB-447003F18FC1}">
      <dsp:nvSpPr>
        <dsp:cNvPr id="0" name=""/>
        <dsp:cNvSpPr/>
      </dsp:nvSpPr>
      <dsp:spPr>
        <a:xfrm>
          <a:off x="88" y="1101722"/>
          <a:ext cx="1065801" cy="1468963"/>
        </a:xfrm>
        <a:prstGeom prst="roundRect">
          <a:avLst/>
        </a:prstGeom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+mn-lt"/>
            </a:rPr>
            <a:t>APACS-IT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+mn-lt"/>
            </a:rPr>
            <a:t>(</a:t>
          </a:r>
          <a:r>
            <a:rPr lang="it-IT" sz="1500" kern="1200" dirty="0" err="1">
              <a:latin typeface="+mn-lt"/>
            </a:rPr>
            <a:t>Arcara</a:t>
          </a:r>
          <a:r>
            <a:rPr lang="it-IT" sz="1500" kern="1200" dirty="0">
              <a:latin typeface="+mn-lt"/>
            </a:rPr>
            <a:t> &amp; Bambini 2016)</a:t>
          </a:r>
        </a:p>
      </dsp:txBody>
      <dsp:txXfrm>
        <a:off x="52116" y="1153750"/>
        <a:ext cx="961745" cy="1364907"/>
      </dsp:txXfrm>
    </dsp:sp>
    <dsp:sp modelId="{FC16A3AB-C9B7-074F-828A-F35E42E76665}">
      <dsp:nvSpPr>
        <dsp:cNvPr id="0" name=""/>
        <dsp:cNvSpPr/>
      </dsp:nvSpPr>
      <dsp:spPr>
        <a:xfrm>
          <a:off x="1243523" y="1101722"/>
          <a:ext cx="1065801" cy="1468963"/>
        </a:xfrm>
        <a:prstGeom prst="roundRect">
          <a:avLst/>
        </a:prstGeom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+mn-lt"/>
            </a:rPr>
            <a:t>APACS-Dutch-</a:t>
          </a:r>
          <a:r>
            <a:rPr lang="it-IT" sz="1500" kern="1200" dirty="0" err="1">
              <a:latin typeface="+mn-lt"/>
            </a:rPr>
            <a:t>Flemish</a:t>
          </a:r>
          <a:endParaRPr lang="it-IT" sz="1500" kern="1200" dirty="0">
            <a:latin typeface="+mn-lt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+mn-lt"/>
            </a:rPr>
            <a:t>(Bambini et al. 2021)</a:t>
          </a:r>
        </a:p>
      </dsp:txBody>
      <dsp:txXfrm>
        <a:off x="1295551" y="1153750"/>
        <a:ext cx="961745" cy="1364907"/>
      </dsp:txXfrm>
    </dsp:sp>
    <dsp:sp modelId="{3B95FDA1-801D-0E47-82DF-C7FF145E8343}">
      <dsp:nvSpPr>
        <dsp:cNvPr id="0" name=""/>
        <dsp:cNvSpPr/>
      </dsp:nvSpPr>
      <dsp:spPr>
        <a:xfrm>
          <a:off x="2486958" y="1101722"/>
          <a:ext cx="1065801" cy="1468963"/>
        </a:xfrm>
        <a:prstGeom prst="roundRect">
          <a:avLst/>
        </a:prstGeom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+mn-lt"/>
            </a:rPr>
            <a:t>APACS-</a:t>
          </a:r>
          <a:r>
            <a:rPr lang="it-IT" sz="1500" kern="1200" dirty="0" err="1">
              <a:latin typeface="+mn-lt"/>
            </a:rPr>
            <a:t>Hebrew</a:t>
          </a:r>
          <a:endParaRPr lang="it-IT" sz="1500" kern="1200" dirty="0">
            <a:latin typeface="+mn-lt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+mn-lt"/>
            </a:rPr>
            <a:t>(</a:t>
          </a:r>
          <a:r>
            <a:rPr lang="it-IT" sz="1500" kern="1200" dirty="0" err="1">
              <a:latin typeface="+mn-lt"/>
            </a:rPr>
            <a:t>Fussman</a:t>
          </a:r>
          <a:r>
            <a:rPr lang="it-IT" sz="1500" kern="1200" dirty="0">
              <a:latin typeface="+mn-lt"/>
            </a:rPr>
            <a:t> &amp; Mashal 2022)</a:t>
          </a:r>
        </a:p>
      </dsp:txBody>
      <dsp:txXfrm>
        <a:off x="2538986" y="1153750"/>
        <a:ext cx="961745" cy="1364907"/>
      </dsp:txXfrm>
    </dsp:sp>
    <dsp:sp modelId="{3DD49D38-268F-9F41-AE85-EB1E1875187C}">
      <dsp:nvSpPr>
        <dsp:cNvPr id="0" name=""/>
        <dsp:cNvSpPr/>
      </dsp:nvSpPr>
      <dsp:spPr>
        <a:xfrm>
          <a:off x="3730392" y="1101722"/>
          <a:ext cx="1065801" cy="1468963"/>
        </a:xfrm>
        <a:prstGeom prst="roundRect">
          <a:avLst/>
        </a:prstGeom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+mn-lt"/>
            </a:rPr>
            <a:t>APACS - French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+mn-lt"/>
            </a:rPr>
            <a:t>(Petit et al. </a:t>
          </a:r>
          <a:r>
            <a:rPr lang="it-IT" sz="1500" kern="1200" dirty="0" err="1">
              <a:latin typeface="+mn-lt"/>
            </a:rPr>
            <a:t>submitted</a:t>
          </a:r>
          <a:r>
            <a:rPr lang="it-IT" sz="1500" kern="1200" dirty="0">
              <a:latin typeface="+mn-lt"/>
            </a:rPr>
            <a:t>)</a:t>
          </a:r>
        </a:p>
      </dsp:txBody>
      <dsp:txXfrm>
        <a:off x="3782420" y="1153750"/>
        <a:ext cx="961745" cy="1364907"/>
      </dsp:txXfrm>
    </dsp:sp>
    <dsp:sp modelId="{FD7C474F-75DD-3F44-B3B2-D991D83A43D9}">
      <dsp:nvSpPr>
        <dsp:cNvPr id="0" name=""/>
        <dsp:cNvSpPr/>
      </dsp:nvSpPr>
      <dsp:spPr>
        <a:xfrm>
          <a:off x="4973827" y="1101722"/>
          <a:ext cx="1065801" cy="1468963"/>
        </a:xfrm>
        <a:prstGeom prst="roundRect">
          <a:avLst/>
        </a:prstGeom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APACS German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(Buttner &amp; Baumgartner, in progress)</a:t>
          </a:r>
        </a:p>
      </dsp:txBody>
      <dsp:txXfrm>
        <a:off x="5025855" y="1153750"/>
        <a:ext cx="961745" cy="1364907"/>
      </dsp:txXfrm>
    </dsp:sp>
    <dsp:sp modelId="{41C54B53-4FF2-524E-A57E-DDD069F621FF}">
      <dsp:nvSpPr>
        <dsp:cNvPr id="0" name=""/>
        <dsp:cNvSpPr/>
      </dsp:nvSpPr>
      <dsp:spPr>
        <a:xfrm>
          <a:off x="6217261" y="1101722"/>
          <a:ext cx="1065801" cy="1468963"/>
        </a:xfrm>
        <a:prstGeom prst="roundRect">
          <a:avLst/>
        </a:prstGeom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APACS-Spanish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+mn-lt"/>
            </a:rPr>
            <a:t>(Alonso, in progress)</a:t>
          </a:r>
          <a:endParaRPr lang="it-IT" sz="1500" kern="1200" dirty="0">
            <a:latin typeface="+mn-lt"/>
          </a:endParaRPr>
        </a:p>
      </dsp:txBody>
      <dsp:txXfrm>
        <a:off x="6269289" y="1153750"/>
        <a:ext cx="961745" cy="1364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F5C5A-7CAA-F543-9DCC-81809A3762B8}">
      <dsp:nvSpPr>
        <dsp:cNvPr id="0" name=""/>
        <dsp:cNvSpPr/>
      </dsp:nvSpPr>
      <dsp:spPr>
        <a:xfrm>
          <a:off x="345691" y="0"/>
          <a:ext cx="5181600" cy="35599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BA8D9-E594-214B-B39C-343F1813032B}">
      <dsp:nvSpPr>
        <dsp:cNvPr id="0" name=""/>
        <dsp:cNvSpPr/>
      </dsp:nvSpPr>
      <dsp:spPr>
        <a:xfrm>
          <a:off x="3050" y="1067983"/>
          <a:ext cx="1467445" cy="1423977"/>
        </a:xfrm>
        <a:prstGeom prst="roundRect">
          <a:avLst/>
        </a:prstGeom>
        <a:solidFill>
          <a:srgbClr val="0074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APACS Brief IT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(Bischetti et al. 2025)</a:t>
          </a:r>
        </a:p>
      </dsp:txBody>
      <dsp:txXfrm>
        <a:off x="72563" y="1137496"/>
        <a:ext cx="1328419" cy="1284951"/>
      </dsp:txXfrm>
    </dsp:sp>
    <dsp:sp modelId="{B2BFC019-5680-E34E-A544-2FE25B543AE4}">
      <dsp:nvSpPr>
        <dsp:cNvPr id="0" name=""/>
        <dsp:cNvSpPr/>
      </dsp:nvSpPr>
      <dsp:spPr>
        <a:xfrm>
          <a:off x="1543868" y="1067983"/>
          <a:ext cx="1467445" cy="1423977"/>
        </a:xfrm>
        <a:prstGeom prst="roundRect">
          <a:avLst/>
        </a:prstGeom>
        <a:solidFill>
          <a:srgbClr val="0074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APACS Brief German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(Tomasello et al. in </a:t>
          </a:r>
          <a:r>
            <a:rPr lang="it-IT" sz="1400" kern="1200" dirty="0" err="1"/>
            <a:t>preparation</a:t>
          </a:r>
          <a:r>
            <a:rPr lang="it-IT" sz="1400" kern="1200" dirty="0"/>
            <a:t>)</a:t>
          </a:r>
        </a:p>
      </dsp:txBody>
      <dsp:txXfrm>
        <a:off x="1613381" y="1137496"/>
        <a:ext cx="1328419" cy="1284951"/>
      </dsp:txXfrm>
    </dsp:sp>
    <dsp:sp modelId="{93922EF4-8D1C-A547-97AD-402D4629032F}">
      <dsp:nvSpPr>
        <dsp:cNvPr id="0" name=""/>
        <dsp:cNvSpPr/>
      </dsp:nvSpPr>
      <dsp:spPr>
        <a:xfrm>
          <a:off x="3084686" y="1067983"/>
          <a:ext cx="1467445" cy="1423977"/>
        </a:xfrm>
        <a:prstGeom prst="roundRect">
          <a:avLst/>
        </a:prstGeom>
        <a:solidFill>
          <a:srgbClr val="0074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APACS Brief English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(Lena </a:t>
          </a:r>
          <a:r>
            <a:rPr lang="it-IT" sz="1400" kern="1200" dirty="0" err="1"/>
            <a:t>Palaniyappan</a:t>
          </a:r>
          <a:r>
            <a:rPr lang="it-IT" sz="1400" kern="1200" dirty="0"/>
            <a:t> in progress)</a:t>
          </a:r>
        </a:p>
      </dsp:txBody>
      <dsp:txXfrm>
        <a:off x="3154199" y="1137496"/>
        <a:ext cx="1328419" cy="1284951"/>
      </dsp:txXfrm>
    </dsp:sp>
    <dsp:sp modelId="{1DA99B3C-B6DB-1542-87BA-2DDE7FB76042}">
      <dsp:nvSpPr>
        <dsp:cNvPr id="0" name=""/>
        <dsp:cNvSpPr/>
      </dsp:nvSpPr>
      <dsp:spPr>
        <a:xfrm>
          <a:off x="4625503" y="1067983"/>
          <a:ext cx="1467445" cy="1423977"/>
        </a:xfrm>
        <a:prstGeom prst="roundRect">
          <a:avLst/>
        </a:prstGeom>
        <a:solidFill>
          <a:srgbClr val="0074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APACS Brief French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(in progress)</a:t>
          </a:r>
        </a:p>
      </dsp:txBody>
      <dsp:txXfrm>
        <a:off x="4695016" y="1137496"/>
        <a:ext cx="1328419" cy="1284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7E11E6-8150-AF44-AFE7-DF986568B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99326-1140-9949-874B-CD046F304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953B-9909-7344-830D-F654C837295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CB73C-BF19-5C49-9411-5E8924F194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2293-26BF-CA45-A807-782718E6AF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848B1-B0DD-424F-802B-05423415D10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CC0F-9473-0047-886D-57B7E191AF4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D582C-B91B-2B4F-BB3D-6012B562093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3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D582C-B91B-2B4F-BB3D-6012B56209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4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39848-021C-0E6A-8A7A-A3C0B7279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BBABD4-2925-C2A8-C422-1017C9942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0660F1C-2F33-3937-11DB-E46D2C963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/>
              <a:t>So to sum up, the last 10 </a:t>
            </a:r>
            <a:r>
              <a:rPr lang="it-IT" baseline="0" dirty="0" err="1"/>
              <a:t>years</a:t>
            </a:r>
            <a:r>
              <a:rPr lang="it-IT" baseline="0" dirty="0"/>
              <a:t> </a:t>
            </a:r>
            <a:r>
              <a:rPr lang="it-IT" baseline="0" dirty="0" err="1"/>
              <a:t>have</a:t>
            </a:r>
            <a:r>
              <a:rPr lang="it-IT" baseline="0" dirty="0"/>
              <a:t> </a:t>
            </a:r>
            <a:r>
              <a:rPr lang="it-IT" baseline="0" dirty="0" err="1"/>
              <a:t>seen</a:t>
            </a:r>
            <a:r>
              <a:rPr lang="it-IT" baseline="0" dirty="0"/>
              <a:t> a radical </a:t>
            </a:r>
            <a:r>
              <a:rPr lang="it-IT" baseline="0" dirty="0" err="1"/>
              <a:t>change</a:t>
            </a:r>
            <a:r>
              <a:rPr lang="it-IT" baseline="0" dirty="0"/>
              <a:t> in the </a:t>
            </a:r>
            <a:r>
              <a:rPr lang="it-IT" baseline="0" dirty="0" err="1"/>
              <a:t>scenary</a:t>
            </a:r>
            <a:r>
              <a:rPr lang="it-IT" baseline="0" dirty="0"/>
              <a:t> and a </a:t>
            </a:r>
            <a:r>
              <a:rPr lang="it-IT" baseline="0" dirty="0" err="1"/>
              <a:t>renovated</a:t>
            </a:r>
            <a:r>
              <a:rPr lang="it-IT" baseline="0" dirty="0"/>
              <a:t> </a:t>
            </a:r>
            <a:r>
              <a:rPr lang="it-IT" baseline="0" dirty="0" err="1"/>
              <a:t>interest</a:t>
            </a:r>
            <a:r>
              <a:rPr lang="it-IT" baseline="0" dirty="0"/>
              <a:t> in </a:t>
            </a:r>
            <a:r>
              <a:rPr lang="it-IT" baseline="0" dirty="0" err="1"/>
              <a:t>pragmatic</a:t>
            </a:r>
            <a:r>
              <a:rPr lang="it-IT" baseline="0" dirty="0"/>
              <a:t> </a:t>
            </a:r>
            <a:r>
              <a:rPr lang="it-IT" baseline="0" dirty="0" err="1"/>
              <a:t>language</a:t>
            </a:r>
            <a:r>
              <a:rPr lang="it-IT" baseline="0" dirty="0"/>
              <a:t> </a:t>
            </a:r>
            <a:r>
              <a:rPr lang="it-IT" baseline="0" dirty="0" err="1"/>
              <a:t>disorder</a:t>
            </a:r>
            <a:r>
              <a:rPr lang="it-IT" baseline="0" dirty="0"/>
              <a:t>. Of </a:t>
            </a:r>
            <a:r>
              <a:rPr lang="it-IT" baseline="0" dirty="0" err="1"/>
              <a:t>course</a:t>
            </a:r>
            <a:r>
              <a:rPr lang="it-IT" baseline="0" dirty="0"/>
              <a:t> </a:t>
            </a:r>
            <a:r>
              <a:rPr lang="it-IT" baseline="0" dirty="0" err="1"/>
              <a:t>when</a:t>
            </a:r>
            <a:r>
              <a:rPr lang="it-IT" baseline="0" dirty="0"/>
              <a:t> </a:t>
            </a:r>
            <a:r>
              <a:rPr lang="it-IT" baseline="0" dirty="0" err="1"/>
              <a:t>you</a:t>
            </a:r>
            <a:r>
              <a:rPr lang="it-IT" baseline="0" dirty="0"/>
              <a:t> start </a:t>
            </a:r>
            <a:r>
              <a:rPr lang="it-IT" baseline="0" dirty="0" err="1"/>
              <a:t>studying</a:t>
            </a:r>
            <a:r>
              <a:rPr lang="it-IT" baseline="0" dirty="0"/>
              <a:t>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field</a:t>
            </a:r>
            <a:r>
              <a:rPr lang="it-IT" baseline="0" dirty="0"/>
              <a:t> </a:t>
            </a:r>
            <a:r>
              <a:rPr lang="it-IT" baseline="0" dirty="0" err="1"/>
              <a:t>you</a:t>
            </a:r>
            <a:r>
              <a:rPr lang="it-IT" baseline="0" dirty="0"/>
              <a:t> </a:t>
            </a:r>
            <a:r>
              <a:rPr lang="it-IT" baseline="0" dirty="0" err="1"/>
              <a:t>want</a:t>
            </a:r>
            <a:r>
              <a:rPr lang="it-IT" baseline="0" dirty="0"/>
              <a:t> to </a:t>
            </a:r>
            <a:r>
              <a:rPr lang="it-IT" baseline="0" dirty="0" err="1"/>
              <a:t>coinntribute</a:t>
            </a:r>
            <a:r>
              <a:rPr lang="it-IT" baseline="0" dirty="0"/>
              <a:t>, the first </a:t>
            </a:r>
            <a:r>
              <a:rPr lang="it-IT" baseline="0" dirty="0" err="1"/>
              <a:t>thing</a:t>
            </a:r>
            <a:r>
              <a:rPr lang="it-IT" baseline="0" dirty="0"/>
              <a:t> </a:t>
            </a:r>
            <a:r>
              <a:rPr lang="it-IT" baseline="0" dirty="0" err="1"/>
              <a:t>you</a:t>
            </a:r>
            <a:r>
              <a:rPr lang="it-IT" baseline="0" dirty="0"/>
              <a:t> </a:t>
            </a:r>
            <a:r>
              <a:rPr lang="it-IT" baseline="0" dirty="0" err="1"/>
              <a:t>need</a:t>
            </a:r>
            <a:r>
              <a:rPr lang="it-IT" baseline="0" dirty="0"/>
              <a:t> are </a:t>
            </a:r>
            <a:r>
              <a:rPr lang="it-IT" baseline="0" dirty="0" err="1"/>
              <a:t>tests</a:t>
            </a:r>
            <a:r>
              <a:rPr lang="it-IT" baseline="0" dirty="0"/>
              <a:t>. For the </a:t>
            </a:r>
            <a:r>
              <a:rPr lang="it-IT" baseline="0" dirty="0" err="1"/>
              <a:t>italian</a:t>
            </a:r>
            <a:r>
              <a:rPr lang="it-IT" baseline="0" dirty="0"/>
              <a:t> </a:t>
            </a:r>
            <a:r>
              <a:rPr lang="it-IT" baseline="0" dirty="0" err="1"/>
              <a:t>language</a:t>
            </a:r>
            <a:r>
              <a:rPr lang="it-IT" baseline="0" dirty="0"/>
              <a:t>, </a:t>
            </a:r>
            <a:r>
              <a:rPr lang="it-IT" baseline="0" dirty="0" err="1"/>
              <a:t>when</a:t>
            </a:r>
            <a:r>
              <a:rPr lang="it-IT" baseline="0" dirty="0"/>
              <a:t> I </a:t>
            </a:r>
            <a:r>
              <a:rPr lang="it-IT" baseline="0" dirty="0" err="1"/>
              <a:t>started</a:t>
            </a:r>
            <a:r>
              <a:rPr lang="it-IT" baseline="0" dirty="0"/>
              <a:t> 10 </a:t>
            </a:r>
            <a:r>
              <a:rPr lang="it-IT" baseline="0" dirty="0" err="1"/>
              <a:t>years</a:t>
            </a:r>
            <a:r>
              <a:rPr lang="it-IT" baseline="0" dirty="0"/>
              <a:t> ago, the </a:t>
            </a:r>
            <a:r>
              <a:rPr lang="it-IT" baseline="0" dirty="0" err="1"/>
              <a:t>available</a:t>
            </a:r>
            <a:r>
              <a:rPr lang="it-IT" baseline="0" dirty="0"/>
              <a:t> </a:t>
            </a:r>
            <a:r>
              <a:rPr lang="it-IT" baseline="0" dirty="0" err="1"/>
              <a:t>tools</a:t>
            </a:r>
            <a:r>
              <a:rPr lang="it-IT" baseline="0" dirty="0"/>
              <a:t> </a:t>
            </a:r>
            <a:r>
              <a:rPr lang="it-IT" baseline="0" dirty="0" err="1"/>
              <a:t>were</a:t>
            </a:r>
            <a:r>
              <a:rPr lang="it-IT" baseline="0" dirty="0"/>
              <a:t> </a:t>
            </a:r>
            <a:r>
              <a:rPr lang="it-IT" baseline="0" dirty="0" err="1"/>
              <a:t>limited</a:t>
            </a:r>
            <a:r>
              <a:rPr lang="it-IT" baseline="0" dirty="0"/>
              <a:t>, </a:t>
            </a:r>
            <a:r>
              <a:rPr lang="it-IT" baseline="0" dirty="0" err="1"/>
              <a:t>had</a:t>
            </a:r>
            <a:r>
              <a:rPr lang="it-IT" baseline="0" dirty="0"/>
              <a:t> some </a:t>
            </a:r>
            <a:r>
              <a:rPr lang="it-IT" baseline="0" dirty="0" err="1"/>
              <a:t>flaws</a:t>
            </a:r>
            <a:r>
              <a:rPr lang="it-IT" baseline="0" dirty="0"/>
              <a:t>  (</a:t>
            </a:r>
            <a:r>
              <a:rPr lang="it-IT" baseline="0" dirty="0" err="1"/>
              <a:t>meant</a:t>
            </a:r>
            <a:r>
              <a:rPr lang="it-IT" baseline="0" dirty="0"/>
              <a:t> for RHBD </a:t>
            </a:r>
            <a:r>
              <a:rPr lang="it-IT" baseline="0" dirty="0" err="1"/>
              <a:t>patients</a:t>
            </a:r>
            <a:r>
              <a:rPr lang="it-IT" baseline="0" dirty="0"/>
              <a:t>), so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started</a:t>
            </a:r>
            <a:r>
              <a:rPr lang="it-IT" baseline="0" dirty="0"/>
              <a:t> </a:t>
            </a:r>
            <a:r>
              <a:rPr lang="it-IT" baseline="0" dirty="0" err="1"/>
              <a:t>constructing</a:t>
            </a:r>
            <a:r>
              <a:rPr lang="it-IT" baseline="0" dirty="0"/>
              <a:t> a new test.</a:t>
            </a:r>
          </a:p>
          <a:p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built</a:t>
            </a:r>
            <a:r>
              <a:rPr lang="it-IT" baseline="0" dirty="0"/>
              <a:t> the </a:t>
            </a:r>
            <a:r>
              <a:rPr lang="it-IT" baseline="0" dirty="0" err="1"/>
              <a:t>apacs</a:t>
            </a:r>
            <a:r>
              <a:rPr lang="it-IT" baseline="0" dirty="0"/>
              <a:t>, </a:t>
            </a:r>
            <a:r>
              <a:rPr lang="it-IT" baseline="0" dirty="0" err="1"/>
              <a:t>stands</a:t>
            </a:r>
            <a:r>
              <a:rPr lang="it-IT" baseline="0" dirty="0"/>
              <a:t> for XXX. </a:t>
            </a:r>
            <a:r>
              <a:rPr lang="it-IT" baseline="0" dirty="0" err="1"/>
              <a:t>It</a:t>
            </a:r>
            <a:r>
              <a:rPr lang="it-IT" baseline="0" dirty="0"/>
              <a:t> </a:t>
            </a:r>
            <a:r>
              <a:rPr lang="it-IT" baseline="0" dirty="0" err="1"/>
              <a:t>includes</a:t>
            </a:r>
            <a:r>
              <a:rPr lang="it-IT" baseline="0" dirty="0"/>
              <a:t> 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8E8A64-E26B-2D8D-D3FE-62AA6740FD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7B630-CF3F-4FED-9105-D2D7A0113F5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96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B6196-2796-738E-CA5E-8EC90111A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F66DF85-83D3-0378-2670-276119570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E4E2DBA-186F-6BF3-29AD-96533FB65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C919C4-2CB3-A2B8-BB7A-78DE21B39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7B630-CF3F-4FED-9105-D2D7A0113F5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5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89EEF8-F59E-404A-ADC6-4CDB12047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686" y="422097"/>
            <a:ext cx="1762621" cy="855390"/>
          </a:xfrm>
          <a:prstGeom prst="rect">
            <a:avLst/>
          </a:prstGeom>
          <a:ln w="635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94B2B-C868-468D-91DC-8F17D0A5F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4686" y="422097"/>
            <a:ext cx="1762621" cy="855390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15458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143AD1-9D72-DE4B-8F1E-2D6B178E5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A5ACD-3A97-B149-B36C-5AA415250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226" t="68124" r="-962" b="10595"/>
          <a:stretch/>
        </p:blipFill>
        <p:spPr>
          <a:xfrm>
            <a:off x="10260622" y="211344"/>
            <a:ext cx="1690585" cy="33007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E6306D7-3A2F-F940-9F7B-15EB392CA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9687755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DCA242E-7F41-D547-A34B-ECAD02B740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247150"/>
            <a:ext cx="9687754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You may add some body text to explain your table.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E5544B2-7476-044A-821A-71516FF0B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508852"/>
            <a:ext cx="9687754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BA71D75-C832-624C-ADF5-2477EC2446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6335873"/>
            <a:ext cx="5049837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 dirty="0"/>
              <a:t>Footnotes can go here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E0CB9A1-AA5A-1F45-81B8-6B21FDF845C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30281" y="3039762"/>
            <a:ext cx="9687754" cy="2309386"/>
          </a:xfrm>
          <a:prstGeom prst="rect">
            <a:avLst/>
          </a:prstGeom>
          <a:noFill/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1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9B950-D9DF-7541-A266-CE79D0A9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311258-8550-6F40-BB50-693D1D067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55804"/>
            <a:ext cx="608979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5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Swinburne life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A16839-F903-C14A-8C23-60C27B9AD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885430"/>
            <a:ext cx="6089790" cy="43281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ts val="2860"/>
              </a:lnSpc>
              <a:spcAft>
                <a:spcPts val="0"/>
              </a:spcAft>
              <a:buNone/>
              <a:defRPr sz="2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It’s what you make it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BE5CB6-B6EB-C044-A141-32611B898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3748813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0000"/>
                </a:solidFill>
                <a:latin typeface="Barlow SemiBold" pitchFamily="2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Presented by Sam Sample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4B6657-AB48-D24C-8CD9-DFE2033AD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4076805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23 April,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0B6F8-8E52-F940-BA78-A0A2B78F1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80" t="84250" r="-4719" b="9263"/>
          <a:stretch/>
        </p:blipFill>
        <p:spPr>
          <a:xfrm>
            <a:off x="5557919" y="5734878"/>
            <a:ext cx="5618375" cy="1006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F95770-577E-2F4F-90B8-2401D9014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606" t="49360" r="68851" b="45400"/>
          <a:stretch/>
        </p:blipFill>
        <p:spPr>
          <a:xfrm>
            <a:off x="131977" y="323389"/>
            <a:ext cx="2780907" cy="812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A2690-5A04-4048-8F01-F3EEC9A22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59" t="13219" r="23662" b="-264"/>
          <a:stretch/>
        </p:blipFill>
        <p:spPr>
          <a:xfrm>
            <a:off x="6894485" y="404038"/>
            <a:ext cx="4834735" cy="5198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8A8EC-9FB9-444F-A69E-63E5196ED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80" t="77968" r="52977" b="15545"/>
          <a:stretch/>
        </p:blipFill>
        <p:spPr>
          <a:xfrm>
            <a:off x="5557920" y="4760536"/>
            <a:ext cx="1131116" cy="10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9B950-D9DF-7541-A266-CE79D0A9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311258-8550-6F40-BB50-693D1D067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69345"/>
            <a:ext cx="5618375" cy="8656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6620"/>
              </a:lnSpc>
              <a:defRPr sz="5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A16839-F903-C14A-8C23-60C27B9AD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806063"/>
            <a:ext cx="5618375" cy="43281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ts val="2860"/>
              </a:lnSpc>
              <a:spcAft>
                <a:spcPts val="0"/>
              </a:spcAft>
              <a:buNone/>
              <a:defRPr sz="2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BE5CB6-B6EB-C044-A141-32611B898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3537942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0000"/>
                </a:solidFill>
                <a:latin typeface="Barlow SemiBold" pitchFamily="2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Presented by 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4B6657-AB48-D24C-8CD9-DFE2033AD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3865934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Day 00 Month,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0B6F8-8E52-F940-BA78-A0A2B78F1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80" t="77968" r="-4719" b="9263"/>
          <a:stretch/>
        </p:blipFill>
        <p:spPr>
          <a:xfrm>
            <a:off x="5557919" y="4760536"/>
            <a:ext cx="5618375" cy="1980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F95770-577E-2F4F-90B8-2401D9014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4606" t="49360" r="68851" b="45400"/>
          <a:stretch/>
        </p:blipFill>
        <p:spPr>
          <a:xfrm>
            <a:off x="131977" y="323389"/>
            <a:ext cx="2780907" cy="812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A2690-5A04-4048-8F01-F3EEC9A22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6846" t="13787" r="21181" b="2382"/>
          <a:stretch/>
        </p:blipFill>
        <p:spPr>
          <a:xfrm>
            <a:off x="6894485" y="404038"/>
            <a:ext cx="4834735" cy="51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4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9B950-D9DF-7541-A266-CE79D0A9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311258-8550-6F40-BB50-693D1D067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69345"/>
            <a:ext cx="6506097" cy="8656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6620"/>
              </a:lnSpc>
              <a:defRPr sz="5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A16839-F903-C14A-8C23-60C27B9AD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806063"/>
            <a:ext cx="6506097" cy="43281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ts val="2860"/>
              </a:lnSpc>
              <a:spcAft>
                <a:spcPts val="0"/>
              </a:spcAft>
              <a:buNone/>
              <a:defRPr sz="2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BE5CB6-B6EB-C044-A141-32611B898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3537942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0000"/>
                </a:solidFill>
                <a:latin typeface="Barlow SemiBold" pitchFamily="2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Presented by 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4B6657-AB48-D24C-8CD9-DFE2033AD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3865934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Day 00 Month,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95770-577E-2F4F-90B8-2401D9014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606" t="49360" r="68851" b="45400"/>
          <a:stretch/>
        </p:blipFill>
        <p:spPr>
          <a:xfrm>
            <a:off x="131977" y="323389"/>
            <a:ext cx="2780907" cy="8127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B7D4E7-3C73-7A4A-946D-63804544E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78297" r="1" b="10595"/>
          <a:stretch/>
        </p:blipFill>
        <p:spPr>
          <a:xfrm>
            <a:off x="8080513" y="4811775"/>
            <a:ext cx="3683888" cy="17228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56A9A7-BA5D-8F4F-87A5-52E81EF79B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71" t="4838" r="27910"/>
          <a:stretch/>
        </p:blipFill>
        <p:spPr>
          <a:xfrm>
            <a:off x="7876014" y="452487"/>
            <a:ext cx="4315985" cy="4270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A55381-D824-1843-9E81-B6C7DD2761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33" r="5833"/>
          <a:stretch/>
        </p:blipFill>
        <p:spPr>
          <a:xfrm>
            <a:off x="5722463" y="4722829"/>
            <a:ext cx="2153551" cy="1722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0CDDDD-6F87-BF44-8B03-FC4E347C6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23" t="71919" r="51711" b="23057"/>
          <a:stretch/>
        </p:blipFill>
        <p:spPr>
          <a:xfrm>
            <a:off x="6936377" y="3822520"/>
            <a:ext cx="806206" cy="77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2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A883F-D7EF-994A-8C0A-250C680E9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9E8C4A-1C6F-0847-BF94-B8F6F086A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69345"/>
            <a:ext cx="7671729" cy="178125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5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Facilities </a:t>
            </a:r>
            <a:br>
              <a:rPr lang="en-US" dirty="0"/>
            </a:br>
            <a:r>
              <a:rPr lang="en-US" dirty="0"/>
              <a:t>and 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CB0E58-519D-1C4A-9758-18D74E94D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09" t="68124" r="2" b="12204"/>
          <a:stretch/>
        </p:blipFill>
        <p:spPr>
          <a:xfrm>
            <a:off x="8102009" y="3233854"/>
            <a:ext cx="3662391" cy="3051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5B9D3D-C254-FE4D-B97F-D0D03F4FA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4" t="49360" r="52758" b="42026"/>
          <a:stretch/>
        </p:blipFill>
        <p:spPr>
          <a:xfrm>
            <a:off x="271667" y="323388"/>
            <a:ext cx="3372988" cy="13360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3D571E-6C6A-4798-9A60-604AE949FEB4}"/>
              </a:ext>
            </a:extLst>
          </p:cNvPr>
          <p:cNvSpPr/>
          <p:nvPr userDrawn="1"/>
        </p:nvSpPr>
        <p:spPr>
          <a:xfrm>
            <a:off x="8287473" y="6445667"/>
            <a:ext cx="3476927" cy="412333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_Body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9687754" cy="107721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Swinburne empowers you to </a:t>
            </a:r>
            <a:br>
              <a:rPr lang="en-US" dirty="0"/>
            </a:br>
            <a:r>
              <a:rPr lang="en-US" dirty="0"/>
              <a:t>make the most of your experience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93312-AFF4-D84D-99E7-98D4D7B28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26" t="68124" r="1" b="10595"/>
          <a:stretch/>
        </p:blipFill>
        <p:spPr>
          <a:xfrm>
            <a:off x="10260623" y="211344"/>
            <a:ext cx="1615638" cy="3300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4273B4-A5A6-EE41-BD37-13F7331B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11E3A5E-99C3-A248-9BD6-51A7C5B929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832144"/>
            <a:ext cx="9687754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Swinburne has a wide range of facilities and support services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F6AA28-ECBB-4880-813D-2B3B6BEC8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280" y="6335873"/>
            <a:ext cx="5049837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 dirty="0"/>
              <a:t>Footnotes can go here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FCFC9AE-857A-4CF3-B511-2C7E86276E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416969"/>
            <a:ext cx="6904798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body copy</a:t>
            </a:r>
          </a:p>
        </p:txBody>
      </p:sp>
    </p:spTree>
    <p:extLst>
      <p:ext uri="{BB962C8B-B14F-4D97-AF65-F5344CB8AC3E}">
        <p14:creationId xmlns:p14="http://schemas.microsoft.com/office/powerpoint/2010/main" val="181590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_Body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7152861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Safety on campus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273B4-A5A6-EE41-BD37-13F7331B8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96A50B-0CED-5E4D-BA45-B1ED01FB7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7527" t="78866" r="2" b="14827"/>
          <a:stretch/>
        </p:blipFill>
        <p:spPr>
          <a:xfrm>
            <a:off x="7683335" y="4899991"/>
            <a:ext cx="4081066" cy="978296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A92E0E6-1027-8048-A325-503E10C0E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508852"/>
            <a:ext cx="7152861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Swinburne takes safety and security very seriously.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29465B6-EAD9-4F8E-A664-BA0A0BD52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6335873"/>
            <a:ext cx="5049837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 dirty="0"/>
              <a:t>Footnotes can go 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D844A4-A477-478A-B06A-5DDB45441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966" t="12338" r="26401" b="3540"/>
          <a:stretch/>
        </p:blipFill>
        <p:spPr>
          <a:xfrm>
            <a:off x="7876015" y="449927"/>
            <a:ext cx="4315985" cy="4270342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E117F348-3FC8-42E6-B117-DD3752D14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247150"/>
            <a:ext cx="6904798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body copy</a:t>
            </a:r>
          </a:p>
        </p:txBody>
      </p:sp>
    </p:spTree>
    <p:extLst>
      <p:ext uri="{BB962C8B-B14F-4D97-AF65-F5344CB8AC3E}">
        <p14:creationId xmlns:p14="http://schemas.microsoft.com/office/powerpoint/2010/main" val="379448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ple_Body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10681668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How a table slide can appear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273B4-A5A6-EE41-BD37-13F7331B8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611B57F-60E4-BF40-AC95-C9DB86A26E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79" y="2247150"/>
            <a:ext cx="10681667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You may add some body text to explain your table.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10E51DE-39B6-CC4B-BA98-3ABC1461CE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508852"/>
            <a:ext cx="10681668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These can be useful for displaying statistics and timelines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963C177-FD25-4F8F-B236-438FB53165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6335873"/>
            <a:ext cx="5049837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 dirty="0"/>
              <a:t>Footnotes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68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9" y="2445781"/>
            <a:ext cx="7152861" cy="8656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6620"/>
              </a:lnSpc>
              <a:defRPr sz="5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5A7696-ECE8-C940-A4FE-4B77CA605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929" y="4114378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000000"/>
                </a:solidFill>
                <a:latin typeface="Barlow SemiBold" pitchFamily="2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Presented by 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DC6E18F-FA4E-DF49-843E-38F72D48BA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929" y="4442370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Day 00 Month,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93312-AFF4-D84D-99E7-98D4D7B28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909" t="68124" r="2" b="10595"/>
          <a:stretch/>
        </p:blipFill>
        <p:spPr>
          <a:xfrm>
            <a:off x="8102009" y="3233854"/>
            <a:ext cx="3662391" cy="3300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2F9E7-BC4A-CD44-9374-3963AC3F1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686" y="422097"/>
            <a:ext cx="1762621" cy="855390"/>
          </a:xfrm>
          <a:prstGeom prst="rect">
            <a:avLst/>
          </a:prstGeom>
          <a:ln w="63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7B3FD-0E2F-1A45-9E15-2CEF5BB47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4" t="49360" r="52758" b="42026"/>
          <a:stretch/>
        </p:blipFill>
        <p:spPr>
          <a:xfrm>
            <a:off x="271667" y="323388"/>
            <a:ext cx="3372988" cy="13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3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boxes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688" y="1101335"/>
            <a:ext cx="9675374" cy="152756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E783-4751-3447-A075-565592F019D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1E3AAD-E61E-204B-AEA1-BA64FB0F1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2936" y="2810363"/>
            <a:ext cx="3731772" cy="32211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indent="-91440">
              <a:lnSpc>
                <a:spcPct val="11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68608-106A-C942-A1BE-5629F63C5AE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54236" y="2810363"/>
            <a:ext cx="3731772" cy="32211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0000"/>
              </a:lnSpc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0000"/>
              </a:lnSpc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indent="-91440">
              <a:lnSpc>
                <a:spcPct val="110000"/>
              </a:lnSpc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12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9D304B-F131-D04E-9BB2-C234FACC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E54F5-4EC8-495D-B871-5FDD7F476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177191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CB6F-2DAF-C141-8BAB-82CD8C4AFDE6}" type="datetime1">
              <a:rPr lang="it-IT" altLang="it-IT" smtClean="0"/>
              <a:t>02/04/2025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2020-E403-4D32-8A1D-3233DB7C11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686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0D3A9-D390-974C-BC13-0BD1FA3C5FE3}" type="datetime1">
              <a:rPr lang="it-IT" altLang="it-IT" smtClean="0"/>
              <a:t>02/04/2025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F608-4785-4170-A53F-9872132EBB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266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9" y="2445781"/>
            <a:ext cx="7152861" cy="8656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6620"/>
              </a:lnSpc>
              <a:defRPr sz="5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9EECD76-5546-394C-A08F-DB8E115F00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8929" y="3382499"/>
            <a:ext cx="7152861" cy="43281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ts val="2860"/>
              </a:lnSpc>
              <a:spcAft>
                <a:spcPts val="0"/>
              </a:spcAft>
              <a:buNone/>
              <a:defRPr sz="2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5A7696-ECE8-C940-A4FE-4B77CA605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929" y="4114378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0000"/>
                </a:solidFill>
                <a:latin typeface="Barlow SemiBold" pitchFamily="2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Presented by 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DC6E18F-FA4E-DF49-843E-38F72D48BA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929" y="4442370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Day 00 Month,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93312-AFF4-D84D-99E7-98D4D7B28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09" t="68124" r="2" b="10595"/>
          <a:stretch/>
        </p:blipFill>
        <p:spPr>
          <a:xfrm>
            <a:off x="8102009" y="3233854"/>
            <a:ext cx="3662391" cy="3300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2F9E7-BC4A-CD44-9374-3963AC3F1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686" y="422097"/>
            <a:ext cx="1762621" cy="855390"/>
          </a:xfrm>
          <a:prstGeom prst="rect">
            <a:avLst/>
          </a:prstGeom>
          <a:ln w="63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7B3FD-0E2F-1A45-9E15-2CEF5BB47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4" t="49360" r="52758" b="42026"/>
          <a:stretch/>
        </p:blipFill>
        <p:spPr>
          <a:xfrm>
            <a:off x="271667" y="323388"/>
            <a:ext cx="3372988" cy="13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2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9B950-D9DF-7541-A266-CE79D0A9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311258-8550-6F40-BB50-693D1D067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69345"/>
            <a:ext cx="5618375" cy="8656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6620"/>
              </a:lnSpc>
              <a:defRPr sz="5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A16839-F903-C14A-8C23-60C27B9AD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806063"/>
            <a:ext cx="5618375" cy="43281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ts val="2860"/>
              </a:lnSpc>
              <a:spcAft>
                <a:spcPts val="0"/>
              </a:spcAft>
              <a:buNone/>
              <a:defRPr sz="2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BE5CB6-B6EB-C044-A141-32611B898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3537942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0000"/>
                </a:solidFill>
                <a:latin typeface="Barlow SemiBold" pitchFamily="2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Presented by 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4B6657-AB48-D24C-8CD9-DFE2033AD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3865934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Day 00 Month,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95770-577E-2F4F-90B8-2401D9014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4606" t="49360" r="68851" b="45400"/>
          <a:stretch/>
        </p:blipFill>
        <p:spPr>
          <a:xfrm>
            <a:off x="131977" y="323389"/>
            <a:ext cx="2780907" cy="8127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3BEE6D-49FB-440F-98D5-CB1C44202049}"/>
              </a:ext>
            </a:extLst>
          </p:cNvPr>
          <p:cNvGrpSpPr/>
          <p:nvPr userDrawn="1"/>
        </p:nvGrpSpPr>
        <p:grpSpPr>
          <a:xfrm>
            <a:off x="5557919" y="4760536"/>
            <a:ext cx="5618375" cy="1980506"/>
            <a:chOff x="5557919" y="4760536"/>
            <a:chExt cx="5618375" cy="19805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20B6F8-8E52-F940-BA78-A0A2B78F1B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480" t="77968" r="-4719" b="9263"/>
            <a:stretch/>
          </p:blipFill>
          <p:spPr>
            <a:xfrm>
              <a:off x="5557919" y="4760536"/>
              <a:ext cx="5618375" cy="198050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37A5EF-1CCA-4630-996C-77608B56F8B3}"/>
                </a:ext>
              </a:extLst>
            </p:cNvPr>
            <p:cNvSpPr/>
            <p:nvPr userDrawn="1"/>
          </p:nvSpPr>
          <p:spPr>
            <a:xfrm>
              <a:off x="6748272" y="4837176"/>
              <a:ext cx="4361688" cy="996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B6C16E-6CB1-4D84-B65E-7BE162FA3C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53175" y="404813"/>
            <a:ext cx="4833937" cy="51974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8730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9B950-D9DF-7541-A266-CE79D0A9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311258-8550-6F40-BB50-693D1D067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69345"/>
            <a:ext cx="6506097" cy="8656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6620"/>
              </a:lnSpc>
              <a:defRPr sz="5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A16839-F903-C14A-8C23-60C27B9AD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806063"/>
            <a:ext cx="6506097" cy="43281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ts val="2860"/>
              </a:lnSpc>
              <a:spcAft>
                <a:spcPts val="0"/>
              </a:spcAft>
              <a:buNone/>
              <a:defRPr sz="2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BE5CB6-B6EB-C044-A141-32611B898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3537942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0000"/>
                </a:solidFill>
                <a:latin typeface="Barlow SemiBold" pitchFamily="2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Presented by 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4B6657-AB48-D24C-8CD9-DFE2033AD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3865934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Day 00 Month,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95770-577E-2F4F-90B8-2401D9014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606" t="49360" r="68851" b="45400"/>
          <a:stretch/>
        </p:blipFill>
        <p:spPr>
          <a:xfrm>
            <a:off x="131977" y="323389"/>
            <a:ext cx="2780907" cy="8127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B7D4E7-3C73-7A4A-946D-63804544E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78297" r="1" b="10595"/>
          <a:stretch/>
        </p:blipFill>
        <p:spPr>
          <a:xfrm>
            <a:off x="8080513" y="4811775"/>
            <a:ext cx="3683888" cy="1722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0CDDDD-6F87-BF44-8B03-FC4E347C6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23" t="71919" r="51711" b="23057"/>
          <a:stretch/>
        </p:blipFill>
        <p:spPr>
          <a:xfrm>
            <a:off x="6936377" y="3822520"/>
            <a:ext cx="806206" cy="779297"/>
          </a:xfrm>
          <a:prstGeom prst="rect">
            <a:avLst/>
          </a:prstGeom>
        </p:spPr>
      </p:pic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52323EE-F917-4344-990B-84E13A1D88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75588" y="452438"/>
            <a:ext cx="4316412" cy="427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2EAF4550-BE04-4D85-8140-CAEE531D6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22938" y="4722813"/>
            <a:ext cx="2152650" cy="172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3916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301E3A-AEBD-1049-9450-8220EE1A2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498" t="84569" r="1" b="10595"/>
          <a:stretch/>
        </p:blipFill>
        <p:spPr>
          <a:xfrm>
            <a:off x="6358878" y="5784573"/>
            <a:ext cx="5405523" cy="750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0B0078-646E-0A42-AFBD-3E03F4912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06" t="49360" r="68851" b="45400"/>
          <a:stretch/>
        </p:blipFill>
        <p:spPr>
          <a:xfrm>
            <a:off x="131977" y="323389"/>
            <a:ext cx="2780907" cy="8127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021D86-4D96-E542-A7AA-52E138A56A16}"/>
              </a:ext>
            </a:extLst>
          </p:cNvPr>
          <p:cNvSpPr txBox="1"/>
          <p:nvPr/>
        </p:nvSpPr>
        <p:spPr>
          <a:xfrm>
            <a:off x="427599" y="2792273"/>
            <a:ext cx="459280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respectfully acknowledge the </a:t>
            </a:r>
            <a:r>
              <a:rPr lang="en-GB" sz="1000" b="0" i="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Wurundjeri</a:t>
            </a:r>
            <a:r>
              <a:rPr lang="en-GB" sz="1000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People of the Kulin Nation, who are the Traditional Owners of the land on which Swinburne’s Australian campuses are located in Melbourne’s east and outer-east, and pay our respect to their Elders past, present and emerging.</a:t>
            </a:r>
          </a:p>
          <a:p>
            <a:endParaRPr lang="en-GB" sz="1000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1000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are honoured to recognise our connection to </a:t>
            </a:r>
            <a:r>
              <a:rPr lang="en-GB" sz="1000" b="0" i="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Wurundjeri</a:t>
            </a:r>
            <a:r>
              <a:rPr lang="en-GB" sz="1000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Country, history, culture, and spirituality through these locations, and strive to ensure that we operate in a manner that respects and honours the Elders and Ancestors of these lands.</a:t>
            </a:r>
          </a:p>
          <a:p>
            <a:endParaRPr lang="en-GB" sz="1000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1000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also respectfully acknowledge Swinburne’s Aboriginal and Torres Strait Islander staff, students, alumni, partners and visitors.</a:t>
            </a:r>
          </a:p>
          <a:p>
            <a:endParaRPr lang="en-GB" sz="1000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1000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also acknowledge and respect the Traditional Owners of lands across Australia, their Elders, Ancestors, cultures, and heritage, and recognise the continuing sovereignties of all Aboriginal and Torres Strait Islander Nations.</a:t>
            </a:r>
          </a:p>
          <a:p>
            <a:endParaRPr lang="en-US" sz="1000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F0F09-72F3-3441-9402-E373F8E5EB3F}"/>
              </a:ext>
            </a:extLst>
          </p:cNvPr>
          <p:cNvSpPr txBox="1"/>
          <p:nvPr/>
        </p:nvSpPr>
        <p:spPr>
          <a:xfrm>
            <a:off x="434508" y="1858410"/>
            <a:ext cx="566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latin typeface="Barlow Light" pitchFamily="2" charset="77"/>
                <a:ea typeface="DIN 2014 Light" panose="020B0404020202020204" pitchFamily="34" charset="77"/>
              </a:rPr>
              <a:t>Acknowledgement of Country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067CD-E520-DC4D-B83A-C56E5FCC5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921" t="28383" r="14498" b="18249"/>
          <a:stretch/>
        </p:blipFill>
        <p:spPr>
          <a:xfrm>
            <a:off x="7434470" y="404038"/>
            <a:ext cx="4757530" cy="5198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5ED88-E76B-A544-B183-904F87143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498" t="79189" r="57973" b="15495"/>
          <a:stretch/>
        </p:blipFill>
        <p:spPr>
          <a:xfrm>
            <a:off x="6358878" y="4950069"/>
            <a:ext cx="896687" cy="8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6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A883F-D7EF-994A-8C0A-250C680E9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9E8C4A-1C6F-0847-BF94-B8F6F086A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69344"/>
            <a:ext cx="5413929" cy="178125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5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CB0E58-519D-1C4A-9758-18D74E94D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909" t="68124" r="2" b="12204"/>
          <a:stretch/>
        </p:blipFill>
        <p:spPr>
          <a:xfrm>
            <a:off x="8102009" y="3233854"/>
            <a:ext cx="3662391" cy="3051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5B9D3D-C254-FE4D-B97F-D0D03F4FA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74" t="49360" r="52758" b="42026"/>
          <a:stretch/>
        </p:blipFill>
        <p:spPr>
          <a:xfrm>
            <a:off x="271667" y="323388"/>
            <a:ext cx="3372988" cy="13360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0FB895-CEDF-407A-8EBB-D14839C388BA}"/>
              </a:ext>
            </a:extLst>
          </p:cNvPr>
          <p:cNvSpPr/>
          <p:nvPr userDrawn="1"/>
        </p:nvSpPr>
        <p:spPr>
          <a:xfrm>
            <a:off x="8287473" y="6445667"/>
            <a:ext cx="3476927" cy="412333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9687755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93312-AFF4-D84D-99E7-98D4D7B28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226" t="68124" r="1" b="10595"/>
          <a:stretch/>
        </p:blipFill>
        <p:spPr>
          <a:xfrm>
            <a:off x="10260623" y="211344"/>
            <a:ext cx="1615638" cy="3300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4273B4-A5A6-EE41-BD37-13F7331B8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611B57F-60E4-BF40-AC95-C9DB86A26E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247150"/>
            <a:ext cx="9687754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body copy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1AB50-6DF5-0046-88B5-CCF309E40D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508852"/>
            <a:ext cx="9687754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9D4BD1-E32E-4B45-9EE2-0025BDBB56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6335873"/>
            <a:ext cx="5049837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 dirty="0"/>
              <a:t>Footnotes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6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143AD1-9D72-DE4B-8F1E-2D6B178E5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2117D9-7D31-CF43-ADFD-F98B62BD9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7527" t="78481" r="2" b="14827"/>
          <a:stretch/>
        </p:blipFill>
        <p:spPr>
          <a:xfrm>
            <a:off x="7683335" y="4840357"/>
            <a:ext cx="4081066" cy="103793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86E4EA-34C8-E244-8CAB-C02FEF4020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6904799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AE31527-290E-A24C-AA95-FA74345F0F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247150"/>
            <a:ext cx="6904798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body copy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259A720-FEE8-5141-B4A1-A0D410B4C3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508852"/>
            <a:ext cx="6904798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98469BC-0212-0841-B9E2-4583B2ABE9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6335873"/>
            <a:ext cx="5049837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 dirty="0"/>
              <a:t>Footnotes can go here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CD2C42-FE07-4F3E-B6EF-9DF80CF9FE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75588" y="449263"/>
            <a:ext cx="4316412" cy="427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88525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9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87" r:id="rId4"/>
    <p:sldLayoutId id="2147483688" r:id="rId5"/>
    <p:sldLayoutId id="2147483673" r:id="rId6"/>
    <p:sldLayoutId id="2147483674" r:id="rId7"/>
    <p:sldLayoutId id="2147483675" r:id="rId8"/>
    <p:sldLayoutId id="2147483689" r:id="rId9"/>
    <p:sldLayoutId id="2147483677" r:id="rId10"/>
    <p:sldLayoutId id="2147483680" r:id="rId11"/>
    <p:sldLayoutId id="2147483671" r:id="rId12"/>
    <p:sldLayoutId id="2147483672" r:id="rId13"/>
    <p:sldLayoutId id="2147483681" r:id="rId14"/>
    <p:sldLayoutId id="2147483682" r:id="rId15"/>
    <p:sldLayoutId id="2147483683" r:id="rId16"/>
    <p:sldLayoutId id="2147483685" r:id="rId17"/>
    <p:sldLayoutId id="2147483679" r:id="rId18"/>
    <p:sldLayoutId id="2147483690" r:id="rId19"/>
    <p:sldLayoutId id="2147483691" r:id="rId20"/>
    <p:sldLayoutId id="214748369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156C-8FA6-A24D-9D15-563042024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929" y="1563373"/>
            <a:ext cx="10371566" cy="859531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Clinical Translation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ABD45-C2A3-AE49-A875-BD97DC6E0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214" y="4472085"/>
            <a:ext cx="6215271" cy="162867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Professor Susan Rossell</a:t>
            </a:r>
          </a:p>
          <a:p>
            <a:r>
              <a:rPr lang="en-US" sz="2000" dirty="0">
                <a:latin typeface="+mn-lt"/>
              </a:rPr>
              <a:t>Director of Clinical Trials</a:t>
            </a:r>
          </a:p>
          <a:p>
            <a:r>
              <a:rPr lang="en-US" sz="2000" dirty="0">
                <a:latin typeface="+mn-lt"/>
              </a:rPr>
              <a:t>Swinburne University of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5729C-963C-53F9-0D39-69C8D8307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6831"/>
            <a:ext cx="693016" cy="7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C3C540-AED5-3D99-A6C2-F6807C6C6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6" y="2297292"/>
            <a:ext cx="11659407" cy="1704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CC0239-B64E-8A32-4A20-D41F482F6F8C}"/>
              </a:ext>
            </a:extLst>
          </p:cNvPr>
          <p:cNvSpPr txBox="1"/>
          <p:nvPr/>
        </p:nvSpPr>
        <p:spPr>
          <a:xfrm>
            <a:off x="675860" y="4641574"/>
            <a:ext cx="1027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AIMS:</a:t>
            </a:r>
          </a:p>
          <a:p>
            <a:pPr marL="342900" indent="-342900" algn="l">
              <a:buAutoNum type="arabicPeriod"/>
            </a:pPr>
            <a:r>
              <a:rPr lang="en-AU" dirty="0"/>
              <a:t>To </a:t>
            </a:r>
            <a:r>
              <a:rPr lang="en-AU" sz="1800" b="0" i="0" u="none" strike="noStrike" baseline="0" dirty="0"/>
              <a:t>identify opportunities/barriers towards democratising treatment development for disorganised patients.</a:t>
            </a:r>
          </a:p>
          <a:p>
            <a:pPr marL="342900" indent="-342900" algn="l">
              <a:buAutoNum type="arabicPeriod"/>
            </a:pPr>
            <a:r>
              <a:rPr lang="en-AU" dirty="0"/>
              <a:t>To extend </a:t>
            </a:r>
            <a:r>
              <a:rPr lang="en-AU" dirty="0" err="1"/>
              <a:t>PragmaCom</a:t>
            </a:r>
            <a:r>
              <a:rPr lang="en-AU" dirty="0"/>
              <a:t> based on findings from Aim 1 with co-design</a:t>
            </a:r>
          </a:p>
        </p:txBody>
      </p:sp>
    </p:spTree>
    <p:extLst>
      <p:ext uri="{BB962C8B-B14F-4D97-AF65-F5344CB8AC3E}">
        <p14:creationId xmlns:p14="http://schemas.microsoft.com/office/powerpoint/2010/main" val="18612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D03-02F4-8AC5-A591-8BD2F5363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80" y="449927"/>
            <a:ext cx="6904799" cy="584775"/>
          </a:xfrm>
        </p:spPr>
        <p:txBody>
          <a:bodyPr/>
          <a:lstStyle/>
          <a:p>
            <a:r>
              <a:rPr lang="en-AU" dirty="0">
                <a:latin typeface="+mj-lt"/>
              </a:rPr>
              <a:t>Work Package 5: </a:t>
            </a:r>
            <a:r>
              <a:rPr lang="en-AU" sz="3200" b="1" i="0" u="none" strike="noStrike" baseline="0" dirty="0">
                <a:latin typeface="+mj-lt"/>
              </a:rPr>
              <a:t>Scoping Exercise</a:t>
            </a:r>
            <a:endParaRPr lang="en-AU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D4407-BB92-43AB-2D77-B2FFFC089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280" y="2247150"/>
            <a:ext cx="6904798" cy="3206006"/>
          </a:xfrm>
        </p:spPr>
        <p:txBody>
          <a:bodyPr/>
          <a:lstStyle/>
          <a:p>
            <a:pPr algn="l"/>
            <a:r>
              <a:rPr lang="en-AU" sz="1800" b="0" i="0" u="none" strike="noStrike" baseline="0" dirty="0">
                <a:latin typeface="ArialMT"/>
              </a:rPr>
              <a:t>n=32 in 4 groups: </a:t>
            </a:r>
          </a:p>
          <a:p>
            <a:pPr marL="285750" indent="-285750" algn="l">
              <a:buFontTx/>
              <a:buChar char="-"/>
            </a:pPr>
            <a:r>
              <a:rPr lang="en-AU" sz="1800" b="0" i="0" u="none" strike="noStrike" baseline="0" dirty="0">
                <a:latin typeface="ArialMT"/>
              </a:rPr>
              <a:t>Patients</a:t>
            </a:r>
          </a:p>
          <a:p>
            <a:pPr marL="285750" indent="-285750" algn="l">
              <a:buFontTx/>
              <a:buChar char="-"/>
            </a:pPr>
            <a:r>
              <a:rPr lang="en-AU" sz="1800" dirty="0">
                <a:latin typeface="ArialMT"/>
              </a:rPr>
              <a:t>F</a:t>
            </a:r>
            <a:r>
              <a:rPr lang="en-AU" sz="1800" b="0" i="0" u="none" strike="noStrike" baseline="0" dirty="0">
                <a:latin typeface="ArialMT"/>
              </a:rPr>
              <a:t>amily caregivers,</a:t>
            </a:r>
          </a:p>
          <a:p>
            <a:pPr marL="285750" indent="-285750" algn="l">
              <a:buFontTx/>
              <a:buChar char="-"/>
            </a:pPr>
            <a:r>
              <a:rPr lang="en-AU" sz="1800" dirty="0">
                <a:latin typeface="ArialMT"/>
              </a:rPr>
              <a:t>R</a:t>
            </a:r>
            <a:r>
              <a:rPr lang="en-AU" sz="1800" b="0" i="0" u="none" strike="noStrike" baseline="0" dirty="0">
                <a:latin typeface="ArialMT"/>
              </a:rPr>
              <a:t>esearchers</a:t>
            </a:r>
          </a:p>
          <a:p>
            <a:pPr marL="285750" indent="-285750" algn="l">
              <a:buFontTx/>
              <a:buChar char="-"/>
            </a:pPr>
            <a:r>
              <a:rPr lang="en-AU" sz="1800" dirty="0">
                <a:latin typeface="ArialMT"/>
              </a:rPr>
              <a:t>C</a:t>
            </a:r>
            <a:r>
              <a:rPr lang="en-AU" sz="1800" b="0" i="0" u="none" strike="noStrike" baseline="0" dirty="0">
                <a:latin typeface="ArialMT"/>
              </a:rPr>
              <a:t>linicians from psychology, nursing, psychiatry, speech</a:t>
            </a:r>
          </a:p>
          <a:p>
            <a:pPr algn="l"/>
            <a:r>
              <a:rPr lang="en-AU" sz="1800" b="0" i="0" u="none" strike="noStrike" baseline="0" dirty="0">
                <a:latin typeface="ArialMT"/>
              </a:rPr>
              <a:t>therapy, neuropsychology and social work</a:t>
            </a:r>
          </a:p>
          <a:p>
            <a:pPr algn="l"/>
            <a:endParaRPr lang="en-AU" sz="1800" dirty="0">
              <a:latin typeface="ArialMT"/>
            </a:endParaRPr>
          </a:p>
          <a:p>
            <a:pPr algn="l"/>
            <a:r>
              <a:rPr lang="en-AU" sz="1800" dirty="0">
                <a:latin typeface="ArialMT"/>
              </a:rPr>
              <a:t>Discuss barriers, challenges and aspirations</a:t>
            </a:r>
            <a:endParaRPr lang="en-AU" sz="1800" b="0" i="0" u="none" strike="noStrike" baseline="0" dirty="0">
              <a:latin typeface="ArialM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F9C44-CA5E-96A1-B2E2-42AFCC9C5C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dirty="0">
                <a:latin typeface="+mj-lt"/>
              </a:rPr>
              <a:t>Focus Groups</a:t>
            </a:r>
          </a:p>
        </p:txBody>
      </p:sp>
      <p:pic>
        <p:nvPicPr>
          <p:cNvPr id="8" name="Picture Placeholder 7" descr="Group brainstorm with solid fill">
            <a:extLst>
              <a:ext uri="{FF2B5EF4-FFF2-40B4-BE49-F238E27FC236}">
                <a16:creationId xmlns:a16="http://schemas.microsoft.com/office/drawing/2014/main" id="{EAECCA40-495D-5E59-A910-87F21FF846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7" b="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090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E3BD-5448-3C29-2162-358023A760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Work Page 5: </a:t>
            </a:r>
            <a:r>
              <a:rPr lang="en-AU" b="1" dirty="0"/>
              <a:t>Scoping Exercise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6F208-0CD9-795C-7D09-F7B0B4F73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280" y="2247149"/>
            <a:ext cx="6994250" cy="4196020"/>
          </a:xfrm>
        </p:spPr>
        <p:txBody>
          <a:bodyPr/>
          <a:lstStyle/>
          <a:p>
            <a:pPr algn="l"/>
            <a:r>
              <a:rPr lang="en-AU" sz="2000" b="0" i="0" u="none" strike="noStrike" baseline="0" dirty="0">
                <a:latin typeface="+mn-lt"/>
              </a:rPr>
              <a:t>Addressing disorganisation and related social/occupational dysfunction</a:t>
            </a:r>
            <a:r>
              <a:rPr lang="en-AU" sz="2000" dirty="0">
                <a:latin typeface="+mn-lt"/>
              </a:rPr>
              <a:t>.</a:t>
            </a:r>
            <a:r>
              <a:rPr lang="en-AU" sz="2000" b="0" i="0" u="none" strike="noStrike" baseline="0" dirty="0">
                <a:latin typeface="+mn-lt"/>
              </a:rPr>
              <a:t> Professionals:</a:t>
            </a:r>
          </a:p>
          <a:p>
            <a:pPr algn="l"/>
            <a:r>
              <a:rPr lang="en-AU" sz="2000" dirty="0">
                <a:latin typeface="+mn-lt"/>
              </a:rPr>
              <a:t>E</a:t>
            </a:r>
            <a:r>
              <a:rPr lang="en-AU" sz="2000" b="0" i="0" u="none" strike="noStrike" baseline="0" dirty="0">
                <a:latin typeface="+mn-lt"/>
              </a:rPr>
              <a:t>xploring: </a:t>
            </a:r>
          </a:p>
          <a:p>
            <a:pPr marL="171450" indent="-171450" algn="l">
              <a:buFontTx/>
              <a:buChar char="-"/>
            </a:pPr>
            <a:r>
              <a:rPr lang="en-AU" sz="2000" b="0" i="0" u="none" strike="noStrike" baseline="0" dirty="0">
                <a:latin typeface="+mn-lt"/>
              </a:rPr>
              <a:t>treatment settings, </a:t>
            </a:r>
          </a:p>
          <a:p>
            <a:pPr marL="171450" indent="-171450" algn="l">
              <a:buFontTx/>
              <a:buChar char="-"/>
            </a:pPr>
            <a:r>
              <a:rPr lang="en-AU" sz="2000" b="0" i="0" u="none" strike="noStrike" baseline="0" dirty="0">
                <a:latin typeface="+mn-lt"/>
              </a:rPr>
              <a:t>interventions, </a:t>
            </a:r>
          </a:p>
          <a:p>
            <a:pPr marL="171450" indent="-171450" algn="l">
              <a:buFontTx/>
              <a:buChar char="-"/>
            </a:pPr>
            <a:r>
              <a:rPr lang="en-AU" sz="2000" dirty="0">
                <a:latin typeface="+mn-lt"/>
              </a:rPr>
              <a:t>a</a:t>
            </a:r>
            <a:r>
              <a:rPr lang="en-AU" sz="2000" b="0" i="0" u="none" strike="noStrike" baseline="0" dirty="0">
                <a:latin typeface="+mn-lt"/>
              </a:rPr>
              <a:t>ccess restrictions</a:t>
            </a:r>
          </a:p>
          <a:p>
            <a:pPr algn="l"/>
            <a:r>
              <a:rPr lang="en-AU" sz="2000" dirty="0">
                <a:latin typeface="+mn-lt"/>
              </a:rPr>
              <a:t>P</a:t>
            </a:r>
            <a:r>
              <a:rPr lang="en-AU" sz="2000" b="0" i="0" u="none" strike="noStrike" baseline="0" dirty="0">
                <a:latin typeface="+mn-lt"/>
              </a:rPr>
              <a:t>atients: </a:t>
            </a:r>
          </a:p>
          <a:p>
            <a:pPr marL="171450" indent="-171450" algn="l">
              <a:buFontTx/>
              <a:buChar char="-"/>
            </a:pPr>
            <a:r>
              <a:rPr lang="en-AU" sz="2000" b="0" i="0" u="none" strike="noStrike" baseline="0" dirty="0">
                <a:latin typeface="+mn-lt"/>
              </a:rPr>
              <a:t>aspirations,</a:t>
            </a:r>
          </a:p>
          <a:p>
            <a:pPr marL="171450" indent="-171450" algn="l">
              <a:buFontTx/>
              <a:buChar char="-"/>
            </a:pPr>
            <a:r>
              <a:rPr lang="en-AU" sz="2000" dirty="0">
                <a:latin typeface="+mn-lt"/>
              </a:rPr>
              <a:t>w</a:t>
            </a:r>
            <a:r>
              <a:rPr lang="en-AU" sz="2000" b="0" i="0" u="none" strike="noStrike" baseline="0" dirty="0">
                <a:latin typeface="+mn-lt"/>
              </a:rPr>
              <a:t>ishes</a:t>
            </a:r>
          </a:p>
          <a:p>
            <a:pPr marL="171450" indent="-171450" algn="l">
              <a:buFontTx/>
              <a:buChar char="-"/>
            </a:pPr>
            <a:r>
              <a:rPr lang="en-AU" sz="2000" b="0" i="0" u="none" strike="noStrike" baseline="0" dirty="0">
                <a:latin typeface="+mn-lt"/>
              </a:rPr>
              <a:t>obstacles</a:t>
            </a:r>
            <a:endParaRPr lang="en-AU" sz="20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CA8DC-B161-B755-0702-BC5D3E3CA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dirty="0">
                <a:latin typeface="+mj-lt"/>
              </a:rPr>
              <a:t>International Survey</a:t>
            </a:r>
          </a:p>
        </p:txBody>
      </p:sp>
      <p:pic>
        <p:nvPicPr>
          <p:cNvPr id="8" name="Picture Placeholder 7" descr="Clipboard with solid fill">
            <a:extLst>
              <a:ext uri="{FF2B5EF4-FFF2-40B4-BE49-F238E27FC236}">
                <a16:creationId xmlns:a16="http://schemas.microsoft.com/office/drawing/2014/main" id="{A68573D7-D57C-3625-B5AF-E031E7D81A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7" b="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418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829AB-80CE-AD78-5149-94A13553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45FF69-0E3B-F9A3-B3AE-3D641BDF4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760C10-DFEE-C8F4-DCFD-6A83DCA18A52}"/>
              </a:ext>
            </a:extLst>
          </p:cNvPr>
          <p:cNvSpPr txBox="1"/>
          <p:nvPr/>
        </p:nvSpPr>
        <p:spPr>
          <a:xfrm>
            <a:off x="2454017" y="2990825"/>
            <a:ext cx="7283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Sharing of assessment tools</a:t>
            </a:r>
          </a:p>
        </p:txBody>
      </p:sp>
    </p:spTree>
    <p:extLst>
      <p:ext uri="{BB962C8B-B14F-4D97-AF65-F5344CB8AC3E}">
        <p14:creationId xmlns:p14="http://schemas.microsoft.com/office/powerpoint/2010/main" val="103677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F467A-54EB-0748-8EEF-4F1D7D407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 descr="Figure1_rev.tif">
            <a:extLst>
              <a:ext uri="{FF2B5EF4-FFF2-40B4-BE49-F238E27FC236}">
                <a16:creationId xmlns:a16="http://schemas.microsoft.com/office/drawing/2014/main" id="{56EA760C-CA14-20CC-82DC-E4E731BF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44" y="1772816"/>
            <a:ext cx="4492155" cy="498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923DDE-4F19-E95A-60D1-DE5D84015A52}"/>
              </a:ext>
            </a:extLst>
          </p:cNvPr>
          <p:cNvSpPr txBox="1"/>
          <p:nvPr/>
        </p:nvSpPr>
        <p:spPr>
          <a:xfrm>
            <a:off x="6816081" y="6181273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(Arcara &amp; Bambini, 2016)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A6EADDC-18F0-7DC4-59CA-80E3C809F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64" y="2344316"/>
            <a:ext cx="3960440" cy="2232248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err="1"/>
              <a:t>It</a:t>
            </a:r>
            <a:r>
              <a:rPr lang="it-IT" sz="2000" dirty="0"/>
              <a:t> combines the </a:t>
            </a:r>
            <a:r>
              <a:rPr lang="it-IT" sz="2000" dirty="0" err="1"/>
              <a:t>evaluation</a:t>
            </a:r>
            <a:r>
              <a:rPr lang="it-IT" sz="2000" dirty="0"/>
              <a:t> of</a:t>
            </a:r>
          </a:p>
          <a:p>
            <a:r>
              <a:rPr lang="it-IT" sz="2000" dirty="0"/>
              <a:t>production of appropriate </a:t>
            </a:r>
            <a:r>
              <a:rPr lang="it-IT" sz="2000" dirty="0" err="1"/>
              <a:t>conversation</a:t>
            </a:r>
            <a:r>
              <a:rPr lang="it-IT" sz="2000" dirty="0"/>
              <a:t> (</a:t>
            </a:r>
            <a:r>
              <a:rPr lang="it-IT" sz="2000" dirty="0" err="1"/>
              <a:t>based</a:t>
            </a:r>
            <a:r>
              <a:rPr lang="it-IT" sz="2000" dirty="0"/>
              <a:t> on a </a:t>
            </a:r>
            <a:r>
              <a:rPr lang="it-IT" sz="2000" dirty="0" err="1"/>
              <a:t>broad</a:t>
            </a:r>
            <a:r>
              <a:rPr lang="it-IT" sz="2000" dirty="0"/>
              <a:t> </a:t>
            </a:r>
            <a:r>
              <a:rPr lang="it-IT" sz="2000" dirty="0" err="1"/>
              <a:t>definition</a:t>
            </a:r>
            <a:r>
              <a:rPr lang="it-IT" sz="2000" dirty="0"/>
              <a:t> of </a:t>
            </a:r>
            <a:r>
              <a:rPr lang="it-IT" sz="2000" dirty="0" err="1"/>
              <a:t>pragmatics</a:t>
            </a:r>
            <a:r>
              <a:rPr lang="it-IT" sz="2000" dirty="0"/>
              <a:t>)</a:t>
            </a:r>
          </a:p>
          <a:p>
            <a:r>
              <a:rPr lang="it-IT" sz="2000" dirty="0" err="1"/>
              <a:t>comprehension</a:t>
            </a:r>
            <a:r>
              <a:rPr lang="it-IT" sz="2000" dirty="0"/>
              <a:t> of </a:t>
            </a:r>
            <a:r>
              <a:rPr lang="it-IT" sz="2000" dirty="0" err="1"/>
              <a:t>implicit</a:t>
            </a:r>
            <a:r>
              <a:rPr lang="it-IT" sz="2000" dirty="0"/>
              <a:t> </a:t>
            </a:r>
            <a:r>
              <a:rPr lang="it-IT" sz="2000" dirty="0" err="1"/>
              <a:t>meanings</a:t>
            </a:r>
            <a:r>
              <a:rPr lang="it-IT" sz="2000" dirty="0"/>
              <a:t> (</a:t>
            </a:r>
            <a:r>
              <a:rPr lang="it-IT" sz="2000" dirty="0" err="1"/>
              <a:t>based</a:t>
            </a:r>
            <a:r>
              <a:rPr lang="it-IT" sz="2000" dirty="0"/>
              <a:t> on a </a:t>
            </a:r>
            <a:r>
              <a:rPr lang="it-IT" sz="2000" dirty="0" err="1"/>
              <a:t>Gricean-inspired</a:t>
            </a:r>
            <a:r>
              <a:rPr lang="it-IT" sz="2000" dirty="0"/>
              <a:t> </a:t>
            </a:r>
            <a:r>
              <a:rPr lang="it-IT" sz="2000" dirty="0" err="1"/>
              <a:t>definition</a:t>
            </a:r>
            <a:r>
              <a:rPr lang="it-IT" sz="2000" dirty="0"/>
              <a:t> of </a:t>
            </a:r>
            <a:r>
              <a:rPr lang="it-IT" sz="2000" dirty="0" err="1"/>
              <a:t>pragmatics</a:t>
            </a:r>
            <a:r>
              <a:rPr lang="it-IT" sz="2000" dirty="0"/>
              <a:t>)</a:t>
            </a:r>
          </a:p>
          <a:p>
            <a:endParaRPr lang="it-IT" sz="20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2390631-27CC-FB14-8207-AA6B5E295684}"/>
              </a:ext>
            </a:extLst>
          </p:cNvPr>
          <p:cNvSpPr txBox="1">
            <a:spLocks/>
          </p:cNvSpPr>
          <p:nvPr/>
        </p:nvSpPr>
        <p:spPr bwMode="auto">
          <a:xfrm>
            <a:off x="1981200" y="4766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pitchFamily="-10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latin typeface="+mn-lt"/>
              </a:rPr>
              <a:t>Assessment of Pragmatic Abilities and Cognitive Substrates (APACS)</a:t>
            </a:r>
          </a:p>
        </p:txBody>
      </p:sp>
    </p:spTree>
    <p:extLst>
      <p:ext uri="{BB962C8B-B14F-4D97-AF65-F5344CB8AC3E}">
        <p14:creationId xmlns:p14="http://schemas.microsoft.com/office/powerpoint/2010/main" val="264176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51474-3239-6640-2D1B-4A68FB276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8170B40-B3D9-353C-332A-491E0DF91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46" y="852681"/>
            <a:ext cx="4584700" cy="55880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418D021-CBFD-974F-4E47-88E4CC501A41}"/>
              </a:ext>
            </a:extLst>
          </p:cNvPr>
          <p:cNvSpPr txBox="1"/>
          <p:nvPr/>
        </p:nvSpPr>
        <p:spPr>
          <a:xfrm>
            <a:off x="5951985" y="6240626"/>
            <a:ext cx="458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(</a:t>
            </a:r>
            <a:r>
              <a:rPr lang="en-US" sz="2000" i="1" dirty="0" err="1"/>
              <a:t>Bischetti</a:t>
            </a:r>
            <a:r>
              <a:rPr lang="en-US" sz="2000" i="1" dirty="0"/>
              <a:t>, …, </a:t>
            </a:r>
            <a:r>
              <a:rPr lang="en-US" sz="2000" i="1" dirty="0" err="1"/>
              <a:t>Bosia</a:t>
            </a:r>
            <a:r>
              <a:rPr lang="en-US" sz="2000" i="1" dirty="0"/>
              <a:t>, Arcara, Bambini 2025)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76EAE6C-A835-97D8-286D-C5CB8B499A6C}"/>
              </a:ext>
            </a:extLst>
          </p:cNvPr>
          <p:cNvSpPr txBox="1">
            <a:spLocks/>
          </p:cNvSpPr>
          <p:nvPr/>
        </p:nvSpPr>
        <p:spPr>
          <a:xfrm>
            <a:off x="6846917" y="1454604"/>
            <a:ext cx="3421508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pitchFamily="-10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/>
              <a:t>Course-</a:t>
            </a:r>
            <a:r>
              <a:rPr lang="it-IT" sz="2000" dirty="0" err="1"/>
              <a:t>grained</a:t>
            </a:r>
            <a:r>
              <a:rPr lang="it-IT" sz="2000" dirty="0"/>
              <a:t> </a:t>
            </a:r>
            <a:r>
              <a:rPr lang="it-IT" sz="2000" dirty="0" err="1"/>
              <a:t>evaluation</a:t>
            </a:r>
            <a:r>
              <a:rPr lang="it-IT" sz="2000" dirty="0"/>
              <a:t> of</a:t>
            </a:r>
          </a:p>
          <a:p>
            <a:r>
              <a:rPr lang="it-IT" sz="2000" dirty="0" err="1"/>
              <a:t>Expressive</a:t>
            </a:r>
            <a:r>
              <a:rPr lang="it-IT" sz="2000" dirty="0"/>
              <a:t> </a:t>
            </a:r>
            <a:r>
              <a:rPr lang="it-IT" sz="2000" dirty="0" err="1"/>
              <a:t>pragmatics</a:t>
            </a:r>
            <a:endParaRPr lang="it-IT" sz="2000" dirty="0"/>
          </a:p>
          <a:p>
            <a:r>
              <a:rPr lang="it-IT" sz="2000" dirty="0" err="1"/>
              <a:t>Receptive</a:t>
            </a:r>
            <a:r>
              <a:rPr lang="it-IT" sz="2000" dirty="0"/>
              <a:t> </a:t>
            </a:r>
            <a:r>
              <a:rPr lang="it-IT" sz="2000" dirty="0" err="1"/>
              <a:t>pragmatics</a:t>
            </a:r>
            <a:endParaRPr lang="it-IT" sz="2000" dirty="0"/>
          </a:p>
          <a:p>
            <a:r>
              <a:rPr lang="it-IT" sz="2000" dirty="0"/>
              <a:t>10-minute duration</a:t>
            </a:r>
          </a:p>
          <a:p>
            <a:r>
              <a:rPr lang="it-IT" sz="2000" dirty="0" err="1"/>
              <a:t>Validated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for remote </a:t>
            </a:r>
            <a:r>
              <a:rPr lang="it-IT" sz="2000" dirty="0" err="1"/>
              <a:t>administration</a:t>
            </a:r>
            <a:r>
              <a:rPr lang="it-IT" sz="2000" dirty="0"/>
              <a:t> (APACS Brief Remote, Bischetti et al. 2024)</a:t>
            </a:r>
          </a:p>
          <a:p>
            <a:endParaRPr lang="it-IT" sz="20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B1057B0-4684-37B8-6887-E59044D52148}"/>
              </a:ext>
            </a:extLst>
          </p:cNvPr>
          <p:cNvSpPr txBox="1">
            <a:spLocks/>
          </p:cNvSpPr>
          <p:nvPr/>
        </p:nvSpPr>
        <p:spPr bwMode="auto">
          <a:xfrm>
            <a:off x="20388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pitchFamily="-10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latin typeface="+mn-lt"/>
              </a:rPr>
              <a:t>APACS Brief</a:t>
            </a:r>
          </a:p>
        </p:txBody>
      </p:sp>
    </p:spTree>
    <p:extLst>
      <p:ext uri="{BB962C8B-B14F-4D97-AF65-F5344CB8AC3E}">
        <p14:creationId xmlns:p14="http://schemas.microsoft.com/office/powerpoint/2010/main" val="120302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3DFA4-AD6E-BCE0-1FC8-0F5283426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3">
            <a:extLst>
              <a:ext uri="{FF2B5EF4-FFF2-40B4-BE49-F238E27FC236}">
                <a16:creationId xmlns:a16="http://schemas.microsoft.com/office/drawing/2014/main" id="{8482977C-35A6-C253-571B-A86BB2C51AA7}"/>
              </a:ext>
            </a:extLst>
          </p:cNvPr>
          <p:cNvGraphicFramePr/>
          <p:nvPr/>
        </p:nvGraphicFramePr>
        <p:xfrm>
          <a:off x="1847528" y="476672"/>
          <a:ext cx="72831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353825EB-5EE9-297A-607B-3601978351CC}"/>
              </a:ext>
            </a:extLst>
          </p:cNvPr>
          <p:cNvSpPr txBox="1">
            <a:spLocks/>
          </p:cNvSpPr>
          <p:nvPr/>
        </p:nvSpPr>
        <p:spPr bwMode="auto">
          <a:xfrm>
            <a:off x="1847528" y="166626"/>
            <a:ext cx="5040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pitchFamily="-10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pitchFamily="-1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>
                <a:solidFill>
                  <a:srgbClr val="000000"/>
                </a:solidFill>
                <a:latin typeface="+mn-lt"/>
              </a:rPr>
              <a:t>Cross-national sharing and evaluation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0AD108A0-46B5-E238-D471-9A3E11CFAD89}"/>
              </a:ext>
            </a:extLst>
          </p:cNvPr>
          <p:cNvGraphicFramePr/>
          <p:nvPr/>
        </p:nvGraphicFramePr>
        <p:xfrm>
          <a:off x="4572000" y="3269151"/>
          <a:ext cx="609600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Google Shape;94;p1">
            <a:extLst>
              <a:ext uri="{FF2B5EF4-FFF2-40B4-BE49-F238E27FC236}">
                <a16:creationId xmlns:a16="http://schemas.microsoft.com/office/drawing/2014/main" id="{77A37C50-0654-CB7A-3D79-FA8A255ABAC2}"/>
              </a:ext>
            </a:extLst>
          </p:cNvPr>
          <p:cNvSpPr txBox="1"/>
          <p:nvPr/>
        </p:nvSpPr>
        <p:spPr>
          <a:xfrm>
            <a:off x="2355991" y="6108605"/>
            <a:ext cx="443201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valentina.bambini@iusspavia.it</a:t>
            </a:r>
            <a:endParaRPr sz="24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Risultati immagini per simbolo email">
            <a:extLst>
              <a:ext uri="{FF2B5EF4-FFF2-40B4-BE49-F238E27FC236}">
                <a16:creationId xmlns:a16="http://schemas.microsoft.com/office/drawing/2014/main" id="{EF787411-5C73-27C2-7B81-6323B6C61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0" r="18516" b="27419"/>
          <a:stretch/>
        </p:blipFill>
        <p:spPr bwMode="auto">
          <a:xfrm>
            <a:off x="1560677" y="6073754"/>
            <a:ext cx="795314" cy="5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8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0D09-1233-AF79-4291-C08FC4D81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E15FA-9430-4CE3-058C-6A5DF87D2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Any 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861CA-DC07-F7F9-EF7F-962614E54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Professor Susan Rossell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B3B1A-34B2-9AF5-AF6E-00E5FD72B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srossell@swin.edu.au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FBD2F-0BA0-C434-461D-348314D8D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6831"/>
            <a:ext cx="693016" cy="7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21269"/>
      </p:ext>
    </p:extLst>
  </p:cSld>
  <p:clrMapOvr>
    <a:masterClrMapping/>
  </p:clrMapOvr>
</p:sld>
</file>

<file path=ppt/theme/theme1.xml><?xml version="1.0" encoding="utf-8"?>
<a:theme xmlns:a="http://schemas.openxmlformats.org/drawingml/2006/main" name="Swinburne">
  <a:themeElements>
    <a:clrScheme name="Swinburne">
      <a:dk1>
        <a:srgbClr val="000000"/>
      </a:dk1>
      <a:lt1>
        <a:sysClr val="window" lastClr="FFFFFF"/>
      </a:lt1>
      <a:dk2>
        <a:srgbClr val="3D3A3B"/>
      </a:dk2>
      <a:lt2>
        <a:srgbClr val="E7E7E8"/>
      </a:lt2>
      <a:accent1>
        <a:srgbClr val="3D3A3B"/>
      </a:accent1>
      <a:accent2>
        <a:srgbClr val="E7E7E8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563C1"/>
      </a:hlink>
      <a:folHlink>
        <a:srgbClr val="954F72"/>
      </a:folHlink>
    </a:clrScheme>
    <a:fontScheme name="SwinburneFonts">
      <a:majorFont>
        <a:latin typeface="Barlow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nburne" id="{2F5F439F-722C-4FD2-84ED-4D1CD1AFAB38}" vid="{5462BE9E-DCA2-451B-A3C6-85FCFC9823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4A9E6E55628542A9E00D522079AB8A" ma:contentTypeVersion="13" ma:contentTypeDescription="Create a new document." ma:contentTypeScope="" ma:versionID="bc9d5ad7b866290eeea8d0330b62b471">
  <xsd:schema xmlns:xsd="http://www.w3.org/2001/XMLSchema" xmlns:xs="http://www.w3.org/2001/XMLSchema" xmlns:p="http://schemas.microsoft.com/office/2006/metadata/properties" xmlns:ns2="6db94942-8a34-4a30-a8e6-78b89cf29212" xmlns:ns3="32a27114-0f9b-470d-a484-01f5ccaf5a0e" targetNamespace="http://schemas.microsoft.com/office/2006/metadata/properties" ma:root="true" ma:fieldsID="b30f91d08ecb2ef14acd979bef34f993" ns2:_="" ns3:_="">
    <xsd:import namespace="6db94942-8a34-4a30-a8e6-78b89cf29212"/>
    <xsd:import namespace="32a27114-0f9b-470d-a484-01f5ccaf5a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94942-8a34-4a30-a8e6-78b89cf29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27114-0f9b-470d-a484-01f5ccaf5a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4B8229-934D-4FDB-94FE-E9083E54BC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b94942-8a34-4a30-a8e6-78b89cf29212"/>
    <ds:schemaRef ds:uri="32a27114-0f9b-470d-a484-01f5ccaf5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8B5A9C-D132-4FCF-951F-362122C708F1}">
  <ds:schemaRefs>
    <ds:schemaRef ds:uri="http://schemas.openxmlformats.org/package/2006/metadata/core-properties"/>
    <ds:schemaRef ds:uri="http://purl.org/dc/dcmitype/"/>
    <ds:schemaRef ds:uri="32a27114-0f9b-470d-a484-01f5ccaf5a0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6db94942-8a34-4a30-a8e6-78b89cf29212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84C5A5F-5895-4E78-BACE-B717DFEC299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f7f7579-3e9c-4a7e-b844-420280f53859}" enabled="0" method="" siteId="{df7f7579-3e9c-4a7e-b844-420280f5385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Swinburne</Template>
  <TotalTime>0</TotalTime>
  <Words>413</Words>
  <Application>Microsoft Office PowerPoint</Application>
  <PresentationFormat>Widescreen</PresentationFormat>
  <Paragraphs>72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Barlow SemiBold</vt:lpstr>
      <vt:lpstr>Open Sans</vt:lpstr>
      <vt:lpstr>Arial</vt:lpstr>
      <vt:lpstr>Barlow Light</vt:lpstr>
      <vt:lpstr>Helvetica Neue</vt:lpstr>
      <vt:lpstr>Calibri</vt:lpstr>
      <vt:lpstr>Open Sans Light</vt:lpstr>
      <vt:lpstr>ArialMT</vt:lpstr>
      <vt:lpstr>Open Sans Semibold</vt:lpstr>
      <vt:lpstr>Swinburne</vt:lpstr>
      <vt:lpstr>Clinical Translation</vt:lpstr>
      <vt:lpstr>Presentazione standard di PowerPoint</vt:lpstr>
      <vt:lpstr>Work Package 5: Scoping Exercise</vt:lpstr>
      <vt:lpstr>Work Page 5: Scoping Exercise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 Walsh</dc:creator>
  <cp:lastModifiedBy>BOSIA MARTA</cp:lastModifiedBy>
  <cp:revision>168</cp:revision>
  <cp:lastPrinted>2025-03-19T23:06:20Z</cp:lastPrinted>
  <dcterms:created xsi:type="dcterms:W3CDTF">2021-04-21T06:12:21Z</dcterms:created>
  <dcterms:modified xsi:type="dcterms:W3CDTF">2025-04-02T20:18:23Z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0x010100144A9E6E55628542A9E00D522079AB8A</vt:lpwstr>
  </property>
</Properties>
</file>