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257" r:id="rId2"/>
  </p:sldIdLst>
  <p:sldSz cx="411480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1E713F-A659-F41D-B860-6250555E7E5F}" name="Claire Bertrand" initials="CB" userId="S::claireeb@stanford.edu::ea5e3823-4fa0-4301-97be-ca62e1b995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4E1"/>
    <a:srgbClr val="C08EC5"/>
    <a:srgbClr val="8C58CE"/>
    <a:srgbClr val="0000F5"/>
    <a:srgbClr val="BEBEBE"/>
    <a:srgbClr val="EA3323"/>
    <a:srgbClr val="5050FF"/>
    <a:srgbClr val="4472C4"/>
    <a:srgbClr val="E94C21"/>
    <a:srgbClr val="FE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5014"/>
  </p:normalViewPr>
  <p:slideViewPr>
    <p:cSldViewPr snapToGrid="0" snapToObjects="1" showGuides="1">
      <p:cViewPr>
        <p:scale>
          <a:sx n="49" d="100"/>
          <a:sy n="49" d="100"/>
        </p:scale>
        <p:origin x="-17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E7038-B63E-E447-82B7-C5DE0F72927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1143000"/>
            <a:ext cx="4406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0C3B-581B-A643-8463-91204391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6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5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1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5550" y="1143000"/>
            <a:ext cx="44069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0C3B-581B-A643-8463-912043910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4713925"/>
            <a:ext cx="34975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15128560"/>
            <a:ext cx="308610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0" y="1533525"/>
            <a:ext cx="8872538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27" y="1533525"/>
            <a:ext cx="26103263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6" y="7180906"/>
            <a:ext cx="3549015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6" y="19275751"/>
            <a:ext cx="3549015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25" y="7667625"/>
            <a:ext cx="1748790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75" y="7667625"/>
            <a:ext cx="1748790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7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4" y="1533531"/>
            <a:ext cx="3549015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89" y="7060885"/>
            <a:ext cx="1740753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89" y="10521315"/>
            <a:ext cx="1740753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7" y="7060885"/>
            <a:ext cx="1749326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7" y="10521315"/>
            <a:ext cx="1749326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920240"/>
            <a:ext cx="13271301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59" y="4147191"/>
            <a:ext cx="20831175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8641080"/>
            <a:ext cx="13271301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920240"/>
            <a:ext cx="13271301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59" y="4147191"/>
            <a:ext cx="20831175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8641080"/>
            <a:ext cx="13271301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25" y="1533531"/>
            <a:ext cx="3549015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25" y="7667625"/>
            <a:ext cx="3549015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25" y="26696676"/>
            <a:ext cx="925830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9535-838C-2843-9D8E-B6A63EBF7971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75" y="26696676"/>
            <a:ext cx="1388745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75" y="26696676"/>
            <a:ext cx="925830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727-FB9C-D84A-9338-5C86D4E0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hyperlink" Target="https://doi.org/10.1016/j.schres.2018.08.009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bandl.2016.05.001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doi.org/10.1093/schbul/sbaa141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hyperlink" Target="https://doi.org/10.1016/j.bpsc.2020.06.004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5">
            <a:extLst>
              <a:ext uri="{FF2B5EF4-FFF2-40B4-BE49-F238E27FC236}">
                <a16:creationId xmlns:a16="http://schemas.microsoft.com/office/drawing/2014/main" id="{5D79F076-DF48-AE07-2BD2-ED547FF466CF}"/>
              </a:ext>
            </a:extLst>
          </p:cNvPr>
          <p:cNvSpPr txBox="1"/>
          <p:nvPr/>
        </p:nvSpPr>
        <p:spPr>
          <a:xfrm rot="16200000">
            <a:off x="16806169" y="25132440"/>
            <a:ext cx="302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MADRS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FB947CEB-D0AF-2995-8AC8-D4A6C66EC689}"/>
              </a:ext>
            </a:extLst>
          </p:cNvPr>
          <p:cNvSpPr/>
          <p:nvPr/>
        </p:nvSpPr>
        <p:spPr>
          <a:xfrm>
            <a:off x="12076079" y="5699383"/>
            <a:ext cx="16345643" cy="13830597"/>
          </a:xfrm>
          <a:prstGeom prst="flowChartAlternateProcess">
            <a:avLst/>
          </a:prstGeom>
          <a:noFill/>
          <a:ln w="76200">
            <a:solidFill>
              <a:srgbClr val="8C58CE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A7C47EC-78E1-E0C4-E18A-950B8152E6C3}"/>
              </a:ext>
            </a:extLst>
          </p:cNvPr>
          <p:cNvSpPr txBox="1"/>
          <p:nvPr/>
        </p:nvSpPr>
        <p:spPr>
          <a:xfrm>
            <a:off x="14160181" y="6019860"/>
            <a:ext cx="12313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 average waveforms of differences in how people process short versus long gaps in conversations</a:t>
            </a:r>
          </a:p>
        </p:txBody>
      </p:sp>
      <p:sp>
        <p:nvSpPr>
          <p:cNvPr id="27" name="Arielle S. Kellera,b, Tali M. Ballb, Leanne M. Williamsb">
            <a:extLst>
              <a:ext uri="{FF2B5EF4-FFF2-40B4-BE49-F238E27FC236}">
                <a16:creationId xmlns:a16="http://schemas.microsoft.com/office/drawing/2014/main" id="{29478A82-2716-F945-9014-02999B934F0A}"/>
              </a:ext>
            </a:extLst>
          </p:cNvPr>
          <p:cNvSpPr txBox="1"/>
          <p:nvPr/>
        </p:nvSpPr>
        <p:spPr>
          <a:xfrm>
            <a:off x="10255318" y="2772875"/>
            <a:ext cx="20561402" cy="149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60735" tIns="160735" rIns="160735" bIns="160735" anchor="ctr">
            <a:spAutoFit/>
          </a:bodyPr>
          <a:lstStyle/>
          <a:p>
            <a:pPr algn="ctr" defTabSz="1446549">
              <a:defRPr sz="18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Claire Bertrand</a:t>
            </a:r>
            <a:r>
              <a:rPr lang="en-US" sz="38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1</a:t>
            </a: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, Victor Pokorny</a:t>
            </a:r>
            <a:r>
              <a:rPr lang="en-US" altLang="zh-CN" sz="38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1</a:t>
            </a: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, Dan Foti</a:t>
            </a:r>
            <a:r>
              <a:rPr lang="en-US" sz="38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2 </a:t>
            </a: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, Juston Osborne</a:t>
            </a:r>
            <a:r>
              <a:rPr lang="en-US" sz="38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3</a:t>
            </a: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, Felicia Roberts</a:t>
            </a:r>
            <a:r>
              <a:rPr lang="en-US" sz="38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, Emily Kappennman</a:t>
            </a:r>
            <a:r>
              <a:rPr lang="en-US" sz="38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5</a:t>
            </a:r>
            <a:r>
              <a:rPr lang="en-US" sz="3800" b="1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, and Vijay Mittal</a:t>
            </a:r>
            <a:r>
              <a:rPr lang="en-US" sz="4000" b="1" baseline="30000" dirty="0"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1</a:t>
            </a:r>
            <a:r>
              <a:rPr lang="en-US" sz="3800" b="1" dirty="0">
                <a:latin typeface="+mj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Attention Impairments and the “Inattention Biotype” in Major Depressive Disorder">
            <a:extLst>
              <a:ext uri="{FF2B5EF4-FFF2-40B4-BE49-F238E27FC236}">
                <a16:creationId xmlns:a16="http://schemas.microsoft.com/office/drawing/2014/main" id="{FAC1DACE-59AF-7044-A818-BAEC9CFFB3AB}"/>
              </a:ext>
            </a:extLst>
          </p:cNvPr>
          <p:cNvSpPr txBox="1"/>
          <p:nvPr/>
        </p:nvSpPr>
        <p:spPr>
          <a:xfrm>
            <a:off x="9178515" y="426972"/>
            <a:ext cx="22790971" cy="238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60735" tIns="160735" rIns="160735" bIns="160735" anchor="ctr">
            <a:spAutoFit/>
          </a:bodyPr>
          <a:lstStyle>
            <a:lvl1pPr defTabSz="457200">
              <a:lnSpc>
                <a:spcPts val="3500"/>
              </a:lnSpc>
              <a:defRPr sz="18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700" dirty="0">
                <a:solidFill>
                  <a:srgbClr val="7030A0"/>
                </a:solidFill>
              </a:rPr>
              <a:t>Neurological underpinnings of social anhedonia in clinical high-risk populations: Evidence from a turn-taking task</a:t>
            </a:r>
            <a:endParaRPr lang="en-US" sz="6700" b="1" dirty="0">
              <a:solidFill>
                <a:srgbClr val="7030A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3460B8-6193-ED44-B3CC-8B9C757A96AE}"/>
              </a:ext>
            </a:extLst>
          </p:cNvPr>
          <p:cNvSpPr/>
          <p:nvPr/>
        </p:nvSpPr>
        <p:spPr>
          <a:xfrm>
            <a:off x="10583762" y="4123474"/>
            <a:ext cx="198176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650"/>
              </a:spcAft>
              <a:buNone/>
            </a:pPr>
            <a:r>
              <a:rPr lang="en-US" sz="2700" i="0" dirty="0">
                <a:solidFill>
                  <a:srgbClr val="222222"/>
                </a:solidFill>
                <a:effectLst/>
                <a:latin typeface="+mj-lt"/>
              </a:rPr>
              <a:t>1. Department of Psychology, Northwestern University, Evanston, IL, USA </a:t>
            </a:r>
            <a:r>
              <a:rPr lang="en-US" sz="2700" dirty="0">
                <a:latin typeface="+mj-lt"/>
                <a:cs typeface="Calibri" panose="020F0502020204030204" pitchFamily="34" charset="0"/>
              </a:rPr>
              <a:t>2. </a:t>
            </a:r>
            <a:r>
              <a:rPr lang="en-US" sz="2700" i="0" dirty="0">
                <a:solidFill>
                  <a:srgbClr val="000000"/>
                </a:solidFill>
                <a:effectLst/>
                <a:latin typeface="+mj-lt"/>
              </a:rPr>
              <a:t>Department of Psychological Sciences, Purdue University, West Lafayette, IN, USA 3. 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Department of Psychological &amp; Brain Sciences, Washington University in St. Louis, MO, USA. 4. </a:t>
            </a:r>
            <a:r>
              <a:rPr lang="en-US" sz="2800" i="0" dirty="0">
                <a:solidFill>
                  <a:srgbClr val="1F1F1F"/>
                </a:solidFill>
                <a:effectLst/>
                <a:latin typeface="+mj-lt"/>
              </a:rPr>
              <a:t>Brian Lamb School of Communication, Purdue University, West Lafayette, IN, US 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5</a:t>
            </a:r>
            <a:r>
              <a:rPr lang="en-US" sz="270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2700" dirty="0">
                <a:solidFill>
                  <a:srgbClr val="000000"/>
                </a:solidFill>
                <a:latin typeface="+mj-lt"/>
              </a:rPr>
              <a:t>Department of Psychology, San Diego State University, San Diego, CA, USA.</a:t>
            </a:r>
            <a:endParaRPr lang="en-US" sz="270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5C0512-FB5A-3449-9EC4-A91A42DB9742}"/>
              </a:ext>
            </a:extLst>
          </p:cNvPr>
          <p:cNvGrpSpPr/>
          <p:nvPr/>
        </p:nvGrpSpPr>
        <p:grpSpPr>
          <a:xfrm>
            <a:off x="733669" y="5784490"/>
            <a:ext cx="9850093" cy="1124941"/>
            <a:chOff x="-685091" y="3307373"/>
            <a:chExt cx="10506767" cy="1046542"/>
          </a:xfrm>
          <a:solidFill>
            <a:srgbClr val="B694E1">
              <a:alpha val="48000"/>
            </a:srgb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763C71-5BBD-D14E-8048-ED9526CFFA94}"/>
                </a:ext>
              </a:extLst>
            </p:cNvPr>
            <p:cNvSpPr/>
            <p:nvPr/>
          </p:nvSpPr>
          <p:spPr>
            <a:xfrm>
              <a:off x="-685091" y="3307373"/>
              <a:ext cx="10506767" cy="1046542"/>
            </a:xfrm>
            <a:prstGeom prst="rect">
              <a:avLst/>
            </a:prstGeom>
            <a:solidFill>
              <a:srgbClr val="B694E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>
                <a:solidFill>
                  <a:srgbClr val="C08EC5">
                    <a:alpha val="61961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AC6C3E-1F4C-0C41-A6D7-06317117BC89}"/>
                </a:ext>
              </a:extLst>
            </p:cNvPr>
            <p:cNvSpPr txBox="1"/>
            <p:nvPr/>
          </p:nvSpPr>
          <p:spPr>
            <a:xfrm>
              <a:off x="1101425" y="3491433"/>
              <a:ext cx="5905055" cy="65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Background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044647-E4BB-BD42-BAC4-67DF2B4881D5}"/>
              </a:ext>
            </a:extLst>
          </p:cNvPr>
          <p:cNvSpPr txBox="1"/>
          <p:nvPr/>
        </p:nvSpPr>
        <p:spPr>
          <a:xfrm>
            <a:off x="707905" y="7130633"/>
            <a:ext cx="985387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Language processing and patterns are crucial to examine in CHR individuals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Atypical turn-taking is a prominent feature of speech patterns in schizophrenia (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Sichlinger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et al., 2020)</a:t>
            </a:r>
            <a:endParaRPr lang="en-US" sz="3000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Baseline subtle language disturbances in CHR individuals are associated with higher transition rates to psychosis (Corcoran &amp; Cecchi, 2020)</a:t>
            </a:r>
            <a:endParaRPr lang="en-US" sz="3000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CHR individuals exhibit abnormalities in conversation turn-taking (</a:t>
            </a:r>
            <a:r>
              <a:rPr lang="en-US" sz="3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Hitczenko</a:t>
            </a:r>
            <a:r>
              <a:rPr lang="en-US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2020)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previous study with this same task found that silence during inter-speaker gaps activated the posterior speech perception pathway and speaker responses activated the anterior pathway (Foti &amp; Roberts, 2016)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However, neural abnormalities involved in turn-taking have not yet been researched in CHR populations</a:t>
            </a:r>
          </a:p>
          <a:p>
            <a:pPr algn="just"/>
            <a:endParaRPr lang="en-US" sz="3000" dirty="0"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algn="just"/>
            <a:r>
              <a:rPr lang="en-US" sz="3000" i="1" dirty="0"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Are there abnormalities involved in turn-taking in CHR populations? Are these abnormalities associated with negative symptoms related to social processing?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192CD9-343A-084D-9D15-859AD7410076}"/>
              </a:ext>
            </a:extLst>
          </p:cNvPr>
          <p:cNvGrpSpPr/>
          <p:nvPr/>
        </p:nvGrpSpPr>
        <p:grpSpPr>
          <a:xfrm>
            <a:off x="577839" y="16212235"/>
            <a:ext cx="9823381" cy="1176993"/>
            <a:chOff x="-537580" y="4125397"/>
            <a:chExt cx="10478273" cy="129575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B3E8102-94D2-8C4A-84CD-FD9AE2AE037C}"/>
                </a:ext>
              </a:extLst>
            </p:cNvPr>
            <p:cNvSpPr/>
            <p:nvPr/>
          </p:nvSpPr>
          <p:spPr>
            <a:xfrm>
              <a:off x="-537580" y="4125397"/>
              <a:ext cx="10478273" cy="1295751"/>
            </a:xfrm>
            <a:prstGeom prst="rect">
              <a:avLst/>
            </a:prstGeom>
            <a:solidFill>
              <a:srgbClr val="B694E1">
                <a:alpha val="4985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673F9F-AA55-D040-AADA-97C3E36D7C40}"/>
                </a:ext>
              </a:extLst>
            </p:cNvPr>
            <p:cNvSpPr txBox="1"/>
            <p:nvPr/>
          </p:nvSpPr>
          <p:spPr>
            <a:xfrm>
              <a:off x="1734782" y="4448439"/>
              <a:ext cx="5905055" cy="7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938" b="1" dirty="0">
                  <a:latin typeface="Calibri" panose="020F0502020204030204" pitchFamily="34" charset="0"/>
                  <a:cs typeface="Calibri" panose="020F0502020204030204" pitchFamily="34" charset="0"/>
                </a:rPr>
                <a:t>Methods</a:t>
              </a:r>
              <a:endParaRPr lang="en-US" sz="3938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D93C1B-4131-FB43-81D0-6CA6300DB708}"/>
              </a:ext>
            </a:extLst>
          </p:cNvPr>
          <p:cNvSpPr txBox="1"/>
          <p:nvPr/>
        </p:nvSpPr>
        <p:spPr>
          <a:xfrm>
            <a:off x="2134056" y="17708133"/>
            <a:ext cx="8212650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zh-CN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zh-CN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67 participants completed the task 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31 CHR and 36 HC)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EEG: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3 participants were excluded due to inclusion criteria. 6 participants were excluded due to noisy data. 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final sample includes 55 participants  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(24 CHR, 31 HC)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Clinical interview: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All participants completed the Structured Interview for Psychosis-Risk Syndromes (SIPS)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Task: 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Participants listened to audio recordings of 2 friends having a conversation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F9507-08B2-F44E-B659-2174FC0CD394}"/>
              </a:ext>
            </a:extLst>
          </p:cNvPr>
          <p:cNvSpPr/>
          <p:nvPr/>
        </p:nvSpPr>
        <p:spPr>
          <a:xfrm>
            <a:off x="30263823" y="16409099"/>
            <a:ext cx="98067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These findings confirm brain responses involved in turn-taking (sustained stimulus preceding negativity is involved in stimulus anticipation and ERP and P200/P300 ERP is involved in early processing)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greater difference between short and long gap “sure” onset is associated with lower levels of social anhedonia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reater positive symptoms were associated with altered modulation of neural responses for short and long gap onsets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F0232F0-D781-9C4D-89BC-E8CDC31E930D}"/>
              </a:ext>
            </a:extLst>
          </p:cNvPr>
          <p:cNvSpPr/>
          <p:nvPr/>
        </p:nvSpPr>
        <p:spPr>
          <a:xfrm>
            <a:off x="30582277" y="25718360"/>
            <a:ext cx="982338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Sichlinger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L., Cibelli, E., Goldrick, M., &amp; Mittal, V. A. (2019). Clinical correlates of aberrant conversational turn-taking in youth at clinical high-risk for psychosis. 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Schizophrenia research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204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419–420.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https://doi.org/10.1016/j.schres.2018.08.009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Corcoran, C. M., &amp; Cecchi, G. A. (2020). Using Language Processing and Speech Analysis for the Identification of Psychosis and Other Disorders. 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Biological psychiatry. Cognitive neuroscience and neuroimaging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(8), 770–779.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https://doi.org/10.1016/j.bpsc.2020.06.004</a:t>
            </a:r>
            <a:endParaRPr lang="en-US" sz="15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Hitczenko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K., Mittal, V. A., &amp; Goldrick, M. (2021). Understanding Language Abnormalities and Associated Clinical Markers in Psychosis: The Promise of Computational Methods. 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Schizophrenia bulletin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5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(2), 344–362. 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https://doi.org/10.1093/schbul/sbaa141</a:t>
            </a:r>
            <a: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Foti, D., &amp; Roberts, F. (2016). The neural dynamics of speech perception: Dissociable networks for processing linguistic content and monitoring speaker turn-taking. </a:t>
            </a:r>
            <a:r>
              <a:rPr lang="en-US" sz="15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Brain and language</a:t>
            </a: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5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157-158</a:t>
            </a: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63–71. </a:t>
            </a: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https://doi.org/10.1016/j.bandl.2016.05.001</a:t>
            </a:r>
            <a:r>
              <a:rPr lang="en-US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n-US" sz="15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1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1458" indent="-321458">
              <a:buAutoNum type="arabicPeriod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AFABE70-6F90-5E9E-C48C-93C725FB8998}"/>
              </a:ext>
            </a:extLst>
          </p:cNvPr>
          <p:cNvSpPr txBox="1"/>
          <p:nvPr/>
        </p:nvSpPr>
        <p:spPr>
          <a:xfrm>
            <a:off x="27320272" y="21915475"/>
            <a:ext cx="1145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9B9BCD-22AC-82E5-A2E5-8C8D49C404D7}"/>
              </a:ext>
            </a:extLst>
          </p:cNvPr>
          <p:cNvSpPr/>
          <p:nvPr/>
        </p:nvSpPr>
        <p:spPr>
          <a:xfrm>
            <a:off x="30616717" y="21041096"/>
            <a:ext cx="9905288" cy="1182894"/>
          </a:xfrm>
          <a:prstGeom prst="rect">
            <a:avLst/>
          </a:prstGeom>
          <a:solidFill>
            <a:srgbClr val="B694E1">
              <a:alpha val="498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99C677C1-C79A-CD86-8850-68052A35C66A}"/>
              </a:ext>
            </a:extLst>
          </p:cNvPr>
          <p:cNvSpPr/>
          <p:nvPr/>
        </p:nvSpPr>
        <p:spPr>
          <a:xfrm>
            <a:off x="30567461" y="24245475"/>
            <a:ext cx="9838197" cy="1202627"/>
          </a:xfrm>
          <a:prstGeom prst="rect">
            <a:avLst/>
          </a:prstGeom>
          <a:solidFill>
            <a:srgbClr val="B694E1">
              <a:alpha val="4980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F994F7-C553-645B-A037-A6AC2E6D5E95}"/>
              </a:ext>
            </a:extLst>
          </p:cNvPr>
          <p:cNvGrpSpPr/>
          <p:nvPr/>
        </p:nvGrpSpPr>
        <p:grpSpPr>
          <a:xfrm>
            <a:off x="30616717" y="5789799"/>
            <a:ext cx="9823381" cy="1146009"/>
            <a:chOff x="30911209" y="10540190"/>
            <a:chExt cx="9823381" cy="1146009"/>
          </a:xfrm>
          <a:solidFill>
            <a:srgbClr val="B694E1">
              <a:alpha val="49000"/>
            </a:srgb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2D9A69-70BD-0F96-038F-C14714FBE285}"/>
                </a:ext>
              </a:extLst>
            </p:cNvPr>
            <p:cNvSpPr/>
            <p:nvPr/>
          </p:nvSpPr>
          <p:spPr>
            <a:xfrm>
              <a:off x="30911209" y="10540190"/>
              <a:ext cx="9823381" cy="11460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7FA399-9DF2-8543-DFF3-075CEA49FD2B}"/>
                </a:ext>
              </a:extLst>
            </p:cNvPr>
            <p:cNvSpPr txBox="1"/>
            <p:nvPr/>
          </p:nvSpPr>
          <p:spPr>
            <a:xfrm>
              <a:off x="33137495" y="10745775"/>
              <a:ext cx="5535989" cy="6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938" b="1" dirty="0">
                  <a:latin typeface="Calibri" panose="020F0502020204030204" pitchFamily="34" charset="0"/>
                  <a:cs typeface="Calibri" panose="020F0502020204030204" pitchFamily="34" charset="0"/>
                </a:rPr>
                <a:t>Methods (continued)</a:t>
              </a:r>
              <a:endParaRPr lang="en-US" sz="3938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Attention Impairments and the “Inattention Biotype” in Major Depressive Disorder">
            <a:extLst>
              <a:ext uri="{FF2B5EF4-FFF2-40B4-BE49-F238E27FC236}">
                <a16:creationId xmlns:a16="http://schemas.microsoft.com/office/drawing/2014/main" id="{82A51002-B122-0733-6BBB-78C84A239F5B}"/>
              </a:ext>
            </a:extLst>
          </p:cNvPr>
          <p:cNvSpPr txBox="1"/>
          <p:nvPr/>
        </p:nvSpPr>
        <p:spPr>
          <a:xfrm>
            <a:off x="1918032" y="1663864"/>
            <a:ext cx="6182944" cy="217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60735" tIns="160735" rIns="160735" bIns="160735" anchor="ctr">
            <a:spAutoFit/>
          </a:bodyPr>
          <a:lstStyle>
            <a:lvl1pPr defTabSz="457200">
              <a:lnSpc>
                <a:spcPts val="3500"/>
              </a:lnSpc>
              <a:defRPr sz="18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lnSpc>
                <a:spcPct val="100000"/>
              </a:lnSpc>
            </a:pPr>
            <a:endParaRPr lang="en-US" sz="50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500" dirty="0">
                <a:latin typeface="+mj-lt"/>
                <a:cs typeface="Calibri" panose="020F0502020204030204" pitchFamily="34" charset="0"/>
              </a:rPr>
              <a:t>Adolescent Development and Preventive Treatment</a:t>
            </a:r>
          </a:p>
        </p:txBody>
      </p:sp>
      <p:pic>
        <p:nvPicPr>
          <p:cNvPr id="51" name="Picture 50" descr="A group of people in a circle&#10;&#10;Description automatically generated">
            <a:extLst>
              <a:ext uri="{FF2B5EF4-FFF2-40B4-BE49-F238E27FC236}">
                <a16:creationId xmlns:a16="http://schemas.microsoft.com/office/drawing/2014/main" id="{78B82DB6-5C14-BEE6-4A84-3C1476D6D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93" y="17753067"/>
            <a:ext cx="1493408" cy="1326043"/>
          </a:xfrm>
          <a:prstGeom prst="rect">
            <a:avLst/>
          </a:prstGeom>
        </p:spPr>
      </p:pic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F5A8DF21-D7CB-1FB7-B71F-337590CD20EB}"/>
              </a:ext>
            </a:extLst>
          </p:cNvPr>
          <p:cNvSpPr/>
          <p:nvPr/>
        </p:nvSpPr>
        <p:spPr>
          <a:xfrm>
            <a:off x="11080620" y="20007280"/>
            <a:ext cx="9091730" cy="8305848"/>
          </a:xfrm>
          <a:prstGeom prst="flowChartAlternateProcess">
            <a:avLst/>
          </a:prstGeom>
          <a:noFill/>
          <a:ln w="76200">
            <a:solidFill>
              <a:srgbClr val="8C58CE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36F678F5-C9E5-117B-5C98-EA94BD13036E}"/>
              </a:ext>
            </a:extLst>
          </p:cNvPr>
          <p:cNvSpPr txBox="1"/>
          <p:nvPr/>
        </p:nvSpPr>
        <p:spPr>
          <a:xfrm>
            <a:off x="12651984" y="21359435"/>
            <a:ext cx="5349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 = 0.00169** for bin differences</a:t>
            </a: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0.022 for </a:t>
            </a:r>
            <a:r>
              <a:rPr lang="en-US" sz="15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bin:group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interaction</a:t>
            </a:r>
          </a:p>
        </p:txBody>
      </p:sp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FFBAE0C1-5C9C-6D50-35BA-40209E2F70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7024" y="456760"/>
            <a:ext cx="5605711" cy="2470017"/>
          </a:xfrm>
          <a:prstGeom prst="rect">
            <a:avLst/>
          </a:prstGeom>
        </p:spPr>
      </p:pic>
      <p:pic>
        <p:nvPicPr>
          <p:cNvPr id="31" name="Picture 30" descr="A logo with a person standing on top of a mountain&#10;&#10;AI-generated content may be incorrect.">
            <a:extLst>
              <a:ext uri="{FF2B5EF4-FFF2-40B4-BE49-F238E27FC236}">
                <a16:creationId xmlns:a16="http://schemas.microsoft.com/office/drawing/2014/main" id="{42AB060C-6AB5-8C97-71EC-7F01ECC02F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8032" y="990398"/>
            <a:ext cx="5041375" cy="153433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0949C47-7F60-01BE-0091-FB7E31EEAA84}"/>
              </a:ext>
            </a:extLst>
          </p:cNvPr>
          <p:cNvGrpSpPr/>
          <p:nvPr/>
        </p:nvGrpSpPr>
        <p:grpSpPr>
          <a:xfrm>
            <a:off x="34599934" y="2813682"/>
            <a:ext cx="6182944" cy="993373"/>
            <a:chOff x="-8396237" y="8165085"/>
            <a:chExt cx="4955316" cy="14876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B9192F-B5F6-694E-E502-D2FE7EB83E36}"/>
                </a:ext>
              </a:extLst>
            </p:cNvPr>
            <p:cNvSpPr txBox="1"/>
            <p:nvPr/>
          </p:nvSpPr>
          <p:spPr>
            <a:xfrm>
              <a:off x="-8396235" y="8869193"/>
              <a:ext cx="3498270" cy="783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2800" b="0" i="0" dirty="0" err="1">
                  <a:effectLst/>
                  <a:latin typeface="InterVariable"/>
                </a:rPr>
                <a:t>vijayamittal.bsky.social</a:t>
              </a:r>
              <a:endParaRPr lang="en-US" sz="28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D39875-2627-2281-419A-15179C24AFC9}"/>
                </a:ext>
              </a:extLst>
            </p:cNvPr>
            <p:cNvSpPr txBox="1"/>
            <p:nvPr/>
          </p:nvSpPr>
          <p:spPr>
            <a:xfrm>
              <a:off x="-8396237" y="8165085"/>
              <a:ext cx="4955316" cy="783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2800" b="0" i="0" dirty="0" err="1">
                  <a:effectLst/>
                  <a:latin typeface="InterVariable"/>
                </a:rPr>
                <a:t>claireebertrand.bsky.social</a:t>
              </a:r>
              <a:endParaRPr lang="en-US" sz="28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FEC56F1-3394-A162-9162-37E73EF11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7159" y="2942805"/>
            <a:ext cx="1112745" cy="982925"/>
          </a:xfrm>
          <a:prstGeom prst="rect">
            <a:avLst/>
          </a:prstGeom>
        </p:spPr>
      </p:pic>
      <p:pic>
        <p:nvPicPr>
          <p:cNvPr id="63" name="Picture 62" descr="A white card with black text&#10;&#10;Description automatically generated">
            <a:extLst>
              <a:ext uri="{FF2B5EF4-FFF2-40B4-BE49-F238E27FC236}">
                <a16:creationId xmlns:a16="http://schemas.microsoft.com/office/drawing/2014/main" id="{3B2EB27C-4F19-D1FC-A0DE-74F933D6BA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69871" y="9518965"/>
            <a:ext cx="10545136" cy="5203416"/>
          </a:xfrm>
          <a:prstGeom prst="rect">
            <a:avLst/>
          </a:prstGeom>
        </p:spPr>
      </p:pic>
      <p:sp>
        <p:nvSpPr>
          <p:cNvPr id="448" name="Rectangle 447">
            <a:extLst>
              <a:ext uri="{FF2B5EF4-FFF2-40B4-BE49-F238E27FC236}">
                <a16:creationId xmlns:a16="http://schemas.microsoft.com/office/drawing/2014/main" id="{3FB733D6-3343-351C-DDAA-76F14CA066E0}"/>
              </a:ext>
            </a:extLst>
          </p:cNvPr>
          <p:cNvSpPr/>
          <p:nvPr/>
        </p:nvSpPr>
        <p:spPr>
          <a:xfrm>
            <a:off x="30616717" y="14974293"/>
            <a:ext cx="9905288" cy="1182894"/>
          </a:xfrm>
          <a:prstGeom prst="rect">
            <a:avLst/>
          </a:prstGeom>
          <a:solidFill>
            <a:srgbClr val="B694E1">
              <a:alpha val="500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7" name="Picture 466" descr="A black and white drawing of a person's head&#10;&#10;AI-generated content may be incorrect.">
            <a:extLst>
              <a:ext uri="{FF2B5EF4-FFF2-40B4-BE49-F238E27FC236}">
                <a16:creationId xmlns:a16="http://schemas.microsoft.com/office/drawing/2014/main" id="{E7814D5E-8700-D782-8D42-E9569F81BC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93" y="19391993"/>
            <a:ext cx="1675092" cy="1601551"/>
          </a:xfrm>
          <a:prstGeom prst="rect">
            <a:avLst/>
          </a:prstGeom>
        </p:spPr>
      </p:pic>
      <p:pic>
        <p:nvPicPr>
          <p:cNvPr id="482" name="Picture 481" descr="A black and white icon of two people&#10;&#10;AI-generated content may be incorrect.">
            <a:extLst>
              <a:ext uri="{FF2B5EF4-FFF2-40B4-BE49-F238E27FC236}">
                <a16:creationId xmlns:a16="http://schemas.microsoft.com/office/drawing/2014/main" id="{E07E9953-BCD1-9C1A-FA47-3433595C2C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741" y="24879586"/>
            <a:ext cx="1828800" cy="1600200"/>
          </a:xfrm>
          <a:prstGeom prst="rect">
            <a:avLst/>
          </a:prstGeom>
        </p:spPr>
      </p:pic>
      <p:pic>
        <p:nvPicPr>
          <p:cNvPr id="487" name="Picture 486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62287773-2416-859F-5B09-1E2C937A9DB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1772" r="26142" b="8278"/>
          <a:stretch/>
        </p:blipFill>
        <p:spPr>
          <a:xfrm>
            <a:off x="11429690" y="21241956"/>
            <a:ext cx="8554957" cy="6031064"/>
          </a:xfrm>
          <a:prstGeom prst="rect">
            <a:avLst/>
          </a:prstGeom>
        </p:spPr>
      </p:pic>
      <p:sp>
        <p:nvSpPr>
          <p:cNvPr id="490" name="TextBox 489">
            <a:extLst>
              <a:ext uri="{FF2B5EF4-FFF2-40B4-BE49-F238E27FC236}">
                <a16:creationId xmlns:a16="http://schemas.microsoft.com/office/drawing/2014/main" id="{38615D9F-A09A-20B1-C5B5-5DE53A2ADE67}"/>
              </a:ext>
            </a:extLst>
          </p:cNvPr>
          <p:cNvSpPr txBox="1"/>
          <p:nvPr/>
        </p:nvSpPr>
        <p:spPr>
          <a:xfrm>
            <a:off x="12263635" y="20365474"/>
            <a:ext cx="6725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plot of SPN ERP on short versus long gap anticipation</a:t>
            </a:r>
            <a:endParaRPr lang="en-US" sz="3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1025" descr="A group of purple circles with black text&#10;&#10;AI-generated content may be incorrect.">
            <a:extLst>
              <a:ext uri="{FF2B5EF4-FFF2-40B4-BE49-F238E27FC236}">
                <a16:creationId xmlns:a16="http://schemas.microsoft.com/office/drawing/2014/main" id="{50AD4AED-AD56-BEDB-7D2B-CEAFA0F4FCB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36653" r="11595" b="13461"/>
          <a:stretch/>
        </p:blipFill>
        <p:spPr>
          <a:xfrm>
            <a:off x="18811137" y="22332078"/>
            <a:ext cx="1233115" cy="764059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6B758AA7-7B9A-5F78-3949-4E87E4156DBA}"/>
              </a:ext>
            </a:extLst>
          </p:cNvPr>
          <p:cNvSpPr txBox="1"/>
          <p:nvPr/>
        </p:nvSpPr>
        <p:spPr>
          <a:xfrm>
            <a:off x="20866795" y="20250149"/>
            <a:ext cx="860196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versus long “sure” onset on social anhedonia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A80990BB-6FDF-3DA4-343B-ED37008FA488}"/>
              </a:ext>
            </a:extLst>
          </p:cNvPr>
          <p:cNvSpPr txBox="1"/>
          <p:nvPr/>
        </p:nvSpPr>
        <p:spPr>
          <a:xfrm>
            <a:off x="14160181" y="2727302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Calibri" panose="020F0502020204030204" pitchFamily="34" charset="0"/>
              </a:rPr>
              <a:t>Short Gap</a:t>
            </a:r>
            <a:endParaRPr lang="en-US" dirty="0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A3175146-5BFA-73B7-28DC-5F97A5971A0B}"/>
              </a:ext>
            </a:extLst>
          </p:cNvPr>
          <p:cNvSpPr txBox="1"/>
          <p:nvPr/>
        </p:nvSpPr>
        <p:spPr>
          <a:xfrm>
            <a:off x="18514677" y="2723907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Calibri" panose="020F0502020204030204" pitchFamily="34" charset="0"/>
              </a:rPr>
              <a:t>Long Gap</a:t>
            </a:r>
            <a:endParaRPr lang="en-US" dirty="0"/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CA0057AB-7955-443D-EDC6-6083E2861391}"/>
              </a:ext>
            </a:extLst>
          </p:cNvPr>
          <p:cNvSpPr txBox="1"/>
          <p:nvPr/>
        </p:nvSpPr>
        <p:spPr>
          <a:xfrm>
            <a:off x="18910617" y="21913761"/>
            <a:ext cx="2057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cs typeface="Calibri" panose="020F0502020204030204" pitchFamily="34" charset="0"/>
              </a:rPr>
              <a:t>Group</a:t>
            </a:r>
            <a:endParaRPr lang="en-US" sz="2500" dirty="0"/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BFF4FFAD-4DFC-46A0-2918-975848E42F21}"/>
              </a:ext>
            </a:extLst>
          </p:cNvPr>
          <p:cNvSpPr txBox="1"/>
          <p:nvPr/>
        </p:nvSpPr>
        <p:spPr>
          <a:xfrm>
            <a:off x="12287383" y="21941981"/>
            <a:ext cx="534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i="1" dirty="0"/>
              <a:t>Bin differences: F(1, 53) = 10.94, p &lt; 0.01**</a:t>
            </a:r>
          </a:p>
          <a:p>
            <a:pPr>
              <a:buNone/>
            </a:pPr>
            <a:r>
              <a:rPr lang="en-US" sz="1600" b="1" i="1" dirty="0" err="1"/>
              <a:t>Bin:group</a:t>
            </a:r>
            <a:r>
              <a:rPr lang="en-US" sz="1600" b="1" i="1" dirty="0"/>
              <a:t> interaction</a:t>
            </a:r>
            <a:r>
              <a:rPr lang="en-US" sz="1600" i="1" dirty="0"/>
              <a:t>: </a:t>
            </a:r>
            <a:r>
              <a:rPr lang="en-US" sz="1600" b="1" i="1" dirty="0"/>
              <a:t>F(1, 53) = 5.53, p = 0.022*</a:t>
            </a:r>
            <a:endParaRPr lang="en-US" sz="1600" i="1" dirty="0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5401751B-F7F1-05F1-2EB4-8C4BA29BCC98}"/>
              </a:ext>
            </a:extLst>
          </p:cNvPr>
          <p:cNvSpPr/>
          <p:nvPr/>
        </p:nvSpPr>
        <p:spPr>
          <a:xfrm>
            <a:off x="30380072" y="22467724"/>
            <a:ext cx="98067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CHR participants view short and long gaps similarly, which could explain social impairments involved in this population</a:t>
            </a:r>
          </a:p>
        </p:txBody>
      </p:sp>
      <p:sp>
        <p:nvSpPr>
          <p:cNvPr id="1087" name="Alternate Process 1086">
            <a:extLst>
              <a:ext uri="{FF2B5EF4-FFF2-40B4-BE49-F238E27FC236}">
                <a16:creationId xmlns:a16="http://schemas.microsoft.com/office/drawing/2014/main" id="{CFA81305-6084-AA1F-3067-3916C14BF8DF}"/>
              </a:ext>
            </a:extLst>
          </p:cNvPr>
          <p:cNvSpPr/>
          <p:nvPr/>
        </p:nvSpPr>
        <p:spPr>
          <a:xfrm>
            <a:off x="20618979" y="20007280"/>
            <a:ext cx="9091730" cy="8305848"/>
          </a:xfrm>
          <a:prstGeom prst="flowChartAlternateProcess">
            <a:avLst/>
          </a:prstGeom>
          <a:noFill/>
          <a:ln w="76200">
            <a:solidFill>
              <a:srgbClr val="8C58CE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685528C-4AC5-6B9D-689B-26D8264253BE}"/>
              </a:ext>
            </a:extLst>
          </p:cNvPr>
          <p:cNvSpPr txBox="1"/>
          <p:nvPr/>
        </p:nvSpPr>
        <p:spPr>
          <a:xfrm>
            <a:off x="21048730" y="23896331"/>
            <a:ext cx="84129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versus long gap onset on positive symptoms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1F8049A-A380-A1FC-9DAC-6609B5030E2E}"/>
              </a:ext>
            </a:extLst>
          </p:cNvPr>
          <p:cNvSpPr txBox="1"/>
          <p:nvPr/>
        </p:nvSpPr>
        <p:spPr>
          <a:xfrm>
            <a:off x="23781227" y="23570061"/>
            <a:ext cx="276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Calibri" panose="020F0502020204030204" pitchFamily="34" charset="0"/>
              </a:rPr>
              <a:t>Symptom severity (SIPS N1)</a:t>
            </a:r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FCD28EE-5A63-796A-2CD6-2234D0ABBF79}"/>
              </a:ext>
            </a:extLst>
          </p:cNvPr>
          <p:cNvSpPr txBox="1"/>
          <p:nvPr/>
        </p:nvSpPr>
        <p:spPr>
          <a:xfrm rot="16200000">
            <a:off x="21720028" y="22054301"/>
            <a:ext cx="317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Calibri" panose="020F0502020204030204" pitchFamily="34" charset="0"/>
              </a:rPr>
              <a:t>Long Gap Sure – Short Gap Sure</a:t>
            </a:r>
            <a:endParaRPr lang="en-U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AD51A6F-8996-84BC-84F2-0BB655CB96EB}"/>
              </a:ext>
            </a:extLst>
          </p:cNvPr>
          <p:cNvSpPr txBox="1"/>
          <p:nvPr/>
        </p:nvSpPr>
        <p:spPr>
          <a:xfrm>
            <a:off x="23602941" y="27907794"/>
            <a:ext cx="312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Calibri" panose="020F0502020204030204" pitchFamily="34" charset="0"/>
              </a:rPr>
              <a:t>Symptom severity (SIPS P Total)</a:t>
            </a:r>
            <a:endParaRPr lang="en-U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50214D9-F59C-C8E9-EE8C-F7261E3C08D1}"/>
              </a:ext>
            </a:extLst>
          </p:cNvPr>
          <p:cNvSpPr txBox="1"/>
          <p:nvPr/>
        </p:nvSpPr>
        <p:spPr>
          <a:xfrm rot="16200000">
            <a:off x="21585684" y="26002560"/>
            <a:ext cx="34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cs typeface="Calibri" panose="020F0502020204030204" pitchFamily="34" charset="0"/>
              </a:rPr>
              <a:t>Long Gap Onset – Short Gap Onset</a:t>
            </a:r>
            <a:endParaRPr lang="en-US" dirty="0"/>
          </a:p>
        </p:txBody>
      </p:sp>
      <p:pic>
        <p:nvPicPr>
          <p:cNvPr id="179" name="Picture 178" descr="A graph with purple lines and numbers&#10;&#10;AI-generated content may be incorrect.">
            <a:extLst>
              <a:ext uri="{FF2B5EF4-FFF2-40B4-BE49-F238E27FC236}">
                <a16:creationId xmlns:a16="http://schemas.microsoft.com/office/drawing/2014/main" id="{7BFF7FD7-C7B2-601A-3203-6DF87856397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0671" t="9709" r="3343" b="10065"/>
          <a:stretch/>
        </p:blipFill>
        <p:spPr>
          <a:xfrm>
            <a:off x="23602941" y="24372084"/>
            <a:ext cx="3296074" cy="3384292"/>
          </a:xfrm>
          <a:prstGeom prst="rect">
            <a:avLst/>
          </a:prstGeom>
        </p:spPr>
      </p:pic>
      <p:pic>
        <p:nvPicPr>
          <p:cNvPr id="181" name="Picture 180" descr="A graph with purple lines and dots&#10;&#10;AI-generated content may be incorrect.">
            <a:extLst>
              <a:ext uri="{FF2B5EF4-FFF2-40B4-BE49-F238E27FC236}">
                <a16:creationId xmlns:a16="http://schemas.microsoft.com/office/drawing/2014/main" id="{FCEFB233-9D3A-B6DF-F2A3-A30E0F2F49E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848" r="-762" b="4153"/>
          <a:stretch/>
        </p:blipFill>
        <p:spPr>
          <a:xfrm>
            <a:off x="23616563" y="20752270"/>
            <a:ext cx="3678065" cy="2746150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84086215-0FBF-394E-91BD-F62D61B6C5A7}"/>
              </a:ext>
            </a:extLst>
          </p:cNvPr>
          <p:cNvSpPr txBox="1"/>
          <p:nvPr/>
        </p:nvSpPr>
        <p:spPr>
          <a:xfrm>
            <a:off x="26989529" y="24538147"/>
            <a:ext cx="229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 = 0.266, t(52) = 1.9912, p = 0.0517</a:t>
            </a:r>
            <a:endParaRPr lang="en-US" sz="1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F069F8C-C1E9-B9F0-71F0-8940B36FD1CC}"/>
              </a:ext>
            </a:extLst>
          </p:cNvPr>
          <p:cNvSpPr txBox="1"/>
          <p:nvPr/>
        </p:nvSpPr>
        <p:spPr>
          <a:xfrm>
            <a:off x="27243794" y="20891974"/>
            <a:ext cx="246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r = -0.3105, t(52) = -2.357, p = 0.0223*</a:t>
            </a:r>
            <a:endParaRPr lang="en-US" sz="1600" i="1" dirty="0"/>
          </a:p>
        </p:txBody>
      </p:sp>
      <p:pic>
        <p:nvPicPr>
          <p:cNvPr id="186" name="Picture 185" descr="A graph of a waveform&#10;&#10;AI-generated content may be incorrect.">
            <a:extLst>
              <a:ext uri="{FF2B5EF4-FFF2-40B4-BE49-F238E27FC236}">
                <a16:creationId xmlns:a16="http://schemas.microsoft.com/office/drawing/2014/main" id="{5341D116-7220-682B-F61B-04C85C9C2B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294795" y="7411359"/>
            <a:ext cx="14043942" cy="11527029"/>
          </a:xfrm>
          <a:prstGeom prst="rect">
            <a:avLst/>
          </a:prstGeom>
        </p:spPr>
      </p:pic>
      <p:sp>
        <p:nvSpPr>
          <p:cNvPr id="1075" name="Right Arrow 1074">
            <a:extLst>
              <a:ext uri="{FF2B5EF4-FFF2-40B4-BE49-F238E27FC236}">
                <a16:creationId xmlns:a16="http://schemas.microsoft.com/office/drawing/2014/main" id="{DF306CAC-BD7F-D733-2B9F-89C42419DEA8}"/>
              </a:ext>
            </a:extLst>
          </p:cNvPr>
          <p:cNvSpPr/>
          <p:nvPr/>
        </p:nvSpPr>
        <p:spPr>
          <a:xfrm>
            <a:off x="19624425" y="9764571"/>
            <a:ext cx="5790516" cy="583723"/>
          </a:xfrm>
          <a:prstGeom prst="rightArrow">
            <a:avLst/>
          </a:prstGeom>
          <a:solidFill>
            <a:srgbClr val="B694E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Sustained SPN</a:t>
            </a:r>
          </a:p>
        </p:txBody>
      </p:sp>
      <p:sp>
        <p:nvSpPr>
          <p:cNvPr id="1078" name="Right Arrow 1077">
            <a:extLst>
              <a:ext uri="{FF2B5EF4-FFF2-40B4-BE49-F238E27FC236}">
                <a16:creationId xmlns:a16="http://schemas.microsoft.com/office/drawing/2014/main" id="{9C5A416F-DFFF-D363-4889-027E23034EDA}"/>
              </a:ext>
            </a:extLst>
          </p:cNvPr>
          <p:cNvSpPr/>
          <p:nvPr/>
        </p:nvSpPr>
        <p:spPr>
          <a:xfrm>
            <a:off x="19580995" y="16251288"/>
            <a:ext cx="2428685" cy="583723"/>
          </a:xfrm>
          <a:prstGeom prst="rightArrow">
            <a:avLst/>
          </a:prstGeom>
          <a:solidFill>
            <a:srgbClr val="B694E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P200/P300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B47AE-134B-8BEC-97A6-1FF4F9E70CEB}"/>
              </a:ext>
            </a:extLst>
          </p:cNvPr>
          <p:cNvSpPr txBox="1"/>
          <p:nvPr/>
        </p:nvSpPr>
        <p:spPr>
          <a:xfrm>
            <a:off x="16465010" y="18310173"/>
            <a:ext cx="867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“Sure”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F34B0-807B-8CBA-D521-8A0ED9B4D740}"/>
              </a:ext>
            </a:extLst>
          </p:cNvPr>
          <p:cNvSpPr txBox="1"/>
          <p:nvPr/>
        </p:nvSpPr>
        <p:spPr>
          <a:xfrm>
            <a:off x="16425929" y="12544113"/>
            <a:ext cx="867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Gap </a:t>
            </a:r>
          </a:p>
          <a:p>
            <a:pPr algn="ctr"/>
            <a:r>
              <a:rPr lang="en-US" sz="2000" dirty="0"/>
              <a:t>Begins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DC514-6A6B-E3CB-0628-516619DE9E98}"/>
              </a:ext>
            </a:extLst>
          </p:cNvPr>
          <p:cNvSpPr txBox="1"/>
          <p:nvPr/>
        </p:nvSpPr>
        <p:spPr>
          <a:xfrm>
            <a:off x="18732877" y="12615550"/>
            <a:ext cx="1226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“Sure” </a:t>
            </a:r>
          </a:p>
          <a:p>
            <a:pPr algn="ctr"/>
            <a:r>
              <a:rPr lang="en-US" sz="2000" dirty="0"/>
              <a:t>Short Gap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4AB46-A4B0-929F-8A57-753C33A8E6F3}"/>
              </a:ext>
            </a:extLst>
          </p:cNvPr>
          <p:cNvSpPr txBox="1"/>
          <p:nvPr/>
        </p:nvSpPr>
        <p:spPr>
          <a:xfrm>
            <a:off x="25164843" y="12614681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“Sure” </a:t>
            </a:r>
          </a:p>
          <a:p>
            <a:r>
              <a:rPr lang="en-US" sz="2000" dirty="0"/>
              <a:t>Long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284B0-D79E-5C8A-A21B-AEDC2635139D}"/>
              </a:ext>
            </a:extLst>
          </p:cNvPr>
          <p:cNvSpPr txBox="1"/>
          <p:nvPr/>
        </p:nvSpPr>
        <p:spPr>
          <a:xfrm>
            <a:off x="23609655" y="23441225"/>
            <a:ext cx="37290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0                                 1                               2                                 3                              4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3EC01-798C-4245-C128-D0A439CB4E46}"/>
              </a:ext>
            </a:extLst>
          </p:cNvPr>
          <p:cNvSpPr txBox="1"/>
          <p:nvPr/>
        </p:nvSpPr>
        <p:spPr>
          <a:xfrm>
            <a:off x="23616563" y="27756376"/>
            <a:ext cx="3934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0                                 5                               10                             15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423D3-3FEB-46A3-40F1-9B39559724C8}"/>
              </a:ext>
            </a:extLst>
          </p:cNvPr>
          <p:cNvSpPr txBox="1"/>
          <p:nvPr/>
        </p:nvSpPr>
        <p:spPr>
          <a:xfrm>
            <a:off x="23412135" y="20838765"/>
            <a:ext cx="3353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10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0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-10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863591-806B-CC2A-01A0-994B473EF176}"/>
              </a:ext>
            </a:extLst>
          </p:cNvPr>
          <p:cNvSpPr txBox="1"/>
          <p:nvPr/>
        </p:nvSpPr>
        <p:spPr>
          <a:xfrm>
            <a:off x="23414921" y="24387025"/>
            <a:ext cx="2776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5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0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-5</a:t>
            </a:r>
          </a:p>
        </p:txBody>
      </p:sp>
      <p:pic>
        <p:nvPicPr>
          <p:cNvPr id="24" name="Picture 23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E08609CE-8FE8-971F-C4A2-38D6C0FDF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526" t="3121" r="1406" b="2389"/>
          <a:stretch/>
        </p:blipFill>
        <p:spPr>
          <a:xfrm>
            <a:off x="2223723" y="21399531"/>
            <a:ext cx="6732996" cy="34472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E367C1-43E5-6EFA-DA27-E995A92DA6E2}"/>
              </a:ext>
            </a:extLst>
          </p:cNvPr>
          <p:cNvSpPr txBox="1"/>
          <p:nvPr/>
        </p:nvSpPr>
        <p:spPr>
          <a:xfrm>
            <a:off x="30616717" y="7163361"/>
            <a:ext cx="9823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cs typeface="Calibri" panose="020F0502020204030204" pitchFamily="34" charset="0"/>
              </a:rPr>
              <a:t>Each conversation included one friend asking a request, and one friend agreeing with a “Sure”. The sure </a:t>
            </a:r>
            <a:r>
              <a:rPr lang="en-US" sz="3000" dirty="0" err="1">
                <a:cs typeface="Calibri" panose="020F0502020204030204" pitchFamily="34" charset="0"/>
              </a:rPr>
              <a:t>occcured</a:t>
            </a:r>
            <a:r>
              <a:rPr lang="en-US" sz="3000" dirty="0">
                <a:cs typeface="Calibri" panose="020F0502020204030204" pitchFamily="34" charset="0"/>
              </a:rPr>
              <a:t> either after a </a:t>
            </a:r>
            <a:r>
              <a:rPr lang="en-US" sz="3000" i="1" dirty="0">
                <a:cs typeface="Calibri" panose="020F0502020204030204" pitchFamily="34" charset="0"/>
              </a:rPr>
              <a:t>short</a:t>
            </a:r>
            <a:r>
              <a:rPr lang="en-US" sz="3000" dirty="0">
                <a:cs typeface="Calibri" panose="020F0502020204030204" pitchFamily="34" charset="0"/>
              </a:rPr>
              <a:t> gap of 200ms or a </a:t>
            </a:r>
            <a:r>
              <a:rPr lang="en-US" sz="3000" i="1" dirty="0">
                <a:cs typeface="Calibri" panose="020F0502020204030204" pitchFamily="34" charset="0"/>
              </a:rPr>
              <a:t>long</a:t>
            </a:r>
            <a:r>
              <a:rPr lang="en-US" sz="3000" dirty="0">
                <a:cs typeface="Calibri" panose="020F0502020204030204" pitchFamily="34" charset="0"/>
              </a:rPr>
              <a:t> gap of 700ms.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cs typeface="Calibri" panose="020F0502020204030204" pitchFamily="34" charset="0"/>
              </a:rPr>
              <a:t>Each trial was 10 seconds long. There were 10 types and 4 distractors.</a:t>
            </a:r>
          </a:p>
          <a:p>
            <a:pPr algn="just" defTabSz="85722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cs typeface="Calibri" panose="020F0502020204030204" pitchFamily="34" charset="0"/>
            </a:endParaRPr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9AA13283-DA25-0F11-45A5-D9073E80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" y="26787793"/>
            <a:ext cx="1236402" cy="12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31331</TotalTime>
  <Words>915</Words>
  <Application>Microsoft Macintosh PowerPoint</Application>
  <PresentationFormat>Custom</PresentationFormat>
  <Paragraphs>121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InterVariable</vt:lpstr>
      <vt:lpstr>Office 2013 - 2022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Xue Zhang</dc:creator>
  <cp:keywords/>
  <dc:description/>
  <cp:lastModifiedBy>Claire Bertrand</cp:lastModifiedBy>
  <cp:revision>2183</cp:revision>
  <cp:lastPrinted>2024-09-11T07:36:43Z</cp:lastPrinted>
  <dcterms:created xsi:type="dcterms:W3CDTF">2021-11-08T19:48:46Z</dcterms:created>
  <dcterms:modified xsi:type="dcterms:W3CDTF">2025-03-27T04:33:56Z</dcterms:modified>
  <cp:category/>
</cp:coreProperties>
</file>