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1" r:id="rId5"/>
  </p:sldMasterIdLst>
  <p:notesMasterIdLst>
    <p:notesMasterId r:id="rId22"/>
  </p:notesMasterIdLst>
  <p:handoutMasterIdLst>
    <p:handoutMasterId r:id="rId23"/>
  </p:handoutMasterIdLst>
  <p:sldIdLst>
    <p:sldId id="256" r:id="rId6"/>
    <p:sldId id="286" r:id="rId7"/>
    <p:sldId id="2144328155" r:id="rId8"/>
    <p:sldId id="2144328154" r:id="rId9"/>
    <p:sldId id="2144328156" r:id="rId10"/>
    <p:sldId id="2144328157" r:id="rId11"/>
    <p:sldId id="2144328158" r:id="rId12"/>
    <p:sldId id="2144328164" r:id="rId13"/>
    <p:sldId id="2144328165" r:id="rId14"/>
    <p:sldId id="2144328159" r:id="rId15"/>
    <p:sldId id="2144328161" r:id="rId16"/>
    <p:sldId id="2144328166" r:id="rId17"/>
    <p:sldId id="2144328163" r:id="rId18"/>
    <p:sldId id="2144328168" r:id="rId19"/>
    <p:sldId id="2144328167" r:id="rId20"/>
    <p:sldId id="214432814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158CB1B-1EC5-BD83-7688-78A2C7325148}" name="Dr. Michael Spilka" initials="" userId="S::dr.spilka@springboardclinic.com::a25f42c7-ebfd-4f30-94d6-4cb02723ecb6" providerId="AD"/>
  <p188:author id="{CF9E7E2B-3EE9-C131-38BB-495AD84A215D}" name="Jessica Robin" initials="JR" userId="S::jessica.robin@camcog.com::e379ae33-03be-47bb-9d25-94d0d809b957" providerId="AD"/>
  <p188:author id="{971D0576-DB2A-2437-A971-45DF995CDEAC}" name="Michael Spilka" initials="" userId="S::michael.spilka@camcog.com::61b6332f-a90a-443b-82bb-b8922611d9d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4400"/>
    <a:srgbClr val="00CECC"/>
    <a:srgbClr val="006D6C"/>
    <a:srgbClr val="00686C"/>
    <a:srgbClr val="006C54"/>
    <a:srgbClr val="2894B9"/>
    <a:srgbClr val="F26A51"/>
    <a:srgbClr val="25B35C"/>
    <a:srgbClr val="FFC102"/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Medium Style 1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58"/>
    <p:restoredTop sz="87022"/>
  </p:normalViewPr>
  <p:slideViewPr>
    <p:cSldViewPr snapToGrid="0">
      <p:cViewPr varScale="1">
        <p:scale>
          <a:sx n="111" d="100"/>
          <a:sy n="111" d="100"/>
        </p:scale>
        <p:origin x="108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F2814-9D51-2F76-51D3-429DA0F258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0" y="868521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861EFB1-E5B5-9348-B927-FC5D036583A5}" type="datetimeFigureOut">
              <a:rPr lang="en-US" sz="900" smtClean="0"/>
              <a:pPr algn="l"/>
              <a:t>2025/03/28</a:t>
            </a:fld>
            <a:endParaRPr lang="en-US" sz="9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09542D-3624-FAB4-9623-B3F3A7E399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2B930-94EB-8E4D-A27E-4CB99F50084C}" type="slidenum">
              <a:rPr lang="en-US" sz="900" smtClean="0"/>
              <a:t>‹#›</a:t>
            </a:fld>
            <a:endParaRPr lang="en-US" sz="90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7DB6F317-39F4-F18E-EAE0-1D8FFAA16E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534" y="3838"/>
            <a:ext cx="941644" cy="5940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5095571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0" y="868521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/>
            </a:lvl1pPr>
          </a:lstStyle>
          <a:p>
            <a:fld id="{E832BBBA-FEEE-6A49-96C9-B113BAA2EA8D}" type="datetimeFigureOut">
              <a:rPr lang="en-US" smtClean="0"/>
              <a:pPr/>
              <a:t>2025/03/28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b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83AD8609-482C-684C-8567-F4B0FCD88B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4C00A78-EBE5-8827-0501-809E82E92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534" y="3838"/>
            <a:ext cx="941644" cy="5940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943005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D8609-482C-684C-8567-F4B0FCD88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82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C286-AAAA-EF25-9631-D732D7920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8CB12E-7890-2AC9-631E-E1576CE33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FD982-FAA2-C749-1CAB-3B7A14510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41FC0-C44E-92AF-85C8-43C7A95C5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542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420ED-27E2-31F7-9C0B-8025715C1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51BF37-83D2-E06B-A7E3-10A3425BB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A90352-0C9A-0A4A-DA23-5228E16D9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C5186-0C91-4CC5-0DF1-EE01B498F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37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FA619-BA62-509B-AC6F-A0D4979E5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0F48B6-7FD2-50BC-B445-5E7C7EE8DD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7B3438-1EE3-F4DF-D549-E678D1B1A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ED9E4-6826-46BE-FE0C-E9E7EA54E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757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36772-111B-187A-B229-F78870974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28168-91DD-2712-4548-06003E2E3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5A9E89-DF54-728D-37C2-25702138D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11E35-AAED-65AF-E03E-C9FD9176B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194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CBAB6-9E4C-9776-CEAE-8EF1EE16A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D16101-B51D-DA48-902F-E4BDC3032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1F0677-6210-4A3E-50C1-CEBBA1759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9CDEB-9396-F045-F4FA-8867DA1FB3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953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77D2D-7CE5-5278-4A1A-325B2E379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75C62B-F65B-F22F-5BC1-1FD053796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FBA07-967B-F398-C35C-33F6FD4C24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1917D-1EFD-B0E1-C901-57A43A2330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38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D8609-482C-684C-8567-F4B0FCD88B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2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941B4-668F-E123-6DB0-D11E5DFEF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A75051-F6E3-D4A2-75C4-9B854A18E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51704-CD1F-7A46-5000-9D65EE2E13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79821-2D02-EF30-2D60-13737A8AC7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75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9200E-7E0F-0EA0-E88B-3B20E1AB4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F692C-E57C-A037-F546-186426D80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8D7C09-6AEF-0E9D-F22A-C324A3A91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D9692-FDE5-3DE7-4DED-97D6299AA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636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43CAA-C7F7-BEF8-1850-C2B2A3DB1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C2060-8C22-ADBC-6ABB-35F2F2F60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D72C86-D00B-7B25-D5F5-0412625E6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403CE-A426-BCCE-2E60-A2A2C60B57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869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55603-414D-5FB3-E6E0-A950D760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E19003-F4C3-F521-C128-DC4764C25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CC6180-7938-3010-08AB-03EE21EE2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27A1E-A7DD-3812-8912-EF97FE9F8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51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D4191-5323-49BF-398C-00F54AC08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869074-7E53-6DAA-CAE3-36CF380DF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09F71B-2566-A137-4087-EE5148D4A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17256-D5CC-2DBD-558D-E58AD1F75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8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2BE6C-6283-3110-7950-31150EADC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F725E4-0BC7-64BA-153D-ACC726337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299A5F-F1DF-BB37-15A0-AC05BF243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57B8FD-8992-CC5C-CD9D-FDC10FDA0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010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67D6E-B8D8-8DB0-9C2F-220DF5071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BBA326-ED95-AA86-FEB0-DBD5BC05F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47FCD-939D-7D4E-D644-6831F3DE9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33F705-3BBF-364A-A4B1-6D36FB41F8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AD8609-482C-684C-8567-F4B0FCD88B5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53E6E"/>
                </a:solidFill>
                <a:effectLst/>
                <a:uLnTx/>
                <a:uFillTx/>
                <a:latin typeface="Poppi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53E6E"/>
              </a:solidFill>
              <a:effectLst/>
              <a:uLnTx/>
              <a:uFillTx/>
              <a:latin typeface="Poppi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70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5FD59721-7775-EAFD-370B-0ACF12119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D72EC67-1384-D140-FCC6-EF58AD2AB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5700"/>
            <a:ext cx="6629397" cy="12268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BF771AB9-364A-D7EA-E9DE-41B02FB7088F}"/>
              </a:ext>
            </a:extLst>
          </p:cNvPr>
          <p:cNvSpPr/>
          <p:nvPr userDrawn="1"/>
        </p:nvSpPr>
        <p:spPr>
          <a:xfrm flipH="1" flipV="1">
            <a:off x="838200" y="747423"/>
            <a:ext cx="0" cy="6110576"/>
          </a:xfrm>
          <a:prstGeom prst="line">
            <a:avLst/>
          </a:prstGeom>
          <a:ln w="38100">
            <a:solidFill>
              <a:srgbClr val="FFC102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910A33-18C2-59C0-0EEF-F8E2F70A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47423"/>
            <a:ext cx="4792975" cy="2595852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716F2A5-6677-1713-E51A-5906508D7A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780" y="-1"/>
            <a:ext cx="1476813" cy="93165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5FAE5A3-62A0-06AE-C4E4-A0FDC13A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1EC499A0-5D83-E045-A953-967C224B1278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5AABF7B-0A26-9C6C-E0C2-7687DE721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material.</a:t>
            </a:r>
          </a:p>
        </p:txBody>
      </p:sp>
      <p:pic>
        <p:nvPicPr>
          <p:cNvPr id="10" name="Picture 9" descr="A logo with a light in the middle&#10;&#10;Description automatically generated">
            <a:extLst>
              <a:ext uri="{FF2B5EF4-FFF2-40B4-BE49-F238E27FC236}">
                <a16:creationId xmlns:a16="http://schemas.microsoft.com/office/drawing/2014/main" id="{D9AFACE2-4997-F63D-4733-92C4B98EDC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23708" y="5697538"/>
            <a:ext cx="859770" cy="63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11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 Content Slide 3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7EF83D-2E41-6C31-E512-31A73551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12">
            <a:extLst>
              <a:ext uri="{FF2B5EF4-FFF2-40B4-BE49-F238E27FC236}">
                <a16:creationId xmlns:a16="http://schemas.microsoft.com/office/drawing/2014/main" id="{D6A0A43B-AF74-6E34-A563-1E248D32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26AFDB21-831D-1944-AFC1-893EAD1AC9BD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C2A897B7-ABCB-0ED5-B2F5-AE5235F24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B1C90-CF38-0F77-C24B-4AD734A93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950" y="3027136"/>
            <a:ext cx="3321050" cy="38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9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L Blan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74078D-43C1-99DF-CE5B-3F883F58D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12">
            <a:extLst>
              <a:ext uri="{FF2B5EF4-FFF2-40B4-BE49-F238E27FC236}">
                <a16:creationId xmlns:a16="http://schemas.microsoft.com/office/drawing/2014/main" id="{1F58B42F-E327-94DB-2EB2-B60403A80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FDF5DD70-7AAA-A94C-BA35-99A173F24C3B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029303B6-6CAF-7DC8-F28F-7C28C58A3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</p:spTree>
    <p:extLst>
      <p:ext uri="{BB962C8B-B14F-4D97-AF65-F5344CB8AC3E}">
        <p14:creationId xmlns:p14="http://schemas.microsoft.com/office/powerpoint/2010/main" val="1517780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5FD59721-7775-EAFD-370B-0ACF12119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D72EC67-1384-D140-FCC6-EF58AD2AB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5700"/>
            <a:ext cx="6629397" cy="12268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BF771AB9-364A-D7EA-E9DE-41B02FB7088F}"/>
              </a:ext>
            </a:extLst>
          </p:cNvPr>
          <p:cNvSpPr/>
          <p:nvPr userDrawn="1"/>
        </p:nvSpPr>
        <p:spPr>
          <a:xfrm flipH="1" flipV="1">
            <a:off x="838200" y="747423"/>
            <a:ext cx="0" cy="6110576"/>
          </a:xfrm>
          <a:prstGeom prst="line">
            <a:avLst/>
          </a:prstGeom>
          <a:ln w="38100">
            <a:solidFill>
              <a:srgbClr val="FFC102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910A33-18C2-59C0-0EEF-F8E2F70A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47423"/>
            <a:ext cx="4792975" cy="2595852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716F2A5-6677-1713-E51A-5906508D7A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780" y="-1"/>
            <a:ext cx="1476813" cy="93165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5FAE5A3-62A0-06AE-C4E4-A0FDC13A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F806D052-2E94-364C-BE0E-CD5A8A4CFB22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5AABF7B-0A26-9C6C-E0C2-7687DE721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material.</a:t>
            </a:r>
          </a:p>
        </p:txBody>
      </p:sp>
    </p:spTree>
    <p:extLst>
      <p:ext uri="{BB962C8B-B14F-4D97-AF65-F5344CB8AC3E}">
        <p14:creationId xmlns:p14="http://schemas.microsoft.com/office/powerpoint/2010/main" val="3550780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>
            <a:extLst>
              <a:ext uri="{FF2B5EF4-FFF2-40B4-BE49-F238E27FC236}">
                <a16:creationId xmlns:a16="http://schemas.microsoft.com/office/drawing/2014/main" id="{ED01B177-E3F2-418B-2185-18BB23D2B0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D72EC67-1384-D140-FCC6-EF58AD2AB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5700"/>
            <a:ext cx="6629397" cy="12268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BF771AB9-364A-D7EA-E9DE-41B02FB7088F}"/>
              </a:ext>
            </a:extLst>
          </p:cNvPr>
          <p:cNvSpPr/>
          <p:nvPr userDrawn="1"/>
        </p:nvSpPr>
        <p:spPr>
          <a:xfrm flipH="1" flipV="1">
            <a:off x="838200" y="747423"/>
            <a:ext cx="0" cy="6110576"/>
          </a:xfrm>
          <a:prstGeom prst="line">
            <a:avLst/>
          </a:prstGeom>
          <a:ln w="38100">
            <a:solidFill>
              <a:srgbClr val="FFC102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910A33-18C2-59C0-0EEF-F8E2F70A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47423"/>
            <a:ext cx="4792975" cy="2595852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12">
            <a:extLst>
              <a:ext uri="{FF2B5EF4-FFF2-40B4-BE49-F238E27FC236}">
                <a16:creationId xmlns:a16="http://schemas.microsoft.com/office/drawing/2014/main" id="{F172225A-59BE-6450-15C3-5417CDAA85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7913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EF0D9595-CB4D-9948-BCA9-C8AB359D08CE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776A0CD-693E-0689-3FA4-541ED866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 material.</a:t>
            </a:r>
          </a:p>
        </p:txBody>
      </p:sp>
    </p:spTree>
    <p:extLst>
      <p:ext uri="{BB962C8B-B14F-4D97-AF65-F5344CB8AC3E}">
        <p14:creationId xmlns:p14="http://schemas.microsoft.com/office/powerpoint/2010/main" val="2463373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8E0051A3-297E-BF4C-857B-C069361BE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D72EC67-1384-D140-FCC6-EF58AD2AB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5700"/>
            <a:ext cx="6629397" cy="12268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BF771AB9-364A-D7EA-E9DE-41B02FB7088F}"/>
              </a:ext>
            </a:extLst>
          </p:cNvPr>
          <p:cNvSpPr/>
          <p:nvPr userDrawn="1"/>
        </p:nvSpPr>
        <p:spPr>
          <a:xfrm flipH="1" flipV="1">
            <a:off x="838200" y="747423"/>
            <a:ext cx="0" cy="6110576"/>
          </a:xfrm>
          <a:prstGeom prst="line">
            <a:avLst/>
          </a:prstGeom>
          <a:ln w="38100">
            <a:solidFill>
              <a:srgbClr val="FFC102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910A33-18C2-59C0-0EEF-F8E2F70A8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47423"/>
            <a:ext cx="4792975" cy="2595852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7">
            <a:extLst>
              <a:ext uri="{FF2B5EF4-FFF2-40B4-BE49-F238E27FC236}">
                <a16:creationId xmlns:a16="http://schemas.microsoft.com/office/drawing/2014/main" id="{07902ABA-1961-0302-C2F4-B734EE8B5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16747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9" name="Date Placeholder 12">
            <a:extLst>
              <a:ext uri="{FF2B5EF4-FFF2-40B4-BE49-F238E27FC236}">
                <a16:creationId xmlns:a16="http://schemas.microsoft.com/office/drawing/2014/main" id="{74EF5CF1-F97D-2616-A021-7DA6D059BA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7913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3B68D992-8D14-B747-A1D4-1ADB20E08A56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1998408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>
            <a:extLst>
              <a:ext uri="{FF2B5EF4-FFF2-40B4-BE49-F238E27FC236}">
                <a16:creationId xmlns:a16="http://schemas.microsoft.com/office/drawing/2014/main" id="{83B711B2-18DF-CC36-7218-577A5B75B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ate Placeholder 12">
            <a:extLst>
              <a:ext uri="{FF2B5EF4-FFF2-40B4-BE49-F238E27FC236}">
                <a16:creationId xmlns:a16="http://schemas.microsoft.com/office/drawing/2014/main" id="{403C4811-F46C-3256-E33D-690535772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167308C3-2B5D-804C-AE80-92CEB5803292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6B16F2C2-D6C7-D39E-0628-355909871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2126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70378-B975-4FBE-0FB0-D269F11FB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95700"/>
            <a:ext cx="4792974" cy="12268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C2679E89-5F41-C29D-3E4C-848C81F351EE}"/>
              </a:ext>
            </a:extLst>
          </p:cNvPr>
          <p:cNvSpPr/>
          <p:nvPr userDrawn="1"/>
        </p:nvSpPr>
        <p:spPr>
          <a:xfrm flipH="1" flipV="1">
            <a:off x="838200" y="747423"/>
            <a:ext cx="0" cy="6110576"/>
          </a:xfrm>
          <a:prstGeom prst="line">
            <a:avLst/>
          </a:prstGeom>
          <a:ln w="38100">
            <a:solidFill>
              <a:srgbClr val="FFC102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9959903-4CD9-CABD-A5F8-C0285EC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47423"/>
            <a:ext cx="4792975" cy="2595852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5461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27682-F99C-2DF2-7569-49E8D090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B3BC0-D6CA-F6C2-3879-2CD15ADEC6A8}"/>
              </a:ext>
            </a:extLst>
          </p:cNvPr>
          <p:cNvSpPr txBox="1"/>
          <p:nvPr userDrawn="1"/>
        </p:nvSpPr>
        <p:spPr>
          <a:xfrm>
            <a:off x="5937662" y="72914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/>
          </a:p>
        </p:txBody>
      </p:sp>
      <p:sp>
        <p:nvSpPr>
          <p:cNvPr id="7" name="Date Placeholder 12">
            <a:extLst>
              <a:ext uri="{FF2B5EF4-FFF2-40B4-BE49-F238E27FC236}">
                <a16:creationId xmlns:a16="http://schemas.microsoft.com/office/drawing/2014/main" id="{C7443A7F-FE6C-6DFF-88D4-83E6CDAC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A3B140AE-91DA-C24F-B019-1F6CDC87B914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74E53-B5AB-5877-4B26-C2E3F6F26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B7AAA-0523-FC5A-8C37-85A9EAB9F83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8683662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blue and white brain&#10;&#10;Description automatically generated">
            <a:extLst>
              <a:ext uri="{FF2B5EF4-FFF2-40B4-BE49-F238E27FC236}">
                <a16:creationId xmlns:a16="http://schemas.microsoft.com/office/drawing/2014/main" id="{EDDD4BCD-0F95-6CA3-C310-083E85547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367" y="685586"/>
            <a:ext cx="2643633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46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0A667-7F39-94BA-918F-B1D32906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Date Placeholder 12">
            <a:extLst>
              <a:ext uri="{FF2B5EF4-FFF2-40B4-BE49-F238E27FC236}">
                <a16:creationId xmlns:a16="http://schemas.microsoft.com/office/drawing/2014/main" id="{A46C2F4D-BE94-2BD0-68E5-D9A7BB4EE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5F5CBEB8-B766-A54E-A1E4-15E077B61134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D393C1A1-58CD-5DFA-DCB8-54406041D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E1676-A921-E996-4A48-BCF3BD4FDD70}"/>
              </a:ext>
            </a:extLst>
          </p:cNvPr>
          <p:cNvSpPr txBox="1"/>
          <p:nvPr userDrawn="1"/>
        </p:nvSpPr>
        <p:spPr>
          <a:xfrm>
            <a:off x="-299923" y="34235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C6A697-3A3E-64E0-18E6-0424721CCDE0}"/>
              </a:ext>
            </a:extLst>
          </p:cNvPr>
          <p:cNvSpPr txBox="1"/>
          <p:nvPr userDrawn="1"/>
        </p:nvSpPr>
        <p:spPr>
          <a:xfrm>
            <a:off x="-160934" y="34235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A5B820B-682E-6E8A-A91A-D25A17498A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7136B4-E827-946F-5463-2EA6A153B13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05593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EB516-8981-8D42-0D8D-145A60566823}"/>
              </a:ext>
            </a:extLst>
          </p:cNvPr>
          <p:cNvSpPr txBox="1"/>
          <p:nvPr userDrawn="1"/>
        </p:nvSpPr>
        <p:spPr>
          <a:xfrm>
            <a:off x="14695714" y="409302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/>
          </a:p>
        </p:txBody>
      </p:sp>
      <p:pic>
        <p:nvPicPr>
          <p:cNvPr id="15" name="Picture 14" descr="A blue and white brain&#10;&#10;Description automatically generated">
            <a:extLst>
              <a:ext uri="{FF2B5EF4-FFF2-40B4-BE49-F238E27FC236}">
                <a16:creationId xmlns:a16="http://schemas.microsoft.com/office/drawing/2014/main" id="{7D5B842B-9C0E-1DFC-0F93-418D5FF73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351" y="5072743"/>
            <a:ext cx="3168649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12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57FEC-AE55-9749-40DF-0EE72184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Date Placeholder 12">
            <a:extLst>
              <a:ext uri="{FF2B5EF4-FFF2-40B4-BE49-F238E27FC236}">
                <a16:creationId xmlns:a16="http://schemas.microsoft.com/office/drawing/2014/main" id="{11233D42-4BD9-1C52-A8AB-95705927C1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BCECD02A-BCB0-AB49-B19F-EE0A6967CA8B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853E84D5-984A-4055-4D93-07AA796E2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pic>
        <p:nvPicPr>
          <p:cNvPr id="8" name="Picture 7" descr="A blue and white brain&#10;&#10;Description automatically generated">
            <a:extLst>
              <a:ext uri="{FF2B5EF4-FFF2-40B4-BE49-F238E27FC236}">
                <a16:creationId xmlns:a16="http://schemas.microsoft.com/office/drawing/2014/main" id="{6C6B78B7-446C-F66F-054F-66C1B1D8B0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950" y="3027136"/>
            <a:ext cx="3321050" cy="38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09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8F569-4CA1-4455-1D31-A36C7225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Date Placeholder 12">
            <a:extLst>
              <a:ext uri="{FF2B5EF4-FFF2-40B4-BE49-F238E27FC236}">
                <a16:creationId xmlns:a16="http://schemas.microsoft.com/office/drawing/2014/main" id="{05A32077-3E77-4F90-9CDF-0AA67432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C6565262-A86F-7746-99E0-75F3E42A0F0E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4DAD32-51D2-6749-B465-3F2B70A5E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3F0932F-A6CC-D51F-9724-48672FCCB78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8683662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88090B-ADBE-5BB0-42B2-00AFAB8D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367" y="685586"/>
            <a:ext cx="2643633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3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 Content Slide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27682-F99C-2DF2-7569-49E8D090E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B3BC0-D6CA-F6C2-3879-2CD15ADEC6A8}"/>
              </a:ext>
            </a:extLst>
          </p:cNvPr>
          <p:cNvSpPr txBox="1"/>
          <p:nvPr userDrawn="1"/>
        </p:nvSpPr>
        <p:spPr>
          <a:xfrm>
            <a:off x="5937662" y="72914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/>
          </a:p>
        </p:txBody>
      </p:sp>
      <p:sp>
        <p:nvSpPr>
          <p:cNvPr id="7" name="Date Placeholder 12">
            <a:extLst>
              <a:ext uri="{FF2B5EF4-FFF2-40B4-BE49-F238E27FC236}">
                <a16:creationId xmlns:a16="http://schemas.microsoft.com/office/drawing/2014/main" id="{C7443A7F-FE6C-6DFF-88D4-83E6CDAC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0607D0F7-F511-A746-8D01-45180926AD9C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874E53-B5AB-5877-4B26-C2E3F6F265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B7AAA-0523-FC5A-8C37-85A9EAB9F83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8683662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blue and white brain&#10;&#10;Description automatically generated">
            <a:extLst>
              <a:ext uri="{FF2B5EF4-FFF2-40B4-BE49-F238E27FC236}">
                <a16:creationId xmlns:a16="http://schemas.microsoft.com/office/drawing/2014/main" id="{EDDD4BCD-0F95-6CA3-C310-083E85547D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367" y="685586"/>
            <a:ext cx="2643633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29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9BA94-CA82-A088-30AD-7CECBB62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Date Placeholder 12">
            <a:extLst>
              <a:ext uri="{FF2B5EF4-FFF2-40B4-BE49-F238E27FC236}">
                <a16:creationId xmlns:a16="http://schemas.microsoft.com/office/drawing/2014/main" id="{F94A5982-0AC1-BA80-A0B5-FB160B9D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E7C0EE63-0F94-4842-9C84-DC0F6408D3F8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13E11F-2EBC-9688-89AB-D08EEE524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4B588-AF5F-95E5-D4C3-A4BCAF4893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351" y="5072743"/>
            <a:ext cx="3168649" cy="1785257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92C369F-CABF-F5BB-E967-B1DEE80FE5F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162337F-4B1A-8546-0408-C278CDE8AD4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05593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5732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B05A8-1F05-F430-6B50-07B3A9D53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12">
            <a:extLst>
              <a:ext uri="{FF2B5EF4-FFF2-40B4-BE49-F238E27FC236}">
                <a16:creationId xmlns:a16="http://schemas.microsoft.com/office/drawing/2014/main" id="{3559DAE1-454B-1FBE-92B1-D222ED45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875FA7F2-252E-F04D-BD87-FFDF1F3DAC39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560B6A0-2A91-5F23-DDFC-275813556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FD6C00-1FCA-6CA2-F734-0E9C0046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950" y="3027136"/>
            <a:ext cx="3321050" cy="38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60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F6BEE-642F-5C0A-2D71-7AFFB517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Date Placeholder 12">
            <a:extLst>
              <a:ext uri="{FF2B5EF4-FFF2-40B4-BE49-F238E27FC236}">
                <a16:creationId xmlns:a16="http://schemas.microsoft.com/office/drawing/2014/main" id="{32D1F274-0CD7-0139-F5D5-2937AB67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6ECFB1CD-3F79-EC48-B0C5-BD653DF0C23E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969D7-473F-7BD2-B2A7-CBEF74CFB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5074A-DA1D-FAC8-B975-08B4378E6C9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8683662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B2228D-D254-DE1B-9C8C-38660FD2C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367" y="685586"/>
            <a:ext cx="2643633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31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0EA326-7B08-18F4-1983-5BDF35C88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Date Placeholder 12">
            <a:extLst>
              <a:ext uri="{FF2B5EF4-FFF2-40B4-BE49-F238E27FC236}">
                <a16:creationId xmlns:a16="http://schemas.microsoft.com/office/drawing/2014/main" id="{5A37488D-40DB-77C2-F342-43A10CB7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F63D5AE4-0830-FA4D-8FA6-EFFDC5347552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27FCF0-0F7B-1C21-7A27-82797CEA3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7EF7-7010-2328-FF4A-B3E289525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351" y="5072743"/>
            <a:ext cx="3168649" cy="1785257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AC9DAF9-AD7B-B542-79E4-B7CC7F6CFEE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7DE9AA5-0126-BC73-EFA7-468E98E00C7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05593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788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7EF83D-2E41-6C31-E512-31A735519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12">
            <a:extLst>
              <a:ext uri="{FF2B5EF4-FFF2-40B4-BE49-F238E27FC236}">
                <a16:creationId xmlns:a16="http://schemas.microsoft.com/office/drawing/2014/main" id="{D6A0A43B-AF74-6E34-A563-1E248D32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FD1F5F1B-C629-354E-924C-5E56E5610723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C2A897B7-ABCB-0ED5-B2F5-AE5235F24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CB1C90-CF38-0F77-C24B-4AD734A93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950" y="3027136"/>
            <a:ext cx="3321050" cy="38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99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>
            <a:extLst>
              <a:ext uri="{FF2B5EF4-FFF2-40B4-BE49-F238E27FC236}">
                <a16:creationId xmlns:a16="http://schemas.microsoft.com/office/drawing/2014/main" id="{4A4D2B74-454B-25D6-AC48-C4DBDF7B8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72" t="626" r="701" b="124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491371"/>
            <a:ext cx="8687275" cy="632414"/>
          </a:xfrm>
          <a:noFill/>
        </p:spPr>
        <p:txBody>
          <a:bodyPr lIns="144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AFAA1E67-4F1A-DA99-B6C4-AB9C6D026807}"/>
              </a:ext>
            </a:extLst>
          </p:cNvPr>
          <p:cNvSpPr/>
          <p:nvPr userDrawn="1"/>
        </p:nvSpPr>
        <p:spPr>
          <a:xfrm>
            <a:off x="839788" y="1615156"/>
            <a:ext cx="10009187" cy="4615650"/>
          </a:xfrm>
          <a:prstGeom prst="roundRect">
            <a:avLst>
              <a:gd name="adj" fmla="val 1456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D2DA5F78-74EC-2531-B171-6EF94415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540287"/>
            <a:ext cx="401425" cy="181190"/>
          </a:xfrm>
        </p:spPr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Date Placeholder 12">
            <a:extLst>
              <a:ext uri="{FF2B5EF4-FFF2-40B4-BE49-F238E27FC236}">
                <a16:creationId xmlns:a16="http://schemas.microsoft.com/office/drawing/2014/main" id="{1DE8315C-1E19-F8DD-9897-9CA3F1A607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F5D8CA84-E511-AA43-AD8F-3B9DD92CA6F8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107BB848-56FA-1EAE-7C4D-D84F5C0AB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04D5A33-1859-BF2F-C015-2C3B294D158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39624" y="2119527"/>
            <a:ext cx="9097071" cy="360690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752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tion Dark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">
            <a:extLst>
              <a:ext uri="{FF2B5EF4-FFF2-40B4-BE49-F238E27FC236}">
                <a16:creationId xmlns:a16="http://schemas.microsoft.com/office/drawing/2014/main" id="{1601C9EC-0170-BDE1-4D4C-D01B29C3E4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9" t="1217" r="790" b="2892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799813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491371"/>
            <a:ext cx="8687275" cy="632414"/>
          </a:xfrm>
          <a:noFill/>
        </p:spPr>
        <p:txBody>
          <a:bodyPr lIns="144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ounded Rectangle">
            <a:extLst>
              <a:ext uri="{FF2B5EF4-FFF2-40B4-BE49-F238E27FC236}">
                <a16:creationId xmlns:a16="http://schemas.microsoft.com/office/drawing/2014/main" id="{AFAA1E67-4F1A-DA99-B6C4-AB9C6D026807}"/>
              </a:ext>
            </a:extLst>
          </p:cNvPr>
          <p:cNvSpPr/>
          <p:nvPr userDrawn="1"/>
        </p:nvSpPr>
        <p:spPr>
          <a:xfrm>
            <a:off x="839788" y="2914650"/>
            <a:ext cx="10009187" cy="3316156"/>
          </a:xfrm>
          <a:prstGeom prst="roundRect">
            <a:avLst>
              <a:gd name="adj" fmla="val 14561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19C2E99-2042-BE59-BB01-728E7F63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Date Placeholder 12">
            <a:extLst>
              <a:ext uri="{FF2B5EF4-FFF2-40B4-BE49-F238E27FC236}">
                <a16:creationId xmlns:a16="http://schemas.microsoft.com/office/drawing/2014/main" id="{B29638E4-1C1B-B54E-8A0B-4E659086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03D5BD76-1CD2-1B47-A650-EFB38BD7A083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DA5CA5F2-C5E4-E1BA-CD20-990117745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487ED-32A1-728D-1B19-D79D0C593FF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239625" y="3251092"/>
            <a:ext cx="9097071" cy="2662691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3418FD7-AD3F-8ACF-9A91-23D292D23E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1092" y="1633344"/>
            <a:ext cx="8687275" cy="101894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1314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20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0BF62BAC-8EB9-FABB-ACFF-832200B1C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" t="933" r="784" b="1396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12">
            <a:extLst>
              <a:ext uri="{FF2B5EF4-FFF2-40B4-BE49-F238E27FC236}">
                <a16:creationId xmlns:a16="http://schemas.microsoft.com/office/drawing/2014/main" id="{8B0B0A30-F372-E9ED-AF09-0F589676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D7038E80-3704-BF48-B594-E8B0A1BBA476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668F0F0-4268-D6C4-1E4F-D97E59BDFE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Confidential material.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3E9C2F3-371F-9D6A-CF5C-F6085F1C2E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38200" y="6540287"/>
            <a:ext cx="401425" cy="181190"/>
          </a:xfrm>
        </p:spPr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9871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74078D-43C1-99DF-CE5B-3F883F58D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12">
            <a:extLst>
              <a:ext uri="{FF2B5EF4-FFF2-40B4-BE49-F238E27FC236}">
                <a16:creationId xmlns:a16="http://schemas.microsoft.com/office/drawing/2014/main" id="{1F58B42F-E327-94DB-2EB2-B60403A80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9F899481-FA16-F546-8E15-D74C778FF3AB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029303B6-6CAF-7DC8-F28F-7C28C58A3A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</p:spTree>
    <p:extLst>
      <p:ext uri="{BB962C8B-B14F-4D97-AF65-F5344CB8AC3E}">
        <p14:creationId xmlns:p14="http://schemas.microsoft.com/office/powerpoint/2010/main" val="4168770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>
            <a:extLst>
              <a:ext uri="{FF2B5EF4-FFF2-40B4-BE49-F238E27FC236}">
                <a16:creationId xmlns:a16="http://schemas.microsoft.com/office/drawing/2014/main" id="{0BF62BAC-8EB9-FABB-ACFF-832200B1C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4" t="702" r="701" b="1245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12">
            <a:extLst>
              <a:ext uri="{FF2B5EF4-FFF2-40B4-BE49-F238E27FC236}">
                <a16:creationId xmlns:a16="http://schemas.microsoft.com/office/drawing/2014/main" id="{8B0B0A30-F372-E9ED-AF09-0F589676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1644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D61DA5D9-C3E2-1242-A92A-11DC07F25E62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668F0F0-4268-D6C4-1E4F-D97E59BDFE2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Confidential material.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DC045-CD4F-CDFC-923C-665A313DF7CC}"/>
              </a:ext>
            </a:extLst>
          </p:cNvPr>
          <p:cNvSpPr txBox="1"/>
          <p:nvPr userDrawn="1"/>
        </p:nvSpPr>
        <p:spPr>
          <a:xfrm>
            <a:off x="1521051" y="2327564"/>
            <a:ext cx="6629391" cy="7232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sz="55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Thank you</a:t>
            </a:r>
          </a:p>
        </p:txBody>
      </p:sp>
      <p:sp>
        <p:nvSpPr>
          <p:cNvPr id="3" name="Line">
            <a:extLst>
              <a:ext uri="{FF2B5EF4-FFF2-40B4-BE49-F238E27FC236}">
                <a16:creationId xmlns:a16="http://schemas.microsoft.com/office/drawing/2014/main" id="{C5820C82-E336-5007-3F21-EAC520C665AB}"/>
              </a:ext>
            </a:extLst>
          </p:cNvPr>
          <p:cNvSpPr/>
          <p:nvPr userDrawn="1"/>
        </p:nvSpPr>
        <p:spPr>
          <a:xfrm flipH="1" flipV="1">
            <a:off x="838200" y="747423"/>
            <a:ext cx="0" cy="6110576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C9D06374-437B-2D76-7995-4AC8F3771D94}"/>
              </a:ext>
            </a:extLst>
          </p:cNvPr>
          <p:cNvSpPr/>
          <p:nvPr userDrawn="1"/>
        </p:nvSpPr>
        <p:spPr>
          <a:xfrm flipH="1" flipV="1">
            <a:off x="838200" y="747423"/>
            <a:ext cx="0" cy="6110576"/>
          </a:xfrm>
          <a:prstGeom prst="line">
            <a:avLst/>
          </a:prstGeom>
          <a:ln w="38100">
            <a:solidFill>
              <a:srgbClr val="FFC102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8765AB3-5862-2378-AEA6-9B0FD5F6E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6629397" cy="126769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185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 Content Slide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00A667-7F39-94BA-918F-B1D329069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Date Placeholder 12">
            <a:extLst>
              <a:ext uri="{FF2B5EF4-FFF2-40B4-BE49-F238E27FC236}">
                <a16:creationId xmlns:a16="http://schemas.microsoft.com/office/drawing/2014/main" id="{A46C2F4D-BE94-2BD0-68E5-D9A7BB4EE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01D203FC-FC79-454F-8AF9-5392ECD29198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D393C1A1-58CD-5DFA-DCB8-54406041D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7E1676-A921-E996-4A48-BCF3BD4FDD70}"/>
              </a:ext>
            </a:extLst>
          </p:cNvPr>
          <p:cNvSpPr txBox="1"/>
          <p:nvPr userDrawn="1"/>
        </p:nvSpPr>
        <p:spPr>
          <a:xfrm>
            <a:off x="-299923" y="34235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C6A697-3A3E-64E0-18E6-0424721CCDE0}"/>
              </a:ext>
            </a:extLst>
          </p:cNvPr>
          <p:cNvSpPr txBox="1"/>
          <p:nvPr userDrawn="1"/>
        </p:nvSpPr>
        <p:spPr>
          <a:xfrm>
            <a:off x="-160934" y="34235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A5B820B-682E-6E8A-A91A-D25A17498A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07136B4-E827-946F-5463-2EA6A153B13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05593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BEB516-8981-8D42-0D8D-145A60566823}"/>
              </a:ext>
            </a:extLst>
          </p:cNvPr>
          <p:cNvSpPr txBox="1"/>
          <p:nvPr userDrawn="1"/>
        </p:nvSpPr>
        <p:spPr>
          <a:xfrm>
            <a:off x="14695714" y="409302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/>
          </a:p>
        </p:txBody>
      </p:sp>
      <p:pic>
        <p:nvPicPr>
          <p:cNvPr id="15" name="Picture 14" descr="A blue and white brain&#10;&#10;Description automatically generated">
            <a:extLst>
              <a:ext uri="{FF2B5EF4-FFF2-40B4-BE49-F238E27FC236}">
                <a16:creationId xmlns:a16="http://schemas.microsoft.com/office/drawing/2014/main" id="{7D5B842B-9C0E-1DFC-0F93-418D5FF73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351" y="5072743"/>
            <a:ext cx="3168649" cy="178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6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 Content Slide 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57FEC-AE55-9749-40DF-0EE721846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Date Placeholder 12">
            <a:extLst>
              <a:ext uri="{FF2B5EF4-FFF2-40B4-BE49-F238E27FC236}">
                <a16:creationId xmlns:a16="http://schemas.microsoft.com/office/drawing/2014/main" id="{11233D42-4BD9-1C52-A8AB-95705927C1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9DD326BA-06D0-5540-BD9D-46170144F1A1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853E84D5-984A-4055-4D93-07AA796E2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pic>
        <p:nvPicPr>
          <p:cNvPr id="8" name="Picture 7" descr="A blue and white brain&#10;&#10;Description automatically generated">
            <a:extLst>
              <a:ext uri="{FF2B5EF4-FFF2-40B4-BE49-F238E27FC236}">
                <a16:creationId xmlns:a16="http://schemas.microsoft.com/office/drawing/2014/main" id="{6C6B78B7-446C-F66F-054F-66C1B1D8B0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950" y="3027136"/>
            <a:ext cx="3321050" cy="38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 Content Slide 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8F569-4CA1-4455-1D31-A36C7225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Date Placeholder 12">
            <a:extLst>
              <a:ext uri="{FF2B5EF4-FFF2-40B4-BE49-F238E27FC236}">
                <a16:creationId xmlns:a16="http://schemas.microsoft.com/office/drawing/2014/main" id="{05A32077-3E77-4F90-9CDF-0AA67432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5FE7CC3D-DA85-844F-9F5B-9E8DBC80C654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4DAD32-51D2-6749-B465-3F2B70A5EB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3F0932F-A6CC-D51F-9724-48672FCCB78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8683662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88090B-ADBE-5BB0-42B2-00AFAB8D4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367" y="685586"/>
            <a:ext cx="2643633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9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 Content Slide 2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9BA94-CA82-A088-30AD-7CECBB62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Date Placeholder 12">
            <a:extLst>
              <a:ext uri="{FF2B5EF4-FFF2-40B4-BE49-F238E27FC236}">
                <a16:creationId xmlns:a16="http://schemas.microsoft.com/office/drawing/2014/main" id="{F94A5982-0AC1-BA80-A0B5-FB160B9D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3610A381-88E0-BE4E-9900-FE57ACF03DD9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13E11F-2EBC-9688-89AB-D08EEE524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4B588-AF5F-95E5-D4C3-A4BCAF4893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351" y="5072743"/>
            <a:ext cx="3168649" cy="1785257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92C369F-CABF-F5BB-E967-B1DEE80FE5F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162337F-4B1A-8546-0408-C278CDE8AD4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05593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124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 Content Slide 3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B05A8-1F05-F430-6B50-07B3A9D53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Date Placeholder 12">
            <a:extLst>
              <a:ext uri="{FF2B5EF4-FFF2-40B4-BE49-F238E27FC236}">
                <a16:creationId xmlns:a16="http://schemas.microsoft.com/office/drawing/2014/main" id="{3559DAE1-454B-1FBE-92B1-D222ED45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E2E84809-6847-FC4B-BBC5-20C9C1602DCD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0560B6A0-2A91-5F23-DDFC-275813556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FD6C00-1FCA-6CA2-F734-0E9C0046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0950" y="3027136"/>
            <a:ext cx="3321050" cy="383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4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 Content Slide 1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F6BEE-642F-5C0A-2D71-7AFFB5176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Date Placeholder 12">
            <a:extLst>
              <a:ext uri="{FF2B5EF4-FFF2-40B4-BE49-F238E27FC236}">
                <a16:creationId xmlns:a16="http://schemas.microsoft.com/office/drawing/2014/main" id="{32D1F274-0CD7-0139-F5D5-2937AB6705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783"/>
            <a:ext cx="7344657" cy="1811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6E43AC7C-5950-D646-930B-6C1EFCBC75EE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969D7-473F-7BD2-B2A7-CBEF74CFB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5074A-DA1D-FAC8-B975-08B4378E6C9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8683662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B2228D-D254-DE1B-9C8C-38660FD2C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367" y="685586"/>
            <a:ext cx="2643633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3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L Content Slide 2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6036CA-E2EC-0652-E8A8-DD721A13ACE2}"/>
              </a:ext>
            </a:extLst>
          </p:cNvPr>
          <p:cNvCxnSpPr>
            <a:cxnSpLocks/>
          </p:cNvCxnSpPr>
          <p:nvPr userDrawn="1"/>
        </p:nvCxnSpPr>
        <p:spPr>
          <a:xfrm>
            <a:off x="0" y="1151754"/>
            <a:ext cx="861092" cy="0"/>
          </a:xfrm>
          <a:prstGeom prst="line">
            <a:avLst/>
          </a:prstGeom>
          <a:ln w="38100">
            <a:solidFill>
              <a:srgbClr val="FFC1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EC84A7D-DE96-37EC-E043-BB84C8329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43312"/>
            <a:ext cx="8687275" cy="632414"/>
          </a:xfrm>
          <a:gradFill>
            <a:gsLst>
              <a:gs pos="0">
                <a:srgbClr val="034573"/>
              </a:gs>
              <a:gs pos="100000">
                <a:srgbClr val="02253C"/>
              </a:gs>
            </a:gsLst>
            <a:lin ang="5400000" scaled="1"/>
          </a:gradFill>
        </p:spPr>
        <p:txBody>
          <a:bodyPr lIns="216000" tIns="144000" rIns="144000" bIns="144000"/>
          <a:lstStyle>
            <a:lvl1pPr>
              <a:defRPr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0EA326-7B08-18F4-1983-5BDF35C88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Date Placeholder 12">
            <a:extLst>
              <a:ext uri="{FF2B5EF4-FFF2-40B4-BE49-F238E27FC236}">
                <a16:creationId xmlns:a16="http://schemas.microsoft.com/office/drawing/2014/main" id="{5A37488D-40DB-77C2-F342-43A10CB7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60050" y="6540286"/>
            <a:ext cx="6014417" cy="181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PRIVATE AND CONFIDENTIAL  |  © Cambridge Cognition </a:t>
            </a:r>
            <a:fld id="{EE7C1BA0-85F9-6648-B945-9207F0010931}" type="datetimeyyyy">
              <a:rPr lang="en-CA" smtClean="0"/>
              <a:t>2025</a:t>
            </a:fld>
            <a:r>
              <a:rPr lang="en-US"/>
              <a:t>. All rights reserved.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27FCF0-0F7B-1C21-7A27-82797CEA3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41800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87EF7-7010-2328-FF4A-B3E2895250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351" y="5072743"/>
            <a:ext cx="3168649" cy="1785257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AC9DAF9-AD7B-B542-79E4-B7CC7F6CFEE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7DE9AA5-0126-BC73-EFA7-468E98E00C7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05593" y="1847950"/>
            <a:ext cx="5148000" cy="4166738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411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6C228-5F84-D81D-6AA8-9B462BAD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7074"/>
            <a:ext cx="10515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/>
              <a:t>Headings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00644-7C12-4326-CFBC-11303A082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540287"/>
            <a:ext cx="40142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900" kern="1200" smtClean="0">
                <a:solidFill>
                  <a:srgbClr val="ADB9CA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Date Placeholder 12">
            <a:extLst>
              <a:ext uri="{FF2B5EF4-FFF2-40B4-BE49-F238E27FC236}">
                <a16:creationId xmlns:a16="http://schemas.microsoft.com/office/drawing/2014/main" id="{5B97C5E6-47D6-61AC-6857-4E974CFB9E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0050" y="6540287"/>
            <a:ext cx="7344657" cy="18119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PRIVATE AND CONFIDENTIAL  |  © Cambridge Cognition </a:t>
            </a:r>
            <a:fld id="{58B27F45-444D-FD40-9E68-29B1D5C13ECF}" type="datetimeyyyy">
              <a:rPr lang="en-CA" smtClean="0"/>
              <a:t>2025</a:t>
            </a:fld>
            <a:r>
              <a:rPr lang="en-US"/>
              <a:t> . All rights reserved. 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22073D4E-AEEA-7072-63F6-E26A71550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9ACA4-A757-494D-B96F-5A6CB2E11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716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51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203864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None/>
        <a:defRPr sz="1400" kern="1200">
          <a:solidFill>
            <a:srgbClr val="203864"/>
          </a:solidFill>
          <a:latin typeface="Poppins" pitchFamily="2" charset="77"/>
          <a:ea typeface="+mn-ea"/>
          <a:cs typeface="Poppins" pitchFamily="2" charset="77"/>
        </a:defRPr>
      </a:lvl1pPr>
      <a:lvl2pPr marL="360000" indent="-2286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rgbClr val="203864"/>
          </a:solidFill>
          <a:latin typeface="Poppins" pitchFamily="2" charset="77"/>
          <a:ea typeface="+mn-ea"/>
          <a:cs typeface="Poppins" pitchFamily="2" charset="77"/>
        </a:defRPr>
      </a:lvl2pPr>
      <a:lvl3pPr marL="720000" indent="-2286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rgbClr val="203864"/>
          </a:solidFill>
          <a:latin typeface="Poppins" pitchFamily="2" charset="77"/>
          <a:ea typeface="+mn-ea"/>
          <a:cs typeface="Poppins" pitchFamily="2" charset="77"/>
        </a:defRPr>
      </a:lvl3pPr>
      <a:lvl4pPr marL="1080000" indent="-2286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rgbClr val="203864"/>
          </a:solidFill>
          <a:latin typeface="Poppins" pitchFamily="2" charset="77"/>
          <a:ea typeface="+mn-ea"/>
          <a:cs typeface="Poppins" pitchFamily="2" charset="77"/>
        </a:defRPr>
      </a:lvl4pPr>
      <a:lvl5pPr marL="1440000" indent="-2286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rgbClr val="203864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76C228-5F84-D81D-6AA8-9B462BAD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7074"/>
            <a:ext cx="10515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/>
              <a:t>Headings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00644-7C12-4326-CFBC-11303A082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540287"/>
            <a:ext cx="40142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900" kern="1200" smtClean="0">
                <a:solidFill>
                  <a:srgbClr val="ADB9CA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</a:lstStyle>
          <a:p>
            <a:fld id="{24F14480-6E9D-4772-A6FB-46FB096DA1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Date Placeholder 12">
            <a:extLst>
              <a:ext uri="{FF2B5EF4-FFF2-40B4-BE49-F238E27FC236}">
                <a16:creationId xmlns:a16="http://schemas.microsoft.com/office/drawing/2014/main" id="{5B97C5E6-47D6-61AC-6857-4E974CFB9E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0050" y="6540287"/>
            <a:ext cx="7344657" cy="18119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PRIVATE AND CONFIDENTIAL  |  © Cambridge Cognition </a:t>
            </a:r>
            <a:fld id="{356593D3-DC78-1142-8640-CD7AA77E3B7D}" type="datetimeyyyy">
              <a:rPr lang="en-CA" smtClean="0"/>
              <a:t>2025</a:t>
            </a:fld>
            <a:r>
              <a:rPr lang="en-US"/>
              <a:t> . All rights reserved. 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22073D4E-AEEA-7072-63F6-E26A71550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06375" y="6540286"/>
            <a:ext cx="1476815" cy="18119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900">
                <a:solidFill>
                  <a:srgbClr val="ADB9CA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Confidential material.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9ACA4-A757-494D-B96F-5A6CB2E11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57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rgbClr val="203864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None/>
        <a:defRPr sz="1400" kern="1200">
          <a:solidFill>
            <a:srgbClr val="203864"/>
          </a:solidFill>
          <a:latin typeface="Poppins" pitchFamily="2" charset="77"/>
          <a:ea typeface="+mn-ea"/>
          <a:cs typeface="Poppins" pitchFamily="2" charset="77"/>
        </a:defRPr>
      </a:lvl1pPr>
      <a:lvl2pPr marL="360000" indent="-2286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rgbClr val="203864"/>
          </a:solidFill>
          <a:latin typeface="Poppins" pitchFamily="2" charset="77"/>
          <a:ea typeface="+mn-ea"/>
          <a:cs typeface="Poppins" pitchFamily="2" charset="77"/>
        </a:defRPr>
      </a:lvl2pPr>
      <a:lvl3pPr marL="720000" indent="-2286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rgbClr val="203864"/>
          </a:solidFill>
          <a:latin typeface="Poppins" pitchFamily="2" charset="77"/>
          <a:ea typeface="+mn-ea"/>
          <a:cs typeface="Poppins" pitchFamily="2" charset="77"/>
        </a:defRPr>
      </a:lvl3pPr>
      <a:lvl4pPr marL="1080000" indent="-2286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rgbClr val="203864"/>
          </a:solidFill>
          <a:latin typeface="Poppins" pitchFamily="2" charset="77"/>
          <a:ea typeface="+mn-ea"/>
          <a:cs typeface="Poppins" pitchFamily="2" charset="77"/>
        </a:defRPr>
      </a:lvl4pPr>
      <a:lvl5pPr marL="1440000" indent="-228600" algn="l" defTabSz="914400" rtl="0" eaLnBrk="1" latinLnBrk="0" hangingPunct="1">
        <a:lnSpc>
          <a:spcPct val="100000"/>
        </a:lnSpc>
        <a:spcBef>
          <a:spcPts val="200"/>
        </a:spcBef>
        <a:buFont typeface="Arial" panose="020B0604020202020204" pitchFamily="34" charset="0"/>
        <a:buChar char="•"/>
        <a:defRPr sz="1200" kern="1200">
          <a:solidFill>
            <a:srgbClr val="203864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51FBD93-B77C-EA46-EB46-4CF8E217F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9470" y="3750318"/>
            <a:ext cx="6977987" cy="867921"/>
          </a:xfrm>
        </p:spPr>
        <p:txBody>
          <a:bodyPr/>
          <a:lstStyle/>
          <a:p>
            <a:r>
              <a:rPr lang="en-CA" sz="1800" b="1" u="sng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Michael Spilka</a:t>
            </a:r>
            <a:r>
              <a:rPr lang="en-CA" sz="1800" b="1" u="sng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CA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Jessica Robin</a:t>
            </a:r>
            <a:r>
              <a:rPr lang="en-CA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Amir Nikzad</a:t>
            </a:r>
            <a:r>
              <a:rPr lang="en-CA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Leily Behbehani</a:t>
            </a:r>
            <a:r>
              <a:rPr lang="en-CA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Sarah Berretta</a:t>
            </a:r>
            <a:r>
              <a:rPr lang="en-CA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CA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Mengdan</a:t>
            </a: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Xu</a:t>
            </a:r>
            <a:r>
              <a:rPr lang="en-CA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</a:t>
            </a: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John Kane</a:t>
            </a:r>
            <a:r>
              <a:rPr lang="en-CA" sz="1800" baseline="30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&amp; </a:t>
            </a:r>
            <a:r>
              <a:rPr lang="en-CA" sz="1800" dirty="0">
                <a:latin typeface="Arial" panose="020B0604020202020204" pitchFamily="34" charset="0"/>
                <a:ea typeface="Arial" panose="020B0604020202020204" pitchFamily="34" charset="0"/>
              </a:rPr>
              <a:t>Sunny X. Tang</a:t>
            </a:r>
            <a:r>
              <a:rPr lang="en-CA" sz="1800" baseline="30000" dirty="0">
                <a:latin typeface="Arial" panose="020B0604020202020204" pitchFamily="34" charset="0"/>
                <a:ea typeface="Arial" panose="020B0604020202020204" pitchFamily="34" charset="0"/>
              </a:rPr>
              <a:t>2</a:t>
            </a:r>
            <a:endParaRPr lang="en-CA" dirty="0">
              <a:effectLst/>
            </a:endParaRPr>
          </a:p>
          <a:p>
            <a:endParaRPr lang="en-GB" dirty="0"/>
          </a:p>
          <a:p>
            <a:r>
              <a:rPr lang="en-GB" baseline="30000" dirty="0"/>
              <a:t>1 </a:t>
            </a:r>
            <a:r>
              <a:rPr lang="en-GB" dirty="0" err="1"/>
              <a:t>Winterlight</a:t>
            </a:r>
            <a:r>
              <a:rPr lang="en-GB" dirty="0"/>
              <a:t> Labs, Inc., Toronto, ON (Cambridge Cognition, Ltd.) </a:t>
            </a:r>
          </a:p>
          <a:p>
            <a:r>
              <a:rPr lang="en-GB" baseline="30000" dirty="0"/>
              <a:t>2</a:t>
            </a:r>
            <a:r>
              <a:rPr lang="en-GB" dirty="0"/>
              <a:t>Institute of </a:t>
            </a:r>
            <a:r>
              <a:rPr lang="en-GB" dirty="0" err="1"/>
              <a:t>Behavioral</a:t>
            </a:r>
            <a:r>
              <a:rPr lang="en-GB" dirty="0"/>
              <a:t> Science, Feinstein Institutes for Medical Research, Zucker Hillside Hospital, Northwell Health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6202A6-74E7-17C3-1601-21E482C9A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470" y="691633"/>
            <a:ext cx="5555554" cy="25958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sz="2400" b="0" dirty="0"/>
              <a:t>Computational speech markers of negative symptoms show evidence of being robust to</a:t>
            </a:r>
            <a:br>
              <a:rPr lang="en-GB" sz="2400" b="0" dirty="0"/>
            </a:br>
            <a:r>
              <a:rPr lang="en-GB" sz="2400" b="0" dirty="0"/>
              <a:t>antipsychotic dose and extrapyramidal symptoms in schizophrenia </a:t>
            </a:r>
            <a:endParaRPr lang="en-GB" sz="36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D71E7-42B7-691A-1668-890EF5579971}"/>
              </a:ext>
            </a:extLst>
          </p:cNvPr>
          <p:cNvSpPr txBox="1"/>
          <p:nvPr/>
        </p:nvSpPr>
        <p:spPr>
          <a:xfrm>
            <a:off x="979470" y="5994392"/>
            <a:ext cx="5555554" cy="34394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b="0" dirty="0"/>
              <a:t>DISCOURSE Consortium Satellite Meeting 2025</a:t>
            </a:r>
          </a:p>
        </p:txBody>
      </p:sp>
    </p:spTree>
    <p:extLst>
      <p:ext uri="{BB962C8B-B14F-4D97-AF65-F5344CB8AC3E}">
        <p14:creationId xmlns:p14="http://schemas.microsoft.com/office/powerpoint/2010/main" val="1897965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76970-724B-190B-CA6D-0E4433387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318DC-AC48-B309-396D-4A3D6295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0255" cy="660144"/>
          </a:xfrm>
        </p:spPr>
        <p:txBody>
          <a:bodyPr/>
          <a:lstStyle/>
          <a:p>
            <a:r>
              <a:rPr lang="en-US" dirty="0"/>
              <a:t>Score distributions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6F3539-BA09-4E50-239C-E06B3C70CC8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4" y="1847950"/>
            <a:ext cx="10911177" cy="416673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032F89-8579-7326-AAC2-3A003E2EF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714" y="2593553"/>
            <a:ext cx="4078967" cy="291354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8E0E2A-4A87-C625-DAD3-21D5A7EF2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452" y="2593553"/>
            <a:ext cx="3102429" cy="258535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C50A2C-F47B-8EB8-5ABF-A7CD144D58CC}"/>
              </a:ext>
            </a:extLst>
          </p:cNvPr>
          <p:cNvSpPr txBox="1"/>
          <p:nvPr/>
        </p:nvSpPr>
        <p:spPr>
          <a:xfrm>
            <a:off x="251496" y="2111829"/>
            <a:ext cx="4218218" cy="3810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b="1" dirty="0"/>
              <a:t>SANS negative symptom domains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0E02A3-FF6A-FC40-2725-D3180DA5B09C}"/>
              </a:ext>
            </a:extLst>
          </p:cNvPr>
          <p:cNvSpPr txBox="1"/>
          <p:nvPr/>
        </p:nvSpPr>
        <p:spPr>
          <a:xfrm>
            <a:off x="4703088" y="2111829"/>
            <a:ext cx="4218218" cy="3810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b="1" dirty="0"/>
              <a:t>ESRS Global Impression scores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8D243-1C8B-A57E-94CF-58021695F81C}"/>
              </a:ext>
            </a:extLst>
          </p:cNvPr>
          <p:cNvSpPr txBox="1"/>
          <p:nvPr/>
        </p:nvSpPr>
        <p:spPr>
          <a:xfrm>
            <a:off x="8921306" y="2111829"/>
            <a:ext cx="3102429" cy="4474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ctr"/>
            <a:r>
              <a:rPr lang="en-US" b="1" dirty="0"/>
              <a:t>CPZE dose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8A5608-73DB-41D7-AFA1-CAE0EF6DAB0D}"/>
              </a:ext>
            </a:extLst>
          </p:cNvPr>
          <p:cNvSpPr txBox="1"/>
          <p:nvPr/>
        </p:nvSpPr>
        <p:spPr>
          <a:xfrm>
            <a:off x="4703089" y="5548203"/>
            <a:ext cx="4218218" cy="7303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sz="1400" b="0" dirty="0"/>
              <a:t>Analysis focused on parkinsonism symptoms and akathisia symptoms (present in 60% and 20% of sample, respectively)</a:t>
            </a:r>
            <a:endParaRPr lang="en-US" b="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01A2C0-CC90-C9EC-E06A-6771FD5AA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96" y="2593553"/>
            <a:ext cx="4078968" cy="291354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D30920-406F-123C-2153-8C8AE99B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28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958F0-69E4-E57D-D1E0-2F2408FD6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D096A-5955-F960-4EFB-58D33CAB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0255" cy="660144"/>
          </a:xfrm>
        </p:spPr>
        <p:txBody>
          <a:bodyPr/>
          <a:lstStyle/>
          <a:p>
            <a:r>
              <a:rPr lang="en-US" dirty="0"/>
              <a:t>Results: speech correlations with negative </a:t>
            </a:r>
            <a:r>
              <a:rPr lang="en-US" dirty="0" err="1"/>
              <a:t>Sx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BD856-EF33-74BB-7302-D279F8AEAB7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843879" y="1668492"/>
            <a:ext cx="7182110" cy="441448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Significant correlations (</a:t>
            </a:r>
            <a:r>
              <a:rPr lang="en-US" sz="1800" i="1" dirty="0"/>
              <a:t>p</a:t>
            </a:r>
            <a:r>
              <a:rPr lang="en-US" sz="1800" dirty="0"/>
              <a:t> &lt; .05, FDR-corrected within tasks) with </a:t>
            </a:r>
            <a:r>
              <a:rPr lang="en-US" sz="1800" i="1" dirty="0"/>
              <a:t>SANS Total</a:t>
            </a:r>
            <a:r>
              <a:rPr lang="en-US" sz="1800" dirty="0"/>
              <a:t> score for nearly all </a:t>
            </a:r>
            <a:r>
              <a:rPr lang="en-US" sz="1800" i="1" dirty="0"/>
              <a:t>timing-related </a:t>
            </a:r>
            <a:r>
              <a:rPr lang="en-US" sz="1800" dirty="0"/>
              <a:t>features, and </a:t>
            </a:r>
            <a:r>
              <a:rPr lang="en-US" sz="1800" i="1" dirty="0"/>
              <a:t>total words</a:t>
            </a:r>
            <a:r>
              <a:rPr lang="en-US" sz="1800" dirty="0"/>
              <a:t> feature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600" dirty="0"/>
              <a:t>Moderate correlation strength (</a:t>
            </a:r>
            <a:r>
              <a:rPr lang="en-US" sz="1600" i="1" dirty="0"/>
              <a:t>tau</a:t>
            </a:r>
            <a:r>
              <a:rPr lang="en-US" sz="1600" dirty="0"/>
              <a:t> = 0.21-0.42 equivalent to </a:t>
            </a:r>
            <a:r>
              <a:rPr lang="en-US" sz="1600" i="1" dirty="0"/>
              <a:t>r</a:t>
            </a:r>
            <a:r>
              <a:rPr lang="en-US" sz="1600" dirty="0"/>
              <a:t> = 0.32-0.61)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/>
              <a:t>No</a:t>
            </a:r>
            <a:r>
              <a:rPr lang="en-US" sz="1800" dirty="0"/>
              <a:t> significant correlations with any </a:t>
            </a:r>
            <a:r>
              <a:rPr lang="en-US" sz="1800" i="1" dirty="0"/>
              <a:t>acoustic </a:t>
            </a:r>
            <a:r>
              <a:rPr lang="en-US" sz="1800" dirty="0"/>
              <a:t>features or with </a:t>
            </a:r>
            <a:r>
              <a:rPr lang="en-US" sz="1800" i="1" dirty="0"/>
              <a:t>MLU</a:t>
            </a:r>
            <a:endParaRPr lang="en-US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Majority of </a:t>
            </a:r>
            <a:r>
              <a:rPr lang="en-US" sz="1800" i="1" dirty="0"/>
              <a:t>timing</a:t>
            </a:r>
            <a:r>
              <a:rPr lang="en-US" sz="1800" dirty="0"/>
              <a:t> features also significantly correlated with </a:t>
            </a:r>
            <a:r>
              <a:rPr lang="en-US" sz="1800" i="1" dirty="0"/>
              <a:t>SANS domain scores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Only </a:t>
            </a:r>
            <a:r>
              <a:rPr lang="en-US" sz="1800" i="1" dirty="0"/>
              <a:t>speech rate </a:t>
            </a:r>
            <a:r>
              <a:rPr lang="en-US" sz="1800" dirty="0"/>
              <a:t>feature was significantly correlated with severity of </a:t>
            </a:r>
            <a:r>
              <a:rPr lang="en-US" sz="1800" i="1" dirty="0"/>
              <a:t>blunted affect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Most associations with SANS Total present for multiple tasks; findings less consistent for SANS domain scores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Identified speech features were not significantly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correlated with BPRS Total (</a:t>
            </a:r>
            <a:r>
              <a:rPr lang="en-US" sz="1800" i="1" dirty="0" err="1"/>
              <a:t>p</a:t>
            </a:r>
            <a:r>
              <a:rPr lang="en-US" sz="1800" i="1" baseline="-25000" dirty="0" err="1"/>
              <a:t>FDR</a:t>
            </a:r>
            <a:r>
              <a:rPr lang="en-US" sz="1800" i="1" baseline="-25000" dirty="0"/>
              <a:t>-corrected</a:t>
            </a:r>
            <a:r>
              <a:rPr lang="en-US" sz="1800" i="1" dirty="0"/>
              <a:t> </a:t>
            </a:r>
            <a:r>
              <a:rPr lang="en-US" sz="1800" dirty="0"/>
              <a:t>&gt; .124)</a:t>
            </a:r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2C2AE-0BB4-FFF8-BBD9-6B92311E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85" y="1598448"/>
            <a:ext cx="4588070" cy="51615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4A2B0D-8ADE-25ED-372E-02D8DBC739C4}"/>
              </a:ext>
            </a:extLst>
          </p:cNvPr>
          <p:cNvSpPr txBox="1"/>
          <p:nvPr/>
        </p:nvSpPr>
        <p:spPr>
          <a:xfrm>
            <a:off x="902505" y="1486514"/>
            <a:ext cx="3026229" cy="283029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ctr"/>
            <a:r>
              <a:rPr lang="en-US" sz="1400" b="1" dirty="0">
                <a:solidFill>
                  <a:schemeClr val="accent6"/>
                </a:solidFill>
              </a:rPr>
              <a:t>Summary of significant results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A648A9-AA50-94A0-D1ED-9E76F30CA85E}"/>
              </a:ext>
            </a:extLst>
          </p:cNvPr>
          <p:cNvSpPr txBox="1"/>
          <p:nvPr/>
        </p:nvSpPr>
        <p:spPr>
          <a:xfrm>
            <a:off x="13137160" y="205530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787457-9329-2A21-971A-3E232E97CD5C}"/>
              </a:ext>
            </a:extLst>
          </p:cNvPr>
          <p:cNvGrpSpPr/>
          <p:nvPr/>
        </p:nvGrpSpPr>
        <p:grpSpPr>
          <a:xfrm>
            <a:off x="3486873" y="5159484"/>
            <a:ext cx="1633207" cy="1600544"/>
            <a:chOff x="11211803" y="455111"/>
            <a:chExt cx="1633207" cy="160054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933260-46F4-2913-B302-E374685CE121}"/>
                </a:ext>
              </a:extLst>
            </p:cNvPr>
            <p:cNvSpPr/>
            <p:nvPr/>
          </p:nvSpPr>
          <p:spPr>
            <a:xfrm>
              <a:off x="11211803" y="455111"/>
              <a:ext cx="1633207" cy="1600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84A5C7-1BA6-28E6-4E3C-696D2AC99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24644" y="518384"/>
              <a:ext cx="1620366" cy="1537271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66F3E-18E2-AAEA-8DD7-86DEC7894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8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51B06-5FD0-7B88-5C37-9B3112558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CB41E-BB6A-5D16-0769-599687DD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0255" cy="660144"/>
          </a:xfrm>
        </p:spPr>
        <p:txBody>
          <a:bodyPr/>
          <a:lstStyle/>
          <a:p>
            <a:r>
              <a:rPr lang="en-US" dirty="0"/>
              <a:t>Results: significant negative </a:t>
            </a:r>
            <a:r>
              <a:rPr lang="en-US" dirty="0" err="1"/>
              <a:t>Sx</a:t>
            </a:r>
            <a:r>
              <a:rPr lang="en-US" dirty="0"/>
              <a:t> correlations by task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AFF8E-A5DB-5CAD-C294-5C5BEB40FC3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8086" y="1654629"/>
            <a:ext cx="11560628" cy="4360059"/>
          </a:xfrm>
        </p:spPr>
        <p:txBody>
          <a:bodyPr/>
          <a:lstStyle/>
          <a:p>
            <a:pPr marL="295275" lvl="1" indent="-285750">
              <a:spcAft>
                <a:spcPts val="600"/>
              </a:spcAft>
            </a:pPr>
            <a:r>
              <a:rPr lang="en-US" sz="1800" dirty="0"/>
              <a:t>Semantic fluency, picture description, and journaling were the speech tasks with the most significant correlations with negative symptoms</a:t>
            </a:r>
          </a:p>
          <a:p>
            <a:pPr marL="295275" lvl="1" indent="-285750">
              <a:spcAft>
                <a:spcPts val="600"/>
              </a:spcAft>
            </a:pPr>
            <a:r>
              <a:rPr lang="en-US" sz="1800" dirty="0"/>
              <a:t>Journaling was the only task showing a significant correlation with blunted affect (speech rate)</a:t>
            </a:r>
          </a:p>
          <a:p>
            <a:pPr marL="655275" lvl="2" indent="-285750">
              <a:spcAft>
                <a:spcPts val="600"/>
              </a:spcAft>
            </a:pPr>
            <a:endParaRPr lang="en-US" sz="16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520E7-706C-239A-D511-892669990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92" y="2677113"/>
            <a:ext cx="9753600" cy="401618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3FE77-7278-EB99-BB97-3800E64F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52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FD1D0-AE56-1F0B-BB61-B905A1193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7A34-45B2-B27B-ED42-A5C5D8EF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0255" cy="660144"/>
          </a:xfrm>
        </p:spPr>
        <p:txBody>
          <a:bodyPr/>
          <a:lstStyle/>
          <a:p>
            <a:r>
              <a:rPr lang="en-US" dirty="0"/>
              <a:t>Results: speech correlations with EPS &amp; CPZE dose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54FBD-791B-BA84-7B37-F61C5BD34DE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1092" y="1847949"/>
            <a:ext cx="8895158" cy="4814107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No significant correlations between speech features and EPS or CPZE dose after FDR-correction.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Significant </a:t>
            </a:r>
            <a:r>
              <a:rPr lang="en-US" sz="1800" u="sng" dirty="0"/>
              <a:t>uncorrected</a:t>
            </a:r>
            <a:r>
              <a:rPr lang="en-US" sz="1800" dirty="0"/>
              <a:t> correlations (</a:t>
            </a:r>
            <a:r>
              <a:rPr lang="en-US" sz="1800" i="1" dirty="0"/>
              <a:t>tau</a:t>
            </a:r>
            <a:r>
              <a:rPr lang="en-US" sz="1800" dirty="0"/>
              <a:t> = |0.17-0.26|, </a:t>
            </a:r>
            <a:r>
              <a:rPr lang="en-US" sz="1800" i="1" dirty="0"/>
              <a:t>p’s</a:t>
            </a:r>
            <a:r>
              <a:rPr lang="en-US" sz="1800" dirty="0"/>
              <a:t> &lt; .027):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800" b="1" dirty="0"/>
              <a:t>Parkinsonism: </a:t>
            </a:r>
            <a:r>
              <a:rPr lang="en-US" sz="1800" i="1" dirty="0"/>
              <a:t>greater unfilled pauses </a:t>
            </a:r>
            <a:r>
              <a:rPr lang="en-US" sz="1800" dirty="0"/>
              <a:t>(phonemic fluency)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800" b="1" dirty="0"/>
              <a:t>Akathisia: </a:t>
            </a:r>
            <a:r>
              <a:rPr lang="en-US" sz="1800" i="1" dirty="0"/>
              <a:t>greater total words </a:t>
            </a:r>
            <a:r>
              <a:rPr lang="en-US" sz="1800" dirty="0"/>
              <a:t>(picture description), </a:t>
            </a:r>
            <a:r>
              <a:rPr lang="en-US" sz="1800" i="1" dirty="0"/>
              <a:t>greater speech duration </a:t>
            </a:r>
            <a:r>
              <a:rPr lang="en-US" sz="1800" dirty="0"/>
              <a:t>(picture description), </a:t>
            </a:r>
            <a:r>
              <a:rPr lang="en-US" sz="1800" i="1" dirty="0"/>
              <a:t>reduced HNR variance </a:t>
            </a:r>
            <a:r>
              <a:rPr lang="en-US" sz="1800" dirty="0"/>
              <a:t>(paragraph reading)</a:t>
            </a:r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r>
              <a:rPr lang="en-US" sz="1800" b="1" dirty="0"/>
              <a:t>CPZE dose: </a:t>
            </a:r>
            <a:r>
              <a:rPr lang="en-US" sz="1800" i="1" dirty="0"/>
              <a:t>reduced speech rate</a:t>
            </a:r>
            <a:r>
              <a:rPr lang="en-US" sz="1800" dirty="0"/>
              <a:t>, </a:t>
            </a:r>
            <a:r>
              <a:rPr lang="en-US" sz="1800" i="1" dirty="0"/>
              <a:t>greater pause duration</a:t>
            </a:r>
            <a:r>
              <a:rPr lang="en-US" sz="1800" dirty="0"/>
              <a:t>, </a:t>
            </a:r>
            <a:r>
              <a:rPr lang="en-US" sz="1800" i="1" dirty="0"/>
              <a:t>greater unfilled pauses</a:t>
            </a:r>
            <a:r>
              <a:rPr lang="en-US" sz="1800" dirty="0"/>
              <a:t>, </a:t>
            </a:r>
            <a:r>
              <a:rPr lang="en-US" sz="1800" i="1" dirty="0"/>
              <a:t>reduced total words</a:t>
            </a:r>
            <a:r>
              <a:rPr lang="en-US" sz="1800" dirty="0"/>
              <a:t>, </a:t>
            </a:r>
            <a:r>
              <a:rPr lang="en-US" sz="1800" i="1" dirty="0"/>
              <a:t>reduced MLU </a:t>
            </a:r>
            <a:r>
              <a:rPr lang="en-US" sz="1800" dirty="0"/>
              <a:t>(fluency and/or picture description)</a:t>
            </a:r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endParaRPr lang="en-US" dirty="0"/>
          </a:p>
        </p:txBody>
      </p:sp>
      <p:pic>
        <p:nvPicPr>
          <p:cNvPr id="15" name="Picture 14" descr="A blue and white pill&#10;&#10;AI-generated content may be incorrect.">
            <a:extLst>
              <a:ext uri="{FF2B5EF4-FFF2-40B4-BE49-F238E27FC236}">
                <a16:creationId xmlns:a16="http://schemas.microsoft.com/office/drawing/2014/main" id="{8AE7709D-9B08-BD13-E960-88AF20DCD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36" y="4678436"/>
            <a:ext cx="1166769" cy="1166769"/>
          </a:xfrm>
          <a:prstGeom prst="rect">
            <a:avLst/>
          </a:prstGeom>
        </p:spPr>
      </p:pic>
      <p:pic>
        <p:nvPicPr>
          <p:cNvPr id="17" name="Picture 16" descr="A red figure with a white background&#10;&#10;AI-generated content may be incorrect.">
            <a:extLst>
              <a:ext uri="{FF2B5EF4-FFF2-40B4-BE49-F238E27FC236}">
                <a16:creationId xmlns:a16="http://schemas.microsoft.com/office/drawing/2014/main" id="{6FEEF531-E7B6-7197-788F-8C40EC7BD3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727" r="22078"/>
          <a:stretch/>
        </p:blipFill>
        <p:spPr>
          <a:xfrm>
            <a:off x="360028" y="3162398"/>
            <a:ext cx="750727" cy="1360141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22334E3-3642-BA6B-80D6-FDACC500D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59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D4248-AFCF-B17C-C399-5BEB27642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78E5D-D971-9119-448C-EAC6248C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81866" cy="660144"/>
          </a:xfrm>
        </p:spPr>
        <p:txBody>
          <a:bodyPr/>
          <a:lstStyle/>
          <a:p>
            <a:r>
              <a:rPr lang="en-US" dirty="0"/>
              <a:t>Results: Bayesian &amp; mediation analysis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522AB-A032-F0FB-5311-083EA579D9A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4731" y="1630277"/>
            <a:ext cx="10572626" cy="5031780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Bayesian analyses provided moderate support (BF</a:t>
            </a:r>
            <a:r>
              <a:rPr lang="en-US" sz="1800" baseline="-25000" dirty="0"/>
              <a:t>01</a:t>
            </a:r>
            <a:r>
              <a:rPr lang="en-US" sz="1800" dirty="0"/>
              <a:t> = 3-10) for the null hypothesis (H</a:t>
            </a:r>
            <a:r>
              <a:rPr lang="en-US" sz="1800" baseline="-25000" dirty="0"/>
              <a:t>0</a:t>
            </a:r>
            <a:r>
              <a:rPr lang="en-US" sz="1800" dirty="0"/>
              <a:t>) for the majority of feature-score (ESRS or CPZE) associations (52 out of 90). </a:t>
            </a:r>
            <a:r>
              <a:rPr lang="en-US" sz="1800" u="sng" dirty="0"/>
              <a:t>However: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800" b="1" dirty="0"/>
              <a:t>Greater CPZE dose </a:t>
            </a:r>
            <a:r>
              <a:rPr lang="en-US" sz="1800" dirty="0"/>
              <a:t>associated with: </a:t>
            </a:r>
          </a:p>
          <a:p>
            <a:pPr marL="1005750" lvl="2" indent="-285750">
              <a:spcAft>
                <a:spcPts val="600"/>
              </a:spcAft>
            </a:pPr>
            <a:r>
              <a:rPr lang="en-US" sz="1600" i="1" dirty="0"/>
              <a:t>fewer total words</a:t>
            </a:r>
            <a:r>
              <a:rPr lang="en-US" sz="1600" dirty="0"/>
              <a:t> (moderate-strong evidence for H</a:t>
            </a:r>
            <a:r>
              <a:rPr lang="en-US" sz="1600" baseline="-25000" dirty="0"/>
              <a:t>1</a:t>
            </a:r>
            <a:r>
              <a:rPr lang="en-US" sz="1600" dirty="0"/>
              <a:t>;</a:t>
            </a:r>
            <a:r>
              <a:rPr lang="en-US" sz="1600" baseline="-25000" dirty="0"/>
              <a:t> </a:t>
            </a:r>
            <a:r>
              <a:rPr lang="en-US" sz="1600" dirty="0"/>
              <a:t>BF</a:t>
            </a:r>
            <a:r>
              <a:rPr lang="en-US" sz="1600" baseline="-25000" dirty="0"/>
              <a:t>01</a:t>
            </a:r>
            <a:r>
              <a:rPr lang="en-US" sz="1600" dirty="0"/>
              <a:t> = 0.08-0.30)</a:t>
            </a:r>
          </a:p>
          <a:p>
            <a:pPr marL="1005750" lvl="2" indent="-285750">
              <a:spcAft>
                <a:spcPts val="600"/>
              </a:spcAft>
            </a:pPr>
            <a:r>
              <a:rPr lang="en-US" sz="1600" i="1" dirty="0"/>
              <a:t>slower speech rate </a:t>
            </a:r>
            <a:r>
              <a:rPr lang="en-US" sz="1600" dirty="0"/>
              <a:t>(moderate-strong evidence for H</a:t>
            </a:r>
            <a:r>
              <a:rPr lang="en-US" sz="1600" baseline="-25000" dirty="0"/>
              <a:t>1</a:t>
            </a:r>
            <a:r>
              <a:rPr lang="en-US" sz="1600" dirty="0"/>
              <a:t>; BF</a:t>
            </a:r>
            <a:r>
              <a:rPr lang="en-US" sz="1600" baseline="-25000" dirty="0"/>
              <a:t>01</a:t>
            </a:r>
            <a:r>
              <a:rPr lang="en-US" sz="1600" dirty="0"/>
              <a:t> = 0.07-0.26)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800" b="1" dirty="0"/>
              <a:t>More severe akathisia </a:t>
            </a:r>
            <a:r>
              <a:rPr lang="en-US" sz="1800" dirty="0"/>
              <a:t>associated with: </a:t>
            </a:r>
          </a:p>
          <a:p>
            <a:pPr marL="1005750" lvl="2" indent="-285750">
              <a:spcAft>
                <a:spcPts val="600"/>
              </a:spcAft>
            </a:pPr>
            <a:r>
              <a:rPr lang="en-US" sz="1600" dirty="0"/>
              <a:t>greater total words (moderate evidence for H</a:t>
            </a:r>
            <a:r>
              <a:rPr lang="en-US" sz="1600" baseline="-25000" dirty="0"/>
              <a:t>1</a:t>
            </a:r>
            <a:r>
              <a:rPr lang="en-US" sz="1600" dirty="0"/>
              <a:t>; BF</a:t>
            </a:r>
            <a:r>
              <a:rPr lang="en-US" sz="1600" baseline="-25000" dirty="0"/>
              <a:t>01</a:t>
            </a:r>
            <a:r>
              <a:rPr lang="en-US" sz="1600" dirty="0"/>
              <a:t> = 0.16) – </a:t>
            </a:r>
            <a:r>
              <a:rPr lang="en-US" sz="1600" i="1" dirty="0">
                <a:sym typeface="Wingdings" pitchFamily="2" charset="2"/>
              </a:rPr>
              <a:t>Note: opposite direction as relationship with negative symptoms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ym typeface="Wingdings" pitchFamily="2" charset="2"/>
              </a:rPr>
              <a:t>However, </a:t>
            </a:r>
            <a:r>
              <a:rPr lang="en-US" sz="1800" b="1" dirty="0">
                <a:sym typeface="Wingdings" pitchFamily="2" charset="2"/>
              </a:rPr>
              <a:t>mediation analysis </a:t>
            </a:r>
            <a:r>
              <a:rPr lang="en-US" sz="1800" dirty="0">
                <a:sym typeface="Wingdings" pitchFamily="2" charset="2"/>
              </a:rPr>
              <a:t>indicated that relationships between speech features and negative symptoms remained significant after removing effects of clinical covariates.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600" dirty="0">
                <a:sym typeface="Wingdings" pitchFamily="2" charset="2"/>
              </a:rPr>
              <a:t>No significant mediation except for CPZE dose partially mediating relationship between total words (semantic fluency) and SANS Alogia</a:t>
            </a:r>
          </a:p>
          <a:p>
            <a:pPr marL="285750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lvl="1" indent="0">
              <a:spcAft>
                <a:spcPts val="600"/>
              </a:spcAft>
              <a:buNone/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endParaRPr lang="en-US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E180AC-9A06-7260-E124-1AC9CA0FB8B4}"/>
              </a:ext>
            </a:extLst>
          </p:cNvPr>
          <p:cNvGrpSpPr/>
          <p:nvPr/>
        </p:nvGrpSpPr>
        <p:grpSpPr>
          <a:xfrm>
            <a:off x="575509" y="5518376"/>
            <a:ext cx="8765364" cy="1187485"/>
            <a:chOff x="975172" y="4987146"/>
            <a:chExt cx="9327256" cy="126360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CB35C7E-D52C-07C1-A297-95C6DF44E935}"/>
                </a:ext>
              </a:extLst>
            </p:cNvPr>
            <p:cNvGrpSpPr/>
            <p:nvPr/>
          </p:nvGrpSpPr>
          <p:grpSpPr>
            <a:xfrm>
              <a:off x="975172" y="4987146"/>
              <a:ext cx="9327256" cy="1263608"/>
              <a:chOff x="855238" y="5360860"/>
              <a:chExt cx="9327256" cy="1263608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0BABFE7-75CD-068E-658D-196DEB3A74E2}"/>
                  </a:ext>
                </a:extLst>
              </p:cNvPr>
              <p:cNvGrpSpPr/>
              <p:nvPr/>
            </p:nvGrpSpPr>
            <p:grpSpPr>
              <a:xfrm>
                <a:off x="855238" y="5360860"/>
                <a:ext cx="9327256" cy="1263608"/>
                <a:chOff x="1491343" y="5416523"/>
                <a:chExt cx="9327256" cy="1263608"/>
              </a:xfrm>
            </p:grpSpPr>
            <p:sp>
              <p:nvSpPr>
                <p:cNvPr id="7" name="Left Arrow 6">
                  <a:extLst>
                    <a:ext uri="{FF2B5EF4-FFF2-40B4-BE49-F238E27FC236}">
                      <a16:creationId xmlns:a16="http://schemas.microsoft.com/office/drawing/2014/main" id="{D827BB55-3E00-CF30-F8EE-B71F2CDDCC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91343" y="5636665"/>
                  <a:ext cx="4663628" cy="840960"/>
                </a:xfrm>
                <a:prstGeom prst="leftArrow">
                  <a:avLst/>
                </a:prstGeom>
                <a:gradFill>
                  <a:gsLst>
                    <a:gs pos="3000">
                      <a:schemeClr val="bg1"/>
                    </a:gs>
                    <a:gs pos="100000">
                      <a:srgbClr val="FF0000"/>
                    </a:gs>
                    <a:gs pos="7600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  <a:gs pos="85000">
                      <a:schemeClr val="tx1">
                        <a:lumMod val="60000"/>
                        <a:lumOff val="40000"/>
                      </a:schemeClr>
                    </a:gs>
                    <a:gs pos="99000">
                      <a:schemeClr val="tx1">
                        <a:lumMod val="60000"/>
                        <a:lumOff val="40000"/>
                      </a:schemeClr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Left Arrow 8">
                  <a:extLst>
                    <a:ext uri="{FF2B5EF4-FFF2-40B4-BE49-F238E27FC236}">
                      <a16:creationId xmlns:a16="http://schemas.microsoft.com/office/drawing/2014/main" id="{33D8C3C6-A29A-DE95-399E-0B9B79C077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flipH="1">
                  <a:off x="6154971" y="5636664"/>
                  <a:ext cx="4663628" cy="840960"/>
                </a:xfrm>
                <a:prstGeom prst="leftArrow">
                  <a:avLst/>
                </a:prstGeom>
                <a:gradFill>
                  <a:gsLst>
                    <a:gs pos="3000">
                      <a:schemeClr val="bg1"/>
                    </a:gs>
                    <a:gs pos="100000">
                      <a:srgbClr val="FF0000"/>
                    </a:gs>
                    <a:gs pos="76000">
                      <a:srgbClr val="FE4400"/>
                    </a:gs>
                    <a:gs pos="100000">
                      <a:schemeClr val="tx1">
                        <a:lumMod val="60000"/>
                        <a:lumOff val="40000"/>
                      </a:schemeClr>
                    </a:gs>
                    <a:gs pos="100000">
                      <a:srgbClr val="FF0000"/>
                    </a:gs>
                  </a:gsLst>
                  <a:lin ang="108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02253498-DD1E-A3EE-B305-E386DCCF1D07}"/>
                    </a:ext>
                  </a:extLst>
                </p:cNvPr>
                <p:cNvSpPr txBox="1"/>
                <p:nvPr/>
              </p:nvSpPr>
              <p:spPr>
                <a:xfrm>
                  <a:off x="2333615" y="5865267"/>
                  <a:ext cx="914400" cy="326571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Strong</a:t>
                  </a:r>
                  <a:endParaRPr lang="en-US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A761C8A-A1B8-37C4-EE0E-7C4A47F0C9DA}"/>
                    </a:ext>
                  </a:extLst>
                </p:cNvPr>
                <p:cNvSpPr txBox="1"/>
                <p:nvPr/>
              </p:nvSpPr>
              <p:spPr>
                <a:xfrm>
                  <a:off x="3895035" y="5866170"/>
                  <a:ext cx="914400" cy="326571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Moderate</a:t>
                  </a:r>
                  <a:endParaRPr lang="en-US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C3C2065-90AF-916C-6365-276B02731B6E}"/>
                    </a:ext>
                  </a:extLst>
                </p:cNvPr>
                <p:cNvSpPr txBox="1"/>
                <p:nvPr/>
              </p:nvSpPr>
              <p:spPr>
                <a:xfrm>
                  <a:off x="5236550" y="5874803"/>
                  <a:ext cx="914400" cy="326571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Weak</a:t>
                  </a:r>
                  <a:endParaRPr lang="en-US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DAA9EBB8-1DB6-64C9-0E31-5D8B6F6A1B88}"/>
                    </a:ext>
                  </a:extLst>
                </p:cNvPr>
                <p:cNvSpPr txBox="1"/>
                <p:nvPr/>
              </p:nvSpPr>
              <p:spPr>
                <a:xfrm>
                  <a:off x="8943985" y="5891725"/>
                  <a:ext cx="914400" cy="326571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Strong</a:t>
                  </a:r>
                  <a:endParaRPr lang="en-US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B2E2327-A700-485E-C27D-92511C0B2BE0}"/>
                    </a:ext>
                  </a:extLst>
                </p:cNvPr>
                <p:cNvSpPr txBox="1"/>
                <p:nvPr/>
              </p:nvSpPr>
              <p:spPr>
                <a:xfrm>
                  <a:off x="7313261" y="5889591"/>
                  <a:ext cx="914400" cy="326571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noAutofit/>
                </a:bodyPr>
                <a:lstStyle/>
                <a:p>
                  <a:pPr algn="l"/>
                  <a:r>
                    <a:rPr lang="en-US" sz="1600" b="1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Moderate</a:t>
                  </a:r>
                  <a:endParaRPr lang="en-US" b="1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A23CA5A-37AF-F88A-3794-794A82251262}"/>
                    </a:ext>
                  </a:extLst>
                </p:cNvPr>
                <p:cNvSpPr txBox="1"/>
                <p:nvPr/>
              </p:nvSpPr>
              <p:spPr>
                <a:xfrm>
                  <a:off x="9280215" y="6223057"/>
                  <a:ext cx="1408329" cy="44806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sz="1600" b="0" dirty="0">
                      <a:solidFill>
                        <a:schemeClr val="accent6"/>
                      </a:solidFill>
                    </a:rPr>
                    <a:t>30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751F664-94D0-7ACA-2C72-D6814F1F7437}"/>
                    </a:ext>
                  </a:extLst>
                </p:cNvPr>
                <p:cNvSpPr txBox="1"/>
                <p:nvPr/>
              </p:nvSpPr>
              <p:spPr>
                <a:xfrm>
                  <a:off x="8069594" y="6226693"/>
                  <a:ext cx="1408329" cy="44806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sz="1600" b="0" dirty="0">
                      <a:solidFill>
                        <a:schemeClr val="accent6"/>
                      </a:solidFill>
                    </a:rPr>
                    <a:t>10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D7FA3E1-78FD-766E-99BD-84BA1C0054ED}"/>
                    </a:ext>
                  </a:extLst>
                </p:cNvPr>
                <p:cNvSpPr txBox="1"/>
                <p:nvPr/>
              </p:nvSpPr>
              <p:spPr>
                <a:xfrm>
                  <a:off x="6298665" y="6218866"/>
                  <a:ext cx="1408329" cy="44806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sz="1600" b="0" dirty="0">
                      <a:solidFill>
                        <a:schemeClr val="accent6"/>
                      </a:solidFill>
                    </a:rPr>
                    <a:t>3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3ED0B7F-E92F-70DD-63A3-6155293E885B}"/>
                    </a:ext>
                  </a:extLst>
                </p:cNvPr>
                <p:cNvSpPr txBox="1"/>
                <p:nvPr/>
              </p:nvSpPr>
              <p:spPr>
                <a:xfrm>
                  <a:off x="4932562" y="5416523"/>
                  <a:ext cx="2454375" cy="44806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sz="1600" b="1" dirty="0">
                      <a:solidFill>
                        <a:schemeClr val="accent6"/>
                      </a:solidFill>
                    </a:rPr>
                    <a:t>BF</a:t>
                  </a:r>
                  <a:r>
                    <a:rPr lang="en-US" sz="1600" b="1" baseline="-25000" dirty="0">
                      <a:solidFill>
                        <a:schemeClr val="accent6"/>
                      </a:solidFill>
                    </a:rPr>
                    <a:t>01</a:t>
                  </a:r>
                  <a:r>
                    <a:rPr lang="en-US" sz="1600" b="1" dirty="0">
                      <a:solidFill>
                        <a:schemeClr val="accent6"/>
                      </a:solidFill>
                    </a:rPr>
                    <a:t> interpretation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BA669B4-17E0-BFF8-8589-59FC96B964AA}"/>
                    </a:ext>
                  </a:extLst>
                </p:cNvPr>
                <p:cNvSpPr txBox="1"/>
                <p:nvPr/>
              </p:nvSpPr>
              <p:spPr>
                <a:xfrm>
                  <a:off x="5429033" y="6217163"/>
                  <a:ext cx="1408329" cy="44806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sz="1600" b="0" dirty="0">
                      <a:solidFill>
                        <a:schemeClr val="accent6"/>
                      </a:solidFill>
                    </a:rPr>
                    <a:t>1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F54BBA6-DDA2-392D-3301-6A537BDB036A}"/>
                    </a:ext>
                  </a:extLst>
                </p:cNvPr>
                <p:cNvSpPr txBox="1"/>
                <p:nvPr/>
              </p:nvSpPr>
              <p:spPr>
                <a:xfrm>
                  <a:off x="4463392" y="6225116"/>
                  <a:ext cx="1408329" cy="44806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accent6"/>
                      </a:solidFill>
                    </a:rPr>
                    <a:t>0.3</a:t>
                  </a:r>
                  <a:endParaRPr lang="en-US" sz="1600" b="0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C3450B9-B196-CBE3-635E-C7642DFA1A26}"/>
                    </a:ext>
                  </a:extLst>
                </p:cNvPr>
                <p:cNvSpPr txBox="1"/>
                <p:nvPr/>
              </p:nvSpPr>
              <p:spPr>
                <a:xfrm>
                  <a:off x="2862312" y="6223237"/>
                  <a:ext cx="1408329" cy="44806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sz="1600" b="0" dirty="0">
                      <a:solidFill>
                        <a:schemeClr val="accent6"/>
                      </a:solidFill>
                    </a:rPr>
                    <a:t>0.10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7FB12CB1-A75B-AC7C-7C64-41462D63175B}"/>
                    </a:ext>
                  </a:extLst>
                </p:cNvPr>
                <p:cNvSpPr txBox="1"/>
                <p:nvPr/>
              </p:nvSpPr>
              <p:spPr>
                <a:xfrm>
                  <a:off x="1558197" y="6232063"/>
                  <a:ext cx="1408329" cy="448068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 anchor="t">
                  <a:noAutofit/>
                </a:bodyPr>
                <a:lstStyle/>
                <a:p>
                  <a:pPr algn="ctr"/>
                  <a:r>
                    <a:rPr lang="en-US" sz="1600" dirty="0">
                      <a:solidFill>
                        <a:schemeClr val="accent6"/>
                      </a:solidFill>
                    </a:rPr>
                    <a:t>0.03</a:t>
                  </a:r>
                  <a:endParaRPr lang="en-US" sz="1600" b="0" dirty="0">
                    <a:solidFill>
                      <a:schemeClr val="accent6"/>
                    </a:solidFill>
                  </a:endParaRP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EEE70599-E5DF-6CC8-748E-C252AD6226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91343" y="6637882"/>
                  <a:ext cx="9327256" cy="2770"/>
                </a:xfrm>
                <a:prstGeom prst="straightConnector1">
                  <a:avLst/>
                </a:prstGeom>
                <a:ln w="38100" cap="flat" cmpd="sng" algn="ctr">
                  <a:solidFill>
                    <a:schemeClr val="accent6"/>
                  </a:solidFill>
                  <a:prstDash val="solid"/>
                  <a:round/>
                  <a:headEnd type="arrow" w="med" len="med"/>
                  <a:tailEnd type="arrow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A2197455-15BF-0D15-AEB8-77FEB0A9E9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62056" y="6510703"/>
                  <a:ext cx="0" cy="15120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46D47CBB-4FFD-D386-8E17-7DFA48835E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551479" y="6496120"/>
                  <a:ext cx="0" cy="15120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41A441E9-E670-75EC-360E-88365CE70C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5608" y="6488177"/>
                  <a:ext cx="0" cy="15120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FA20A03-7078-4474-427C-059F8DA142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36991" y="6497459"/>
                  <a:ext cx="0" cy="15120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6C40EC2E-4966-05C9-DEB6-87F67028D3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03686" y="6505405"/>
                  <a:ext cx="0" cy="15120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61AB788F-2EF6-43B1-4969-D51AA82658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54296" y="6498782"/>
                  <a:ext cx="0" cy="15120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E784B3A0-C1FE-38C5-A1F4-53B8641DE6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64222" y="6500106"/>
                  <a:ext cx="0" cy="15120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166C02D-98E0-468A-D81A-53B506154328}"/>
                  </a:ext>
                </a:extLst>
              </p:cNvPr>
              <p:cNvSpPr txBox="1"/>
              <p:nvPr/>
            </p:nvSpPr>
            <p:spPr>
              <a:xfrm>
                <a:off x="2226207" y="5434444"/>
                <a:ext cx="1836910" cy="32657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pPr algn="l"/>
                <a:r>
                  <a:rPr lang="en-US" sz="16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(Evidence for H</a:t>
                </a:r>
                <a:r>
                  <a:rPr lang="en-US" sz="1600" baseline="-250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US" sz="16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75D8B28-BA86-B02A-B1A1-D57698904548}"/>
                  </a:ext>
                </a:extLst>
              </p:cNvPr>
              <p:cNvSpPr txBox="1"/>
              <p:nvPr/>
            </p:nvSpPr>
            <p:spPr>
              <a:xfrm>
                <a:off x="7266101" y="5442668"/>
                <a:ext cx="1836910" cy="32657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noAutofit/>
              </a:bodyPr>
              <a:lstStyle/>
              <a:p>
                <a:pPr algn="l"/>
                <a:r>
                  <a:rPr lang="en-US" sz="16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(Evidence for H</a:t>
                </a:r>
                <a:r>
                  <a:rPr lang="en-US" sz="1600" baseline="-250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F91B10-7E13-3E63-FAB7-75D347E8418A}"/>
                </a:ext>
              </a:extLst>
            </p:cNvPr>
            <p:cNvSpPr txBox="1"/>
            <p:nvPr/>
          </p:nvSpPr>
          <p:spPr>
            <a:xfrm>
              <a:off x="5657686" y="5439166"/>
              <a:ext cx="914400" cy="32657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Autofit/>
            </a:bodyPr>
            <a:lstStyle/>
            <a:p>
              <a:pPr algn="l"/>
              <a:r>
                <a:rPr lang="en-US" sz="1600" b="1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Weak</a:t>
              </a:r>
              <a:endParaRPr 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88196-1DCC-ADF9-1CB4-9926E5ED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399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D275C-4FD9-4583-D031-1CC9546E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2D19-0CB9-68E2-DB6F-AA63963E1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0255" cy="660144"/>
          </a:xfrm>
        </p:spPr>
        <p:txBody>
          <a:bodyPr/>
          <a:lstStyle/>
          <a:p>
            <a:r>
              <a:rPr lang="en-US" dirty="0"/>
              <a:t>Summary &amp; discussion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5F80F-303B-105B-705F-898995EE6EB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1091" y="1551963"/>
            <a:ext cx="10145265" cy="5092117"/>
          </a:xfrm>
        </p:spPr>
        <p:txBody>
          <a:bodyPr/>
          <a:lstStyle/>
          <a:p>
            <a:pPr marL="295275" lvl="1" indent="-285750">
              <a:spcAft>
                <a:spcPts val="600"/>
              </a:spcAft>
            </a:pPr>
            <a:r>
              <a:rPr lang="en-US" sz="1800" b="1" dirty="0"/>
              <a:t>Replicated previously reported associations between speech timing-related features and negative symptom severity</a:t>
            </a:r>
          </a:p>
          <a:p>
            <a:pPr marL="655275" lvl="2" indent="-285750">
              <a:spcAft>
                <a:spcPts val="600"/>
              </a:spcAft>
            </a:pPr>
            <a:r>
              <a:rPr lang="en-US" sz="1600" dirty="0"/>
              <a:t>Associations generally not specific to a particular negative symptom domain, but specific to negative symptoms (not overall psychiatric severity)</a:t>
            </a:r>
          </a:p>
          <a:p>
            <a:pPr marL="295275" lvl="1" indent="-285750">
              <a:spcAft>
                <a:spcPts val="600"/>
              </a:spcAft>
            </a:pPr>
            <a:r>
              <a:rPr lang="en-US" sz="1800" b="1" dirty="0"/>
              <a:t>No strong evidence that EPS or antipsychotic dose are significant confounds for speech markers of negative symptoms</a:t>
            </a:r>
          </a:p>
          <a:p>
            <a:pPr marL="655275" lvl="2" indent="-285750">
              <a:spcAft>
                <a:spcPts val="600"/>
              </a:spcAft>
            </a:pPr>
            <a:r>
              <a:rPr lang="en-US" sz="1600" dirty="0"/>
              <a:t>Though CPZE dose may relate to speech rate and total words</a:t>
            </a:r>
            <a:endParaRPr lang="en-US" sz="1400" dirty="0"/>
          </a:p>
          <a:p>
            <a:pPr marL="655275" lvl="2" indent="-285750">
              <a:spcAft>
                <a:spcPts val="600"/>
              </a:spcAft>
            </a:pPr>
            <a:r>
              <a:rPr lang="en-US" sz="1600" dirty="0"/>
              <a:t>Results based on convenience sample (not enriched for EPS)</a:t>
            </a:r>
          </a:p>
          <a:p>
            <a:pPr marL="295275" lvl="1" indent="-285750">
              <a:spcAft>
                <a:spcPts val="600"/>
              </a:spcAft>
            </a:pPr>
            <a:r>
              <a:rPr lang="en-US" sz="1800" b="1" dirty="0"/>
              <a:t>Some speech tasks may be more sensitive than others; conversational speech was not examined in this study and likely also useful</a:t>
            </a:r>
          </a:p>
          <a:p>
            <a:pPr marL="295275" lvl="1" indent="-285750">
              <a:spcAft>
                <a:spcPts val="600"/>
              </a:spcAft>
            </a:pPr>
            <a:r>
              <a:rPr lang="en-US" sz="1800" b="1" dirty="0"/>
              <a:t>Important future validation work:</a:t>
            </a:r>
          </a:p>
          <a:p>
            <a:pPr marL="655275" lvl="2" indent="-285750">
              <a:spcAft>
                <a:spcPts val="600"/>
              </a:spcAft>
            </a:pPr>
            <a:r>
              <a:rPr lang="en-US" sz="1600" dirty="0"/>
              <a:t>Determine sensitivity of speech features to longitudinal change in negative </a:t>
            </a:r>
            <a:r>
              <a:rPr lang="en-US" sz="1600" dirty="0" err="1"/>
              <a:t>Sx</a:t>
            </a:r>
            <a:r>
              <a:rPr lang="en-US" sz="1600" dirty="0"/>
              <a:t> severity</a:t>
            </a:r>
          </a:p>
          <a:p>
            <a:pPr marL="655275" lvl="2" indent="-285750">
              <a:spcAft>
                <a:spcPts val="600"/>
              </a:spcAft>
            </a:pPr>
            <a:r>
              <a:rPr lang="en-US" sz="1600" dirty="0"/>
              <a:t>Determine influence of socio-cultural factors (e.g., spoken language, socioeconomic background) on identified speech features</a:t>
            </a:r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5CF63-FB9A-1898-978D-B15F7981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C58B9D-82D8-A36C-082A-32CC514A3037}"/>
              </a:ext>
            </a:extLst>
          </p:cNvPr>
          <p:cNvSpPr txBox="1"/>
          <p:nvPr/>
        </p:nvSpPr>
        <p:spPr>
          <a:xfrm>
            <a:off x="1192971" y="6091154"/>
            <a:ext cx="8496313" cy="6955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noAutofit/>
          </a:bodyPr>
          <a:lstStyle/>
          <a:p>
            <a:r>
              <a:rPr lang="en-CA" sz="1400" b="1" i="0" dirty="0">
                <a:effectLst/>
                <a:latin typeface="Arial" panose="020B0604020202020204" pitchFamily="34" charset="0"/>
              </a:rPr>
              <a:t>Additional details in preprint: </a:t>
            </a:r>
            <a:r>
              <a:rPr lang="en-CA" sz="1400" b="0" i="0" dirty="0">
                <a:effectLst/>
                <a:latin typeface="Arial" panose="020B0604020202020204" pitchFamily="34" charset="0"/>
              </a:rPr>
              <a:t>Spilka, M. J.,... &amp; Tang, S. X. (2024). Computational speech markers of negative symptoms show evidence of being robust to antipsychotic dose and extrapyramidal symptoms in schizophrenia. </a:t>
            </a:r>
            <a:r>
              <a:rPr lang="en-CA" sz="1400" b="0" i="1" dirty="0" err="1">
                <a:effectLst/>
                <a:latin typeface="Arial" panose="020B0604020202020204" pitchFamily="34" charset="0"/>
              </a:rPr>
              <a:t>PsyArXiv</a:t>
            </a:r>
            <a:r>
              <a:rPr lang="en-CA" sz="1400" b="0" dirty="0">
                <a:effectLst/>
                <a:latin typeface="Arial" panose="020B0604020202020204" pitchFamily="34" charset="0"/>
              </a:rPr>
              <a:t>. https://</a:t>
            </a:r>
            <a:r>
              <a:rPr lang="en-CA" sz="1400" b="0" dirty="0" err="1">
                <a:effectLst/>
                <a:latin typeface="Arial" panose="020B0604020202020204" pitchFamily="34" charset="0"/>
              </a:rPr>
              <a:t>doi.org</a:t>
            </a:r>
            <a:r>
              <a:rPr lang="en-CA" sz="1400" b="0" dirty="0">
                <a:effectLst/>
                <a:latin typeface="Arial" panose="020B0604020202020204" pitchFamily="34" charset="0"/>
              </a:rPr>
              <a:t>/10.31234/</a:t>
            </a:r>
            <a:r>
              <a:rPr lang="en-CA" sz="1400" b="0" dirty="0" err="1">
                <a:effectLst/>
                <a:latin typeface="Arial" panose="020B0604020202020204" pitchFamily="34" charset="0"/>
              </a:rPr>
              <a:t>osf.io</a:t>
            </a:r>
            <a:r>
              <a:rPr lang="en-CA" sz="1400" b="0" dirty="0">
                <a:effectLst/>
                <a:latin typeface="Arial" panose="020B0604020202020204" pitchFamily="34" charset="0"/>
              </a:rPr>
              <a:t>/</a:t>
            </a:r>
            <a:r>
              <a:rPr lang="en-CA" sz="1400" b="0" dirty="0" err="1">
                <a:effectLst/>
                <a:latin typeface="Arial" panose="020B0604020202020204" pitchFamily="34" charset="0"/>
              </a:rPr>
              <a:t>zgvyt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603857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A65DA2B-8899-4A41-A7B3-4A7EA3319F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65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91A3-E93F-8497-2649-E9AD97ED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8644" cy="660144"/>
          </a:xfrm>
        </p:spPr>
        <p:txBody>
          <a:bodyPr/>
          <a:lstStyle/>
          <a:p>
            <a:r>
              <a:rPr lang="en-US"/>
              <a:t>Disclosures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04338-C091-9E9A-1F64-94F18F4A04C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4" y="1847950"/>
            <a:ext cx="10911177" cy="416673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 was an employee of </a:t>
            </a:r>
            <a:r>
              <a:rPr lang="en-US" sz="1800" dirty="0" err="1"/>
              <a:t>Winterlight</a:t>
            </a:r>
            <a:r>
              <a:rPr lang="en-US" sz="1800" dirty="0"/>
              <a:t> Labs, which was acquired by Cambridge Cognition in 2023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 am an active employee of Cambridge Cognition and retain stock options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C646E-BEF0-5F50-039D-98D89557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196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20A3D-6534-FCFE-F73A-8C35987BE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D21F-D72C-BB6F-F4BC-B3FF43EE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8644" cy="660144"/>
          </a:xfrm>
        </p:spPr>
        <p:txBody>
          <a:bodyPr/>
          <a:lstStyle/>
          <a:p>
            <a:r>
              <a:rPr lang="en-US" dirty="0"/>
              <a:t>Background: negative </a:t>
            </a:r>
            <a:r>
              <a:rPr lang="en-US" dirty="0" err="1"/>
              <a:t>Sx</a:t>
            </a:r>
            <a:r>
              <a:rPr lang="en-US" dirty="0"/>
              <a:t> assessment &amp; treatment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FF9E4A-DF7C-5E15-8442-2EE15CA02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847950"/>
            <a:ext cx="10452044" cy="4007566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Negative symptoms </a:t>
            </a:r>
            <a:r>
              <a:rPr lang="en-US" sz="1600" dirty="0"/>
              <a:t>(e.g., diminished emotional expression, reduced goal-directed activity) are core feature of schizophrenia and closely linked to real-world functioning of individuals living with the disorder.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 contrast to the treatment of positive symptoms of schizophrenia (e.g., hallucinations), no intervention (pharmacological or other) has led to sustained improvement in negative symptoms.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Why?</a:t>
            </a:r>
          </a:p>
          <a:p>
            <a:pPr marL="1005750" lvl="2" indent="-285750">
              <a:spcAft>
                <a:spcPts val="600"/>
              </a:spcAft>
            </a:pPr>
            <a:endParaRPr lang="en-US" sz="1600" i="1" dirty="0"/>
          </a:p>
          <a:p>
            <a:pPr marL="935038" lvl="2" indent="-215900">
              <a:spcAft>
                <a:spcPts val="600"/>
              </a:spcAft>
              <a:buNone/>
            </a:pPr>
            <a:r>
              <a:rPr lang="en-US" sz="1600" dirty="0">
                <a:sym typeface="Wingdings" pitchFamily="2" charset="2"/>
              </a:rPr>
              <a:t> </a:t>
            </a:r>
            <a:r>
              <a:rPr lang="en-US" sz="1600" i="1" dirty="0"/>
              <a:t>Insufficient understanding of pathophysiology, requiring novel drug targets and mechanisms of action?</a:t>
            </a:r>
          </a:p>
          <a:p>
            <a:pPr lvl="2" indent="0">
              <a:spcAft>
                <a:spcPts val="600"/>
              </a:spcAft>
              <a:buNone/>
            </a:pPr>
            <a:endParaRPr lang="en-US" sz="1400" i="1" dirty="0"/>
          </a:p>
          <a:p>
            <a:pPr marL="935038" lvl="2" indent="-215900">
              <a:spcAft>
                <a:spcPts val="600"/>
              </a:spcAft>
              <a:buNone/>
            </a:pPr>
            <a:r>
              <a:rPr lang="en-US" sz="1400" dirty="0">
                <a:sym typeface="Wingdings" pitchFamily="2" charset="2"/>
              </a:rPr>
              <a:t></a:t>
            </a:r>
            <a:r>
              <a:rPr lang="en-US" sz="1400" i="1" dirty="0">
                <a:sym typeface="Wingdings" pitchFamily="2" charset="2"/>
              </a:rPr>
              <a:t> </a:t>
            </a:r>
            <a:r>
              <a:rPr lang="en-US" sz="1600" i="1" dirty="0"/>
              <a:t>Limitations of current negative symptom assessments (i.e., clinical rating scales) hindering the ability to detect change associated with an intervention?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22A6BF-7353-A3CB-BE31-6ECE6C6CBF4C}"/>
              </a:ext>
            </a:extLst>
          </p:cNvPr>
          <p:cNvSpPr txBox="1"/>
          <p:nvPr/>
        </p:nvSpPr>
        <p:spPr>
          <a:xfrm>
            <a:off x="13078437" y="135062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 dirty="0"/>
          </a:p>
        </p:txBody>
      </p:sp>
      <p:pic>
        <p:nvPicPr>
          <p:cNvPr id="8" name="Picture 7" descr="A brain with a pill inside&#10;&#10;AI-generated content may be incorrect.">
            <a:extLst>
              <a:ext uri="{FF2B5EF4-FFF2-40B4-BE49-F238E27FC236}">
                <a16:creationId xmlns:a16="http://schemas.microsoft.com/office/drawing/2014/main" id="{709F1E0B-A6FE-5E89-F3F3-77DFFF09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20" y="3956486"/>
            <a:ext cx="931877" cy="931877"/>
          </a:xfrm>
          <a:prstGeom prst="rect">
            <a:avLst/>
          </a:prstGeom>
        </p:spPr>
      </p:pic>
      <p:pic>
        <p:nvPicPr>
          <p:cNvPr id="12" name="Picture 11" descr="A clipboard with a person and a stethoscope&#10;&#10;AI-generated content may be incorrect.">
            <a:extLst>
              <a:ext uri="{FF2B5EF4-FFF2-40B4-BE49-F238E27FC236}">
                <a16:creationId xmlns:a16="http://schemas.microsoft.com/office/drawing/2014/main" id="{C6A40973-E3AD-1C4B-EFED-0FBF87144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20" y="5021175"/>
            <a:ext cx="931877" cy="931877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6B455F-8390-CBBC-5B05-CE3D048CE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24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264B5-187F-D761-D180-91B6E99AC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A5C05-F7FB-6C9B-D174-8FF7FED5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0255" cy="660144"/>
          </a:xfrm>
        </p:spPr>
        <p:txBody>
          <a:bodyPr/>
          <a:lstStyle/>
          <a:p>
            <a:r>
              <a:rPr lang="en-US" dirty="0"/>
              <a:t>Background: where do digital speech assessments fit in?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A5B892-29FA-DDAA-89A4-A59A3297CB5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4" y="1847950"/>
            <a:ext cx="10911177" cy="416673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1" dirty="0"/>
              <a:t>Digital assessment modalities </a:t>
            </a:r>
            <a:r>
              <a:rPr lang="en-US" sz="1800" dirty="0"/>
              <a:t>(e.g., speech analysis, wearable sensors, ecological momentary assessment) could enhance traditional negative symptom assessment:</a:t>
            </a:r>
          </a:p>
          <a:p>
            <a:pPr marL="1005750" lvl="2" indent="-285750">
              <a:spcAft>
                <a:spcPts val="600"/>
              </a:spcAft>
            </a:pPr>
            <a:r>
              <a:rPr lang="en-US" sz="1600" dirty="0"/>
              <a:t>Objective metrics vs. rater bias/variability</a:t>
            </a:r>
          </a:p>
          <a:p>
            <a:pPr marL="1005750" lvl="2" indent="-285750">
              <a:spcAft>
                <a:spcPts val="600"/>
              </a:spcAft>
            </a:pPr>
            <a:r>
              <a:rPr lang="en-US" sz="1600" dirty="0"/>
              <a:t>In-the-moment assessment vs. subjective patient report of past experience</a:t>
            </a:r>
          </a:p>
          <a:p>
            <a:pPr marL="1005750" lvl="2" indent="-285750">
              <a:spcAft>
                <a:spcPts val="600"/>
              </a:spcAft>
            </a:pPr>
            <a:r>
              <a:rPr lang="en-US" sz="1600" dirty="0"/>
              <a:t>Quantitative measurement vs. ordinal scale ratings with limited range/sensitivity</a:t>
            </a:r>
          </a:p>
          <a:p>
            <a:pPr marL="1005750" lvl="2" indent="-285750">
              <a:spcAft>
                <a:spcPts val="600"/>
              </a:spcAft>
            </a:pPr>
            <a:r>
              <a:rPr lang="en-US" sz="1600" dirty="0"/>
              <a:t>Can be administered remotely in daily life vs. in-clinic setting</a:t>
            </a:r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Digital assessment technologies, like </a:t>
            </a:r>
            <a:r>
              <a:rPr lang="en-US" sz="1800" b="1" dirty="0"/>
              <a:t>speech assessment &amp; analysis </a:t>
            </a:r>
            <a:r>
              <a:rPr lang="en-US" sz="1800" dirty="0"/>
              <a:t>could therefore be particularly useful to improve negative symptom assessment in a clinical trial context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600" i="1" dirty="0"/>
              <a:t>Research indicates that several speech variables may index negative symptom severity, including slower speech rate, longer pause duration, utterance length/duration </a:t>
            </a:r>
            <a:r>
              <a:rPr lang="en-US" dirty="0"/>
              <a:t>(e.g., Cohen et al., 2014; Parola et al., 2020)</a:t>
            </a:r>
            <a:endParaRPr lang="en-US" sz="1600" dirty="0"/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840AB0-374F-B718-F5E8-3F2610FF0B86}"/>
              </a:ext>
            </a:extLst>
          </p:cNvPr>
          <p:cNvSpPr txBox="1"/>
          <p:nvPr/>
        </p:nvSpPr>
        <p:spPr>
          <a:xfrm>
            <a:off x="1171484" y="6014688"/>
            <a:ext cx="9113419" cy="6797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>
              <a:spcAft>
                <a:spcPts val="300"/>
              </a:spcAft>
            </a:pP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Cohen, A. S., Mitchell, K. R., &amp; </a:t>
            </a:r>
            <a:r>
              <a:rPr lang="en-CA" sz="1000" b="0" i="0" dirty="0" err="1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Elvevåg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 B. (2014). What do we really know about blunted vocal affect and alogia? A meta-analysis of objective assessments. </a:t>
            </a:r>
            <a:r>
              <a:rPr lang="en-CA" sz="10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Schizophrenia research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 </a:t>
            </a:r>
            <a:r>
              <a:rPr lang="en-CA" sz="10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159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(2-3), 533-538.</a:t>
            </a:r>
          </a:p>
          <a:p>
            <a:pPr algn="l">
              <a:spcAft>
                <a:spcPts val="300"/>
              </a:spcAft>
            </a:pP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Parola, A., Simonsen, A., Bliksted, V., &amp; </a:t>
            </a:r>
            <a:r>
              <a:rPr lang="en-CA" sz="1000" b="0" i="0" dirty="0" err="1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Fusaroli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 R. (2020). Voice patterns in schizophrenia: A systematic review and Bayesian meta-analysis. </a:t>
            </a:r>
            <a:r>
              <a:rPr lang="en-CA" sz="10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Schizophrenia research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 </a:t>
            </a:r>
            <a:r>
              <a:rPr lang="en-CA" sz="10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216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 24-40.</a:t>
            </a:r>
            <a:endParaRPr lang="en-US" sz="1400" b="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300BF-F10C-C575-BBEA-2C8A9AFD8B19}"/>
              </a:ext>
            </a:extLst>
          </p:cNvPr>
          <p:cNvSpPr txBox="1"/>
          <p:nvPr/>
        </p:nvSpPr>
        <p:spPr>
          <a:xfrm>
            <a:off x="1241571" y="628335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/>
          <a:p>
            <a:pPr algn="l"/>
            <a:endParaRPr lang="en-US" b="0" dirty="0"/>
          </a:p>
        </p:txBody>
      </p:sp>
      <p:pic>
        <p:nvPicPr>
          <p:cNvPr id="7" name="Picture 6" descr="A group of medical devices&#10;&#10;AI-generated content may be incorrect.">
            <a:extLst>
              <a:ext uri="{FF2B5EF4-FFF2-40B4-BE49-F238E27FC236}">
                <a16:creationId xmlns:a16="http://schemas.microsoft.com/office/drawing/2014/main" id="{ABB87F01-BCE9-39F9-848D-40371A825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0738" y="163585"/>
            <a:ext cx="1652630" cy="165263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7606C24-EE5A-205D-F569-150B2BF8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48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99774-2191-C9E2-59D7-3D668A875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1DB4E-A32A-3B26-8407-7186A0972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0255" cy="660144"/>
          </a:xfrm>
        </p:spPr>
        <p:txBody>
          <a:bodyPr/>
          <a:lstStyle/>
          <a:p>
            <a:r>
              <a:rPr lang="en-US" dirty="0"/>
              <a:t>Background: need for validation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89239-5103-7FC9-8B67-A9EE3B5C1C8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5" y="1677798"/>
            <a:ext cx="10686936" cy="4336890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Validation is required for speech measures to be accepted in clinical trials (e.g., as biomarker or surrogate endpoint)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600" dirty="0"/>
              <a:t>Includes identifying and understanding the variables with systematic influence on the reliability and validity of speech-based markers of negative symptoms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The current analysis focused on the examining the influence of </a:t>
            </a:r>
            <a:r>
              <a:rPr lang="en-US" sz="1800" b="1" dirty="0"/>
              <a:t>1) antipsychotic dose </a:t>
            </a:r>
            <a:r>
              <a:rPr lang="en-US" sz="1800" dirty="0"/>
              <a:t>and </a:t>
            </a:r>
            <a:r>
              <a:rPr lang="en-US" sz="1800" b="1" dirty="0"/>
              <a:t>2) extrapyramidal symptoms</a:t>
            </a:r>
            <a:r>
              <a:rPr lang="en-US" sz="1800" dirty="0"/>
              <a:t> on speech measures</a:t>
            </a:r>
            <a:endParaRPr lang="en-US" sz="1800" b="1" dirty="0"/>
          </a:p>
          <a:p>
            <a:pPr marL="645750" lvl="1" indent="-285750">
              <a:spcAft>
                <a:spcPts val="600"/>
              </a:spcAft>
            </a:pPr>
            <a:r>
              <a:rPr lang="en-US" sz="1600" i="1" dirty="0"/>
              <a:t>Sedating effects can resemble negative symptoms and impact speech (e.g., decreased motor and voluntary goal-directed activity)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600" i="1" dirty="0"/>
              <a:t>Antipsychotics can impact cognitive abilities including speech through their anticholinergic and dopaminergic properties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600" i="1" dirty="0"/>
              <a:t>Extrapyramidal side effects (EPS; e.g., parkinsonism, akathisia) can alter motor speech</a:t>
            </a:r>
          </a:p>
          <a:p>
            <a:pPr marL="311150" lvl="1" indent="-301625">
              <a:spcAft>
                <a:spcPts val="600"/>
              </a:spcAft>
            </a:pPr>
            <a:r>
              <a:rPr lang="en-US" sz="1800" dirty="0"/>
              <a:t>Few studies to-date have examined this question, with mixed results </a:t>
            </a:r>
            <a:r>
              <a:rPr lang="en-US" dirty="0"/>
              <a:t>(Alpert et al., 2002; de Boer et al., 2020; de Boer et al., 2023)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B887F4-CA6C-E2FA-50B8-0B11ACD7F0B8}"/>
              </a:ext>
            </a:extLst>
          </p:cNvPr>
          <p:cNvSpPr txBox="1"/>
          <p:nvPr/>
        </p:nvSpPr>
        <p:spPr>
          <a:xfrm>
            <a:off x="1137929" y="5863031"/>
            <a:ext cx="8947499" cy="67972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>
              <a:spcAft>
                <a:spcPts val="300"/>
              </a:spcAft>
            </a:pP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Alpert, M., et al. (2002). A comparison of clinical ratings with vocal acoustic measures of flat affect and alogia. </a:t>
            </a:r>
            <a:r>
              <a:rPr lang="en-CA" sz="10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Journal of psychiatric research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 </a:t>
            </a:r>
            <a:r>
              <a:rPr lang="en-CA" sz="10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36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(5), 347-353.</a:t>
            </a:r>
          </a:p>
          <a:p>
            <a:pPr algn="l">
              <a:spcAft>
                <a:spcPts val="300"/>
              </a:spcAft>
            </a:pP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De Boer, J. N., et al. (2020). Language disturbances in schizophrenia: the relation with antipsychotic medication. </a:t>
            </a:r>
            <a:r>
              <a:rPr lang="en-CA" sz="10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NPJ schizophrenia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 </a:t>
            </a:r>
            <a:r>
              <a:rPr lang="en-CA" sz="10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6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(1), 24.</a:t>
            </a:r>
          </a:p>
          <a:p>
            <a:pPr algn="l">
              <a:spcAft>
                <a:spcPts val="300"/>
              </a:spcAft>
            </a:pP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De Boer, J. N., et al.. (2023). Acoustic speech markers for schizophrenia-spectrum disorders: a diagnostic and symptom-recognition tool. </a:t>
            </a:r>
            <a:r>
              <a:rPr lang="en-CA" sz="10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Psychological medicine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, </a:t>
            </a:r>
            <a:r>
              <a:rPr lang="en-CA" sz="1000" b="0" i="1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53</a:t>
            </a:r>
            <a:r>
              <a:rPr lang="en-CA" sz="1000" b="0" i="0" dirty="0">
                <a:solidFill>
                  <a:schemeClr val="tx2"/>
                </a:solidFill>
                <a:effectLst/>
                <a:latin typeface="Poppins" pitchFamily="2" charset="77"/>
                <a:cs typeface="Poppins" pitchFamily="2" charset="77"/>
              </a:rPr>
              <a:t>(4), 1302-1312.</a:t>
            </a:r>
          </a:p>
          <a:p>
            <a:pPr algn="l">
              <a:spcAft>
                <a:spcPts val="300"/>
              </a:spcAft>
            </a:pPr>
            <a:endParaRPr lang="en-CA" sz="1000" b="0" i="0" dirty="0">
              <a:solidFill>
                <a:schemeClr val="tx2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algn="l">
              <a:spcAft>
                <a:spcPts val="300"/>
              </a:spcAft>
            </a:pPr>
            <a:endParaRPr lang="en-US" sz="1400" b="0" dirty="0">
              <a:solidFill>
                <a:schemeClr val="tx2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5" name="Picture 4" descr="A wooden stamp with a check mark&#10;&#10;AI-generated content may be incorrect.">
            <a:extLst>
              <a:ext uri="{FF2B5EF4-FFF2-40B4-BE49-F238E27FC236}">
                <a16:creationId xmlns:a16="http://schemas.microsoft.com/office/drawing/2014/main" id="{7C4B2277-E013-0B24-F551-B5379577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929" y="104731"/>
            <a:ext cx="1477162" cy="147716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9BAF0-82D5-A962-BD8A-6D861947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87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22E15-B579-817B-FA07-D862C261E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AA696-1BBC-204A-7FC8-B3A9760E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0255" cy="660144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0F52C-FFCD-B025-A115-DED98C0F62A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4" y="1847950"/>
            <a:ext cx="8683663" cy="4166738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Confirm the relationship between negative symptom severity and relevant speech features examined across a range of speech tasks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endParaRPr lang="en-US" sz="1800" dirty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dirty="0"/>
              <a:t>Determine whether these speech features are additionally sensitive to the effects of antipsychotic dosage and EPS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618B71-DFED-73B2-61FB-BCD647248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31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68C03-0DF5-BD09-F474-72E10EC97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B100E-E08C-0C0B-A957-B0B357F08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0255" cy="660144"/>
          </a:xfrm>
        </p:spPr>
        <p:txBody>
          <a:bodyPr/>
          <a:lstStyle/>
          <a:p>
            <a:r>
              <a:rPr lang="en-US" dirty="0"/>
              <a:t>Study details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3246B6-7299-2AE1-35E1-DAE3AA36177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4" y="1711354"/>
            <a:ext cx="9672667" cy="430333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b="1" dirty="0"/>
              <a:t>Participants 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800" dirty="0"/>
              <a:t>Baseline data from 67 English-speaking inpatient participants with a schizophrenia spectrum disorder diagnosis from a longitudinal study of psychosis outcomes</a:t>
            </a:r>
          </a:p>
          <a:p>
            <a:pPr>
              <a:spcAft>
                <a:spcPts val="600"/>
              </a:spcAft>
            </a:pPr>
            <a:r>
              <a:rPr lang="en-US" sz="1800" b="1" dirty="0"/>
              <a:t>Clinical assessments</a:t>
            </a:r>
            <a:r>
              <a:rPr lang="en-US" sz="1800" dirty="0"/>
              <a:t> 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800" i="1" dirty="0"/>
              <a:t>Schedule for the Assessment of Negative Symptoms (SANS)</a:t>
            </a:r>
            <a:r>
              <a:rPr lang="en-US" sz="1800" dirty="0"/>
              <a:t> – total score and domain scores (alogia, anhedonia/asociality, avolition, blunted affect)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800" i="1" dirty="0"/>
              <a:t>Extrapyramidal Symptom Rating Scale (ESRS) </a:t>
            </a:r>
            <a:r>
              <a:rPr lang="en-US" sz="1800" dirty="0"/>
              <a:t>– global impression scores for dyskinesia, dystonia, akathisia, parkinsonism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800" i="1" dirty="0"/>
              <a:t>Brief Psychiatric Rating Scale (BPRS) </a:t>
            </a:r>
            <a:r>
              <a:rPr lang="en-US" sz="1800" dirty="0"/>
              <a:t>– total score for overall psychiatric symptom severity</a:t>
            </a:r>
          </a:p>
          <a:p>
            <a:pPr>
              <a:spcAft>
                <a:spcPts val="600"/>
              </a:spcAft>
            </a:pPr>
            <a:r>
              <a:rPr lang="en-US" sz="1800" b="1" dirty="0"/>
              <a:t>Speech assessments</a:t>
            </a:r>
          </a:p>
          <a:p>
            <a:pPr marL="645750" lvl="1" indent="-285750">
              <a:spcAft>
                <a:spcPts val="600"/>
              </a:spcAft>
            </a:pPr>
            <a:r>
              <a:rPr lang="en-US" sz="1800" dirty="0"/>
              <a:t>Journaling (x2), Picture Description (x3), Verbal Fluency (Phonemic, Semantic), Paragraph Reading</a:t>
            </a:r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645750" lvl="1" indent="-285750">
              <a:spcAft>
                <a:spcPts val="600"/>
              </a:spcAft>
            </a:pPr>
            <a:endParaRPr lang="en-US" sz="1800" dirty="0"/>
          </a:p>
          <a:p>
            <a:pPr marL="1005750" lvl="2" indent="-285750">
              <a:spcAft>
                <a:spcPts val="600"/>
              </a:spcAft>
            </a:pPr>
            <a:endParaRPr lang="en-US" sz="1600" dirty="0"/>
          </a:p>
          <a:p>
            <a:endParaRPr lang="en-US" dirty="0"/>
          </a:p>
        </p:txBody>
      </p:sp>
      <p:pic>
        <p:nvPicPr>
          <p:cNvPr id="4" name="Picture 3" descr="A group of people in different poses&#10;&#10;AI-generated content may be incorrect.">
            <a:extLst>
              <a:ext uri="{FF2B5EF4-FFF2-40B4-BE49-F238E27FC236}">
                <a16:creationId xmlns:a16="http://schemas.microsoft.com/office/drawing/2014/main" id="{863A4B0D-748B-A44E-2A68-638D56ED95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016" t="53333" b="23915"/>
          <a:stretch/>
        </p:blipFill>
        <p:spPr>
          <a:xfrm>
            <a:off x="149505" y="2004969"/>
            <a:ext cx="1117233" cy="978291"/>
          </a:xfrm>
          <a:prstGeom prst="rect">
            <a:avLst/>
          </a:prstGeom>
        </p:spPr>
      </p:pic>
      <p:pic>
        <p:nvPicPr>
          <p:cNvPr id="7" name="Picture 6" descr="A clipboard with check marks&#10;&#10;AI-generated content may be incorrect.">
            <a:extLst>
              <a:ext uri="{FF2B5EF4-FFF2-40B4-BE49-F238E27FC236}">
                <a16:creationId xmlns:a16="http://schemas.microsoft.com/office/drawing/2014/main" id="{BB4C8C50-B706-CAB0-1D36-5C2F72E028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738" t="17859" r="29571" b="21712"/>
          <a:stretch/>
        </p:blipFill>
        <p:spPr>
          <a:xfrm>
            <a:off x="368264" y="3498638"/>
            <a:ext cx="817876" cy="115768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60CF71-AD29-B5DB-0D46-98DB6A116466}"/>
              </a:ext>
            </a:extLst>
          </p:cNvPr>
          <p:cNvGrpSpPr/>
          <p:nvPr/>
        </p:nvGrpSpPr>
        <p:grpSpPr>
          <a:xfrm>
            <a:off x="456685" y="5602109"/>
            <a:ext cx="576640" cy="978291"/>
            <a:chOff x="617615" y="2480163"/>
            <a:chExt cx="1062400" cy="1802400"/>
          </a:xfrm>
        </p:grpSpPr>
        <p:pic>
          <p:nvPicPr>
            <p:cNvPr id="11" name="Google Shape;211;p48">
              <a:extLst>
                <a:ext uri="{FF2B5EF4-FFF2-40B4-BE49-F238E27FC236}">
                  <a16:creationId xmlns:a16="http://schemas.microsoft.com/office/drawing/2014/main" id="{9DC6371C-3E65-FBBD-32AA-59735702A4F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23840" t="3692" r="23635" b="4226"/>
            <a:stretch/>
          </p:blipFill>
          <p:spPr>
            <a:xfrm>
              <a:off x="617615" y="2480163"/>
              <a:ext cx="1062400" cy="180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12;p48">
              <a:extLst>
                <a:ext uri="{FF2B5EF4-FFF2-40B4-BE49-F238E27FC236}">
                  <a16:creationId xmlns:a16="http://schemas.microsoft.com/office/drawing/2014/main" id="{23B66323-E3E7-FBAC-9612-74C58D0FD2D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b="1458"/>
            <a:stretch/>
          </p:blipFill>
          <p:spPr>
            <a:xfrm>
              <a:off x="765625" y="2727993"/>
              <a:ext cx="762331" cy="12576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8DF42C5-E8B1-418B-3684-25457F28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25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6461C-8481-9AAA-D5B4-A90DB1F1D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41DF-1B99-3317-CEAC-4638EA075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2" y="829447"/>
            <a:ext cx="9390255" cy="660144"/>
          </a:xfrm>
        </p:spPr>
        <p:txBody>
          <a:bodyPr/>
          <a:lstStyle/>
          <a:p>
            <a:r>
              <a:rPr lang="en-US" dirty="0"/>
              <a:t>Speech processing &amp; analysis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59732-4895-7D33-3DB3-7818D6C8ACF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4" y="1665514"/>
            <a:ext cx="10911177" cy="4349174"/>
          </a:xfrm>
        </p:spPr>
        <p:txBody>
          <a:bodyPr/>
          <a:lstStyle/>
          <a:p>
            <a:pPr marL="295275" lvl="1" indent="-285750">
              <a:spcAft>
                <a:spcPts val="600"/>
              </a:spcAft>
            </a:pPr>
            <a:r>
              <a:rPr lang="en-US" sz="1600" dirty="0"/>
              <a:t>Participant speech recordings were processed and analyzed with the </a:t>
            </a:r>
            <a:r>
              <a:rPr lang="en-US" sz="1600" dirty="0" err="1"/>
              <a:t>Winterlight</a:t>
            </a:r>
            <a:r>
              <a:rPr lang="en-US" sz="1600" dirty="0"/>
              <a:t> analysis platform: manual transcription, acoustic signal analysis, and natural language processing (using open-source libraries and custom code).</a:t>
            </a:r>
          </a:p>
          <a:p>
            <a:pPr marL="295275" lvl="1" indent="-285750">
              <a:spcAft>
                <a:spcPts val="600"/>
              </a:spcAft>
            </a:pP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096D1-4812-C4B1-8530-D8A5FD5E4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35" y="3983199"/>
            <a:ext cx="4080139" cy="230395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68C60AC-FD0B-1D8F-DEB6-A582B2702D81}"/>
              </a:ext>
            </a:extLst>
          </p:cNvPr>
          <p:cNvGrpSpPr/>
          <p:nvPr/>
        </p:nvGrpSpPr>
        <p:grpSpPr>
          <a:xfrm>
            <a:off x="6018504" y="2404597"/>
            <a:ext cx="5921828" cy="4461791"/>
            <a:chOff x="5301343" y="2013856"/>
            <a:chExt cx="6313714" cy="475705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310BFD-F1C1-3224-BDB5-CF00DF71401A}"/>
                </a:ext>
              </a:extLst>
            </p:cNvPr>
            <p:cNvSpPr/>
            <p:nvPr/>
          </p:nvSpPr>
          <p:spPr>
            <a:xfrm>
              <a:off x="5301343" y="2013856"/>
              <a:ext cx="6313714" cy="4757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F430BC-604A-1C70-610E-E74F4F5BE44F}"/>
                </a:ext>
              </a:extLst>
            </p:cNvPr>
            <p:cNvGrpSpPr/>
            <p:nvPr/>
          </p:nvGrpSpPr>
          <p:grpSpPr>
            <a:xfrm>
              <a:off x="5479822" y="2090388"/>
              <a:ext cx="6066972" cy="4616450"/>
              <a:chOff x="3051628" y="1543050"/>
              <a:chExt cx="6066972" cy="461645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8D79BAC-E4F5-6483-4F81-B937A0503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73400" y="1543050"/>
                <a:ext cx="6045200" cy="37719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F97F519-2B1C-1936-04CB-8B599613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51628" y="5118100"/>
                <a:ext cx="6045200" cy="10414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E3778F6-55F5-2FC5-A973-695596BCACF4}"/>
              </a:ext>
            </a:extLst>
          </p:cNvPr>
          <p:cNvSpPr txBox="1"/>
          <p:nvPr/>
        </p:nvSpPr>
        <p:spPr>
          <a:xfrm>
            <a:off x="882864" y="2500574"/>
            <a:ext cx="5213136" cy="802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Selected </a:t>
            </a:r>
            <a:r>
              <a:rPr lang="en-US" sz="1600" b="1" dirty="0"/>
              <a:t>19 a priori speech features </a:t>
            </a:r>
            <a:r>
              <a:rPr lang="en-US" sz="1600" dirty="0"/>
              <a:t>(acoustic, timing, verbal output) relevant to negative symptoms and the potential influence of antipsychotic dose and motor symptoms.</a:t>
            </a:r>
            <a:endParaRPr lang="en-US" b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59960-7EAD-3B28-BF18-404E34B65E48}"/>
              </a:ext>
            </a:extLst>
          </p:cNvPr>
          <p:cNvSpPr txBox="1"/>
          <p:nvPr/>
        </p:nvSpPr>
        <p:spPr>
          <a:xfrm>
            <a:off x="6197937" y="2189212"/>
            <a:ext cx="2416628" cy="40158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algn="l"/>
            <a:r>
              <a:rPr lang="en-US" sz="1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 of speech features</a:t>
            </a:r>
            <a:endParaRPr lang="en-US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oogle Shape;574;p98">
            <a:extLst>
              <a:ext uri="{FF2B5EF4-FFF2-40B4-BE49-F238E27FC236}">
                <a16:creationId xmlns:a16="http://schemas.microsoft.com/office/drawing/2014/main" id="{CD8B0348-DA3A-79AB-2CD8-D9BBA6A9CEC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8252" b="64255"/>
          <a:stretch/>
        </p:blipFill>
        <p:spPr>
          <a:xfrm rot="5400000">
            <a:off x="4640169" y="4889041"/>
            <a:ext cx="1462786" cy="7085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68;p98">
            <a:extLst>
              <a:ext uri="{FF2B5EF4-FFF2-40B4-BE49-F238E27FC236}">
                <a16:creationId xmlns:a16="http://schemas.microsoft.com/office/drawing/2014/main" id="{889155E8-9152-A819-FF11-C78003A1F0E3}"/>
              </a:ext>
            </a:extLst>
          </p:cNvPr>
          <p:cNvSpPr/>
          <p:nvPr/>
        </p:nvSpPr>
        <p:spPr>
          <a:xfrm rot="1503634">
            <a:off x="4335182" y="4780878"/>
            <a:ext cx="450833" cy="15612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568;p98">
            <a:extLst>
              <a:ext uri="{FF2B5EF4-FFF2-40B4-BE49-F238E27FC236}">
                <a16:creationId xmlns:a16="http://schemas.microsoft.com/office/drawing/2014/main" id="{949EDF84-1E30-73E6-BD52-DD42A4563F4D}"/>
              </a:ext>
            </a:extLst>
          </p:cNvPr>
          <p:cNvSpPr/>
          <p:nvPr/>
        </p:nvSpPr>
        <p:spPr>
          <a:xfrm rot="20108997">
            <a:off x="4353077" y="5689107"/>
            <a:ext cx="450834" cy="15612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588;p98">
            <a:extLst>
              <a:ext uri="{FF2B5EF4-FFF2-40B4-BE49-F238E27FC236}">
                <a16:creationId xmlns:a16="http://schemas.microsoft.com/office/drawing/2014/main" id="{AEFB3410-3707-0775-D06C-5E34E72BC108}"/>
              </a:ext>
            </a:extLst>
          </p:cNvPr>
          <p:cNvSpPr txBox="1"/>
          <p:nvPr/>
        </p:nvSpPr>
        <p:spPr>
          <a:xfrm>
            <a:off x="4720783" y="4100693"/>
            <a:ext cx="1236682" cy="49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CA" sz="1400" b="1" kern="0" dirty="0">
                <a:solidFill>
                  <a:srgbClr val="434343"/>
                </a:solidFill>
                <a:latin typeface="Arial"/>
                <a:cs typeface="Poppins"/>
                <a:sym typeface="Poppins"/>
              </a:rPr>
              <a:t>Feature set</a:t>
            </a:r>
            <a:endParaRPr sz="1200" b="1" kern="0" dirty="0">
              <a:solidFill>
                <a:srgbClr val="666666"/>
              </a:solidFill>
              <a:latin typeface="Arial"/>
              <a:ea typeface="Poppins"/>
              <a:cs typeface="Poppins"/>
              <a:sym typeface="Poppin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EC6D2D-6D62-48CF-BD86-DBEBE9B3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43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DC6B-5550-AA87-188E-26F8F333B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5726A-CDDF-28A9-B9B0-A6D0BA01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093" y="829447"/>
            <a:ext cx="9381865" cy="660144"/>
          </a:xfrm>
        </p:spPr>
        <p:txBody>
          <a:bodyPr/>
          <a:lstStyle/>
          <a:p>
            <a:r>
              <a:rPr lang="en-US" dirty="0"/>
              <a:t>Statistical analysis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C7B7F-71E9-8EF7-C9DC-982A26CBB5D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704" y="1853966"/>
            <a:ext cx="9806092" cy="4777421"/>
          </a:xfrm>
        </p:spPr>
        <p:txBody>
          <a:bodyPr/>
          <a:lstStyle/>
          <a:p>
            <a:pPr marL="352425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/>
              <a:t>Associations between speech features and clinical variables </a:t>
            </a:r>
            <a:r>
              <a:rPr lang="en-US" sz="1800" dirty="0"/>
              <a:t>(partial Kendall’s tau correlations adjusted for age and sex):</a:t>
            </a:r>
          </a:p>
          <a:p>
            <a:pPr marL="655275" lvl="2" indent="-285750">
              <a:spcAft>
                <a:spcPts val="600"/>
              </a:spcAft>
            </a:pPr>
            <a:r>
              <a:rPr lang="en-US" sz="1800" i="1" dirty="0"/>
              <a:t>Negative symptoms</a:t>
            </a:r>
            <a:r>
              <a:rPr lang="en-US" sz="1800" dirty="0"/>
              <a:t>: SANS total score and domain scores</a:t>
            </a:r>
          </a:p>
          <a:p>
            <a:pPr marL="655275" lvl="2" indent="-285750">
              <a:spcAft>
                <a:spcPts val="600"/>
              </a:spcAft>
            </a:pPr>
            <a:r>
              <a:rPr lang="en-US" sz="1800" i="1" dirty="0"/>
              <a:t>Motor symptoms</a:t>
            </a:r>
            <a:r>
              <a:rPr lang="en-US" sz="1800" dirty="0"/>
              <a:t>: ESRS global impression scores</a:t>
            </a:r>
          </a:p>
          <a:p>
            <a:pPr marL="655275" lvl="2" indent="-285750">
              <a:spcAft>
                <a:spcPts val="600"/>
              </a:spcAft>
            </a:pPr>
            <a:r>
              <a:rPr lang="en-US" sz="1800" i="1" dirty="0"/>
              <a:t>Antipsychotic medication dose </a:t>
            </a:r>
            <a:r>
              <a:rPr lang="en-US" sz="1800" dirty="0"/>
              <a:t>(chlorpromazine equivalent dose; CPZE)</a:t>
            </a:r>
          </a:p>
          <a:p>
            <a:pPr marL="655275" lvl="2" indent="-285750">
              <a:spcAft>
                <a:spcPts val="600"/>
              </a:spcAft>
            </a:pPr>
            <a:endParaRPr lang="en-US" sz="1800" dirty="0"/>
          </a:p>
          <a:p>
            <a:pPr marL="352425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/>
              <a:t>Bayesian statistics </a:t>
            </a:r>
            <a:r>
              <a:rPr lang="en-US" sz="1800" dirty="0"/>
              <a:t>then performed to evaluate strength of evidence for absence of associations (i.e., the null hypothesis) between identified speech features and ESRS/CPZE scores </a:t>
            </a:r>
          </a:p>
          <a:p>
            <a:pPr marL="352425" lvl="1" indent="-342900">
              <a:spcAft>
                <a:spcPts val="600"/>
              </a:spcAft>
              <a:buFont typeface="+mj-lt"/>
              <a:buAutoNum type="arabicPeriod"/>
            </a:pPr>
            <a:endParaRPr lang="en-US" sz="1800" dirty="0"/>
          </a:p>
          <a:p>
            <a:pPr marL="352425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800" b="1" dirty="0"/>
              <a:t>Mediation analysis </a:t>
            </a:r>
            <a:r>
              <a:rPr lang="en-US" sz="1800" dirty="0"/>
              <a:t>to examine whether motor symptoms or CPZE dose mediated relationship between negative symptoms and speech</a:t>
            </a: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633E94-D9ED-B320-9493-9D63F4CF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14480-6E9D-4772-A6FB-46FB096DA1A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215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avy Cambridge Cognition">
      <a:dk1>
        <a:srgbClr val="153E6E"/>
      </a:dk1>
      <a:lt1>
        <a:srgbClr val="FFFFFF"/>
      </a:lt1>
      <a:dk2>
        <a:srgbClr val="5D6883"/>
      </a:dk2>
      <a:lt2>
        <a:srgbClr val="FFFFFF"/>
      </a:lt2>
      <a:accent1>
        <a:srgbClr val="6A9CC6"/>
      </a:accent1>
      <a:accent2>
        <a:srgbClr val="E6653D"/>
      </a:accent2>
      <a:accent3>
        <a:srgbClr val="65B245"/>
      </a:accent3>
      <a:accent4>
        <a:srgbClr val="CFB725"/>
      </a:accent4>
      <a:accent5>
        <a:srgbClr val="153E6E"/>
      </a:accent5>
      <a:accent6>
        <a:srgbClr val="172738"/>
      </a:accent6>
      <a:hlink>
        <a:srgbClr val="5D6883"/>
      </a:hlink>
      <a:folHlink>
        <a:srgbClr val="699CC5"/>
      </a:folHlink>
    </a:clrScheme>
    <a:fontScheme name="Navy Cambridge Cognition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 algn="l">
          <a:defRPr b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-branded WP-CP slides" id="{9F379059-E53C-487A-8ED9-EB7B6DC3CC1A}" vid="{45D2C15B-6DED-487E-9396-F96F46696929}"/>
    </a:ext>
  </a:extLst>
</a:theme>
</file>

<file path=ppt/theme/theme2.xml><?xml version="1.0" encoding="utf-8"?>
<a:theme xmlns:a="http://schemas.openxmlformats.org/drawingml/2006/main" name="1_Office Theme">
  <a:themeElements>
    <a:clrScheme name="Navy Cambridge Cognition">
      <a:dk1>
        <a:srgbClr val="153E6E"/>
      </a:dk1>
      <a:lt1>
        <a:srgbClr val="FFFFFF"/>
      </a:lt1>
      <a:dk2>
        <a:srgbClr val="5D6883"/>
      </a:dk2>
      <a:lt2>
        <a:srgbClr val="FFFFFF"/>
      </a:lt2>
      <a:accent1>
        <a:srgbClr val="6A9CC6"/>
      </a:accent1>
      <a:accent2>
        <a:srgbClr val="E6653D"/>
      </a:accent2>
      <a:accent3>
        <a:srgbClr val="65B245"/>
      </a:accent3>
      <a:accent4>
        <a:srgbClr val="CFB725"/>
      </a:accent4>
      <a:accent5>
        <a:srgbClr val="153E6E"/>
      </a:accent5>
      <a:accent6>
        <a:srgbClr val="172738"/>
      </a:accent6>
      <a:hlink>
        <a:srgbClr val="5D6883"/>
      </a:hlink>
      <a:folHlink>
        <a:srgbClr val="699CC5"/>
      </a:folHlink>
    </a:clrScheme>
    <a:fontScheme name="Navy Cambridge Cognition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Autofit/>
      </a:bodyPr>
      <a:lstStyle>
        <a:defPPr algn="l">
          <a:defRPr b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EE22436E-6B57-4703-A52C-ED1B116ABA33}" vid="{06C77524-2540-4F13-8C8B-12985AE2CACA}"/>
    </a:ext>
  </a:extLst>
</a:theme>
</file>

<file path=ppt/theme/theme3.xml><?xml version="1.0" encoding="utf-8"?>
<a:theme xmlns:a="http://schemas.openxmlformats.org/drawingml/2006/main" name="Office Theme">
  <a:themeElements>
    <a:clrScheme name="Navy Cambridge Cognition">
      <a:dk1>
        <a:srgbClr val="153E6E"/>
      </a:dk1>
      <a:lt1>
        <a:srgbClr val="FFFFFF"/>
      </a:lt1>
      <a:dk2>
        <a:srgbClr val="5D6883"/>
      </a:dk2>
      <a:lt2>
        <a:srgbClr val="FFFFFF"/>
      </a:lt2>
      <a:accent1>
        <a:srgbClr val="6A9CC6"/>
      </a:accent1>
      <a:accent2>
        <a:srgbClr val="E6653D"/>
      </a:accent2>
      <a:accent3>
        <a:srgbClr val="65B245"/>
      </a:accent3>
      <a:accent4>
        <a:srgbClr val="CFB725"/>
      </a:accent4>
      <a:accent5>
        <a:srgbClr val="153E6E"/>
      </a:accent5>
      <a:accent6>
        <a:srgbClr val="172738"/>
      </a:accent6>
      <a:hlink>
        <a:srgbClr val="5D6883"/>
      </a:hlink>
      <a:folHlink>
        <a:srgbClr val="699CC5"/>
      </a:folHlink>
    </a:clrScheme>
    <a:fontScheme name="Navy Cambridge Cognition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Navy Cambridge Cognition">
      <a:dk1>
        <a:srgbClr val="153E6E"/>
      </a:dk1>
      <a:lt1>
        <a:srgbClr val="FFFFFF"/>
      </a:lt1>
      <a:dk2>
        <a:srgbClr val="5D6883"/>
      </a:dk2>
      <a:lt2>
        <a:srgbClr val="FFFFFF"/>
      </a:lt2>
      <a:accent1>
        <a:srgbClr val="6A9CC6"/>
      </a:accent1>
      <a:accent2>
        <a:srgbClr val="E6653D"/>
      </a:accent2>
      <a:accent3>
        <a:srgbClr val="65B245"/>
      </a:accent3>
      <a:accent4>
        <a:srgbClr val="CFB725"/>
      </a:accent4>
      <a:accent5>
        <a:srgbClr val="153E6E"/>
      </a:accent5>
      <a:accent6>
        <a:srgbClr val="172738"/>
      </a:accent6>
      <a:hlink>
        <a:srgbClr val="5D6883"/>
      </a:hlink>
      <a:folHlink>
        <a:srgbClr val="699CC5"/>
      </a:folHlink>
    </a:clrScheme>
    <a:fontScheme name="Navy Cambridge Cognition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61bc88-d0cd-4040-a95a-c5f753cd1bed">
      <Terms xmlns="http://schemas.microsoft.com/office/infopath/2007/PartnerControls"/>
    </lcf76f155ced4ddcb4097134ff3c332f>
    <TaxCatchAll xmlns="69819115-8306-4542-afbf-3c5dd6a16e1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E154F54514748822239E02AA6E4FB" ma:contentTypeVersion="12" ma:contentTypeDescription="Create a new document." ma:contentTypeScope="" ma:versionID="2fa02b352f2a55833ea06400566638f6">
  <xsd:schema xmlns:xsd="http://www.w3.org/2001/XMLSchema" xmlns:xs="http://www.w3.org/2001/XMLSchema" xmlns:p="http://schemas.microsoft.com/office/2006/metadata/properties" xmlns:ns2="c161bc88-d0cd-4040-a95a-c5f753cd1bed" xmlns:ns3="69819115-8306-4542-afbf-3c5dd6a16e15" targetNamespace="http://schemas.microsoft.com/office/2006/metadata/properties" ma:root="true" ma:fieldsID="7c4a6d866d4c53ffb7df6736a16bff7e" ns2:_="" ns3:_="">
    <xsd:import namespace="c161bc88-d0cd-4040-a95a-c5f753cd1bed"/>
    <xsd:import namespace="69819115-8306-4542-afbf-3c5dd6a16e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1bc88-d0cd-4040-a95a-c5f753cd1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cb9b195-0fd0-4eb9-a37b-ba342eca43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819115-8306-4542-afbf-3c5dd6a16e1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fcd1fb6-c341-44ec-9f48-4f601123d709}" ma:internalName="TaxCatchAll" ma:showField="CatchAllData" ma:web="69819115-8306-4542-afbf-3c5dd6a16e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4B742A-7FF8-4A5C-81ED-8A9FA9A7822C}">
  <ds:schemaRefs>
    <ds:schemaRef ds:uri="http://purl.org/dc/terms/"/>
    <ds:schemaRef ds:uri="http://www.w3.org/XML/1998/namespace"/>
    <ds:schemaRef ds:uri="http://purl.org/dc/elements/1.1/"/>
    <ds:schemaRef ds:uri="c161bc88-d0cd-4040-a95a-c5f753cd1bed"/>
    <ds:schemaRef ds:uri="69819115-8306-4542-afbf-3c5dd6a16e15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6BECA3A-8B33-44BB-AAFD-861A9C3FF34E}">
  <ds:schemaRefs>
    <ds:schemaRef ds:uri="69819115-8306-4542-afbf-3c5dd6a16e15"/>
    <ds:schemaRef ds:uri="c161bc88-d0cd-4040-a95a-c5f753cd1b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66F065D-0242-4DA8-8E9F-1748C93870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3644</TotalTime>
  <Words>1695</Words>
  <Application>Microsoft Office PowerPoint</Application>
  <PresentationFormat>Widescreen</PresentationFormat>
  <Paragraphs>192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Poppins</vt:lpstr>
      <vt:lpstr>Times New Roman</vt:lpstr>
      <vt:lpstr>Wingdings</vt:lpstr>
      <vt:lpstr>Office Theme</vt:lpstr>
      <vt:lpstr>1_Office Theme</vt:lpstr>
      <vt:lpstr>Computational speech markers of negative symptoms show evidence of being robust to antipsychotic dose and extrapyramidal symptoms in schizophrenia </vt:lpstr>
      <vt:lpstr>Disclosures</vt:lpstr>
      <vt:lpstr>Background: negative Sx assessment &amp; treatment</vt:lpstr>
      <vt:lpstr>Background: where do digital speech assessments fit in?</vt:lpstr>
      <vt:lpstr>Background: need for validation</vt:lpstr>
      <vt:lpstr>Objectives</vt:lpstr>
      <vt:lpstr>Study details</vt:lpstr>
      <vt:lpstr>Speech processing &amp; analysis</vt:lpstr>
      <vt:lpstr>Statistical analysis</vt:lpstr>
      <vt:lpstr>Score distributions</vt:lpstr>
      <vt:lpstr>Results: speech correlations with negative Sx</vt:lpstr>
      <vt:lpstr>Results: significant negative Sx correlations by task</vt:lpstr>
      <vt:lpstr>Results: speech correlations with EPS &amp; CPZE dose</vt:lpstr>
      <vt:lpstr>Results: Bayesian &amp; mediation analysis</vt:lpstr>
      <vt:lpstr>Summary &amp; 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Michael Spilka</dc:creator>
  <cp:keywords>v20230904</cp:keywords>
  <cp:lastModifiedBy>Betsy Schaefer</cp:lastModifiedBy>
  <cp:revision>145</cp:revision>
  <dcterms:created xsi:type="dcterms:W3CDTF">2024-09-11T19:08:10Z</dcterms:created>
  <dcterms:modified xsi:type="dcterms:W3CDTF">2025-03-28T14:55:44Z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0x01010097DE154F54514748822239E02AA6E4FB</vt:lpwstr>
  </property>
  <property fmtid="{D5CDD505-2E9C-101B-9397-08002B2CF9AE}" pid="3" name="MediaServiceImageTags">
    <vt:lpwstr/>
  </property>
</Properties>
</file>