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729" r:id="rId3"/>
    <p:sldId id="732" r:id="rId4"/>
    <p:sldId id="731" r:id="rId5"/>
    <p:sldId id="829" r:id="rId6"/>
    <p:sldId id="606" r:id="rId7"/>
    <p:sldId id="730" r:id="rId8"/>
    <p:sldId id="728" r:id="rId9"/>
    <p:sldId id="841" r:id="rId10"/>
    <p:sldId id="830" r:id="rId11"/>
    <p:sldId id="823" r:id="rId12"/>
    <p:sldId id="831" r:id="rId13"/>
    <p:sldId id="832" r:id="rId14"/>
    <p:sldId id="833" r:id="rId15"/>
    <p:sldId id="836" r:id="rId16"/>
    <p:sldId id="835" r:id="rId17"/>
    <p:sldId id="837" r:id="rId18"/>
    <p:sldId id="838" r:id="rId19"/>
    <p:sldId id="260" r:id="rId20"/>
    <p:sldId id="272" r:id="rId21"/>
    <p:sldId id="273" r:id="rId22"/>
    <p:sldId id="312" r:id="rId23"/>
    <p:sldId id="310" r:id="rId24"/>
    <p:sldId id="311" r:id="rId25"/>
    <p:sldId id="297" r:id="rId26"/>
    <p:sldId id="842" r:id="rId27"/>
    <p:sldId id="839" r:id="rId28"/>
    <p:sldId id="840" r:id="rId29"/>
    <p:sldId id="82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1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8" autoAdjust="0"/>
    <p:restoredTop sz="94662" autoAdjust="0"/>
  </p:normalViewPr>
  <p:slideViewPr>
    <p:cSldViewPr snapToGrid="0" snapToObjects="1">
      <p:cViewPr varScale="1">
        <p:scale>
          <a:sx n="99" d="100"/>
          <a:sy n="99" d="100"/>
        </p:scale>
        <p:origin x="1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19:13.98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16759 1 24575,'0'13'0,"-5"22"0,-4-1 0,-4 6 0,-8 16 0,-5 6 0,4-8 0,-3 3 0,-1 1-807,3-9 0,0 2 1,-1 0-1,-1 2 807,-3 8 0,-1 1 0,-1 2 0,1-1 0,1 0 0,-1 0 0,1 1 0,-1 0 0,6-12 0,0 2 0,0-2 0,0 2 0,0-1 0,-4 11 0,0 1 0,1-1 0,1-1-189,2-6 1,1 0 0,1-1-1,1 0 189,0-4 0,0 0 0,0-1 0,1-1-222,-3 10 1,0-2 0,-1-1 221,2-1 0,-2-1 0,1-1 0,0-2 0,1 0 0,0-1 0,-3 3 0,0 0 0,0-1 0,-2-1 0,0-1 0,-2 0 0,1-2 0,-1-1 0,-1 1 0,-1-1 0,-2 0 0,1 0 0,0-2 0,0-1 0,1-1 0,1-3 0,1-1 0,-1 1 0,0 3 0,-1 1 0,-1-1 0,2 0 0,-1-1 0,1 2 0,-1-2 0,0 0 0,0 1 0,0 2 0,-1 0 0,1-2 0,3-4 0,-1 0 0,1-2-84,-12 18 0,0-1 84,-1 0 0,0-1 0,4-6 0,0 0 0,-4 3 0,0 1 0,0-1 0,0 0 0,-1 3 0,-1 1 0,13-18 0,-1 1 0,-1 1 0,0 2 0,-1 0 0,0 2 481,-3 1 0,1 0 1,-2 0-482,-3 2 0,-1-1 0,-1 0 0,1 1 0,-2 0 0,0-1 0,-5 2 0,-1-2 0,-1 1 0,-3 1 0,0-1 0,-2 0-20,12-11 1,-1-1 0,0 1 0,0-1 19,1-1 0,0-1 0,-1 0 0,2-1 0,-12 8 0,2 0 0,-1-1 0,4-3 0,1 0 0,2-2 357,-11 8 0,3-1-357,6-3 0,3-2 0,9-8 0,3-2 190,-16 17-190,6-4 741,9-7-741,7-3 1801,4-5-1801,10-8 0,3-1 0,6-4 0,1 2 0,-6 8 0,-3 7 0,-6 10 0,-2 5 0,0-2 0,0-3 0,-4 6 0,0-5 0,-1 2 0,-3-1 0,3-9 0,-1-2 0,3-6 0,-4 1 0,-2 1 0,-5 1 0,-5 2 0,-7 1 0,-13 4 0,2-2 0,17-9 0,-2 0 0,-3 1 0,-1 0 0,0 1 0,-1 1 0,-4 1 0,0-1 0,11-5 0,1 0 0,2-2 0,2 0 0,-25 12 0,2 0 0,3-2 0,2 0 0,-1 0 0,10-3 0,-12 2 0,0 0 0,-7 3 0,3-1 0,5-3 0,-7 4 0,25-14 0,-2 1 0,-3 3 0,-2 0 0,1-2 0,-1 1 0,-5-1 0,0 1 0,6-3 0,-1 0 0,-5 0 0,0 0 0,3-1 0,-2 1 0,-9 0 0,-2 0 0,-4 2 0,-1-2 0,2-1 0,-1-1 0,-3 0 0,1 0 0,16-4 0,2-1 0,1 2 0,2-3 0,5 0 0,1-1 0,-25 1 0,5-4 0,0-3 0,3 0 0,-5 0 0,-3-2 0,1-3 0,1-4 0,7-4 0,1-2 0,2 2 0,0 0 0,3 3 0,0 0 0,0 2 0,1 0 0,0 3 0,-1 2 0,-13 1 0,-2 2 0,-1-1 0,7 1 0,22 0 0,6 0 0,11 0 0,4 0 0,-5-1 0,-6-7 0,-8-4 0,-3-2 0,-7-2 0,1 0 0,4 2 0,1 2 0,11 7 0,8 1 0,10 1 0,7 0 0,7 1 0,1 2 0,2-1 0,-3 1 0,-22 4 0,-22 10 0,-25 12 0,27-11 0,0 2 0,0 0 0,1 2 0,0-3 0,1 1 0,-4 1 0,-1 0 0,-2 2 0,-2 0 0,1 1 0,0-1 0,2 0 0,2 0 0,-23 15 0,12-4 0,10 1 0,-2 6 0,2 1 0,-2 4 0,0-4 0,2-4 0,-2 0 0,-1-1 0,-2 0 0,-6 2 0,-4 2 0,18-15 0,0 0 0,-6 2 0,-2 1 0,-3 1 0,-1 0 0,-5 2 0,-1-1 0,0-1 0,1 1 0,2 0 0,0 1 0,-2 1 0,2 1 0,7-2 0,1-1 0,-4 6 0,-2 3 0,-1 2 0,0 3 0,3 0 0,0 3 0,12-12 0,1 1 0,2 0 0,-6 11 0,2 0 0,0 0 0,3-1 0,7-8 0,1-1 0,0 0 0,1-2 0,-1 0 0,1-2 0,1-2 0,-1-1 0,-5 3 0,-1 0 0,-2-1 0,-2-2 0,-3 1 0,-2 1 0,-5 2 0,-2 1 0,3-3 0,-1 1 0,-4 4 0,-2 2 0,-2 3 0,0 0 0,3 1 0,0 1 0,-1 2 0,3-1 0,12-8 0,1-2 0,5-2 0,2-1 0,-13 17 0,12-12 0,8-9 0,3-8 0,-3-5 0,-11-1 0,-18-5 0,13-4 0,-5-2 0,-15 0 0,-4 1 0,-9-2 0,-3 0 0,17 0 0,-2 0 0,1 0 0,0-1 0,0 0 0,-1-3 0,-4-2 0,-1-3 0,1-2 0,-1-1 0,1-1 0,1-3 0,6 0 0,3-1 0,1-1 0,-19-7 0,6-1 0,14 3 0,3 1 0,0-2 0,0 1 0,5 1 0,0 0 0,-12-5 0,-4 1 0,-4-3 0,-3 2 0,0 0 0,-3 0-170,13 6 1,-2-1 0,2 2 169,5 2 0,3 2 0,0 0 0,-20-9 0,1 0-14,5 2 1,2 1 13,11 3 0,3 0 0,6 2 0,1 1 0,-16-9 0,14 5 0,21 9 507,5-1-507,8 2 28,-1-2-28,0-4 0,-2-2 0,-2-4 0,-13-17 0,-4-5 0,-6-6 0,-1-2 0,8 11 0,-3-11 0,4 0 0,2-1 0,2 2 0,4 7 0,0 2 0,1 5 0,2 5 0,-1 2 0,2 6 0,0 2 0,1 2 0,4 6 0,0 1 0,-1-1 0,-2-4 0,-3 1 0,-1-4 0,-1 3 0,-8-2 0,-2 0 0,-2 5 0,2 2 0,9 6 0,3 2 0,5-1 0,0 1 0,-3 0 0,-2 0 0,-2 0 0,-4-2 0,4 0 0,-1-2 0,1 0 0,1 2 0,-3 0 0,1 0 0,-2 1 0,0-1 0,1 0 0,-2 3 0,1-2 0,2 0 0,1-1 0,4 1 0,-3-1 0,0 1 0,-2-1 0,-2 0 0,1 2 0,1 2 0,5 1 0,-1 2 0,0 0 0,1 0 0,-1 0 0,2 0 0,0 0 0,-1 0 0,-1 0 0,0 0 0,3-5 0,0 0 0,2-2 0,-2 0 0,-3 3 0,1-2 0,-2-2 0,1 0 0,2 1 0,2 0 0,1 2 0,0 1 0,-1 0 0,0-1 0,4 2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19:13.98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16759 1 24575,'0'13'0,"-5"22"0,-4-1 0,-4 6 0,-8 16 0,-5 6 0,4-8 0,-3 3 0,-1 1-807,3-9 0,0 2 1,-1 0-1,-1 2 807,-3 8 0,-1 1 0,-1 2 0,1-1 0,1 0 0,-1 0 0,1 1 0,-1 0 0,6-12 0,0 2 0,0-2 0,0 2 0,0-1 0,-4 11 0,0 1 0,1-1 0,1-1-189,2-6 1,1 0 0,1-1-1,1 0 189,0-4 0,0 0 0,0-1 0,1-1-222,-3 10 1,0-2 0,-1-1 221,2-1 0,-2-1 0,1-1 0,0-2 0,1 0 0,0-1 0,-3 3 0,0 0 0,0-1 0,-2-1 0,0-1 0,-2 0 0,1-2 0,-1-1 0,-1 1 0,-1-1 0,-2 0 0,1 0 0,0-2 0,0-1 0,1-1 0,1-3 0,1-1 0,-1 1 0,0 3 0,-1 1 0,-1-1 0,2 0 0,-1-1 0,1 2 0,-1-2 0,0 0 0,0 1 0,0 2 0,-1 0 0,1-2 0,3-4 0,-1 0 0,1-2-84,-12 18 0,0-1 84,-1 0 0,0-1 0,4-6 0,0 0 0,-4 3 0,0 1 0,0-1 0,0 0 0,-1 3 0,-1 1 0,13-18 0,-1 1 0,-1 1 0,0 2 0,-1 0 0,0 2 481,-3 1 0,1 0 1,-2 0-482,-3 2 0,-1-1 0,-1 0 0,1 1 0,-2 0 0,0-1 0,-5 2 0,-1-2 0,-1 1 0,-3 1 0,0-1 0,-2 0-20,12-11 1,-1-1 0,0 1 0,0-1 19,1-1 0,0-1 0,-1 0 0,2-1 0,-12 8 0,2 0 0,-1-1 0,4-3 0,1 0 0,2-2 357,-11 8 0,3-1-357,6-3 0,3-2 0,9-8 0,3-2 190,-16 17-190,6-4 741,9-7-741,7-3 1801,4-5-1801,10-8 0,3-1 0,6-4 0,1 2 0,-6 8 0,-3 7 0,-6 10 0,-2 5 0,0-2 0,0-3 0,-4 6 0,0-5 0,-1 2 0,-3-1 0,3-9 0,-1-2 0,3-6 0,-4 1 0,-2 1 0,-5 1 0,-5 2 0,-7 1 0,-13 4 0,2-2 0,17-9 0,-2 0 0,-3 1 0,-1 0 0,0 1 0,-1 1 0,-4 1 0,0-1 0,11-5 0,1 0 0,2-2 0,2 0 0,-25 12 0,2 0 0,3-2 0,2 0 0,-1 0 0,10-3 0,-12 2 0,0 0 0,-7 3 0,3-1 0,5-3 0,-7 4 0,25-14 0,-2 1 0,-3 3 0,-2 0 0,1-2 0,-1 1 0,-5-1 0,0 1 0,6-3 0,-1 0 0,-5 0 0,0 0 0,3-1 0,-2 1 0,-9 0 0,-2 0 0,-4 2 0,-1-2 0,2-1 0,-1-1 0,-3 0 0,1 0 0,16-4 0,2-1 0,1 2 0,2-3 0,5 0 0,1-1 0,-25 1 0,5-4 0,0-3 0,3 0 0,-5 0 0,-3-2 0,1-3 0,1-4 0,7-4 0,1-2 0,2 2 0,0 0 0,3 3 0,0 0 0,0 2 0,1 0 0,0 3 0,-1 2 0,-13 1 0,-2 2 0,-1-1 0,7 1 0,22 0 0,6 0 0,11 0 0,4 0 0,-5-1 0,-6-7 0,-8-4 0,-3-2 0,-7-2 0,1 0 0,4 2 0,1 2 0,11 7 0,8 1 0,10 1 0,7 0 0,7 1 0,1 2 0,2-1 0,-3 1 0,-22 4 0,-22 10 0,-25 12 0,27-11 0,0 2 0,0 0 0,1 2 0,0-3 0,1 1 0,-4 1 0,-1 0 0,-2 2 0,-2 0 0,1 1 0,0-1 0,2 0 0,2 0 0,-23 15 0,12-4 0,10 1 0,-2 6 0,2 1 0,-2 4 0,0-4 0,2-4 0,-2 0 0,-1-1 0,-2 0 0,-6 2 0,-4 2 0,18-15 0,0 0 0,-6 2 0,-2 1 0,-3 1 0,-1 0 0,-5 2 0,-1-1 0,0-1 0,1 1 0,2 0 0,0 1 0,-2 1 0,2 1 0,7-2 0,1-1 0,-4 6 0,-2 3 0,-1 2 0,0 3 0,3 0 0,0 3 0,12-12 0,1 1 0,2 0 0,-6 11 0,2 0 0,0 0 0,3-1 0,7-8 0,1-1 0,0 0 0,1-2 0,-1 0 0,1-2 0,1-2 0,-1-1 0,-5 3 0,-1 0 0,-2-1 0,-2-2 0,-3 1 0,-2 1 0,-5 2 0,-2 1 0,3-3 0,-1 1 0,-4 4 0,-2 2 0,-2 3 0,0 0 0,3 1 0,0 1 0,-1 2 0,3-1 0,12-8 0,1-2 0,5-2 0,2-1 0,-13 17 0,12-12 0,8-9 0,3-8 0,-3-5 0,-11-1 0,-18-5 0,13-4 0,-5-2 0,-15 0 0,-4 1 0,-9-2 0,-3 0 0,17 0 0,-2 0 0,1 0 0,0-1 0,0 0 0,-1-3 0,-4-2 0,-1-3 0,1-2 0,-1-1 0,1-1 0,1-3 0,6 0 0,3-1 0,1-1 0,-19-7 0,6-1 0,14 3 0,3 1 0,0-2 0,0 1 0,5 1 0,0 0 0,-12-5 0,-4 1 0,-4-3 0,-3 2 0,0 0 0,-3 0-170,13 6 1,-2-1 0,2 2 169,5 2 0,3 2 0,0 0 0,-20-9 0,1 0-14,5 2 1,2 1 13,11 3 0,3 0 0,6 2 0,1 1 0,-16-9 0,14 5 0,21 9 507,5-1-507,8 2 28,-1-2-28,0-4 0,-2-2 0,-2-4 0,-13-17 0,-4-5 0,-6-6 0,-1-2 0,8 11 0,-3-11 0,4 0 0,2-1 0,2 2 0,4 7 0,0 2 0,1 5 0,2 5 0,-1 2 0,2 6 0,0 2 0,1 2 0,4 6 0,0 1 0,-1-1 0,-2-4 0,-3 1 0,-1-4 0,-1 3 0,-8-2 0,-2 0 0,-2 5 0,2 2 0,9 6 0,3 2 0,5-1 0,0 1 0,-3 0 0,-2 0 0,-2 0 0,-4-2 0,4 0 0,-1-2 0,1 0 0,1 2 0,-3 0 0,1 0 0,-2 1 0,0-1 0,1 0 0,-2 3 0,1-2 0,2 0 0,1-1 0,4 1 0,-3-1 0,0 1 0,-2-1 0,-2 0 0,1 2 0,1 2 0,5 1 0,-1 2 0,0 0 0,1 0 0,-1 0 0,2 0 0,0 0 0,-1 0 0,-1 0 0,0 0 0,3-5 0,0 0 0,2-2 0,-2 0 0,-3 3 0,1-2 0,-2-2 0,1 0 0,2 1 0,2 0 0,1 2 0,0 1 0,-1 0 0,0-1 0,4 2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28:28.761"/>
    </inkml:context>
    <inkml:brush xml:id="br0">
      <inkml:brushProperty name="width" value="0.10583" units="cm"/>
      <inkml:brushProperty name="height" value="0.10583" units="cm"/>
      <inkml:brushProperty name="color" value="#007ABF"/>
    </inkml:brush>
  </inkml:definitions>
  <inkml:trace contextRef="#ctx0" brushRef="#br0">16582 1 24575,'-2'0'0,"-11"16"0,-12 21 0,5-8 0,-1 2 0,-2 5 0,-1 0 0,2 0 0,-1 1 0,-7 12 0,-1 3 0,1 2 0,-1 0 0,-2 4 0,-2 1 0,12-17 0,-1 1 0,1-1 0,-8 11 0,0-1 0,1-2 0,0-1 0,0-1 0,0 0 0,-2 1 0,0 0 0,0-1 0,1 1 0,-4 4 0,1-1 0,3-5 0,2-1 0,3-6 0,1 0 0,-4 6 0,1 0 0,1-1 0,0 0 0,-1 0 0,1-2 0,3-3 0,1-1 0,3-5 0,0-2 0,1-1 0,0 0 0,-17 27 0,13-25 0,0 2 0,2-2 0,0 0 0,-1 2 0,0 2 0,0 1 0,2 0 0,-10 26 0,7-7 0,3 0 0,-2 8 0,9-30 0,-1 1 0,0 1 0,-3 0 0,-1 0 0,-2 0 0,-1 1 0,-2-1 0,1 0 0,-3 2 0,-8 11 0,-1 3 0,-6 5 0,0-1 0,1 0 0,-2 1 0,9-13 0,-1 1 0,1-2 0,-8 10 0,0-2 0,2 1 0,0 0 0,1-4 0,1-1 0,5-8 0,3 1 0,0-1 0,1 0 0,1-1 0,3 0 0,-1 1 0,1-1 0,2-2 0,1-1 0,-13 25 0,-5-11 0,-6-4 0,15-21 0,-4 0 0,-6 5 0,0 2 0,0-1 0,-1 0 0,2-2 0,0 1 0,2-1 0,2-1 0,3-4 0,2 0 0,-20 19 0,9-7 0,8-5 0,5-1 0,3-2 0,-1 1 0,-2 0 0,-2 3 0,-8 6 0,-2 2 0,-4 5 0,1 0 0,0 0 0,0-2 0,-3 2 0,-4 6 0,23-24 0,0 1 0,-4 4 0,0 1 0,4-5 0,0 1 0,-9 8 0,0 2 0,-1 0 0,0 0 0,-2 0 0,1 0 0,-1 3 0,1-3 0,8-10 0,3-2 0,-14 22 0,18-11 0,7 3 0,1 10 0,-7 10 0,8-24 0,-2-2 0,-2 1 0,0-1 0,-1-1 0,0-1 0,-18 27 0,1-9 0,4-9 0,-1-6 0,0-5 0,-1-2 0,4 0 0,2-2 0,1-1 0,5 0 0,2-4 0,4-4 0,4-1 0,3 0 0,-1 0 0,1 4 0,-1 0 0,-2 3 0,-1 1 0,-3 2 0,-3 1 0,-4 1 0,-2-2 0,-1-2 0,-4 2 0,0-3 0,-3 0 0,-6-1 0,-2-1 0,-17 5 0,-5 2 0,27-13 0,0-1 0,-1 1 0,0 0 0,2-2 0,1 0 0,-32 12 0,7-2 0,7-5 0,9-3 0,-7 2 0,-2 3 0,-9 5 0,27-10 0,-1 1 0,0 0 0,0 0 0,-2 1 0,-1-2 0,4 1 0,-3-2 0,-7 3 0,-2-1 0,2 0 0,-2 1 0,-2-1 0,-1-2 0,-2 1 0,2-3 0,8-4 0,2-1 0,1-2 0,0 0 0,-31 1 0,-1-2 0,26-1 0,-3 0 0,-7 2 0,0 0 0,-3 2 0,-1 0 0,3 0 0,1 0 0,6-1 0,4 0 0,5-2 0,2 0 0,-28 0 0,6-2 0,2 0 0,-9 2 0,30 0 0,-1 0 0,-5 0 0,-1 2 0,-4 1 0,-1 0 0,1 0 0,0 1 0,-4 0 0,1 0 0,4-1 0,2 1 0,0 0 0,1-1 0,6 1 0,1-1 0,-26 7 0,5 0 0,14-3 0,7-5 0,20-4 0,18-3 0,5-1 0,-6-4 0,-20-8 0,-24-9 0,11 8 0,-3-1 0,-2-1 0,-1 0 0,-2 2 0,0-1 0,0 4 0,1 0 0,-29-7 0,-2 4 0,14 5 0,5 0 0,6 4 0,14 2 0,3 1 0,7 2 0,-1 0 0,-2 0 0,-3-1 0,-7 1 0,-4 0 0,-6 0 0,-6 0 0,-9 0 0,-11 0 0,31 0 0,-2 0 0,0 0 0,-3 0 0,0 0 0,-2 0 0,-1 0 0,0 0 0,-1 0 0,0 0 0,3 0 0,1 0 0,6 0 0,1 0 0,-19 0 0,17 0 0,11 0 0,12 0 0,0 1 0,1 3 0,-1 1 0,-4 0 0,-7-2 0,-14 5 0,-15 9 0,-9 9 0,29-9 0,1 1 0,1 0 0,0 0 0,-25 14 0,9-4 0,13-7 0,11-7 0,2 0 0,-3 2 0,-5 3 0,-5 2 0,-16 8 0,20-12 0,-1 2 0,-3 0 0,0 2 0,-2 1 0,1 0 0,3 0 0,2 0 0,-1 0 0,3 1 0,-27 18 0,22-15 0,-1 2 0,-3 0 0,-2 2 0,-2 1 0,-2 0 0,-8 5 0,0 1 0,7-6 0,0-1 0,-1-1 0,-1 0 0,-8 5 0,0 1 0,4-2 0,1-1 0,-3 0 0,1 1 0,4-2 0,2-2 0,11-7 0,1-2 0,1 0 0,1-1 0,-18 13 0,9-14 0,1-5 0,-2 3 0,-15 7 0,26-6 0,-1 1 0,0 2 0,-1 0 0,2-1 0,2-1 0,-18 13 0,5-6 0,7-4 0,5-2 0,5-2 0,3-1 0,-1-2 0,0 0 0,-4 0 0,-1 3 0,-1 4 0,-4 4 0,4 4 0,1-1 0,-5 0 0,-3-1 0,-11 2 0,-9-2 0,-3 0 0,-2 0 0,6-3 0,8-3 0,2-1 0,-10 1 0,-8 1 0,28-11 0,1 0 0,-29 6 0,13-6 0,5-5 0,8-3 0,-11-3 0,-4-7 0,-14-8 0,27 4 0,-1-1 0,-1-2 0,0-2 0,-5 1 0,1 0 0,6 2 0,2 1 0,-2-1 0,1 0 0,1 2 0,2 0 0,-24-13 0,-2-3 0,22 5 0,12 0 0,2 1 0,7-2 0,4-1 0,4-2 0,3 3 0,1 0 0,0-3 0,-2-1 0,-3-2 0,0-1 0,-3 2 0,-1-4 0,-3-2 0,-1-1 0,0 0 0,-1 4 0,-1 2 0,0 0 0,1 0 0,1-3 0,0 2 0,0 0 0,-1 1 0,-1 5 0,-4-5 0,-5 2 0,-1 1 0,-2 2 0,-1 1 0,1 1 0,0 3 0,0-2 0,0-1 0,1-2 0,1 0 0,3 1 0,3 2 0,4-1 0,6 6 0,-1-1 0,-4-4 0,-3-3 0,-6-5 0,1-1 0,-3 1 0,-3-3 0,2 4 0,-19-10 0,24 17 0,-1 0 0,-5-2 0,0 0 0,-4-1 0,1-1 0,4 4 0,1 1 0,1 1 0,1 1 0,-18-9 0,5 5 0,8 4 0,6 6 0,7 7 0,14 3 0,4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19:13.98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16759 1 24575,'0'13'0,"-5"22"0,-4-1 0,-4 6 0,-8 16 0,-5 6 0,4-8 0,-3 3 0,-1 1-807,3-9 0,0 2 1,-1 0-1,-1 2 807,-3 8 0,-1 1 0,-1 2 0,1-1 0,1 0 0,-1 0 0,1 1 0,-1 0 0,6-12 0,0 2 0,0-2 0,0 2 0,0-1 0,-4 11 0,0 1 0,1-1 0,1-1-189,2-6 1,1 0 0,1-1-1,1 0 189,0-4 0,0 0 0,0-1 0,1-1-222,-3 10 1,0-2 0,-1-1 221,2-1 0,-2-1 0,1-1 0,0-2 0,1 0 0,0-1 0,-3 3 0,0 0 0,0-1 0,-2-1 0,0-1 0,-2 0 0,1-2 0,-1-1 0,-1 1 0,-1-1 0,-2 0 0,1 0 0,0-2 0,0-1 0,1-1 0,1-3 0,1-1 0,-1 1 0,0 3 0,-1 1 0,-1-1 0,2 0 0,-1-1 0,1 2 0,-1-2 0,0 0 0,0 1 0,0 2 0,-1 0 0,1-2 0,3-4 0,-1 0 0,1-2-84,-12 18 0,0-1 84,-1 0 0,0-1 0,4-6 0,0 0 0,-4 3 0,0 1 0,0-1 0,0 0 0,-1 3 0,-1 1 0,13-18 0,-1 1 0,-1 1 0,0 2 0,-1 0 0,0 2 481,-3 1 0,1 0 1,-2 0-482,-3 2 0,-1-1 0,-1 0 0,1 1 0,-2 0 0,0-1 0,-5 2 0,-1-2 0,-1 1 0,-3 1 0,0-1 0,-2 0-20,12-11 1,-1-1 0,0 1 0,0-1 19,1-1 0,0-1 0,-1 0 0,2-1 0,-12 8 0,2 0 0,-1-1 0,4-3 0,1 0 0,2-2 357,-11 8 0,3-1-357,6-3 0,3-2 0,9-8 0,3-2 190,-16 17-190,6-4 741,9-7-741,7-3 1801,4-5-1801,10-8 0,3-1 0,6-4 0,1 2 0,-6 8 0,-3 7 0,-6 10 0,-2 5 0,0-2 0,0-3 0,-4 6 0,0-5 0,-1 2 0,-3-1 0,3-9 0,-1-2 0,3-6 0,-4 1 0,-2 1 0,-5 1 0,-5 2 0,-7 1 0,-13 4 0,2-2 0,17-9 0,-2 0 0,-3 1 0,-1 0 0,0 1 0,-1 1 0,-4 1 0,0-1 0,11-5 0,1 0 0,2-2 0,2 0 0,-25 12 0,2 0 0,3-2 0,2 0 0,-1 0 0,10-3 0,-12 2 0,0 0 0,-7 3 0,3-1 0,5-3 0,-7 4 0,25-14 0,-2 1 0,-3 3 0,-2 0 0,1-2 0,-1 1 0,-5-1 0,0 1 0,6-3 0,-1 0 0,-5 0 0,0 0 0,3-1 0,-2 1 0,-9 0 0,-2 0 0,-4 2 0,-1-2 0,2-1 0,-1-1 0,-3 0 0,1 0 0,16-4 0,2-1 0,1 2 0,2-3 0,5 0 0,1-1 0,-25 1 0,5-4 0,0-3 0,3 0 0,-5 0 0,-3-2 0,1-3 0,1-4 0,7-4 0,1-2 0,2 2 0,0 0 0,3 3 0,0 0 0,0 2 0,1 0 0,0 3 0,-1 2 0,-13 1 0,-2 2 0,-1-1 0,7 1 0,22 0 0,6 0 0,11 0 0,4 0 0,-5-1 0,-6-7 0,-8-4 0,-3-2 0,-7-2 0,1 0 0,4 2 0,1 2 0,11 7 0,8 1 0,10 1 0,7 0 0,7 1 0,1 2 0,2-1 0,-3 1 0,-22 4 0,-22 10 0,-25 12 0,27-11 0,0 2 0,0 0 0,1 2 0,0-3 0,1 1 0,-4 1 0,-1 0 0,-2 2 0,-2 0 0,1 1 0,0-1 0,2 0 0,2 0 0,-23 15 0,12-4 0,10 1 0,-2 6 0,2 1 0,-2 4 0,0-4 0,2-4 0,-2 0 0,-1-1 0,-2 0 0,-6 2 0,-4 2 0,18-15 0,0 0 0,-6 2 0,-2 1 0,-3 1 0,-1 0 0,-5 2 0,-1-1 0,0-1 0,1 1 0,2 0 0,0 1 0,-2 1 0,2 1 0,7-2 0,1-1 0,-4 6 0,-2 3 0,-1 2 0,0 3 0,3 0 0,0 3 0,12-12 0,1 1 0,2 0 0,-6 11 0,2 0 0,0 0 0,3-1 0,7-8 0,1-1 0,0 0 0,1-2 0,-1 0 0,1-2 0,1-2 0,-1-1 0,-5 3 0,-1 0 0,-2-1 0,-2-2 0,-3 1 0,-2 1 0,-5 2 0,-2 1 0,3-3 0,-1 1 0,-4 4 0,-2 2 0,-2 3 0,0 0 0,3 1 0,0 1 0,-1 2 0,3-1 0,12-8 0,1-2 0,5-2 0,2-1 0,-13 17 0,12-12 0,8-9 0,3-8 0,-3-5 0,-11-1 0,-18-5 0,13-4 0,-5-2 0,-15 0 0,-4 1 0,-9-2 0,-3 0 0,17 0 0,-2 0 0,1 0 0,0-1 0,0 0 0,-1-3 0,-4-2 0,-1-3 0,1-2 0,-1-1 0,1-1 0,1-3 0,6 0 0,3-1 0,1-1 0,-19-7 0,6-1 0,14 3 0,3 1 0,0-2 0,0 1 0,5 1 0,0 0 0,-12-5 0,-4 1 0,-4-3 0,-3 2 0,0 0 0,-3 0-170,13 6 1,-2-1 0,2 2 169,5 2 0,3 2 0,0 0 0,-20-9 0,1 0-14,5 2 1,2 1 13,11 3 0,3 0 0,6 2 0,1 1 0,-16-9 0,14 5 0,21 9 507,5-1-507,8 2 28,-1-2-28,0-4 0,-2-2 0,-2-4 0,-13-17 0,-4-5 0,-6-6 0,-1-2 0,8 11 0,-3-11 0,4 0 0,2-1 0,2 2 0,4 7 0,0 2 0,1 5 0,2 5 0,-1 2 0,2 6 0,0 2 0,1 2 0,4 6 0,0 1 0,-1-1 0,-2-4 0,-3 1 0,-1-4 0,-1 3 0,-8-2 0,-2 0 0,-2 5 0,2 2 0,9 6 0,3 2 0,5-1 0,0 1 0,-3 0 0,-2 0 0,-2 0 0,-4-2 0,4 0 0,-1-2 0,1 0 0,1 2 0,-3 0 0,1 0 0,-2 1 0,0-1 0,1 0 0,-2 3 0,1-2 0,2 0 0,1-1 0,4 1 0,-3-1 0,0 1 0,-2-1 0,-2 0 0,1 2 0,1 2 0,5 1 0,-1 2 0,0 0 0,1 0 0,-1 0 0,2 0 0,0 0 0,-1 0 0,-1 0 0,0 0 0,3-5 0,0 0 0,2-2 0,-2 0 0,-3 3 0,1-2 0,-2-2 0,1 0 0,2 1 0,2 0 0,1 2 0,0 1 0,-1 0 0,0-1 0,4 2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25:25.944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16366 0 24575,'-31'11'0,"7"-4"0,-4 13 0,3-2 0,-1 4 0,-1 3 0,0-1 0,1-1 0,5-4 0,-1 0 0,4-2 0,4-1 0,2 1 0,5-5 0,0-2 0,-1 1 0,-3 1 0,-1 0 0,-2 2 0,-1 3 0,-1 4 0,-4 3 0,1-1 0,0 3 0,-1-3 0,0-1 0,-3 1 0,-1 2 0,-6 6 0,-6 8 0,-2 2 0,-6 7 0,-5 2 0,24-22 0,-1-2 0,-2 3 0,0 0 0,2-2 0,1 1 0,-20 22 0,5-4 0,6-2 0,1-4 0,4 1 0,2 1 0,-1 1 0,1 2 0,-5 2 0,1 0 0,-5 5 0,2-2 0,-3 0 0,-4 1 0,4-5 0,0-1 0,3-2 0,4-2 0,-4 2 0,-2 3 0,-6 4 0,20-22 0,-2-1 0,1 1 0,0 0 0,-21 22 0,2-2 0,4-8 0,2-2 0,0-1 0,4-4 0,-9 5 0,1-4 0,-10 10 0,22-19 0,0 1 0,1-2 0,0 1 0,-2 0 0,0 0 0,-18 18 0,5-3 0,-6 9 0,24-22 0,0 0 0,-2 2 0,-1 2 0,-2 1 0,-1 1 0,0-1 0,-1 1 0,0-3 0,-1 1 0,-4 3 0,-1 2 0,-10 6 0,-3 3 0,14-13 0,-2 0 0,-1 1-199,-2 1 1,-1 1 0,0-1 198,-4 1 0,0 1 0,0-2 0,7-5 0,1 0 0,-2-1 0,-2 3 0,-2 0 0,2 1 0,-1 0 0,0 0 0,1 0 0,-1-1 0,0 2 0,-1-2 0,2 1 0,0-1 0,0 0 0,4-2 0,0 1 0,0-2 0,-17 13 0,1 0 0,5-4 0,1 0 0,-1-2 0,1-1 0,7-4 0,2-2 0,2-2 0,1 0 0,5-4 0,2 0 0,-21 17 0,12-9 595,11-6-595,9-11 0,-2-3 0,-5-1 0,-12 4 0,-4 6 0,6-2 0,10-6 0,12-4 0,1 1 0,-5-3 0,-2 4 0,-7 1 0,-5 3 0,-1 1 0,-2 0 0,-3-2 0,0 1 0,-3-4 0,-2 0 0,-1-3 0,1-2 0,-5-2 0,-1-6 0,-4-4 0,-2-9 0,-9-8 0,27 11 0,0 0 0,-3-1 0,0 1 0,-2 2 0,1 0 0,-2 1 0,1 1 0,3 1 0,-1 0 0,0 1 0,-1-1 0,4 0 0,-1-1 0,0 0 0,1 1 0,-4-2 0,-1 0 0,2 2 0,0-1 0,-2-1 0,1 1 0,4 0 0,2 0 0,-27-13 0,13-2 0,10 1 0,8 1 0,8 3 0,2 4 0,6 4 0,1 4 0,-5 4 0,-8 2 0,-10 2 0,-7-1 0,0-2 0,0-8 0,0-6 0,4-7 0,-8-14 0,2-6 0,4-3 0,4-1 0,16 15 0,2 5 0,2 2 0,0 5 0,-1 3 0,0 5 0,-3 3 0,-3 3 0,-10 2 0,-8 2 0,-26 2 0,26 1 0,-2 0 0,-4 1 0,-3 0 0,-11 4 0,-2 2 0,0 2 0,-1 3 0,1 3 0,-2 1 0,1 2 0,2 1 0,4-1 0,2 1 0,7-1 0,0 0 0,4 0 0,2 0 0,11-2 0,3-1 0,0 6 0,17-8 0,19-9 0,-2-4 0,-10 0 0,-12 0 0,-8 1 0,-6 2 0,-16 2 0,-16 4 0,20-3 0,-4 0 0,-11 3 0,-2 2 0,-1 2 0,0 2 0,-4 2 0,1 3 0,5 0 0,2 3 0,6 0 0,3 2 0,4 0 0,4 2 0,7-2 0,3 2 0,6-1 0,2 0 0,-11 21 0,10-6 0,9-3 0,6-3 0,2-1 0,-3-2 0,-2-2 0,-2 0 0,-2-5 0,-2 0 0,-2-2 0,-1 0 0,-3 6 0,-2 5 0,-1 3 0,-4 2 0,3-1 0,0-5 0,-3 9 0,2 3 0,0 0 0,1 4 0,11-12 0,3-3 0,3 2 0,4-7 0,-1-3 0,1-4 0,0-8 0,-3 1 0,-3-2 0,-2 1 0,-6 1 0,-2 3 0,-2 2 0,-2 3 0,0 3 0,2 0 0,1 3 0,7 0 0,4-1 0,5-1 0,2-3 0,1-4 0,3-4 0,-1-2 0,2-2 0,-3-3 0,-2-2 0,-6 0 0,-6 1 0,-15 3 0,-21 0 0,-12 0 0,29-5 0,-1 0 0,0 0 0,3 0 0,-33 3 0,10 1 0,6 2 0,7 0 0,0 6 0,-2 3 0,-5 4 0,-3 4 0,1 4 0,0 0 0,4-1 0,2-1 0,8-3 0,5 3 0,2 0 0,6-2 0,6-5 0,-1 0 0,3 1 0,1 0 0,-1 2 0,6-5 0,2 1 0,-3 5 0,2-4 0,-9 12 0,-3 3 0,-2 6 0,-4 4 0,4 0 0,2-4 0,4-9 0,4-6 0,8-10 0,8-6 0,6-5 0,6-7 0,2-2 0,-4 0 0,-1 3 0,-2-2 0,0 2 0,-4 0 0,-16 6 0,-18 15 0,-22 15 0,17-9 0,-1 2 0,-1 3 0,-1 2 0,-1 1 0,1 2 0,2-3 0,2 0 0,4-4 0,2 0 0,2-3 0,2-1 0,-18 18 0,6-7 0,8-11 0,5-5 0,0-6 0,-1-1 0,-5-2 0,-3-1 0,-8 2 0,-6 3 0,-6 4 0,-8 7 0,27-12 0,-1 1 0,-1 0 0,-2 0 0,-2 2 0,-2-1 0,1 1 0,1-2 0,-2 0 0,1-1 0,3-1 0,-1-2 0,3-2 0,-1-1 0,-10 0 0,-1-1 0,0 0 0,-1 0 0,-6 0 0,-2 0 0,-4 1 0,-1 0 0,6-1 0,0-1 0,-4-1 0,0 1 0,6-3 0,-1 0 0,-4-1 0,-2-4 0,-6-4 0,-1-6 0,21-2 0,0-2 0,-1-4 0,0-1 0,0-4 0,2-1 0,6-4 0,1-1 0,1-2 0,0 1 0,1-2 0,-1 0 0,-6-6 0,1-1 0,-1 0 0,0 0 0,2-1 0,-1 0-147,0 1 1,1 0-1,2 0 147,2 1 0,3 1 0,1 1 0,-9-10 0,3 2-9,1-1 1,1-1 8,0-3 0,1-2 0,-1 3 0,0-1 0,0-1 0,-1 0 0,-2 0 0,1-1 0,0 6 0,-1-2 0,-2-3 0,0-1 0,1 4 0,0 2 0,2 1 0,0 2 0,4 5 0,2 2 0,4 6 0,2 2 0,-17-17 439,11 12-439,10 8 18,6 8-18,8 4 0,4 5 0,4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19:13.98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16759 1 24575,'0'13'0,"-5"22"0,-4-1 0,-4 6 0,-8 16 0,-5 6 0,4-8 0,-3 3 0,-1 1-807,3-9 0,0 2 1,-1 0-1,-1 2 807,-3 8 0,-1 1 0,-1 2 0,1-1 0,1 0 0,-1 0 0,1 1 0,-1 0 0,6-12 0,0 2 0,0-2 0,0 2 0,0-1 0,-4 11 0,0 1 0,1-1 0,1-1-189,2-6 1,1 0 0,1-1-1,1 0 189,0-4 0,0 0 0,0-1 0,1-1-222,-3 10 1,0-2 0,-1-1 221,2-1 0,-2-1 0,1-1 0,0-2 0,1 0 0,0-1 0,-3 3 0,0 0 0,0-1 0,-2-1 0,0-1 0,-2 0 0,1-2 0,-1-1 0,-1 1 0,-1-1 0,-2 0 0,1 0 0,0-2 0,0-1 0,1-1 0,1-3 0,1-1 0,-1 1 0,0 3 0,-1 1 0,-1-1 0,2 0 0,-1-1 0,1 2 0,-1-2 0,0 0 0,0 1 0,0 2 0,-1 0 0,1-2 0,3-4 0,-1 0 0,1-2-84,-12 18 0,0-1 84,-1 0 0,0-1 0,4-6 0,0 0 0,-4 3 0,0 1 0,0-1 0,0 0 0,-1 3 0,-1 1 0,13-18 0,-1 1 0,-1 1 0,0 2 0,-1 0 0,0 2 481,-3 1 0,1 0 1,-2 0-482,-3 2 0,-1-1 0,-1 0 0,1 1 0,-2 0 0,0-1 0,-5 2 0,-1-2 0,-1 1 0,-3 1 0,0-1 0,-2 0-20,12-11 1,-1-1 0,0 1 0,0-1 19,1-1 0,0-1 0,-1 0 0,2-1 0,-12 8 0,2 0 0,-1-1 0,4-3 0,1 0 0,2-2 357,-11 8 0,3-1-357,6-3 0,3-2 0,9-8 0,3-2 190,-16 17-190,6-4 741,9-7-741,7-3 1801,4-5-1801,10-8 0,3-1 0,6-4 0,1 2 0,-6 8 0,-3 7 0,-6 10 0,-2 5 0,0-2 0,0-3 0,-4 6 0,0-5 0,-1 2 0,-3-1 0,3-9 0,-1-2 0,3-6 0,-4 1 0,-2 1 0,-5 1 0,-5 2 0,-7 1 0,-13 4 0,2-2 0,17-9 0,-2 0 0,-3 1 0,-1 0 0,0 1 0,-1 1 0,-4 1 0,0-1 0,11-5 0,1 0 0,2-2 0,2 0 0,-25 12 0,2 0 0,3-2 0,2 0 0,-1 0 0,10-3 0,-12 2 0,0 0 0,-7 3 0,3-1 0,5-3 0,-7 4 0,25-14 0,-2 1 0,-3 3 0,-2 0 0,1-2 0,-1 1 0,-5-1 0,0 1 0,6-3 0,-1 0 0,-5 0 0,0 0 0,3-1 0,-2 1 0,-9 0 0,-2 0 0,-4 2 0,-1-2 0,2-1 0,-1-1 0,-3 0 0,1 0 0,16-4 0,2-1 0,1 2 0,2-3 0,5 0 0,1-1 0,-25 1 0,5-4 0,0-3 0,3 0 0,-5 0 0,-3-2 0,1-3 0,1-4 0,7-4 0,1-2 0,2 2 0,0 0 0,3 3 0,0 0 0,0 2 0,1 0 0,0 3 0,-1 2 0,-13 1 0,-2 2 0,-1-1 0,7 1 0,22 0 0,6 0 0,11 0 0,4 0 0,-5-1 0,-6-7 0,-8-4 0,-3-2 0,-7-2 0,1 0 0,4 2 0,1 2 0,11 7 0,8 1 0,10 1 0,7 0 0,7 1 0,1 2 0,2-1 0,-3 1 0,-22 4 0,-22 10 0,-25 12 0,27-11 0,0 2 0,0 0 0,1 2 0,0-3 0,1 1 0,-4 1 0,-1 0 0,-2 2 0,-2 0 0,1 1 0,0-1 0,2 0 0,2 0 0,-23 15 0,12-4 0,10 1 0,-2 6 0,2 1 0,-2 4 0,0-4 0,2-4 0,-2 0 0,-1-1 0,-2 0 0,-6 2 0,-4 2 0,18-15 0,0 0 0,-6 2 0,-2 1 0,-3 1 0,-1 0 0,-5 2 0,-1-1 0,0-1 0,1 1 0,2 0 0,0 1 0,-2 1 0,2 1 0,7-2 0,1-1 0,-4 6 0,-2 3 0,-1 2 0,0 3 0,3 0 0,0 3 0,12-12 0,1 1 0,2 0 0,-6 11 0,2 0 0,0 0 0,3-1 0,7-8 0,1-1 0,0 0 0,1-2 0,-1 0 0,1-2 0,1-2 0,-1-1 0,-5 3 0,-1 0 0,-2-1 0,-2-2 0,-3 1 0,-2 1 0,-5 2 0,-2 1 0,3-3 0,-1 1 0,-4 4 0,-2 2 0,-2 3 0,0 0 0,3 1 0,0 1 0,-1 2 0,3-1 0,12-8 0,1-2 0,5-2 0,2-1 0,-13 17 0,12-12 0,8-9 0,3-8 0,-3-5 0,-11-1 0,-18-5 0,13-4 0,-5-2 0,-15 0 0,-4 1 0,-9-2 0,-3 0 0,17 0 0,-2 0 0,1 0 0,0-1 0,0 0 0,-1-3 0,-4-2 0,-1-3 0,1-2 0,-1-1 0,1-1 0,1-3 0,6 0 0,3-1 0,1-1 0,-19-7 0,6-1 0,14 3 0,3 1 0,0-2 0,0 1 0,5 1 0,0 0 0,-12-5 0,-4 1 0,-4-3 0,-3 2 0,0 0 0,-3 0-170,13 6 1,-2-1 0,2 2 169,5 2 0,3 2 0,0 0 0,-20-9 0,1 0-14,5 2 1,2 1 13,11 3 0,3 0 0,6 2 0,1 1 0,-16-9 0,14 5 0,21 9 507,5-1-507,8 2 28,-1-2-28,0-4 0,-2-2 0,-2-4 0,-13-17 0,-4-5 0,-6-6 0,-1-2 0,8 11 0,-3-11 0,4 0 0,2-1 0,2 2 0,4 7 0,0 2 0,1 5 0,2 5 0,-1 2 0,2 6 0,0 2 0,1 2 0,4 6 0,0 1 0,-1-1 0,-2-4 0,-3 1 0,-1-4 0,-1 3 0,-8-2 0,-2 0 0,-2 5 0,2 2 0,9 6 0,3 2 0,5-1 0,0 1 0,-3 0 0,-2 0 0,-2 0 0,-4-2 0,4 0 0,-1-2 0,1 0 0,1 2 0,-3 0 0,1 0 0,-2 1 0,0-1 0,1 0 0,-2 3 0,1-2 0,2 0 0,1-1 0,4 1 0,-3-1 0,0 1 0,-2-1 0,-2 0 0,1 2 0,1 2 0,5 1 0,-1 2 0,0 0 0,1 0 0,-1 0 0,2 0 0,0 0 0,-1 0 0,-1 0 0,0 0 0,3-5 0,0 0 0,2-2 0,-2 0 0,-3 3 0,1-2 0,-2-2 0,1 0 0,2 1 0,2 0 0,1 2 0,0 1 0,-1 0 0,0-1 0,4 2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25:25.944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16366 0 24575,'-31'11'0,"7"-4"0,-4 13 0,3-2 0,-1 4 0,-1 3 0,0-1 0,1-1 0,5-4 0,-1 0 0,4-2 0,4-1 0,2 1 0,5-5 0,0-2 0,-1 1 0,-3 1 0,-1 0 0,-2 2 0,-1 3 0,-1 4 0,-4 3 0,1-1 0,0 3 0,-1-3 0,0-1 0,-3 1 0,-1 2 0,-6 6 0,-6 8 0,-2 2 0,-6 7 0,-5 2 0,24-22 0,-1-2 0,-2 3 0,0 0 0,2-2 0,1 1 0,-20 22 0,5-4 0,6-2 0,1-4 0,4 1 0,2 1 0,-1 1 0,1 2 0,-5 2 0,1 0 0,-5 5 0,2-2 0,-3 0 0,-4 1 0,4-5 0,0-1 0,3-2 0,4-2 0,-4 2 0,-2 3 0,-6 4 0,20-22 0,-2-1 0,1 1 0,0 0 0,-21 22 0,2-2 0,4-8 0,2-2 0,0-1 0,4-4 0,-9 5 0,1-4 0,-10 10 0,22-19 0,0 1 0,1-2 0,0 1 0,-2 0 0,0 0 0,-18 18 0,5-3 0,-6 9 0,24-22 0,0 0 0,-2 2 0,-1 2 0,-2 1 0,-1 1 0,0-1 0,-1 1 0,0-3 0,-1 1 0,-4 3 0,-1 2 0,-10 6 0,-3 3 0,14-13 0,-2 0 0,-1 1-199,-2 1 1,-1 1 0,0-1 198,-4 1 0,0 1 0,0-2 0,7-5 0,1 0 0,-2-1 0,-2 3 0,-2 0 0,2 1 0,-1 0 0,0 0 0,1 0 0,-1-1 0,0 2 0,-1-2 0,2 1 0,0-1 0,0 0 0,4-2 0,0 1 0,0-2 0,-17 13 0,1 0 0,5-4 0,1 0 0,-1-2 0,1-1 0,7-4 0,2-2 0,2-2 0,1 0 0,5-4 0,2 0 0,-21 17 0,12-9 595,11-6-595,9-11 0,-2-3 0,-5-1 0,-12 4 0,-4 6 0,6-2 0,10-6 0,12-4 0,1 1 0,-5-3 0,-2 4 0,-7 1 0,-5 3 0,-1 1 0,-2 0 0,-3-2 0,0 1 0,-3-4 0,-2 0 0,-1-3 0,1-2 0,-5-2 0,-1-6 0,-4-4 0,-2-9 0,-9-8 0,27 11 0,0 0 0,-3-1 0,0 1 0,-2 2 0,1 0 0,-2 1 0,1 1 0,3 1 0,-1 0 0,0 1 0,-1-1 0,4 0 0,-1-1 0,0 0 0,1 1 0,-4-2 0,-1 0 0,2 2 0,0-1 0,-2-1 0,1 1 0,4 0 0,2 0 0,-27-13 0,13-2 0,10 1 0,8 1 0,8 3 0,2 4 0,6 4 0,1 4 0,-5 4 0,-8 2 0,-10 2 0,-7-1 0,0-2 0,0-8 0,0-6 0,4-7 0,-8-14 0,2-6 0,4-3 0,4-1 0,16 15 0,2 5 0,2 2 0,0 5 0,-1 3 0,0 5 0,-3 3 0,-3 3 0,-10 2 0,-8 2 0,-26 2 0,26 1 0,-2 0 0,-4 1 0,-3 0 0,-11 4 0,-2 2 0,0 2 0,-1 3 0,1 3 0,-2 1 0,1 2 0,2 1 0,4-1 0,2 1 0,7-1 0,0 0 0,4 0 0,2 0 0,11-2 0,3-1 0,0 6 0,17-8 0,19-9 0,-2-4 0,-10 0 0,-12 0 0,-8 1 0,-6 2 0,-16 2 0,-16 4 0,20-3 0,-4 0 0,-11 3 0,-2 2 0,-1 2 0,0 2 0,-4 2 0,1 3 0,5 0 0,2 3 0,6 0 0,3 2 0,4 0 0,4 2 0,7-2 0,3 2 0,6-1 0,2 0 0,-11 21 0,10-6 0,9-3 0,6-3 0,2-1 0,-3-2 0,-2-2 0,-2 0 0,-2-5 0,-2 0 0,-2-2 0,-1 0 0,-3 6 0,-2 5 0,-1 3 0,-4 2 0,3-1 0,0-5 0,-3 9 0,2 3 0,0 0 0,1 4 0,11-12 0,3-3 0,3 2 0,4-7 0,-1-3 0,1-4 0,0-8 0,-3 1 0,-3-2 0,-2 1 0,-6 1 0,-2 3 0,-2 2 0,-2 3 0,0 3 0,2 0 0,1 3 0,7 0 0,4-1 0,5-1 0,2-3 0,1-4 0,3-4 0,-1-2 0,2-2 0,-3-3 0,-2-2 0,-6 0 0,-6 1 0,-15 3 0,-21 0 0,-12 0 0,29-5 0,-1 0 0,0 0 0,3 0 0,-33 3 0,10 1 0,6 2 0,7 0 0,0 6 0,-2 3 0,-5 4 0,-3 4 0,1 4 0,0 0 0,4-1 0,2-1 0,8-3 0,5 3 0,2 0 0,6-2 0,6-5 0,-1 0 0,3 1 0,1 0 0,-1 2 0,6-5 0,2 1 0,-3 5 0,2-4 0,-9 12 0,-3 3 0,-2 6 0,-4 4 0,4 0 0,2-4 0,4-9 0,4-6 0,8-10 0,8-6 0,6-5 0,6-7 0,2-2 0,-4 0 0,-1 3 0,-2-2 0,0 2 0,-4 0 0,-16 6 0,-18 15 0,-22 15 0,17-9 0,-1 2 0,-1 3 0,-1 2 0,-1 1 0,1 2 0,2-3 0,2 0 0,4-4 0,2 0 0,2-3 0,2-1 0,-18 18 0,6-7 0,8-11 0,5-5 0,0-6 0,-1-1 0,-5-2 0,-3-1 0,-8 2 0,-6 3 0,-6 4 0,-8 7 0,27-12 0,-1 1 0,-1 0 0,-2 0 0,-2 2 0,-2-1 0,1 1 0,1-2 0,-2 0 0,1-1 0,3-1 0,-1-2 0,3-2 0,-1-1 0,-10 0 0,-1-1 0,0 0 0,-1 0 0,-6 0 0,-2 0 0,-4 1 0,-1 0 0,6-1 0,0-1 0,-4-1 0,0 1 0,6-3 0,-1 0 0,-4-1 0,-2-4 0,-6-4 0,-1-6 0,21-2 0,0-2 0,-1-4 0,0-1 0,0-4 0,2-1 0,6-4 0,1-1 0,1-2 0,0 1 0,1-2 0,-1 0 0,-6-6 0,1-1 0,-1 0 0,0 0 0,2-1 0,-1 0-147,0 1 1,1 0-1,2 0 147,2 1 0,3 1 0,1 1 0,-9-10 0,3 2-9,1-1 1,1-1 8,0-3 0,1-2 0,-1 3 0,0-1 0,0-1 0,-1 0 0,-2 0 0,1-1 0,0 6 0,-1-2 0,-2-3 0,0-1 0,1 4 0,0 2 0,2 1 0,0 2 0,4 5 0,2 2 0,4 6 0,2 2 0,-17-17 439,11 12-439,10 8 18,6 8-18,8 4 0,4 5 0,4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28:28.761"/>
    </inkml:context>
    <inkml:brush xml:id="br0">
      <inkml:brushProperty name="width" value="0.10583" units="cm"/>
      <inkml:brushProperty name="height" value="0.10583" units="cm"/>
      <inkml:brushProperty name="color" value="#007ABF"/>
    </inkml:brush>
  </inkml:definitions>
  <inkml:trace contextRef="#ctx0" brushRef="#br0">16582 1 24575,'-2'0'0,"-11"16"0,-12 21 0,5-8 0,-1 2 0,-2 5 0,-1 0 0,2 0 0,-1 1 0,-7 12 0,-1 3 0,1 2 0,-1 0 0,-2 4 0,-2 1 0,12-17 0,-1 1 0,1-1 0,-8 11 0,0-1 0,1-2 0,0-1 0,0-1 0,0 0 0,-2 1 0,0 0 0,0-1 0,1 1 0,-4 4 0,1-1 0,3-5 0,2-1 0,3-6 0,1 0 0,-4 6 0,1 0 0,1-1 0,0 0 0,-1 0 0,1-2 0,3-3 0,1-1 0,3-5 0,0-2 0,1-1 0,0 0 0,-17 27 0,13-25 0,0 2 0,2-2 0,0 0 0,-1 2 0,0 2 0,0 1 0,2 0 0,-10 26 0,7-7 0,3 0 0,-2 8 0,9-30 0,-1 1 0,0 1 0,-3 0 0,-1 0 0,-2 0 0,-1 1 0,-2-1 0,1 0 0,-3 2 0,-8 11 0,-1 3 0,-6 5 0,0-1 0,1 0 0,-2 1 0,9-13 0,-1 1 0,1-2 0,-8 10 0,0-2 0,2 1 0,0 0 0,1-4 0,1-1 0,5-8 0,3 1 0,0-1 0,1 0 0,1-1 0,3 0 0,-1 1 0,1-1 0,2-2 0,1-1 0,-13 25 0,-5-11 0,-6-4 0,15-21 0,-4 0 0,-6 5 0,0 2 0,0-1 0,-1 0 0,2-2 0,0 1 0,2-1 0,2-1 0,3-4 0,2 0 0,-20 19 0,9-7 0,8-5 0,5-1 0,3-2 0,-1 1 0,-2 0 0,-2 3 0,-8 6 0,-2 2 0,-4 5 0,1 0 0,0 0 0,0-2 0,-3 2 0,-4 6 0,23-24 0,0 1 0,-4 4 0,0 1 0,4-5 0,0 1 0,-9 8 0,0 2 0,-1 0 0,0 0 0,-2 0 0,1 0 0,-1 3 0,1-3 0,8-10 0,3-2 0,-14 22 0,18-11 0,7 3 0,1 10 0,-7 10 0,8-24 0,-2-2 0,-2 1 0,0-1 0,-1-1 0,0-1 0,-18 27 0,1-9 0,4-9 0,-1-6 0,0-5 0,-1-2 0,4 0 0,2-2 0,1-1 0,5 0 0,2-4 0,4-4 0,4-1 0,3 0 0,-1 0 0,1 4 0,-1 0 0,-2 3 0,-1 1 0,-3 2 0,-3 1 0,-4 1 0,-2-2 0,-1-2 0,-4 2 0,0-3 0,-3 0 0,-6-1 0,-2-1 0,-17 5 0,-5 2 0,27-13 0,0-1 0,-1 1 0,0 0 0,2-2 0,1 0 0,-32 12 0,7-2 0,7-5 0,9-3 0,-7 2 0,-2 3 0,-9 5 0,27-10 0,-1 1 0,0 0 0,0 0 0,-2 1 0,-1-2 0,4 1 0,-3-2 0,-7 3 0,-2-1 0,2 0 0,-2 1 0,-2-1 0,-1-2 0,-2 1 0,2-3 0,8-4 0,2-1 0,1-2 0,0 0 0,-31 1 0,-1-2 0,26-1 0,-3 0 0,-7 2 0,0 0 0,-3 2 0,-1 0 0,3 0 0,1 0 0,6-1 0,4 0 0,5-2 0,2 0 0,-28 0 0,6-2 0,2 0 0,-9 2 0,30 0 0,-1 0 0,-5 0 0,-1 2 0,-4 1 0,-1 0 0,1 0 0,0 1 0,-4 0 0,1 0 0,4-1 0,2 1 0,0 0 0,1-1 0,6 1 0,1-1 0,-26 7 0,5 0 0,14-3 0,7-5 0,20-4 0,18-3 0,5-1 0,-6-4 0,-20-8 0,-24-9 0,11 8 0,-3-1 0,-2-1 0,-1 0 0,-2 2 0,0-1 0,0 4 0,1 0 0,-29-7 0,-2 4 0,14 5 0,5 0 0,6 4 0,14 2 0,3 1 0,7 2 0,-1 0 0,-2 0 0,-3-1 0,-7 1 0,-4 0 0,-6 0 0,-6 0 0,-9 0 0,-11 0 0,31 0 0,-2 0 0,0 0 0,-3 0 0,0 0 0,-2 0 0,-1 0 0,0 0 0,-1 0 0,0 0 0,3 0 0,1 0 0,6 0 0,1 0 0,-19 0 0,17 0 0,11 0 0,12 0 0,0 1 0,1 3 0,-1 1 0,-4 0 0,-7-2 0,-14 5 0,-15 9 0,-9 9 0,29-9 0,1 1 0,1 0 0,0 0 0,-25 14 0,9-4 0,13-7 0,11-7 0,2 0 0,-3 2 0,-5 3 0,-5 2 0,-16 8 0,20-12 0,-1 2 0,-3 0 0,0 2 0,-2 1 0,1 0 0,3 0 0,2 0 0,-1 0 0,3 1 0,-27 18 0,22-15 0,-1 2 0,-3 0 0,-2 2 0,-2 1 0,-2 0 0,-8 5 0,0 1 0,7-6 0,0-1 0,-1-1 0,-1 0 0,-8 5 0,0 1 0,4-2 0,1-1 0,-3 0 0,1 1 0,4-2 0,2-2 0,11-7 0,1-2 0,1 0 0,1-1 0,-18 13 0,9-14 0,1-5 0,-2 3 0,-15 7 0,26-6 0,-1 1 0,0 2 0,-1 0 0,2-1 0,2-1 0,-18 13 0,5-6 0,7-4 0,5-2 0,5-2 0,3-1 0,-1-2 0,0 0 0,-4 0 0,-1 3 0,-1 4 0,-4 4 0,4 4 0,1-1 0,-5 0 0,-3-1 0,-11 2 0,-9-2 0,-3 0 0,-2 0 0,6-3 0,8-3 0,2-1 0,-10 1 0,-8 1 0,28-11 0,1 0 0,-29 6 0,13-6 0,5-5 0,8-3 0,-11-3 0,-4-7 0,-14-8 0,27 4 0,-1-1 0,-1-2 0,0-2 0,-5 1 0,1 0 0,6 2 0,2 1 0,-2-1 0,1 0 0,1 2 0,2 0 0,-24-13 0,-2-3 0,22 5 0,12 0 0,2 1 0,7-2 0,4-1 0,4-2 0,3 3 0,1 0 0,0-3 0,-2-1 0,-3-2 0,0-1 0,-3 2 0,-1-4 0,-3-2 0,-1-1 0,0 0 0,-1 4 0,-1 2 0,0 0 0,1 0 0,1-3 0,0 2 0,0 0 0,-1 1 0,-1 5 0,-4-5 0,-5 2 0,-1 1 0,-2 2 0,-1 1 0,1 1 0,0 3 0,0-2 0,0-1 0,1-2 0,1 0 0,3 1 0,3 2 0,4-1 0,6 6 0,-1-1 0,-4-4 0,-3-3 0,-6-5 0,1-1 0,-3 1 0,-3-3 0,2 4 0,-19-10 0,24 17 0,-1 0 0,-5-2 0,0 0 0,-4-1 0,1-1 0,4 4 0,1 1 0,1 1 0,1 1 0,-18-9 0,5 5 0,8 4 0,6 6 0,7 7 0,14 3 0,4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62D8-15DC-A142-81AA-6CF8365519E0}" type="datetimeFigureOut">
              <a:rPr lang="en-US" smtClean="0"/>
              <a:pPr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3DF4-DE48-044C-82C9-AD68839B0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D377-4FA5-41C8-5037-BD77FD4AF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66F58-00C1-A92D-FA8B-C8E2A4AF6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79CAB-EF46-DF99-4522-129E2BF87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21F6B-AB13-A009-63CF-EA9E43501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61D44-A0A4-7A6D-8A43-256131A31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AB6697-A96C-C50C-B5F3-903B68BB5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BD368-B537-5043-99C7-6B8BB0F5A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DF3A5-4883-F787-F882-FD2116292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7EEF-FCDB-7931-CCFE-BC8C3C4C2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04338-F0EA-EFA0-4BB8-6479CDB80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65B21-1BB9-8036-02DB-6810321CB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8A9F-9F79-99F2-8CDD-E26815FF0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9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67FF-51CE-2558-8AE1-6D9865FA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99A2B-ED9E-2784-C51B-4DC2FD934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EC2BF-7CC1-D412-3CA5-16B69EA75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4289-A33D-5FDE-5887-59191FC14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73BC-B8A1-2E23-9374-D2D8533B7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D8076-C75B-016F-9067-61595FC4A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5D4AC-0413-0D4F-9902-29C44520B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CE234-90D9-2809-6825-3F9945D42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9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B0E81-CE4D-2BCF-DE82-3EC0C539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235F5D-A6D5-8BD4-EAD3-A7FB20C49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4A225-E72D-E141-8EB4-4341D8C1BB4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id="{1E693183-5CC1-320F-D12E-08E649CA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id="{7DA245FD-4D80-485F-94DE-2FE5A6461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51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677E-D451-1775-B336-7CE7D7CCE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>
            <a:extLst>
              <a:ext uri="{FF2B5EF4-FFF2-40B4-BE49-F238E27FC236}">
                <a16:creationId xmlns:a16="http://schemas.microsoft.com/office/drawing/2014/main" id="{4EFE0579-EE83-FC08-127D-BD10B66E8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>
            <a:extLst>
              <a:ext uri="{FF2B5EF4-FFF2-40B4-BE49-F238E27FC236}">
                <a16:creationId xmlns:a16="http://schemas.microsoft.com/office/drawing/2014/main" id="{952D7695-359D-4525-2285-5F78AA0D291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We can now envision a new approach to phonetic analysis based on holistic comparison of utterances (in principle, of any length) in terms of trajectory distances (or conversely similarity)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Critical properties…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Now, in order to see if this approach is viable for speech analysis, we need to check if the inter-talker distances that it returns make sense. 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r>
              <a:t>And compare them with the target sentences and calculate word recognition accuracy: how many words the listeners got correct out of the total number of words. </a:t>
            </a:r>
          </a:p>
          <a:p>
            <a:pPr marL="305593" indent="-305593">
              <a:buSzPct val="145000"/>
              <a:buChar char="•"/>
            </a:pPr>
            <a:r>
              <a:t>So this word recognition accuracy is considered as an “objective” measure of speech intelligibility. This contrasts with “subjective” measures such as ratings of foreign-accentedness or comprehensibility.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7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03C7A-942B-B0C0-D183-D8CADD88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>
            <a:extLst>
              <a:ext uri="{FF2B5EF4-FFF2-40B4-BE49-F238E27FC236}">
                <a16:creationId xmlns:a16="http://schemas.microsoft.com/office/drawing/2014/main" id="{9299ACCD-1DAD-0025-3778-076D87608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>
            <a:extLst>
              <a:ext uri="{FF2B5EF4-FFF2-40B4-BE49-F238E27FC236}">
                <a16:creationId xmlns:a16="http://schemas.microsoft.com/office/drawing/2014/main" id="{9CAF2E02-1156-28E2-6EC5-0921C16F382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975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C2F16-5C80-E0B0-7694-2D1360297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>
            <a:extLst>
              <a:ext uri="{FF2B5EF4-FFF2-40B4-BE49-F238E27FC236}">
                <a16:creationId xmlns:a16="http://schemas.microsoft.com/office/drawing/2014/main" id="{4FEDB10F-0B35-B782-A2AA-8B340B22F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>
            <a:extLst>
              <a:ext uri="{FF2B5EF4-FFF2-40B4-BE49-F238E27FC236}">
                <a16:creationId xmlns:a16="http://schemas.microsoft.com/office/drawing/2014/main" id="{2F508759-A1C7-CD08-24CC-B33F7D3EE05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60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23135-16DA-CF88-D3F0-E492FF4CD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>
            <a:extLst>
              <a:ext uri="{FF2B5EF4-FFF2-40B4-BE49-F238E27FC236}">
                <a16:creationId xmlns:a16="http://schemas.microsoft.com/office/drawing/2014/main" id="{5CF9E807-B8F8-A12A-B3D9-F03F6EA82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>
            <a:extLst>
              <a:ext uri="{FF2B5EF4-FFF2-40B4-BE49-F238E27FC236}">
                <a16:creationId xmlns:a16="http://schemas.microsoft.com/office/drawing/2014/main" id="{995837EE-0CC5-1772-8FE1-E5496FD62B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18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2" name="Shape 7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EDD7-5D56-FED6-663D-3FE29E252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>
            <a:extLst>
              <a:ext uri="{FF2B5EF4-FFF2-40B4-BE49-F238E27FC236}">
                <a16:creationId xmlns:a16="http://schemas.microsoft.com/office/drawing/2014/main" id="{485BF280-08EC-FCFF-7D1E-E0276BD74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2" name="Shape 732">
            <a:extLst>
              <a:ext uri="{FF2B5EF4-FFF2-40B4-BE49-F238E27FC236}">
                <a16:creationId xmlns:a16="http://schemas.microsoft.com/office/drawing/2014/main" id="{92B51F6A-B66D-C745-B904-23EEB35B8AA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621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812FB-23BB-4F68-A99E-E8DC62846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>
            <a:extLst>
              <a:ext uri="{FF2B5EF4-FFF2-40B4-BE49-F238E27FC236}">
                <a16:creationId xmlns:a16="http://schemas.microsoft.com/office/drawing/2014/main" id="{729BC82C-A676-CB9C-751D-E2AAC3038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>
            <a:extLst>
              <a:ext uri="{FF2B5EF4-FFF2-40B4-BE49-F238E27FC236}">
                <a16:creationId xmlns:a16="http://schemas.microsoft.com/office/drawing/2014/main" id="{34CCE958-5C5F-0831-74B6-7523BEA62F2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We can now envision a new approach to phonetic analysis based on holistic comparison of utterances (in principle, of any length) in terms of trajectory distances (or conversely similarity)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Critical properties…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Now, in order to see if this approach is viable for speech analysis, we need to check if the inter-talker distances that it returns make sense. 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18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2820E-8CD5-ACAF-521E-104C74E0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9DFC7E-2EBC-F4CF-407C-60EF08B0E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4A225-E72D-E141-8EB4-4341D8C1BB4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id="{BDE4A365-1479-5CC0-1F69-88F7CABCC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id="{5016DA8D-FDDF-32A5-79B7-E8F2590C8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13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1BD7DB-BC22-B649-9F0B-2421D5907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4A225-E72D-E141-8EB4-4341D8C1BB4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id="{60DC0939-A5D8-B649-91F9-9155C358B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id="{2219944E-06EE-8E4D-9018-ACE2EBED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D5F0F-88EA-7922-E28E-79A39527B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8A551C-B2AD-D4C3-AFB4-111F23383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4A225-E72D-E141-8EB4-4341D8C1BB4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id="{3DC6B8D6-7819-BFEF-3C01-CA9270248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id="{94D04DCE-EB04-5CDA-9C07-DD20C7A8E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51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309F9-BE50-EF4F-8F4F-75A8BE01606E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3DF4-DE48-044C-82C9-AD68839B0B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800-6D7B-F845-A069-0871D7630F16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0646-1AE1-4249-A02E-72880847869F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1C00-B0BF-AF42-B1DB-DCDE1AC475BE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3E9C-13B7-294A-9B6A-4F3820DD9A03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2E2-D806-634E-9F13-FCFFD36C70DE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33AE-B3E8-DD43-BF18-795284FE678F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0FCC-4BB8-2D44-B22D-0C4CACCE2BAD}" type="datetime1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B47-0FE9-F948-A27E-ECFE4324E65E}" type="datetime1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D0C-1821-EB41-86AE-A87E9C5029D2}" type="datetime1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D9F9-67BE-A548-A2E3-6FD84FB40C26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307E-00C5-774D-9BEB-B70CBDF39F5E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326"/>
            <a:ext cx="8229600" cy="498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F528-B1B4-B043-BA07-8BAF49C80195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E7CF5-7529-054F-B188-E690E2CCD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microsoft.com/office/2007/relationships/media" Target="../media/media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7.wav"/><Relationship Id="rId7" Type="http://schemas.openxmlformats.org/officeDocument/2006/relationships/customXml" Target="../ink/ink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7.wav"/><Relationship Id="rId9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microsoft.com/office/2007/relationships/media" Target="../media/media11.wav"/><Relationship Id="rId7" Type="http://schemas.openxmlformats.org/officeDocument/2006/relationships/image" Target="../media/image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5.xml"/><Relationship Id="rId4" Type="http://schemas.openxmlformats.org/officeDocument/2006/relationships/audio" Target="../media/media11.wav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microsoft.com/office/2007/relationships/media" Target="../media/media6.wav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microsoft.com/office/2007/relationships/media" Target="../media/media6.wav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340"/>
            <a:ext cx="9144000" cy="1839239"/>
          </a:xfrm>
          <a:ln w="28575" cmpd="sng">
            <a:noFill/>
          </a:ln>
        </p:spPr>
        <p:txBody>
          <a:bodyPr>
            <a:noAutofit/>
          </a:bodyPr>
          <a:lstStyle/>
          <a:p>
            <a:r>
              <a:rPr lang="en-US" sz="4000" b="1" dirty="0"/>
              <a:t>Leveraging Deep Learning to Investigate Speech Biomarkers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39579"/>
            <a:ext cx="9144000" cy="22051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Matt Goldrick</a:t>
            </a:r>
          </a:p>
          <a:p>
            <a:r>
              <a:rPr lang="en-US" dirty="0">
                <a:solidFill>
                  <a:schemeClr val="tx1"/>
                </a:solidFill>
              </a:rPr>
              <a:t>Linguistics, Psychology, and Cognitive Science</a:t>
            </a:r>
          </a:p>
          <a:p>
            <a:r>
              <a:rPr lang="en-US" dirty="0">
                <a:solidFill>
                  <a:schemeClr val="tx1"/>
                </a:solidFill>
              </a:rPr>
              <a:t>Northwestern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2CEE1-2270-A33A-F832-FA1162F6F818}"/>
              </a:ext>
            </a:extLst>
          </p:cNvPr>
          <p:cNvSpPr txBox="1"/>
          <p:nvPr/>
        </p:nvSpPr>
        <p:spPr>
          <a:xfrm>
            <a:off x="2812030" y="4361652"/>
            <a:ext cx="351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Research supported by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921DA-CB02-5A1C-477E-04930D4F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160" y="5028223"/>
            <a:ext cx="1432323" cy="1259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1C2E8-3E35-7971-64DF-DE4B53F43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097" y="4884511"/>
            <a:ext cx="1291743" cy="1299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Phonetic analysis of large datasets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45084" y="1626777"/>
            <a:ext cx="4853166" cy="4714870"/>
          </a:xfrm>
        </p:spPr>
        <p:txBody>
          <a:bodyPr>
            <a:normAutofit/>
          </a:bodyPr>
          <a:lstStyle/>
          <a:p>
            <a:r>
              <a:rPr lang="en-US" dirty="0"/>
              <a:t>Gold standard: Human annotation</a:t>
            </a:r>
          </a:p>
          <a:p>
            <a:pPr lvl="1"/>
            <a:r>
              <a:rPr lang="en-US" dirty="0"/>
              <a:t>Time consuming (&gt; 3K person hours for large study)</a:t>
            </a:r>
          </a:p>
          <a:p>
            <a:pPr lvl="1"/>
            <a:r>
              <a:rPr lang="en-US" dirty="0"/>
              <a:t>Fundamentally subjective</a:t>
            </a:r>
          </a:p>
          <a:p>
            <a:pPr lvl="1"/>
            <a:endParaRPr lang="en-US" dirty="0"/>
          </a:p>
          <a:p>
            <a:r>
              <a:rPr lang="en-US" dirty="0"/>
              <a:t>Matching manual annotation accuracy with machine learning</a:t>
            </a:r>
          </a:p>
          <a:p>
            <a:pPr lvl="1"/>
            <a:r>
              <a:rPr lang="en-US" dirty="0"/>
              <a:t>Trained on pre-existing corpora of human annotations</a:t>
            </a:r>
          </a:p>
          <a:p>
            <a:pPr lvl="1"/>
            <a:r>
              <a:rPr lang="en-US" dirty="0"/>
              <a:t>Performs at level of human annotators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CA474-9987-BC46-AB45-D83542C4A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684" y="1687266"/>
            <a:ext cx="3372116" cy="1311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42F0C-63F3-4B47-8864-D258035F6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683" y="3984212"/>
            <a:ext cx="3469471" cy="19527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D950A4-465A-42E8-A768-D8949D9A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160" y="330200"/>
            <a:ext cx="7772400" cy="8763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Variation as a Window into Psychosis Risk</a:t>
            </a:r>
            <a:br>
              <a:rPr lang="en-US" sz="3200" dirty="0"/>
            </a:br>
            <a:r>
              <a:rPr lang="en-US" sz="2700" dirty="0"/>
              <a:t>(Vijay Mittal, Joseph Keshet, Kasia </a:t>
            </a:r>
            <a:r>
              <a:rPr lang="en-US" sz="2700" dirty="0" err="1"/>
              <a:t>Hitczenko</a:t>
            </a:r>
            <a:r>
              <a:rPr lang="en-US" sz="2700" dirty="0"/>
              <a:t>, Yael Segal)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658100" cy="5219700"/>
          </a:xfrm>
        </p:spPr>
        <p:txBody>
          <a:bodyPr>
            <a:normAutofit/>
          </a:bodyPr>
          <a:lstStyle/>
          <a:p>
            <a:r>
              <a:rPr lang="en-US" dirty="0"/>
              <a:t>Individuals at risk for schizophrenia show mild motor impairments</a:t>
            </a:r>
          </a:p>
          <a:p>
            <a:endParaRPr lang="en-US" dirty="0"/>
          </a:p>
          <a:p>
            <a:r>
              <a:rPr lang="en-US" dirty="0"/>
              <a:t>Does speech variability show similar patterns?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8661B-3A1C-0E1F-6B7A-B92C6D42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1075BC-BEBC-0863-845D-F7225C29F9BC}"/>
              </a:ext>
            </a:extLst>
          </p:cNvPr>
          <p:cNvSpPr txBox="1">
            <a:spLocks/>
          </p:cNvSpPr>
          <p:nvPr/>
        </p:nvSpPr>
        <p:spPr>
          <a:xfrm>
            <a:off x="0" y="6128629"/>
            <a:ext cx="9009089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Cuesta et al.,2018; van Harter et al., 2017; Walther &amp; </a:t>
            </a:r>
            <a:r>
              <a:rPr lang="en-US" sz="1800" dirty="0" err="1"/>
              <a:t>Strik</a:t>
            </a:r>
            <a:r>
              <a:rPr lang="en-US" sz="1800" dirty="0"/>
              <a:t>, 2012; Mittal et al., 2017, </a:t>
            </a:r>
            <a:r>
              <a:rPr lang="en-US" sz="1800" dirty="0" err="1"/>
              <a:t>a.o.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17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B985-F5AE-9589-DEAF-F90FB1529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D023F2B9-C1A9-A882-A546-E648F61F0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160" y="330200"/>
            <a:ext cx="7772400" cy="8763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Variation as a Window into Psychosis Risk</a:t>
            </a:r>
            <a:br>
              <a:rPr lang="en-US" sz="3200" dirty="0"/>
            </a:br>
            <a:r>
              <a:rPr lang="en-US" sz="2700" dirty="0"/>
              <a:t>(Vijay Mittal, Joseph Keshet, Kasia </a:t>
            </a:r>
            <a:r>
              <a:rPr lang="en-US" sz="2700" dirty="0" err="1"/>
              <a:t>Hitczenko</a:t>
            </a:r>
            <a:r>
              <a:rPr lang="en-US" sz="2700" dirty="0"/>
              <a:t>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6A8FAF-83D3-9764-F997-C76CE1D145B2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4162979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err="1"/>
              <a:t>Hitczenko</a:t>
            </a:r>
            <a:r>
              <a:rPr lang="en-US" sz="2000" dirty="0"/>
              <a:t> et al., 2023, </a:t>
            </a:r>
            <a:r>
              <a:rPr lang="en-US" sz="2000" i="1" dirty="0"/>
              <a:t>Schizophrenia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FDEA0-E43B-79EB-8800-176AF5C0E6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" r="23579" b="1478"/>
          <a:stretch/>
        </p:blipFill>
        <p:spPr>
          <a:xfrm>
            <a:off x="413925" y="2010077"/>
            <a:ext cx="8316149" cy="32514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1A35A-4A7F-1C5E-6522-4A75AF87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5F99-B4A4-05CE-9209-D0266499A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D96C1B88-B712-4252-052C-107E7E6E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160" y="330200"/>
            <a:ext cx="7772400" cy="8763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Variation as a Window into Psychosis Risk</a:t>
            </a:r>
            <a:br>
              <a:rPr lang="en-US" sz="3200" dirty="0"/>
            </a:br>
            <a:r>
              <a:rPr lang="en-US" sz="2700" dirty="0"/>
              <a:t>(Vijay Mittal, Joseph Keshet, Kasia </a:t>
            </a:r>
            <a:r>
              <a:rPr lang="en-US" sz="2700" dirty="0" err="1"/>
              <a:t>Hitczenko</a:t>
            </a:r>
            <a:r>
              <a:rPr lang="en-US" sz="2700" dirty="0"/>
              <a:t>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AC3D6770-7E43-6519-2888-E82E2066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658100" cy="5219700"/>
          </a:xfrm>
        </p:spPr>
        <p:txBody>
          <a:bodyPr>
            <a:normAutofit/>
          </a:bodyPr>
          <a:lstStyle/>
          <a:p>
            <a:r>
              <a:rPr lang="en-US" dirty="0"/>
              <a:t>56 Clinically high risk (CHR)	66 Healthy Controls (HC)</a:t>
            </a:r>
          </a:p>
          <a:p>
            <a:pPr lvl="1"/>
            <a:endParaRPr lang="en-US" dirty="0"/>
          </a:p>
          <a:p>
            <a:r>
              <a:rPr lang="en-US" dirty="0"/>
              <a:t>Task: Diadochokinetic speech (DDK)</a:t>
            </a:r>
          </a:p>
          <a:p>
            <a:pPr lvl="1"/>
            <a:r>
              <a:rPr lang="en-US" dirty="0"/>
              <a:t>Trial A: Say “</a:t>
            </a:r>
            <a:r>
              <a:rPr lang="en-US" dirty="0" err="1"/>
              <a:t>pataka</a:t>
            </a:r>
            <a:r>
              <a:rPr lang="en-US" dirty="0"/>
              <a:t>” 10 times, as quickly and accurately as possible</a:t>
            </a:r>
          </a:p>
          <a:p>
            <a:pPr lvl="1"/>
            <a:r>
              <a:rPr lang="en-US" dirty="0"/>
              <a:t>Trial B: Say “</a:t>
            </a:r>
            <a:r>
              <a:rPr lang="en-US" dirty="0" err="1"/>
              <a:t>katapa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10 trials of each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D2A097-E45D-5BC7-DFFF-B266B437E680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4162979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err="1"/>
              <a:t>Hitczenko</a:t>
            </a:r>
            <a:r>
              <a:rPr lang="en-US" sz="2000" dirty="0"/>
              <a:t> et al., 2023, </a:t>
            </a:r>
            <a:r>
              <a:rPr lang="en-US" sz="2000" i="1" dirty="0"/>
              <a:t>Schizophrenia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21C95-04B7-EA8C-753D-FE371E2E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EA9A-EEFC-188E-2C94-88A8AC65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5BE113-54B2-1C6A-50D5-E892A271A24E}"/>
              </a:ext>
            </a:extLst>
          </p:cNvPr>
          <p:cNvGrpSpPr/>
          <p:nvPr/>
        </p:nvGrpSpPr>
        <p:grpSpPr>
          <a:xfrm>
            <a:off x="1588985" y="1712491"/>
            <a:ext cx="5219610" cy="2999683"/>
            <a:chOff x="1651268" y="1187449"/>
            <a:chExt cx="5219610" cy="2999683"/>
          </a:xfrm>
          <a:effectLst/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6A9F47A-7036-A02F-1468-A977B6A79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268" y="1374193"/>
              <a:ext cx="5071503" cy="281293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72F686-24E0-4761-75CF-F79868C0517F}"/>
                </a:ext>
              </a:extLst>
            </p:cNvPr>
            <p:cNvSpPr/>
            <p:nvPr/>
          </p:nvSpPr>
          <p:spPr>
            <a:xfrm>
              <a:off x="1651268" y="1206500"/>
              <a:ext cx="296214" cy="373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776B7F-B2A4-A542-FF8E-2B6ED656F732}"/>
                </a:ext>
              </a:extLst>
            </p:cNvPr>
            <p:cNvSpPr/>
            <p:nvPr/>
          </p:nvSpPr>
          <p:spPr>
            <a:xfrm>
              <a:off x="6574664" y="1187449"/>
              <a:ext cx="296214" cy="373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DCFC51-68AE-9BE5-9593-3B7CB1A00E79}"/>
              </a:ext>
            </a:extLst>
          </p:cNvPr>
          <p:cNvSpPr txBox="1">
            <a:spLocks/>
          </p:cNvSpPr>
          <p:nvPr/>
        </p:nvSpPr>
        <p:spPr>
          <a:xfrm>
            <a:off x="3365175" y="5117545"/>
            <a:ext cx="2408349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VOT ~ Group</a:t>
            </a:r>
            <a:r>
              <a:rPr lang="en-US" sz="2000" i="1" dirty="0"/>
              <a:t> p</a:t>
            </a:r>
            <a:r>
              <a:rPr lang="en-US" sz="2000" dirty="0"/>
              <a:t> &lt; .02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B59A0-8C07-8B74-F0C5-A41087FB457A}"/>
              </a:ext>
            </a:extLst>
          </p:cNvPr>
          <p:cNvGrpSpPr/>
          <p:nvPr/>
        </p:nvGrpSpPr>
        <p:grpSpPr>
          <a:xfrm>
            <a:off x="349841" y="2331776"/>
            <a:ext cx="1893193" cy="2482569"/>
            <a:chOff x="334851" y="1911204"/>
            <a:chExt cx="1893193" cy="2482569"/>
          </a:xfrm>
        </p:grpSpPr>
        <p:sp>
          <p:nvSpPr>
            <p:cNvPr id="8" name="Line Callout 1 7">
              <a:extLst>
                <a:ext uri="{FF2B5EF4-FFF2-40B4-BE49-F238E27FC236}">
                  <a16:creationId xmlns:a16="http://schemas.microsoft.com/office/drawing/2014/main" id="{43E72B3B-2FEA-6379-CD3C-8DD9387A7038}"/>
                </a:ext>
              </a:extLst>
            </p:cNvPr>
            <p:cNvSpPr/>
            <p:nvPr/>
          </p:nvSpPr>
          <p:spPr>
            <a:xfrm>
              <a:off x="334851" y="3979572"/>
              <a:ext cx="1429555" cy="414201"/>
            </a:xfrm>
            <a:prstGeom prst="borderCallout1">
              <a:avLst>
                <a:gd name="adj1" fmla="val -2755"/>
                <a:gd name="adj2" fmla="val 48424"/>
                <a:gd name="adj3" fmla="val -89705"/>
                <a:gd name="adj4" fmla="val 10491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4A49FC-AE0A-0951-552F-604171BB7D35}"/>
                </a:ext>
              </a:extLst>
            </p:cNvPr>
            <p:cNvSpPr txBox="1"/>
            <p:nvPr/>
          </p:nvSpPr>
          <p:spPr>
            <a:xfrm>
              <a:off x="518898" y="4000701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SD/mean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FDB9-739D-FE0F-C1A4-CC1A7376F0DB}"/>
                </a:ext>
              </a:extLst>
            </p:cNvPr>
            <p:cNvSpPr/>
            <p:nvPr/>
          </p:nvSpPr>
          <p:spPr>
            <a:xfrm>
              <a:off x="1883087" y="1911204"/>
              <a:ext cx="344957" cy="2145641"/>
            </a:xfrm>
            <a:prstGeom prst="rect">
              <a:avLst/>
            </a:prstGeom>
            <a:solidFill>
              <a:srgbClr val="FFFF00">
                <a:alpha val="11858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6FE75D9-3479-3CFA-AF88-641C128C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65D65CC4-548B-2E1E-2BA0-FF43F5DFA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160" y="330200"/>
            <a:ext cx="7772400" cy="8763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Variation as a Window into Psychosis Risk</a:t>
            </a:r>
            <a:br>
              <a:rPr lang="en-US" sz="3200" dirty="0"/>
            </a:br>
            <a:r>
              <a:rPr lang="en-US" sz="2700" dirty="0"/>
              <a:t>(Vijay Mittal, Joseph Keshet, Kasia </a:t>
            </a:r>
            <a:r>
              <a:rPr lang="en-US" sz="2700" dirty="0" err="1"/>
              <a:t>Hitczenko</a:t>
            </a:r>
            <a:r>
              <a:rPr lang="en-US" sz="2700" dirty="0"/>
              <a:t>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040B4E-DDB1-6055-492A-58A96BDBDEBC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4162979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err="1"/>
              <a:t>Hitczenko</a:t>
            </a:r>
            <a:r>
              <a:rPr lang="en-US" sz="2000" dirty="0"/>
              <a:t> et al., 2023, </a:t>
            </a:r>
            <a:r>
              <a:rPr lang="en-US" sz="2000" i="1" dirty="0"/>
              <a:t>Schizophrenia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64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78ABA-5093-984A-F2C1-2613D4484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AFB69E-B09A-96DC-2404-57890D1D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850A9FE9-8216-9076-0738-BBED1A70D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160" y="330200"/>
            <a:ext cx="7772400" cy="8763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Variation as a Window into Psychosis Risk</a:t>
            </a:r>
            <a:br>
              <a:rPr lang="en-US" sz="3200" dirty="0"/>
            </a:br>
            <a:r>
              <a:rPr lang="en-US" sz="2700" dirty="0"/>
              <a:t>(Vijay Mittal, Joseph Keshet, Kasia </a:t>
            </a:r>
            <a:r>
              <a:rPr lang="en-US" sz="2700" dirty="0" err="1"/>
              <a:t>Hitczenko</a:t>
            </a:r>
            <a:r>
              <a:rPr lang="en-US" sz="2700" dirty="0"/>
              <a:t>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3EB05F-A24A-5E65-8265-EFDB7F445DBE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4162979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err="1"/>
              <a:t>Hitczenko</a:t>
            </a:r>
            <a:r>
              <a:rPr lang="en-US" sz="2000" dirty="0"/>
              <a:t> et al., 2023, </a:t>
            </a:r>
            <a:r>
              <a:rPr lang="en-US" sz="2000" i="1" dirty="0"/>
              <a:t>Schizophrenia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D0DEC-72AB-1661-C6F9-4E048376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23" y="1663700"/>
            <a:ext cx="5977506" cy="3531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ACC0-8E39-F887-97D4-E9979F9E424D}"/>
              </a:ext>
            </a:extLst>
          </p:cNvPr>
          <p:cNvSpPr txBox="1">
            <a:spLocks/>
          </p:cNvSpPr>
          <p:nvPr/>
        </p:nvSpPr>
        <p:spPr>
          <a:xfrm>
            <a:off x="3367825" y="5457154"/>
            <a:ext cx="2408349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VOT ~ Group</a:t>
            </a:r>
            <a:r>
              <a:rPr lang="en-US" sz="2000" i="1" dirty="0"/>
              <a:t> p</a:t>
            </a:r>
            <a:r>
              <a:rPr lang="en-US" sz="2000" dirty="0"/>
              <a:t> &lt; .01</a:t>
            </a:r>
          </a:p>
        </p:txBody>
      </p:sp>
    </p:spTree>
    <p:extLst>
      <p:ext uri="{BB962C8B-B14F-4D97-AF65-F5344CB8AC3E}">
        <p14:creationId xmlns:p14="http://schemas.microsoft.com/office/powerpoint/2010/main" val="16259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B0DA5-F1E8-E69A-B589-6FE8299E6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3155F32-5DB8-092B-2158-6D9F5F41E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160" y="330200"/>
            <a:ext cx="7772400" cy="876300"/>
          </a:xfrm>
        </p:spPr>
        <p:txBody>
          <a:bodyPr>
            <a:normAutofit/>
          </a:bodyPr>
          <a:lstStyle/>
          <a:p>
            <a:r>
              <a:rPr lang="en-US" sz="3200" dirty="0"/>
              <a:t>Other Applications of Cue-Based Approach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980FC528-FD65-5084-6E19-EF6799F0E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658100" cy="5219700"/>
          </a:xfrm>
        </p:spPr>
        <p:txBody>
          <a:bodyPr>
            <a:normAutofit/>
          </a:bodyPr>
          <a:lstStyle/>
          <a:p>
            <a:r>
              <a:rPr lang="en-US" dirty="0"/>
              <a:t>Pauses in conversational turn-taking (</a:t>
            </a:r>
            <a:r>
              <a:rPr lang="en-US" dirty="0" err="1"/>
              <a:t>Sichlinger</a:t>
            </a:r>
            <a:r>
              <a:rPr lang="en-US" dirty="0"/>
              <a:t>, Cibelli, Mittal)</a:t>
            </a:r>
          </a:p>
          <a:p>
            <a:endParaRPr lang="en-US" dirty="0"/>
          </a:p>
          <a:p>
            <a:r>
              <a:rPr lang="en-US" dirty="0"/>
              <a:t>Cue variability and psychomotor symptoms in depression (Shankman, Mittal, Keshet, Exton)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9B1F90-8348-EB78-12B4-CD82A1A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71932-22CE-BC52-0283-1859FA68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2AEF6320-3983-1D1C-D46C-16C32983C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Pronunciation Variation as a Biomarker</a:t>
            </a:r>
          </a:p>
        </p:txBody>
      </p:sp>
      <p:sp>
        <p:nvSpPr>
          <p:cNvPr id="702467" name="Rectangle 3">
            <a:extLst>
              <a:ext uri="{FF2B5EF4-FFF2-40B4-BE49-F238E27FC236}">
                <a16:creationId xmlns:a16="http://schemas.microsoft.com/office/drawing/2014/main" id="{060A5D40-B0EE-CEAC-2318-530939157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115300" cy="52197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Cue-based approach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Use deep learning for rapid, objective extraction of known properties of speech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Holistic approach</a:t>
            </a:r>
          </a:p>
          <a:p>
            <a:pPr lvl="1"/>
            <a:r>
              <a:rPr lang="en-US" altLang="en-US" dirty="0"/>
              <a:t>Use deep learning to </a:t>
            </a:r>
            <a:r>
              <a:rPr lang="en-US" altLang="en-US" i="1" dirty="0"/>
              <a:t>discover</a:t>
            </a:r>
            <a:r>
              <a:rPr lang="en-US" altLang="en-US" dirty="0"/>
              <a:t> properties of speech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869CE-F594-7448-3A91-499ACA50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1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A84C8-1CE1-01A8-9167-4FDAC0645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dicting L2 intelligibility with a machine learning model">
            <a:extLst>
              <a:ext uri="{FF2B5EF4-FFF2-40B4-BE49-F238E27FC236}">
                <a16:creationId xmlns:a16="http://schemas.microsoft.com/office/drawing/2014/main" id="{B3254202-0DFB-53A0-361E-1A33335A394E}"/>
              </a:ext>
            </a:extLst>
          </p:cNvPr>
          <p:cNvSpPr/>
          <p:nvPr/>
        </p:nvSpPr>
        <p:spPr>
          <a:xfrm>
            <a:off x="309717" y="1089014"/>
            <a:ext cx="8240660" cy="7509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approach: Perceptual similarity space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440DEC1-887D-AE08-3104-22B45F73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179" y="5682156"/>
            <a:ext cx="2133600" cy="273844"/>
          </a:xfrm>
        </p:spPr>
        <p:txBody>
          <a:bodyPr/>
          <a:lstStyle/>
          <a:p>
            <a:fld id="{98FAA8E0-DEC9-4CBE-80E0-AEDB42EE2BCA}" type="slidenum">
              <a:rPr lang="en-US" noProof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/>
              <a:t>18</a:t>
            </a:fld>
            <a:endParaRPr lang="en-US" noProof="0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discovered by self-supervised learning">
            <a:extLst>
              <a:ext uri="{FF2B5EF4-FFF2-40B4-BE49-F238E27FC236}">
                <a16:creationId xmlns:a16="http://schemas.microsoft.com/office/drawing/2014/main" id="{E272F81C-A8B8-1D72-829C-21C826FA868F}"/>
              </a:ext>
            </a:extLst>
          </p:cNvPr>
          <p:cNvSpPr txBox="1"/>
          <p:nvPr/>
        </p:nvSpPr>
        <p:spPr>
          <a:xfrm>
            <a:off x="1532441" y="2097868"/>
            <a:ext cx="6460538" cy="266226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389335" indent="-389335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Dimensions: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discovered by self-supervised learning; not constrained by discrete linguistic units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83569" indent="-1883569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Acoustic differences: 	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assessed holistically, without reference to segmentation</a:t>
            </a:r>
          </a:p>
        </p:txBody>
      </p:sp>
    </p:spTree>
    <p:extLst>
      <p:ext uri="{BB962C8B-B14F-4D97-AF65-F5344CB8AC3E}">
        <p14:creationId xmlns:p14="http://schemas.microsoft.com/office/powerpoint/2010/main" val="358146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cond-language (L2) speech intelligibility"/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Second-language (L2) s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peech intelligibility</a:t>
            </a:r>
          </a:p>
        </p:txBody>
      </p:sp>
      <p:sp>
        <p:nvSpPr>
          <p:cNvPr id="172" name="3"/>
          <p:cNvSpPr txBox="1"/>
          <p:nvPr/>
        </p:nvSpPr>
        <p:spPr>
          <a:xfrm>
            <a:off x="8819500" y="6409451"/>
            <a:ext cx="7220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 b="0">
                <a:solidFill>
                  <a:srgbClr val="5E5E5E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endParaRPr sz="1406" dirty="0"/>
          </a:p>
        </p:txBody>
      </p:sp>
      <p:sp>
        <p:nvSpPr>
          <p:cNvPr id="173" name="the mailman bought a letter (80%)"/>
          <p:cNvSpPr txBox="1"/>
          <p:nvPr/>
        </p:nvSpPr>
        <p:spPr>
          <a:xfrm>
            <a:off x="4469188" y="5891696"/>
            <a:ext cx="2988033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2200" b="0">
                <a:latin typeface="HanziPen SC Regular"/>
                <a:ea typeface="HanziPen SC Regular"/>
                <a:cs typeface="HanziPen SC Regular"/>
                <a:sym typeface="HanziPen SC Regular"/>
              </a:defRPr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 mailman </a:t>
            </a:r>
            <a:r>
              <a:rPr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a letter </a:t>
            </a:r>
            <a:r>
              <a:rPr sz="1600" dirty="0">
                <a:solidFill>
                  <a:srgbClr val="9417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(80%)</a:t>
            </a:r>
          </a:p>
        </p:txBody>
      </p:sp>
      <p:sp>
        <p:nvSpPr>
          <p:cNvPr id="174" name="the bananas are too ripe (100%)"/>
          <p:cNvSpPr txBox="1"/>
          <p:nvPr/>
        </p:nvSpPr>
        <p:spPr>
          <a:xfrm>
            <a:off x="4536217" y="5228270"/>
            <a:ext cx="2853975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2200" b="0">
                <a:latin typeface="HanziPen SC Regular"/>
                <a:ea typeface="HanziPen SC Regular"/>
                <a:cs typeface="HanziPen SC Regular"/>
                <a:sym typeface="HanziPen SC Regular"/>
              </a:defRPr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 bananas are too ripe </a:t>
            </a:r>
            <a:r>
              <a:rPr sz="1600" dirty="0">
                <a:solidFill>
                  <a:srgbClr val="9417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(100%)</a:t>
            </a:r>
          </a:p>
        </p:txBody>
      </p:sp>
      <p:sp>
        <p:nvSpPr>
          <p:cNvPr id="175" name="the shoes were very dirty (100%)"/>
          <p:cNvSpPr txBox="1"/>
          <p:nvPr/>
        </p:nvSpPr>
        <p:spPr>
          <a:xfrm>
            <a:off x="4536217" y="4580906"/>
            <a:ext cx="2853975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2200" b="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1600" dirty="0">
                <a:latin typeface="Calibri" panose="020F0502020204030204" pitchFamily="34" charset="0"/>
                <a:ea typeface="HanziPen SC Regular"/>
                <a:cs typeface="Calibri" panose="020F0502020204030204" pitchFamily="34" charset="0"/>
                <a:sym typeface="HanziPen SC Regular"/>
              </a:rPr>
              <a:t>the shoes were very dirty </a:t>
            </a:r>
            <a:r>
              <a:rPr sz="1600" dirty="0">
                <a:solidFill>
                  <a:srgbClr val="941751"/>
                </a:solidFill>
                <a:latin typeface="Calibri" panose="020F0502020204030204" pitchFamily="34" charset="0"/>
                <a:ea typeface="HanziPen SC Regular"/>
                <a:cs typeface="Calibri" panose="020F0502020204030204" pitchFamily="34" charset="0"/>
                <a:sym typeface="HanziPen SC Regular"/>
              </a:rPr>
              <a:t>(100%)</a:t>
            </a:r>
          </a:p>
        </p:txBody>
      </p:sp>
      <p:sp>
        <p:nvSpPr>
          <p:cNvPr id="176" name="The shoes were very dirty"/>
          <p:cNvSpPr txBox="1"/>
          <p:nvPr/>
        </p:nvSpPr>
        <p:spPr>
          <a:xfrm>
            <a:off x="1686779" y="4603877"/>
            <a:ext cx="285397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000"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1406" i="1" dirty="0">
                <a:latin typeface="Bradley Hand" pitchFamily="2" charset="77"/>
              </a:rPr>
              <a:t>The shoes were very dirty</a:t>
            </a:r>
          </a:p>
        </p:txBody>
      </p:sp>
      <p:sp>
        <p:nvSpPr>
          <p:cNvPr id="177" name="The bananas are too ripe"/>
          <p:cNvSpPr txBox="1"/>
          <p:nvPr/>
        </p:nvSpPr>
        <p:spPr>
          <a:xfrm>
            <a:off x="1686779" y="5251242"/>
            <a:ext cx="285397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000"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1406" i="1" dirty="0">
                <a:latin typeface="Bradley Hand" pitchFamily="2" charset="77"/>
              </a:rPr>
              <a:t>The bananas are too ripe</a:t>
            </a:r>
          </a:p>
        </p:txBody>
      </p:sp>
      <p:sp>
        <p:nvSpPr>
          <p:cNvPr id="178" name="The mailman brought a letter"/>
          <p:cNvSpPr txBox="1"/>
          <p:nvPr/>
        </p:nvSpPr>
        <p:spPr>
          <a:xfrm>
            <a:off x="1686779" y="5914669"/>
            <a:ext cx="285397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000"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1406" i="1" dirty="0">
                <a:latin typeface="Bradley Hand" pitchFamily="2" charset="77"/>
              </a:rPr>
              <a:t>The mailman brought a letter</a:t>
            </a:r>
          </a:p>
        </p:txBody>
      </p:sp>
      <p:sp>
        <p:nvSpPr>
          <p:cNvPr id="179" name="word…"/>
          <p:cNvSpPr txBox="1"/>
          <p:nvPr/>
        </p:nvSpPr>
        <p:spPr>
          <a:xfrm>
            <a:off x="6490957" y="2791161"/>
            <a:ext cx="2138972" cy="1611018"/>
          </a:xfrm>
          <a:prstGeom prst="rect">
            <a:avLst/>
          </a:prstGeom>
          <a:ln w="25400">
            <a:solidFill>
              <a:srgbClr val="94175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600" b="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Why is </a:t>
            </a: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recognition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lower for some speakers, higher for others?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Line"/>
          <p:cNvSpPr/>
          <p:nvPr/>
        </p:nvSpPr>
        <p:spPr>
          <a:xfrm>
            <a:off x="4572000" y="3312169"/>
            <a:ext cx="1" cy="51865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81" name="Head with Shoulders"/>
          <p:cNvSpPr/>
          <p:nvPr/>
        </p:nvSpPr>
        <p:spPr>
          <a:xfrm>
            <a:off x="3831696" y="1982583"/>
            <a:ext cx="1480608" cy="1282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solidFill>
            <a:srgbClr val="A9A9A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82" name="L2 English talker"/>
          <p:cNvSpPr txBox="1"/>
          <p:nvPr/>
        </p:nvSpPr>
        <p:spPr>
          <a:xfrm>
            <a:off x="3451590" y="1458857"/>
            <a:ext cx="2240821" cy="375167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1969" dirty="0"/>
              <a:t>L2 English t</a:t>
            </a:r>
            <a:r>
              <a:rPr sz="1969" dirty="0"/>
              <a:t>alker</a:t>
            </a:r>
          </a:p>
        </p:txBody>
      </p:sp>
      <p:sp>
        <p:nvSpPr>
          <p:cNvPr id="183" name="L1 English listeners"/>
          <p:cNvSpPr txBox="1"/>
          <p:nvPr/>
        </p:nvSpPr>
        <p:spPr>
          <a:xfrm>
            <a:off x="3287881" y="3962453"/>
            <a:ext cx="2568239" cy="375167"/>
          </a:xfrm>
          <a:prstGeom prst="rect">
            <a:avLst/>
          </a:prstGeom>
          <a:solidFill>
            <a:srgbClr val="94175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1969"/>
              <a:t>L1 English listeners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29222-E2EA-A94F-B887-3AAF768B1D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87774" y="90551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ALL_039_M_CMN_ENG_HT1_S004_LVL67.wav" descr="ALL_039_M_CMN_ENG_HT1_S004_LVL67.wav">
            <a:extLst>
              <a:ext uri="{FF2B5EF4-FFF2-40B4-BE49-F238E27FC236}">
                <a16:creationId xmlns:a16="http://schemas.microsoft.com/office/drawing/2014/main" id="{202625B9-F50C-734A-AD59-53667C945932}"/>
              </a:ext>
            </a:extLst>
          </p:cNvPr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642" y="441023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LL_039_M_CMN_ENG_HT1_S014_LVL67.wav" descr="ALL_039_M_CMN_ENG_HT1_S014_LVL67.wav">
            <a:extLst>
              <a:ext uri="{FF2B5EF4-FFF2-40B4-BE49-F238E27FC236}">
                <a16:creationId xmlns:a16="http://schemas.microsoft.com/office/drawing/2014/main" id="{B2536E46-2D87-C878-AFEF-720618784E15}"/>
              </a:ext>
            </a:extLst>
          </p:cNvPr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641" y="499846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ALL_039_M_CMN_ENG_HT1_S019_LVL67.wav" descr="ALL_039_M_CMN_ENG_HT1_S019_LVL67.wav">
            <a:extLst>
              <a:ext uri="{FF2B5EF4-FFF2-40B4-BE49-F238E27FC236}">
                <a16:creationId xmlns:a16="http://schemas.microsoft.com/office/drawing/2014/main" id="{F75E0211-96FB-540B-B705-360ABB9DD01B}"/>
              </a:ext>
            </a:extLst>
          </p:cNvPr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640" y="563164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8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audio>
            <p:audio>
              <p:cMediaNode vol="100000" showWhenStopped="0">
                <p:cTn id="3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3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3" grpId="0" animBg="1"/>
      <p:bldP spid="174" grpId="0" animBg="1"/>
      <p:bldP spid="175" grpId="0" animBg="1"/>
      <p:bldP spid="177" grpId="0" animBg="1"/>
      <p:bldP spid="178" grpId="0" animBg="1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1" y="534737"/>
            <a:ext cx="8115300" cy="6010442"/>
          </a:xfrm>
        </p:spPr>
        <p:txBody>
          <a:bodyPr>
            <a:normAutofit/>
          </a:bodyPr>
          <a:lstStyle/>
          <a:p>
            <a:r>
              <a:rPr lang="en-US" dirty="0"/>
              <a:t>Example 1:</a:t>
            </a:r>
          </a:p>
          <a:p>
            <a:endParaRPr lang="en-US" dirty="0"/>
          </a:p>
          <a:p>
            <a:pPr lvl="1"/>
            <a:r>
              <a:rPr lang="en-US" dirty="0"/>
              <a:t>‘desk’</a:t>
            </a:r>
          </a:p>
          <a:p>
            <a:pPr lvl="1"/>
            <a:r>
              <a:rPr lang="en-US" dirty="0"/>
              <a:t>Male</a:t>
            </a:r>
          </a:p>
          <a:p>
            <a:pPr lvl="1"/>
            <a:r>
              <a:rPr lang="en-US" dirty="0"/>
              <a:t>Native English speaker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2:</a:t>
            </a:r>
          </a:p>
          <a:p>
            <a:endParaRPr lang="en-US" dirty="0"/>
          </a:p>
          <a:p>
            <a:pPr lvl="1"/>
            <a:r>
              <a:rPr lang="en-US" dirty="0"/>
              <a:t>‘desk’</a:t>
            </a:r>
          </a:p>
          <a:p>
            <a:pPr lvl="1"/>
            <a:r>
              <a:rPr lang="en-US" dirty="0"/>
              <a:t>Female</a:t>
            </a:r>
          </a:p>
          <a:p>
            <a:pPr lvl="1"/>
            <a:r>
              <a:rPr lang="en-US" dirty="0"/>
              <a:t>Non-native English speaker</a:t>
            </a:r>
          </a:p>
          <a:p>
            <a:pPr lvl="1"/>
            <a:endParaRPr lang="en-US" dirty="0"/>
          </a:p>
          <a:p>
            <a:r>
              <a:rPr lang="en-US" dirty="0"/>
              <a:t>Speech reveals not only what was said, but who said it</a:t>
            </a:r>
          </a:p>
        </p:txBody>
      </p:sp>
      <p:pic>
        <p:nvPicPr>
          <p:cNvPr id="4" name="spanis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6144" y="3137724"/>
            <a:ext cx="572307" cy="572307"/>
          </a:xfrm>
          <a:prstGeom prst="rect">
            <a:avLst/>
          </a:prstGeom>
        </p:spPr>
      </p:pic>
      <p:pic>
        <p:nvPicPr>
          <p:cNvPr id="5" name="english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79147" y="534737"/>
            <a:ext cx="635083" cy="6350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738BE-7533-1358-0EE6-D3A31B8F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406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704786" y="1600283"/>
            <a:ext cx="7376267" cy="4710828"/>
          </a:xfrm>
          <a:prstGeom prst="rect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0" name="Dimension 2"/>
          <p:cNvSpPr txBox="1"/>
          <p:nvPr/>
        </p:nvSpPr>
        <p:spPr>
          <a:xfrm>
            <a:off x="3455053" y="5941336"/>
            <a:ext cx="1571152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Dimension 2</a:t>
            </a:r>
          </a:p>
        </p:txBody>
      </p:sp>
      <p:sp>
        <p:nvSpPr>
          <p:cNvPr id="301" name="Dimension 1"/>
          <p:cNvSpPr txBox="1"/>
          <p:nvPr/>
        </p:nvSpPr>
        <p:spPr>
          <a:xfrm>
            <a:off x="704786" y="3392317"/>
            <a:ext cx="1571153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Dimension 1</a:t>
            </a:r>
          </a:p>
        </p:txBody>
      </p:sp>
      <p:sp>
        <p:nvSpPr>
          <p:cNvPr id="302" name="discovered by self-supervised learning"/>
          <p:cNvSpPr txBox="1"/>
          <p:nvPr/>
        </p:nvSpPr>
        <p:spPr>
          <a:xfrm>
            <a:off x="4679804" y="1875360"/>
            <a:ext cx="2544323" cy="1611018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discovered by self-supervised learning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 constrained by linguistic units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3" name="Line"/>
          <p:cNvSpPr/>
          <p:nvPr/>
        </p:nvSpPr>
        <p:spPr>
          <a:xfrm flipH="1">
            <a:off x="2303858" y="2665509"/>
            <a:ext cx="2268141" cy="682405"/>
          </a:xfrm>
          <a:prstGeom prst="line">
            <a:avLst/>
          </a:prstGeom>
          <a:ln w="38100">
            <a:solidFill>
              <a:srgbClr val="5E5E5E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Line"/>
          <p:cNvSpPr/>
          <p:nvPr/>
        </p:nvSpPr>
        <p:spPr>
          <a:xfrm flipH="1">
            <a:off x="4272855" y="3491849"/>
            <a:ext cx="1419820" cy="2334772"/>
          </a:xfrm>
          <a:prstGeom prst="line">
            <a:avLst/>
          </a:prstGeom>
          <a:ln w="38100">
            <a:solidFill>
              <a:srgbClr val="5E5E5E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5" name="Predicting L2 intelligibility with a machine learning model"/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Perceptual similarity space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9103D-E7A4-16AC-04FA-2441513DCE28}"/>
              </a:ext>
            </a:extLst>
          </p:cNvPr>
          <p:cNvSpPr txBox="1"/>
          <p:nvPr/>
        </p:nvSpPr>
        <p:spPr>
          <a:xfrm>
            <a:off x="0" y="6564113"/>
            <a:ext cx="300838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  <a:sym typeface="Helvetica Neue"/>
              </a:rPr>
              <a:t>HuBERT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  <a:sym typeface="Helvetica Neue"/>
              </a:rPr>
              <a:t> model: Hsu et al.,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FC008-77FC-C7CE-62D5-0F07CE43CBD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76764" y="9055100"/>
            <a:ext cx="362280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"/>
          <p:cNvSpPr/>
          <p:nvPr/>
        </p:nvSpPr>
        <p:spPr>
          <a:xfrm>
            <a:off x="704786" y="1600283"/>
            <a:ext cx="7376267" cy="4710828"/>
          </a:xfrm>
          <a:prstGeom prst="rect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11" name="Dimension 2"/>
          <p:cNvSpPr txBox="1"/>
          <p:nvPr/>
        </p:nvSpPr>
        <p:spPr>
          <a:xfrm>
            <a:off x="7376601" y="3765742"/>
            <a:ext cx="1571152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Dimension 2</a:t>
            </a:r>
          </a:p>
        </p:txBody>
      </p:sp>
      <p:sp>
        <p:nvSpPr>
          <p:cNvPr id="312" name="Dimension 1"/>
          <p:cNvSpPr txBox="1"/>
          <p:nvPr/>
        </p:nvSpPr>
        <p:spPr>
          <a:xfrm>
            <a:off x="3786424" y="1383330"/>
            <a:ext cx="1571153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Dimension 1</a:t>
            </a:r>
          </a:p>
        </p:txBody>
      </p:sp>
      <p:sp>
        <p:nvSpPr>
          <p:cNvPr id="317" name="L1 English talker"/>
          <p:cNvSpPr txBox="1"/>
          <p:nvPr/>
        </p:nvSpPr>
        <p:spPr>
          <a:xfrm>
            <a:off x="913794" y="1923253"/>
            <a:ext cx="292714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L1 English talker</a:t>
            </a:r>
          </a:p>
        </p:txBody>
      </p:sp>
      <p:sp>
        <p:nvSpPr>
          <p:cNvPr id="318" name="Predicting L2 intelligibility with a machine learning model"/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Perceptual similarity space</a:t>
            </a:r>
          </a:p>
        </p:txBody>
      </p:sp>
      <p:sp>
        <p:nvSpPr>
          <p:cNvPr id="319" name="“The shoes were very dirty”"/>
          <p:cNvSpPr txBox="1"/>
          <p:nvPr/>
        </p:nvSpPr>
        <p:spPr>
          <a:xfrm>
            <a:off x="5005489" y="5832850"/>
            <a:ext cx="2927147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b="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1600" dirty="0"/>
              <a:t>“The shoes were very dirty”</a:t>
            </a:r>
          </a:p>
        </p:txBody>
      </p:sp>
      <p:pic>
        <p:nvPicPr>
          <p:cNvPr id="2" name="ALL_053_M_ENG_ENG_HT1_S004.wav">
            <a:hlinkClick r:id="" action="ppaction://media"/>
            <a:extLst>
              <a:ext uri="{FF2B5EF4-FFF2-40B4-BE49-F238E27FC236}">
                <a16:creationId xmlns:a16="http://schemas.microsoft.com/office/drawing/2014/main" id="{432D810B-F869-FCA3-6B00-E5B80DF86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4624" y="1827458"/>
            <a:ext cx="571500" cy="571500"/>
          </a:xfrm>
          <a:prstGeom prst="rect">
            <a:avLst/>
          </a:prstGeo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591D9BE3-1F05-B05A-6FAD-C96EC34F361B}"/>
              </a:ext>
            </a:extLst>
          </p:cNvPr>
          <p:cNvSpPr/>
          <p:nvPr/>
        </p:nvSpPr>
        <p:spPr>
          <a:xfrm rot="17923850">
            <a:off x="1363027" y="4835387"/>
            <a:ext cx="334169" cy="616228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1547">
              <a:solidFill>
                <a:srgbClr val="FFFFFF"/>
              </a:solidFill>
              <a:sym typeface="Helvetica Neue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57A704-F53B-ECD3-9E36-ABD7479DB664}"/>
                  </a:ext>
                </a:extLst>
              </p14:cNvPr>
              <p14:cNvContentPartPr/>
              <p14:nvPr/>
            </p14:nvContentPartPr>
            <p14:xfrm>
              <a:off x="1684345" y="2038163"/>
              <a:ext cx="6033234" cy="389635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57A704-F53B-ECD3-9E36-ABD7479DB6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265" y="2019083"/>
                <a:ext cx="6070674" cy="393415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F748-027F-1A89-72F7-F07A88F1D9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87774" y="90551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00A89A-07EC-7032-D739-9B556FC31C68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9144000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Chernyak et al., 2024, J. Acoustic. Soc. Amer.; Kim et al., in press, </a:t>
            </a:r>
            <a:r>
              <a:rPr lang="en-US" sz="1600" i="1" dirty="0" err="1"/>
              <a:t>Psychonom</a:t>
            </a:r>
            <a:r>
              <a:rPr lang="en-US" sz="1600" i="1" dirty="0"/>
              <a:t>. Bull. Rev.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9F026-EC6D-2EB9-C4CC-D8323A6C2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">
            <a:extLst>
              <a:ext uri="{FF2B5EF4-FFF2-40B4-BE49-F238E27FC236}">
                <a16:creationId xmlns:a16="http://schemas.microsoft.com/office/drawing/2014/main" id="{AB593053-6DFE-B342-3987-F8302D22B57C}"/>
              </a:ext>
            </a:extLst>
          </p:cNvPr>
          <p:cNvSpPr/>
          <p:nvPr/>
        </p:nvSpPr>
        <p:spPr>
          <a:xfrm>
            <a:off x="704786" y="1600283"/>
            <a:ext cx="7376267" cy="4710828"/>
          </a:xfrm>
          <a:prstGeom prst="rect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Dimension 2">
            <a:extLst>
              <a:ext uri="{FF2B5EF4-FFF2-40B4-BE49-F238E27FC236}">
                <a16:creationId xmlns:a16="http://schemas.microsoft.com/office/drawing/2014/main" id="{ADAE8DE5-416E-E78C-7289-132BFD9763AC}"/>
              </a:ext>
            </a:extLst>
          </p:cNvPr>
          <p:cNvSpPr txBox="1"/>
          <p:nvPr/>
        </p:nvSpPr>
        <p:spPr>
          <a:xfrm>
            <a:off x="7376601" y="3765742"/>
            <a:ext cx="1571152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Dimension 2</a:t>
            </a:r>
          </a:p>
        </p:txBody>
      </p:sp>
      <p:sp>
        <p:nvSpPr>
          <p:cNvPr id="312" name="Dimension 1">
            <a:extLst>
              <a:ext uri="{FF2B5EF4-FFF2-40B4-BE49-F238E27FC236}">
                <a16:creationId xmlns:a16="http://schemas.microsoft.com/office/drawing/2014/main" id="{BE2A1654-F3F0-382D-51AA-4EC7CFCBFAEE}"/>
              </a:ext>
            </a:extLst>
          </p:cNvPr>
          <p:cNvSpPr txBox="1"/>
          <p:nvPr/>
        </p:nvSpPr>
        <p:spPr>
          <a:xfrm>
            <a:off x="3786424" y="1383330"/>
            <a:ext cx="1571153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Dimension 1</a:t>
            </a:r>
          </a:p>
        </p:txBody>
      </p:sp>
      <p:sp>
        <p:nvSpPr>
          <p:cNvPr id="317" name="L1 English talker">
            <a:extLst>
              <a:ext uri="{FF2B5EF4-FFF2-40B4-BE49-F238E27FC236}">
                <a16:creationId xmlns:a16="http://schemas.microsoft.com/office/drawing/2014/main" id="{E0A5AE16-C174-FDA5-35ED-C40AAF10AE93}"/>
              </a:ext>
            </a:extLst>
          </p:cNvPr>
          <p:cNvSpPr txBox="1"/>
          <p:nvPr/>
        </p:nvSpPr>
        <p:spPr>
          <a:xfrm>
            <a:off x="913794" y="1923253"/>
            <a:ext cx="292714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L1 English talker</a:t>
            </a:r>
          </a:p>
        </p:txBody>
      </p:sp>
      <p:sp>
        <p:nvSpPr>
          <p:cNvPr id="318" name="Predicting L2 intelligibility with a machine learning model">
            <a:extLst>
              <a:ext uri="{FF2B5EF4-FFF2-40B4-BE49-F238E27FC236}">
                <a16:creationId xmlns:a16="http://schemas.microsoft.com/office/drawing/2014/main" id="{A4762BCC-0CF7-DC3B-903A-EB06D804BD95}"/>
              </a:ext>
            </a:extLst>
          </p:cNvPr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Perceptual similarity space</a:t>
            </a:r>
          </a:p>
        </p:txBody>
      </p:sp>
      <p:sp>
        <p:nvSpPr>
          <p:cNvPr id="319" name="“The shoes were very dirty”">
            <a:extLst>
              <a:ext uri="{FF2B5EF4-FFF2-40B4-BE49-F238E27FC236}">
                <a16:creationId xmlns:a16="http://schemas.microsoft.com/office/drawing/2014/main" id="{8AD58AE1-6FEC-7B15-6064-5563AC877B52}"/>
              </a:ext>
            </a:extLst>
          </p:cNvPr>
          <p:cNvSpPr txBox="1"/>
          <p:nvPr/>
        </p:nvSpPr>
        <p:spPr>
          <a:xfrm>
            <a:off x="5005489" y="5832850"/>
            <a:ext cx="2927147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b="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1600" dirty="0">
                <a:latin typeface="Bradley Hand" pitchFamily="2" charset="77"/>
                <a:cs typeface="Calibri" panose="020F0502020204030204" pitchFamily="34" charset="0"/>
              </a:rPr>
              <a:t>“The shoes were very dirty”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F3B132F6-A3BC-5A57-37FD-89E0E8E46243}"/>
              </a:ext>
            </a:extLst>
          </p:cNvPr>
          <p:cNvSpPr/>
          <p:nvPr/>
        </p:nvSpPr>
        <p:spPr>
          <a:xfrm rot="17923850">
            <a:off x="1363027" y="4796731"/>
            <a:ext cx="334169" cy="693542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4097FE-40C3-D333-ABE9-F8C5B4E77344}"/>
                  </a:ext>
                </a:extLst>
              </p14:cNvPr>
              <p14:cNvContentPartPr/>
              <p14:nvPr/>
            </p14:nvContentPartPr>
            <p14:xfrm>
              <a:off x="1684345" y="2038163"/>
              <a:ext cx="6033234" cy="389635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4097FE-40C3-D333-ABE9-F8C5B4E773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265" y="2019083"/>
                <a:ext cx="6070674" cy="3934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3F4B5D-6A6B-402D-D448-749886AD49B5}"/>
                  </a:ext>
                </a:extLst>
              </p14:cNvPr>
              <p14:cNvContentPartPr/>
              <p14:nvPr/>
            </p14:nvContentPartPr>
            <p14:xfrm>
              <a:off x="1655994" y="2010825"/>
              <a:ext cx="5969447" cy="351413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3F4B5D-6A6B-402D-D448-749886AD49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36914" y="1991746"/>
                <a:ext cx="6007247" cy="355193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riangle 6">
            <a:extLst>
              <a:ext uri="{FF2B5EF4-FFF2-40B4-BE49-F238E27FC236}">
                <a16:creationId xmlns:a16="http://schemas.microsoft.com/office/drawing/2014/main" id="{1F0F2C41-867E-05A3-DDD3-4AA02631A2CB}"/>
              </a:ext>
            </a:extLst>
          </p:cNvPr>
          <p:cNvSpPr/>
          <p:nvPr/>
        </p:nvSpPr>
        <p:spPr>
          <a:xfrm rot="17923850">
            <a:off x="1324686" y="4440972"/>
            <a:ext cx="334169" cy="69354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8" name="L2 English talker (high intelligibility)">
            <a:extLst>
              <a:ext uri="{FF2B5EF4-FFF2-40B4-BE49-F238E27FC236}">
                <a16:creationId xmlns:a16="http://schemas.microsoft.com/office/drawing/2014/main" id="{1AEF7720-BEA7-EAF8-A516-2D7B9C75F089}"/>
              </a:ext>
            </a:extLst>
          </p:cNvPr>
          <p:cNvSpPr txBox="1"/>
          <p:nvPr/>
        </p:nvSpPr>
        <p:spPr>
          <a:xfrm>
            <a:off x="913794" y="2231198"/>
            <a:ext cx="433157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solidFill>
                  <a:srgbClr val="0096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English talker (high intelligibility)</a:t>
            </a:r>
          </a:p>
        </p:txBody>
      </p:sp>
      <p:pic>
        <p:nvPicPr>
          <p:cNvPr id="2" name="ALL_053_M_ENG_ENG_HT1_S004.wav">
            <a:hlinkClick r:id="" action="ppaction://media"/>
            <a:extLst>
              <a:ext uri="{FF2B5EF4-FFF2-40B4-BE49-F238E27FC236}">
                <a16:creationId xmlns:a16="http://schemas.microsoft.com/office/drawing/2014/main" id="{9382DA6F-5A5C-5B40-5ADF-38A365747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04624" y="1804899"/>
            <a:ext cx="571500" cy="571500"/>
          </a:xfrm>
          <a:prstGeom prst="rect">
            <a:avLst/>
          </a:prstGeom>
        </p:spPr>
      </p:pic>
      <p:pic>
        <p:nvPicPr>
          <p:cNvPr id="6" name="ALL_039_M_CMN_ENG_HT1_S004_LVL67.wav">
            <a:hlinkClick r:id="" action="ppaction://media"/>
            <a:extLst>
              <a:ext uri="{FF2B5EF4-FFF2-40B4-BE49-F238E27FC236}">
                <a16:creationId xmlns:a16="http://schemas.microsoft.com/office/drawing/2014/main" id="{BEBAD568-A180-AD6E-8045-04F3A6EFDE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73575" y="2125702"/>
            <a:ext cx="571500" cy="571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F5455-ADFA-676C-0CCD-157DAB32ED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76764" y="9055100"/>
            <a:ext cx="362280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8A0C6-E173-9345-CBAD-3DF07AB5C6CC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9144000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Chernyak et al., 2024, J. Acoustic. Soc. Amer.; Kim et al., in press, </a:t>
            </a:r>
            <a:r>
              <a:rPr lang="en-US" sz="1600" i="1" dirty="0" err="1"/>
              <a:t>Psychonom</a:t>
            </a:r>
            <a:r>
              <a:rPr lang="en-US" sz="1600" i="1" dirty="0"/>
              <a:t>. Bull. Rev.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119857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9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1303-8F65-41CE-EB03-7B16A848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">
            <a:extLst>
              <a:ext uri="{FF2B5EF4-FFF2-40B4-BE49-F238E27FC236}">
                <a16:creationId xmlns:a16="http://schemas.microsoft.com/office/drawing/2014/main" id="{3DAACAE4-6591-1044-97F4-2DBEDD9EE647}"/>
              </a:ext>
            </a:extLst>
          </p:cNvPr>
          <p:cNvSpPr/>
          <p:nvPr/>
        </p:nvSpPr>
        <p:spPr>
          <a:xfrm>
            <a:off x="704786" y="1600283"/>
            <a:ext cx="7376267" cy="4710828"/>
          </a:xfrm>
          <a:prstGeom prst="rect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Dimension 2">
            <a:extLst>
              <a:ext uri="{FF2B5EF4-FFF2-40B4-BE49-F238E27FC236}">
                <a16:creationId xmlns:a16="http://schemas.microsoft.com/office/drawing/2014/main" id="{D71B36CF-201A-07D8-E44C-EC8ABDBEC4C7}"/>
              </a:ext>
            </a:extLst>
          </p:cNvPr>
          <p:cNvSpPr txBox="1"/>
          <p:nvPr/>
        </p:nvSpPr>
        <p:spPr>
          <a:xfrm>
            <a:off x="7376601" y="3765742"/>
            <a:ext cx="1571152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Dimension 2</a:t>
            </a:r>
          </a:p>
        </p:txBody>
      </p:sp>
      <p:sp>
        <p:nvSpPr>
          <p:cNvPr id="312" name="Dimension 1">
            <a:extLst>
              <a:ext uri="{FF2B5EF4-FFF2-40B4-BE49-F238E27FC236}">
                <a16:creationId xmlns:a16="http://schemas.microsoft.com/office/drawing/2014/main" id="{4948DF56-E6C4-C92D-7C53-C89A33A1D4EC}"/>
              </a:ext>
            </a:extLst>
          </p:cNvPr>
          <p:cNvSpPr txBox="1"/>
          <p:nvPr/>
        </p:nvSpPr>
        <p:spPr>
          <a:xfrm>
            <a:off x="3786424" y="1383330"/>
            <a:ext cx="1571153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Dimension 1</a:t>
            </a:r>
          </a:p>
        </p:txBody>
      </p:sp>
      <p:sp>
        <p:nvSpPr>
          <p:cNvPr id="317" name="L1 English talker">
            <a:extLst>
              <a:ext uri="{FF2B5EF4-FFF2-40B4-BE49-F238E27FC236}">
                <a16:creationId xmlns:a16="http://schemas.microsoft.com/office/drawing/2014/main" id="{F81B15EC-2B2C-FF09-67C3-72B0134FD50A}"/>
              </a:ext>
            </a:extLst>
          </p:cNvPr>
          <p:cNvSpPr txBox="1"/>
          <p:nvPr/>
        </p:nvSpPr>
        <p:spPr>
          <a:xfrm>
            <a:off x="913794" y="1923253"/>
            <a:ext cx="292714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L1 English talker</a:t>
            </a:r>
          </a:p>
        </p:txBody>
      </p:sp>
      <p:sp>
        <p:nvSpPr>
          <p:cNvPr id="318" name="Predicting L2 intelligibility with a machine learning model">
            <a:extLst>
              <a:ext uri="{FF2B5EF4-FFF2-40B4-BE49-F238E27FC236}">
                <a16:creationId xmlns:a16="http://schemas.microsoft.com/office/drawing/2014/main" id="{C01771EA-5BA2-68AC-FFC0-82FD0D861903}"/>
              </a:ext>
            </a:extLst>
          </p:cNvPr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Perceptual similarity space</a:t>
            </a:r>
          </a:p>
        </p:txBody>
      </p:sp>
      <p:sp>
        <p:nvSpPr>
          <p:cNvPr id="319" name="“The shoes were very dirty”">
            <a:extLst>
              <a:ext uri="{FF2B5EF4-FFF2-40B4-BE49-F238E27FC236}">
                <a16:creationId xmlns:a16="http://schemas.microsoft.com/office/drawing/2014/main" id="{82A0DA90-9094-BD43-88D1-301DC1214A19}"/>
              </a:ext>
            </a:extLst>
          </p:cNvPr>
          <p:cNvSpPr txBox="1"/>
          <p:nvPr/>
        </p:nvSpPr>
        <p:spPr>
          <a:xfrm>
            <a:off x="5005489" y="5832850"/>
            <a:ext cx="2927147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b="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1600" dirty="0">
                <a:latin typeface="Bradley Hand" pitchFamily="2" charset="77"/>
                <a:cs typeface="Calibri" panose="020F0502020204030204" pitchFamily="34" charset="0"/>
              </a:rPr>
              <a:t>“The shoes were very dirty”</a:t>
            </a:r>
          </a:p>
        </p:txBody>
      </p:sp>
      <p:pic>
        <p:nvPicPr>
          <p:cNvPr id="2" name="ALL_053_M_ENG_ENG_HT1_S004.wav">
            <a:hlinkClick r:id="" action="ppaction://media"/>
            <a:extLst>
              <a:ext uri="{FF2B5EF4-FFF2-40B4-BE49-F238E27FC236}">
                <a16:creationId xmlns:a16="http://schemas.microsoft.com/office/drawing/2014/main" id="{C392045E-89BE-9F92-2361-B7E972A9A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4624" y="1814599"/>
            <a:ext cx="571500" cy="571500"/>
          </a:xfrm>
          <a:prstGeom prst="rect">
            <a:avLst/>
          </a:prstGeo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804B8E2F-F50D-A8B1-7D82-7BBD0487FF8A}"/>
              </a:ext>
            </a:extLst>
          </p:cNvPr>
          <p:cNvSpPr/>
          <p:nvPr/>
        </p:nvSpPr>
        <p:spPr>
          <a:xfrm rot="17923850">
            <a:off x="1363027" y="4796731"/>
            <a:ext cx="334169" cy="693542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252D20-F10E-2034-F686-8DF44AA6AB77}"/>
                  </a:ext>
                </a:extLst>
              </p14:cNvPr>
              <p14:cNvContentPartPr/>
              <p14:nvPr/>
            </p14:nvContentPartPr>
            <p14:xfrm>
              <a:off x="1684345" y="2038163"/>
              <a:ext cx="6033234" cy="389635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252D20-F10E-2034-F686-8DF44AA6AB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5265" y="2019083"/>
                <a:ext cx="6070674" cy="393415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L2 English talker (low intelligibility)">
            <a:extLst>
              <a:ext uri="{FF2B5EF4-FFF2-40B4-BE49-F238E27FC236}">
                <a16:creationId xmlns:a16="http://schemas.microsoft.com/office/drawing/2014/main" id="{2E4C87B6-0ABD-6786-BC88-BB65DAB9D3A0}"/>
              </a:ext>
            </a:extLst>
          </p:cNvPr>
          <p:cNvSpPr txBox="1"/>
          <p:nvPr/>
        </p:nvSpPr>
        <p:spPr>
          <a:xfrm>
            <a:off x="913794" y="2232666"/>
            <a:ext cx="40502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solidFill>
                  <a:srgbClr val="FF26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 English talker (low intelligibility)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C74506-86C7-61F7-1929-B28F1A9C7657}"/>
                  </a:ext>
                </a:extLst>
              </p14:cNvPr>
              <p14:cNvContentPartPr/>
              <p14:nvPr/>
            </p14:nvContentPartPr>
            <p14:xfrm>
              <a:off x="1567907" y="2014116"/>
              <a:ext cx="5891738" cy="28795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C74506-86C7-61F7-1929-B28F1A9C76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8827" y="1995037"/>
                <a:ext cx="5929538" cy="2917349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riangle 11">
            <a:extLst>
              <a:ext uri="{FF2B5EF4-FFF2-40B4-BE49-F238E27FC236}">
                <a16:creationId xmlns:a16="http://schemas.microsoft.com/office/drawing/2014/main" id="{4DDE82FE-68A0-999D-28E6-CBE4DB71F33A}"/>
              </a:ext>
            </a:extLst>
          </p:cNvPr>
          <p:cNvSpPr/>
          <p:nvPr/>
        </p:nvSpPr>
        <p:spPr>
          <a:xfrm rot="18553395">
            <a:off x="1277302" y="3746600"/>
            <a:ext cx="334169" cy="693542"/>
          </a:xfrm>
          <a:prstGeom prst="triangl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3" name="ALL_033_M_CMN_ENG_HT1_S004_LVL66.wav">
            <a:hlinkClick r:id="" action="ppaction://media"/>
            <a:extLst>
              <a:ext uri="{FF2B5EF4-FFF2-40B4-BE49-F238E27FC236}">
                <a16:creationId xmlns:a16="http://schemas.microsoft.com/office/drawing/2014/main" id="{4E3B26B3-1962-C3D1-C0F2-C97B3FBC3E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3049" y="2135403"/>
            <a:ext cx="571500" cy="571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06914D-5D85-B1F6-7F12-C9CED18B0E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76764" y="9055100"/>
            <a:ext cx="362279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742954-275C-55D5-4FA3-79EBC8C777D2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9144000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Chernyak et al., 2024, J. Acoustic. Soc. Amer.; Kim et al., in press, </a:t>
            </a:r>
            <a:r>
              <a:rPr lang="en-US" sz="1600" i="1" dirty="0" err="1"/>
              <a:t>Psychonom</a:t>
            </a:r>
            <a:r>
              <a:rPr lang="en-US" sz="1600" i="1" dirty="0"/>
              <a:t>. Bull. Rev.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687292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9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9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2B3F-62DB-3F8F-6999-5316EBDBE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">
            <a:extLst>
              <a:ext uri="{FF2B5EF4-FFF2-40B4-BE49-F238E27FC236}">
                <a16:creationId xmlns:a16="http://schemas.microsoft.com/office/drawing/2014/main" id="{55E05CF8-435A-1BB5-922A-76874D2DF227}"/>
              </a:ext>
            </a:extLst>
          </p:cNvPr>
          <p:cNvSpPr/>
          <p:nvPr/>
        </p:nvSpPr>
        <p:spPr>
          <a:xfrm>
            <a:off x="704786" y="1600283"/>
            <a:ext cx="7376267" cy="4710828"/>
          </a:xfrm>
          <a:prstGeom prst="rect">
            <a:avLst/>
          </a:prstGeom>
          <a:ln w="38100">
            <a:solidFill>
              <a:srgbClr val="5E5E5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+mj-lt"/>
            </a:endParaRPr>
          </a:p>
        </p:txBody>
      </p:sp>
      <p:sp>
        <p:nvSpPr>
          <p:cNvPr id="311" name="Dimension 2">
            <a:extLst>
              <a:ext uri="{FF2B5EF4-FFF2-40B4-BE49-F238E27FC236}">
                <a16:creationId xmlns:a16="http://schemas.microsoft.com/office/drawing/2014/main" id="{68470ECE-3084-2FAE-72F8-3662C9D44EDA}"/>
              </a:ext>
            </a:extLst>
          </p:cNvPr>
          <p:cNvSpPr txBox="1"/>
          <p:nvPr/>
        </p:nvSpPr>
        <p:spPr>
          <a:xfrm>
            <a:off x="7376601" y="3765742"/>
            <a:ext cx="1571152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>
                <a:latin typeface="+mj-lt"/>
              </a:rPr>
              <a:t>Dimension 2</a:t>
            </a:r>
          </a:p>
        </p:txBody>
      </p:sp>
      <p:sp>
        <p:nvSpPr>
          <p:cNvPr id="312" name="Dimension 1">
            <a:extLst>
              <a:ext uri="{FF2B5EF4-FFF2-40B4-BE49-F238E27FC236}">
                <a16:creationId xmlns:a16="http://schemas.microsoft.com/office/drawing/2014/main" id="{ACE4164F-82EC-FC1E-EA88-E014D7B3F829}"/>
              </a:ext>
            </a:extLst>
          </p:cNvPr>
          <p:cNvSpPr txBox="1"/>
          <p:nvPr/>
        </p:nvSpPr>
        <p:spPr>
          <a:xfrm>
            <a:off x="3786424" y="1383330"/>
            <a:ext cx="1571153" cy="37991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>
                <a:latin typeface="+mj-lt"/>
              </a:rPr>
              <a:t>Dimension 1</a:t>
            </a:r>
          </a:p>
        </p:txBody>
      </p:sp>
      <p:sp>
        <p:nvSpPr>
          <p:cNvPr id="317" name="L1 English talker">
            <a:extLst>
              <a:ext uri="{FF2B5EF4-FFF2-40B4-BE49-F238E27FC236}">
                <a16:creationId xmlns:a16="http://schemas.microsoft.com/office/drawing/2014/main" id="{FB4D2EF6-BDF4-EB87-46A1-BDA36E6B3BA8}"/>
              </a:ext>
            </a:extLst>
          </p:cNvPr>
          <p:cNvSpPr txBox="1"/>
          <p:nvPr/>
        </p:nvSpPr>
        <p:spPr>
          <a:xfrm>
            <a:off x="913794" y="1923253"/>
            <a:ext cx="292714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latin typeface="+mj-lt"/>
              </a:rPr>
              <a:t>L1 English talker</a:t>
            </a:r>
          </a:p>
        </p:txBody>
      </p:sp>
      <p:sp>
        <p:nvSpPr>
          <p:cNvPr id="318" name="Predicting L2 intelligibility with a machine learning model">
            <a:extLst>
              <a:ext uri="{FF2B5EF4-FFF2-40B4-BE49-F238E27FC236}">
                <a16:creationId xmlns:a16="http://schemas.microsoft.com/office/drawing/2014/main" id="{2E223B8D-4D2E-764E-E77E-026988F76FD0}"/>
              </a:ext>
            </a:extLst>
          </p:cNvPr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3200" dirty="0">
                <a:latin typeface="+mj-lt"/>
              </a:rPr>
              <a:t>Perceptual similarity space: Talker similarity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219C62B-A448-57A2-0936-31306CA26469}"/>
              </a:ext>
            </a:extLst>
          </p:cNvPr>
          <p:cNvSpPr/>
          <p:nvPr/>
        </p:nvSpPr>
        <p:spPr>
          <a:xfrm rot="17923850">
            <a:off x="1363027" y="4796731"/>
            <a:ext cx="334169" cy="693542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>
              <a:solidFill>
                <a:srgbClr val="FFFFFF"/>
              </a:solidFill>
              <a:latin typeface="+mj-lt"/>
              <a:sym typeface="Helvetica Neue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B7F220-972A-8B23-7857-6DFC0CC00DA8}"/>
                  </a:ext>
                </a:extLst>
              </p14:cNvPr>
              <p14:cNvContentPartPr/>
              <p14:nvPr/>
            </p14:nvContentPartPr>
            <p14:xfrm>
              <a:off x="1684345" y="2038163"/>
              <a:ext cx="6033234" cy="389635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B7F220-972A-8B23-7857-6DFC0CC00D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5265" y="2019083"/>
                <a:ext cx="6070674" cy="393415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L2 English talker (low intelligibility)">
            <a:extLst>
              <a:ext uri="{FF2B5EF4-FFF2-40B4-BE49-F238E27FC236}">
                <a16:creationId xmlns:a16="http://schemas.microsoft.com/office/drawing/2014/main" id="{188ECE28-DD12-10ED-A705-4433799A1A98}"/>
              </a:ext>
            </a:extLst>
          </p:cNvPr>
          <p:cNvSpPr txBox="1"/>
          <p:nvPr/>
        </p:nvSpPr>
        <p:spPr>
          <a:xfrm>
            <a:off x="913794" y="2539808"/>
            <a:ext cx="40502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solidFill>
                  <a:srgbClr val="FF26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solidFill>
                  <a:srgbClr val="FF0000"/>
                </a:solidFill>
                <a:latin typeface="+mj-lt"/>
              </a:rPr>
              <a:t>L2 English talker (low intelligibility)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0DD29F-99EA-221B-F06E-6CECCD49AF08}"/>
                  </a:ext>
                </a:extLst>
              </p14:cNvPr>
              <p14:cNvContentPartPr/>
              <p14:nvPr/>
            </p14:nvContentPartPr>
            <p14:xfrm>
              <a:off x="1567907" y="2014116"/>
              <a:ext cx="5891738" cy="28795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0DD29F-99EA-221B-F06E-6CECCD49AF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8827" y="1995037"/>
                <a:ext cx="5929538" cy="2917349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riangle 11">
            <a:extLst>
              <a:ext uri="{FF2B5EF4-FFF2-40B4-BE49-F238E27FC236}">
                <a16:creationId xmlns:a16="http://schemas.microsoft.com/office/drawing/2014/main" id="{1EB92A28-C058-157D-10C1-C78B91D528D0}"/>
              </a:ext>
            </a:extLst>
          </p:cNvPr>
          <p:cNvSpPr/>
          <p:nvPr/>
        </p:nvSpPr>
        <p:spPr>
          <a:xfrm rot="18553395">
            <a:off x="1277302" y="3746600"/>
            <a:ext cx="334169" cy="693542"/>
          </a:xfrm>
          <a:prstGeom prst="triangl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>
              <a:solidFill>
                <a:srgbClr val="FFFFFF"/>
              </a:solidFill>
              <a:latin typeface="+mj-lt"/>
              <a:sym typeface="Helvetica Neue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574477-2D59-5040-06A1-8D4977DC41C1}"/>
                  </a:ext>
                </a:extLst>
              </p14:cNvPr>
              <p14:cNvContentPartPr/>
              <p14:nvPr/>
            </p14:nvContentPartPr>
            <p14:xfrm>
              <a:off x="1655994" y="2010825"/>
              <a:ext cx="5969447" cy="351413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574477-2D59-5040-06A1-8D4977DC41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6914" y="1991746"/>
                <a:ext cx="6007247" cy="355193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riangle 6">
            <a:extLst>
              <a:ext uri="{FF2B5EF4-FFF2-40B4-BE49-F238E27FC236}">
                <a16:creationId xmlns:a16="http://schemas.microsoft.com/office/drawing/2014/main" id="{F6BE95FE-F998-A391-DAD9-C59EA2AD3B3C}"/>
              </a:ext>
            </a:extLst>
          </p:cNvPr>
          <p:cNvSpPr/>
          <p:nvPr/>
        </p:nvSpPr>
        <p:spPr>
          <a:xfrm rot="17923850">
            <a:off x="1324686" y="4440972"/>
            <a:ext cx="334169" cy="69354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>
              <a:solidFill>
                <a:srgbClr val="FFFFFF"/>
              </a:solidFill>
              <a:latin typeface="+mj-lt"/>
              <a:sym typeface="Helvetica Neue Medium"/>
            </a:endParaRPr>
          </a:p>
        </p:txBody>
      </p:sp>
      <p:sp>
        <p:nvSpPr>
          <p:cNvPr id="8" name="L2 English talker (high intelligibility)">
            <a:extLst>
              <a:ext uri="{FF2B5EF4-FFF2-40B4-BE49-F238E27FC236}">
                <a16:creationId xmlns:a16="http://schemas.microsoft.com/office/drawing/2014/main" id="{87750AAD-B693-5A4D-11E4-8312BFE43C68}"/>
              </a:ext>
            </a:extLst>
          </p:cNvPr>
          <p:cNvSpPr txBox="1"/>
          <p:nvPr/>
        </p:nvSpPr>
        <p:spPr>
          <a:xfrm>
            <a:off x="913794" y="2231198"/>
            <a:ext cx="433157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b="0">
                <a:solidFill>
                  <a:srgbClr val="0096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L2 English talker (high intelligibility)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CDB62-C0BC-1BD3-1DF9-33CC3D2B47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76764" y="9055100"/>
            <a:ext cx="362280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2000" smtClean="0">
                <a:latin typeface="+mj-lt"/>
              </a:rPr>
              <a:pPr/>
              <a:t>24</a:t>
            </a:fld>
            <a:endParaRPr lang="en-US" sz="2000"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4122D2-220C-1ED6-EB36-B61158DFAC71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9144000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Chernyak et al., 2024, J. Acoustic. Soc. Amer.; Kim et al., in press, </a:t>
            </a:r>
            <a:r>
              <a:rPr lang="en-US" sz="1600" i="1" dirty="0" err="1"/>
              <a:t>Psychonom</a:t>
            </a:r>
            <a:r>
              <a:rPr lang="en-US" sz="1600" i="1" dirty="0"/>
              <a:t>. Bull. Rev.</a:t>
            </a:r>
            <a:endParaRPr lang="en-US" sz="1600" dirty="0"/>
          </a:p>
        </p:txBody>
      </p:sp>
      <p:sp>
        <p:nvSpPr>
          <p:cNvPr id="9" name="“The shoes were very dirty”">
            <a:extLst>
              <a:ext uri="{FF2B5EF4-FFF2-40B4-BE49-F238E27FC236}">
                <a16:creationId xmlns:a16="http://schemas.microsoft.com/office/drawing/2014/main" id="{F8D15993-E9CF-3227-AA9E-8527B17B4C9E}"/>
              </a:ext>
            </a:extLst>
          </p:cNvPr>
          <p:cNvSpPr txBox="1"/>
          <p:nvPr/>
        </p:nvSpPr>
        <p:spPr>
          <a:xfrm>
            <a:off x="5005489" y="5832850"/>
            <a:ext cx="2927147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b="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1600" dirty="0">
                <a:latin typeface="Bradley Hand" pitchFamily="2" charset="77"/>
                <a:cs typeface="Calibri" panose="020F0502020204030204" pitchFamily="34" charset="0"/>
              </a:rPr>
              <a:t>“The shoes were very dirty”</a:t>
            </a:r>
          </a:p>
        </p:txBody>
      </p:sp>
    </p:spTree>
    <p:extLst>
      <p:ext uri="{BB962C8B-B14F-4D97-AF65-F5344CB8AC3E}">
        <p14:creationId xmlns:p14="http://schemas.microsoft.com/office/powerpoint/2010/main" val="307445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L2 talker’s average distance from the L1 talker group predicted their intelligibility"/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2461" dirty="0">
                <a:latin typeface="Calibri" panose="020F0502020204030204" pitchFamily="34" charset="0"/>
                <a:cs typeface="Calibri" panose="020F0502020204030204" pitchFamily="34" charset="0"/>
              </a:rPr>
              <a:t>L2 talkers</a:t>
            </a:r>
            <a:r>
              <a:rPr lang="en-US" sz="2461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sz="2461" dirty="0">
                <a:latin typeface="Calibri" panose="020F0502020204030204" pitchFamily="34" charset="0"/>
                <a:cs typeface="Calibri" panose="020F0502020204030204" pitchFamily="34" charset="0"/>
              </a:rPr>
              <a:t> distance</a:t>
            </a:r>
            <a:r>
              <a:rPr lang="en-US" sz="246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61" dirty="0">
                <a:latin typeface="Calibri" panose="020F0502020204030204" pitchFamily="34" charset="0"/>
                <a:cs typeface="Calibri" panose="020F0502020204030204" pitchFamily="34" charset="0"/>
              </a:rPr>
              <a:t> from the L1 talker group predicted their intelligibility</a:t>
            </a:r>
          </a:p>
        </p:txBody>
      </p:sp>
      <p:pic>
        <p:nvPicPr>
          <p:cNvPr id="728" name="fig_L2_distance.png" descr="fig_L2_dista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98" y="1331433"/>
            <a:ext cx="4541804" cy="4512737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mean accuracy of each L2 talker (averaged across 8 levels of SNR)"/>
          <p:cNvSpPr txBox="1"/>
          <p:nvPr/>
        </p:nvSpPr>
        <p:spPr>
          <a:xfrm>
            <a:off x="199597" y="2829394"/>
            <a:ext cx="1989716" cy="91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600" b="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1828" dirty="0">
                <a:latin typeface="Calibri" panose="020F0502020204030204" pitchFamily="34" charset="0"/>
                <a:cs typeface="Calibri" panose="020F0502020204030204" pitchFamily="34" charset="0"/>
              </a:rPr>
              <a:t>Word recognition</a:t>
            </a:r>
            <a:r>
              <a:rPr sz="1828" dirty="0">
                <a:latin typeface="Calibri" panose="020F0502020204030204" pitchFamily="34" charset="0"/>
                <a:cs typeface="Calibri" panose="020F0502020204030204" pitchFamily="34" charset="0"/>
              </a:rPr>
              <a:t> accuracy f</a:t>
            </a:r>
            <a:r>
              <a:rPr lang="en-US" sz="1828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828" dirty="0">
                <a:latin typeface="Calibri" panose="020F0502020204030204" pitchFamily="34" charset="0"/>
                <a:cs typeface="Calibri" panose="020F0502020204030204" pitchFamily="34" charset="0"/>
              </a:rPr>
              <a:t> each L2 talker</a:t>
            </a:r>
          </a:p>
        </p:txBody>
      </p:sp>
      <p:sp>
        <p:nvSpPr>
          <p:cNvPr id="730" name="p &lt; 0.0001"/>
          <p:cNvSpPr txBox="1"/>
          <p:nvPr/>
        </p:nvSpPr>
        <p:spPr>
          <a:xfrm>
            <a:off x="6845325" y="5050770"/>
            <a:ext cx="1393202" cy="266933"/>
          </a:xfrm>
          <a:prstGeom prst="rect">
            <a:avLst/>
          </a:prstGeom>
          <a:solidFill>
            <a:srgbClr val="005493"/>
          </a:solidFill>
          <a:ln w="254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1266"/>
              <a:t>p &lt; 0.0001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68FFE-7F25-DFC4-5E9B-1F3F96CC5A97}"/>
              </a:ext>
            </a:extLst>
          </p:cNvPr>
          <p:cNvSpPr txBox="1"/>
          <p:nvPr/>
        </p:nvSpPr>
        <p:spPr>
          <a:xfrm>
            <a:off x="2298675" y="5722493"/>
            <a:ext cx="1397974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L2 talkers highly similar to L1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0B370-F059-5D90-6F1D-717DB497FCCE}"/>
              </a:ext>
            </a:extLst>
          </p:cNvPr>
          <p:cNvSpPr txBox="1"/>
          <p:nvPr/>
        </p:nvSpPr>
        <p:spPr>
          <a:xfrm>
            <a:off x="5916270" y="5722493"/>
            <a:ext cx="1397974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L2 talkers not similar to L1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D8C705-BE46-9E9C-5401-7A015A90AE8B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3696649" y="6004782"/>
            <a:ext cx="2219621" cy="0"/>
          </a:xfrm>
          <a:prstGeom prst="straightConnector1">
            <a:avLst/>
          </a:prstGeom>
          <a:noFill/>
          <a:ln w="44450" cap="flat">
            <a:solidFill>
              <a:srgbClr val="0C168B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31524-3282-9A48-24B9-FE959C3891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87774" y="90551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25CD41-6AF2-93D6-0C5F-088697782A11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5692462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Kim et al., in press, </a:t>
            </a:r>
            <a:r>
              <a:rPr lang="en-US" sz="2000" i="1" dirty="0"/>
              <a:t>Psychonomic Bulletin and Review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87E6F-3852-368A-4653-DA3EDD102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L2 talker’s average distance from the L1 talker group predicted their intelligibility">
            <a:extLst>
              <a:ext uri="{FF2B5EF4-FFF2-40B4-BE49-F238E27FC236}">
                <a16:creationId xmlns:a16="http://schemas.microsoft.com/office/drawing/2014/main" id="{9C496036-08EB-E3CE-9096-D23CAB904006}"/>
              </a:ext>
            </a:extLst>
          </p:cNvPr>
          <p:cNvSpPr/>
          <p:nvPr/>
        </p:nvSpPr>
        <p:spPr>
          <a:xfrm>
            <a:off x="321892" y="309018"/>
            <a:ext cx="8142056" cy="100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lang="en-US" sz="246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461" dirty="0">
                <a:latin typeface="Calibri" panose="020F0502020204030204" pitchFamily="34" charset="0"/>
                <a:cs typeface="Calibri" panose="020F0502020204030204" pitchFamily="34" charset="0"/>
              </a:rPr>
              <a:t>istance</a:t>
            </a:r>
            <a:r>
              <a:rPr lang="en-US" sz="2461" dirty="0">
                <a:latin typeface="Calibri" panose="020F0502020204030204" pitchFamily="34" charset="0"/>
                <a:cs typeface="Calibri" panose="020F0502020204030204" pitchFamily="34" charset="0"/>
              </a:rPr>
              <a:t> of individuals with autism from non-autistic controls relate to behavioral measures of disruption</a:t>
            </a:r>
            <a:endParaRPr sz="246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FC7B6-BB83-2ECB-26EE-DBA39DC491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87774" y="90551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A graph of red dots&#10;&#10;Description automatically generated">
            <a:extLst>
              <a:ext uri="{FF2B5EF4-FFF2-40B4-BE49-F238E27FC236}">
                <a16:creationId xmlns:a16="http://schemas.microsoft.com/office/drawing/2014/main" id="{B0D228BC-105B-4CF5-80D9-C8A7D7E00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06" y="1442432"/>
            <a:ext cx="2719388" cy="3701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4C5E93-A695-ACCB-6367-A59A684229D0}"/>
              </a:ext>
            </a:extLst>
          </p:cNvPr>
          <p:cNvSpPr txBox="1"/>
          <p:nvPr/>
        </p:nvSpPr>
        <p:spPr>
          <a:xfrm>
            <a:off x="2594889" y="5143745"/>
            <a:ext cx="1397974" cy="1057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Individuals with autism more similar to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8A641-8ACD-DC63-F7D5-FD0ECB95FE52}"/>
              </a:ext>
            </a:extLst>
          </p:cNvPr>
          <p:cNvSpPr txBox="1"/>
          <p:nvPr/>
        </p:nvSpPr>
        <p:spPr>
          <a:xfrm>
            <a:off x="5473521" y="5143745"/>
            <a:ext cx="1397974" cy="1057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Individuals with autism less similar to controls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E3DC0E-4FE8-BF9A-9E7A-9792FA12A1CA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992863" y="5672255"/>
            <a:ext cx="1480658" cy="1"/>
          </a:xfrm>
          <a:prstGeom prst="straightConnector1">
            <a:avLst/>
          </a:prstGeom>
          <a:noFill/>
          <a:ln w="44450" cap="flat">
            <a:solidFill>
              <a:srgbClr val="FF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19">
            <a:extLst>
              <a:ext uri="{FF2B5EF4-FFF2-40B4-BE49-F238E27FC236}">
                <a16:creationId xmlns:a16="http://schemas.microsoft.com/office/drawing/2014/main" id="{417214D6-573F-1583-EBFA-2152A90DBC94}"/>
              </a:ext>
            </a:extLst>
          </p:cNvPr>
          <p:cNvSpPr txBox="1"/>
          <p:nvPr/>
        </p:nvSpPr>
        <p:spPr>
          <a:xfrm rot="16200000">
            <a:off x="1140237" y="2993134"/>
            <a:ext cx="3676362" cy="467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Rapid Automatized Naming Time (s)</a:t>
            </a:r>
            <a:endParaRPr lang="en-US" sz="2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9" name="TextBox 86">
            <a:extLst>
              <a:ext uri="{FF2B5EF4-FFF2-40B4-BE49-F238E27FC236}">
                <a16:creationId xmlns:a16="http://schemas.microsoft.com/office/drawing/2014/main" id="{83F3D2C8-C80F-8988-1422-B0E0ED9591CF}"/>
              </a:ext>
            </a:extLst>
          </p:cNvPr>
          <p:cNvSpPr txBox="1"/>
          <p:nvPr/>
        </p:nvSpPr>
        <p:spPr>
          <a:xfrm>
            <a:off x="6088363" y="4198383"/>
            <a:ext cx="1175322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b="1" i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 &lt; </a:t>
            </a:r>
            <a:r>
              <a:rPr lang="en-US" sz="20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0.001</a:t>
            </a:r>
            <a:endParaRPr lang="en-US" sz="2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9DF224-AA06-B675-A685-897437E018A9}"/>
              </a:ext>
            </a:extLst>
          </p:cNvPr>
          <p:cNvSpPr txBox="1">
            <a:spLocks/>
          </p:cNvSpPr>
          <p:nvPr/>
        </p:nvSpPr>
        <p:spPr>
          <a:xfrm>
            <a:off x="0" y="6478076"/>
            <a:ext cx="9144000" cy="37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Ethridge et al., in prep.</a:t>
            </a:r>
          </a:p>
        </p:txBody>
      </p:sp>
    </p:spTree>
    <p:extLst>
      <p:ext uri="{BB962C8B-B14F-4D97-AF65-F5344CB8AC3E}">
        <p14:creationId xmlns:p14="http://schemas.microsoft.com/office/powerpoint/2010/main" val="6485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0DDDC-6C1C-9505-CA44-9F47B298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dicting L2 intelligibility with a machine learning model">
            <a:extLst>
              <a:ext uri="{FF2B5EF4-FFF2-40B4-BE49-F238E27FC236}">
                <a16:creationId xmlns:a16="http://schemas.microsoft.com/office/drawing/2014/main" id="{480C1859-8964-D75F-7526-3309806136B0}"/>
              </a:ext>
            </a:extLst>
          </p:cNvPr>
          <p:cNvSpPr/>
          <p:nvPr/>
        </p:nvSpPr>
        <p:spPr>
          <a:xfrm>
            <a:off x="309717" y="1089014"/>
            <a:ext cx="8240660" cy="7509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l">
              <a:defRPr sz="35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algn="ctr"/>
            <a:r>
              <a: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approach: Perceptual similarity space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34D2C6B-D0E7-5614-9F0F-5D39F8B8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179" y="5682156"/>
            <a:ext cx="2133600" cy="273844"/>
          </a:xfrm>
        </p:spPr>
        <p:txBody>
          <a:bodyPr/>
          <a:lstStyle/>
          <a:p>
            <a:fld id="{98FAA8E0-DEC9-4CBE-80E0-AEDB42EE2BCA}" type="slidenum">
              <a:rPr lang="en-US" noProof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/>
              <a:t>27</a:t>
            </a:fld>
            <a:endParaRPr lang="en-US" noProof="0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discovered by self-supervised learning">
            <a:extLst>
              <a:ext uri="{FF2B5EF4-FFF2-40B4-BE49-F238E27FC236}">
                <a16:creationId xmlns:a16="http://schemas.microsoft.com/office/drawing/2014/main" id="{F77CBA08-A297-A32C-18F1-5EB11C957ABC}"/>
              </a:ext>
            </a:extLst>
          </p:cNvPr>
          <p:cNvSpPr txBox="1"/>
          <p:nvPr/>
        </p:nvSpPr>
        <p:spPr>
          <a:xfrm>
            <a:off x="1532441" y="2159424"/>
            <a:ext cx="6460538" cy="253915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389335" indent="-389335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Dimensions: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discovered by self-supervised learning; not constrained by discrete linguistic units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83569" indent="-1883569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Acoustic differences: 	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assessed holistically, without reference to segmentation</a:t>
            </a:r>
          </a:p>
          <a:p>
            <a:pPr marL="342900"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May index processing deficits in individuals with autism</a:t>
            </a:r>
          </a:p>
        </p:txBody>
      </p:sp>
    </p:spTree>
    <p:extLst>
      <p:ext uri="{BB962C8B-B14F-4D97-AF65-F5344CB8AC3E}">
        <p14:creationId xmlns:p14="http://schemas.microsoft.com/office/powerpoint/2010/main" val="332440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F213-2863-8E26-1F84-A676A639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B636F9BD-8EE9-1D01-DC60-AD2F617D5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Pronunciation Variation as a Biomarker</a:t>
            </a:r>
          </a:p>
        </p:txBody>
      </p:sp>
      <p:sp>
        <p:nvSpPr>
          <p:cNvPr id="702467" name="Rectangle 3">
            <a:extLst>
              <a:ext uri="{FF2B5EF4-FFF2-40B4-BE49-F238E27FC236}">
                <a16:creationId xmlns:a16="http://schemas.microsoft.com/office/drawing/2014/main" id="{67719EA3-36D3-CD8B-4968-0EA82122C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115300" cy="5219700"/>
          </a:xfrm>
        </p:spPr>
        <p:txBody>
          <a:bodyPr>
            <a:normAutofit/>
          </a:bodyPr>
          <a:lstStyle/>
          <a:p>
            <a:r>
              <a:rPr lang="en-US" altLang="en-US" dirty="0"/>
              <a:t>Cue-based approach</a:t>
            </a:r>
          </a:p>
          <a:p>
            <a:pPr lvl="1"/>
            <a:r>
              <a:rPr lang="en-US" altLang="en-US" dirty="0"/>
              <a:t>Use deep learning for rapid, objective extraction of known properties of speech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Holistic approach</a:t>
            </a:r>
          </a:p>
          <a:p>
            <a:pPr lvl="1"/>
            <a:r>
              <a:rPr lang="en-US" altLang="en-US" dirty="0"/>
              <a:t>Use deep learning to discover properties of speech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413B6-3F49-7969-776F-DC9A5910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97" y="1593108"/>
            <a:ext cx="4394173" cy="4223076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Kasia </a:t>
            </a:r>
            <a:r>
              <a:rPr lang="en-US" sz="1800" dirty="0" err="1">
                <a:solidFill>
                  <a:schemeClr val="tx1"/>
                </a:solidFill>
              </a:rPr>
              <a:t>Hitczenko</a:t>
            </a:r>
            <a:r>
              <a:rPr lang="en-US" sz="1800" dirty="0">
                <a:solidFill>
                  <a:schemeClr val="tx1"/>
                </a:solidFill>
              </a:rPr>
              <a:t>, Georgetown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Bronya Chernyak, Technion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Yael Segal, Technion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Joseph Keshet, Technion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Ann Bradlow, Northwestern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Sarah Ethridge, Northwestern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Seung-Eun Kim, Northwestern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Joe Lau, Northwestern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Molly Losh, Northwestern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Vijay Mittal, Northwestern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Stew Shankman, Northwestern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532" y="2104777"/>
            <a:ext cx="1352065" cy="13602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24017" y="2387586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DRL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2219843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A2799-EED1-774D-9CA7-2FAE2EED6DFE}"/>
              </a:ext>
            </a:extLst>
          </p:cNvPr>
          <p:cNvSpPr/>
          <p:nvPr/>
        </p:nvSpPr>
        <p:spPr>
          <a:xfrm>
            <a:off x="6390961" y="3553539"/>
            <a:ext cx="2162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NIMH 119677</a:t>
            </a:r>
          </a:p>
          <a:p>
            <a:pPr algn="ctr"/>
            <a:r>
              <a:rPr lang="en-US" sz="2000" dirty="0"/>
              <a:t>NIMH 134369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FB344-2AFE-E344-B344-D165A375C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03" y="3545609"/>
            <a:ext cx="1105280" cy="97229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BC96FE1-A4E5-074A-A5A6-B918B744EA8C}"/>
              </a:ext>
            </a:extLst>
          </p:cNvPr>
          <p:cNvSpPr txBox="1">
            <a:spLocks/>
          </p:cNvSpPr>
          <p:nvPr/>
        </p:nvSpPr>
        <p:spPr>
          <a:xfrm>
            <a:off x="236697" y="45305"/>
            <a:ext cx="8450103" cy="55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42083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1" y="534737"/>
            <a:ext cx="8115300" cy="5219700"/>
          </a:xfrm>
        </p:spPr>
        <p:txBody>
          <a:bodyPr>
            <a:normAutofit/>
          </a:bodyPr>
          <a:lstStyle/>
          <a:p>
            <a:r>
              <a:rPr lang="en-US" dirty="0"/>
              <a:t>Example 3:</a:t>
            </a:r>
          </a:p>
          <a:p>
            <a:endParaRPr lang="en-US" dirty="0"/>
          </a:p>
          <a:p>
            <a:pPr lvl="1"/>
            <a:r>
              <a:rPr lang="en-US" dirty="0"/>
              <a:t>Conversational, casual speech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4:</a:t>
            </a:r>
          </a:p>
          <a:p>
            <a:endParaRPr lang="en-US" dirty="0"/>
          </a:p>
          <a:p>
            <a:pPr lvl="1"/>
            <a:r>
              <a:rPr lang="en-US" dirty="0"/>
              <a:t>Clear speech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Speech is not just the words that were said; it provides information about the processes underlying speech planning</a:t>
            </a:r>
          </a:p>
        </p:txBody>
      </p:sp>
      <p:pic>
        <p:nvPicPr>
          <p:cNvPr id="2" name="f02-conv-quiet.wav">
            <a:hlinkClick r:id="" action="ppaction://media"/>
            <a:extLst>
              <a:ext uri="{FF2B5EF4-FFF2-40B4-BE49-F238E27FC236}">
                <a16:creationId xmlns:a16="http://schemas.microsoft.com/office/drawing/2014/main" id="{40F5D9AC-3344-B94B-88A4-5631171F1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9779" y="339558"/>
            <a:ext cx="812800" cy="812800"/>
          </a:xfrm>
          <a:prstGeom prst="rect">
            <a:avLst/>
          </a:prstGeom>
        </p:spPr>
      </p:pic>
      <p:pic>
        <p:nvPicPr>
          <p:cNvPr id="3" name="f02-clear-quiet.wav">
            <a:hlinkClick r:id="" action="ppaction://media"/>
            <a:extLst>
              <a:ext uri="{FF2B5EF4-FFF2-40B4-BE49-F238E27FC236}">
                <a16:creationId xmlns:a16="http://schemas.microsoft.com/office/drawing/2014/main" id="{E948D16A-F572-C64E-9CDC-1CAE1589DF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9779" y="2096168"/>
            <a:ext cx="812800" cy="812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7AE1-5DC2-4A71-94D3-44E85F99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06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06ABCF2B-FB98-3348-A8B0-0BBAA0181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Pronunciation Variation as a Biomarker</a:t>
            </a:r>
          </a:p>
        </p:txBody>
      </p:sp>
      <p:sp>
        <p:nvSpPr>
          <p:cNvPr id="702467" name="Rectangle 3">
            <a:extLst>
              <a:ext uri="{FF2B5EF4-FFF2-40B4-BE49-F238E27FC236}">
                <a16:creationId xmlns:a16="http://schemas.microsoft.com/office/drawing/2014/main" id="{285EF532-F27F-114D-866C-385D3AA9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115300" cy="5219700"/>
          </a:xfrm>
        </p:spPr>
        <p:txBody>
          <a:bodyPr>
            <a:normAutofit/>
          </a:bodyPr>
          <a:lstStyle/>
          <a:p>
            <a:r>
              <a:rPr lang="en-US" altLang="en-US" dirty="0"/>
              <a:t>Cue-based approach</a:t>
            </a:r>
          </a:p>
          <a:p>
            <a:pPr lvl="1"/>
            <a:r>
              <a:rPr lang="en-US" altLang="en-US" dirty="0"/>
              <a:t>Use deep learning for rapid, objective extraction of known properties of speech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Holistic approach</a:t>
            </a:r>
          </a:p>
          <a:p>
            <a:pPr lvl="1"/>
            <a:r>
              <a:rPr lang="en-US" altLang="en-US" dirty="0"/>
              <a:t>Use deep learning to discover properties of speech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963CF-2604-6B99-0824-8A684B1A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556B6-199B-4A5D-0F24-D390BCB46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7D63FC64-6B53-DAC9-90E8-9E0E91DE2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Pronunciation Variation as a Biomarker</a:t>
            </a:r>
          </a:p>
        </p:txBody>
      </p:sp>
      <p:sp>
        <p:nvSpPr>
          <p:cNvPr id="702467" name="Rectangle 3">
            <a:extLst>
              <a:ext uri="{FF2B5EF4-FFF2-40B4-BE49-F238E27FC236}">
                <a16:creationId xmlns:a16="http://schemas.microsoft.com/office/drawing/2014/main" id="{2A5C6899-8FE7-466A-BCC6-C66F7D6CA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115300" cy="5219700"/>
          </a:xfrm>
        </p:spPr>
        <p:txBody>
          <a:bodyPr>
            <a:normAutofit/>
          </a:bodyPr>
          <a:lstStyle/>
          <a:p>
            <a:r>
              <a:rPr lang="en-US" altLang="en-US" dirty="0"/>
              <a:t>Cue-based approach</a:t>
            </a:r>
          </a:p>
          <a:p>
            <a:pPr lvl="1"/>
            <a:r>
              <a:rPr lang="en-US" altLang="en-US" dirty="0"/>
              <a:t>Use deep learning for rapid, objective extraction of known properties of speech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Holistic approach</a:t>
            </a:r>
          </a:p>
          <a:p>
            <a:pPr lvl="1"/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Use deep learning to discover properties of speech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0A41F3-FAE2-4EB4-574C-033C745E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035049"/>
            <a:ext cx="8045398" cy="5474537"/>
          </a:xfrm>
        </p:spPr>
        <p:txBody>
          <a:bodyPr>
            <a:noAutofit/>
          </a:bodyPr>
          <a:lstStyle/>
          <a:p>
            <a:r>
              <a:rPr lang="en-US" dirty="0"/>
              <a:t>Consonants like </a:t>
            </a:r>
            <a:r>
              <a:rPr lang="en-US" dirty="0" err="1"/>
              <a:t>t,d</a:t>
            </a:r>
            <a:r>
              <a:rPr lang="en-US" dirty="0"/>
              <a:t> or </a:t>
            </a:r>
            <a:r>
              <a:rPr lang="en-US" dirty="0" err="1"/>
              <a:t>p,b</a:t>
            </a:r>
            <a:r>
              <a:rPr lang="en-US" dirty="0"/>
              <a:t> are produced by blocking flow of air.</a:t>
            </a:r>
          </a:p>
          <a:p>
            <a:pPr lvl="1"/>
            <a:r>
              <a:rPr lang="en-US" dirty="0"/>
              <a:t>Tongue tip: </a:t>
            </a:r>
            <a:r>
              <a:rPr lang="en-US" dirty="0" err="1"/>
              <a:t>t,d</a:t>
            </a:r>
            <a:endParaRPr lang="en-US" dirty="0"/>
          </a:p>
          <a:p>
            <a:pPr lvl="1"/>
            <a:r>
              <a:rPr lang="en-US" dirty="0"/>
              <a:t>Lips: </a:t>
            </a:r>
            <a:r>
              <a:rPr lang="en-US" dirty="0" err="1"/>
              <a:t>p,b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English, t vs. d and p vs. b: signaled by temporal contrast</a:t>
            </a:r>
          </a:p>
          <a:p>
            <a:pPr lvl="1"/>
            <a:r>
              <a:rPr lang="en-US" dirty="0"/>
              <a:t>Time from when air begins flowing again to the beginning of the </a:t>
            </a:r>
            <a:r>
              <a:rPr lang="en-US" i="1" dirty="0"/>
              <a:t>voicing</a:t>
            </a:r>
            <a:r>
              <a:rPr lang="en-US" dirty="0"/>
              <a:t> (periodic movement of vocal folds).</a:t>
            </a:r>
          </a:p>
          <a:p>
            <a:pPr lvl="1"/>
            <a:r>
              <a:rPr lang="en-US" dirty="0"/>
              <a:t>t, p: relatively long period of time (40-120 </a:t>
            </a:r>
            <a:r>
              <a:rPr lang="en-US" dirty="0" err="1"/>
              <a:t>msec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d,b</a:t>
            </a:r>
            <a:r>
              <a:rPr lang="en-US" dirty="0"/>
              <a:t>: relatively short period of time (0-40 </a:t>
            </a:r>
            <a:r>
              <a:rPr lang="en-US" dirty="0" err="1"/>
              <a:t>msec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45362" cy="806449"/>
          </a:xfrm>
        </p:spPr>
        <p:txBody>
          <a:bodyPr>
            <a:noAutofit/>
          </a:bodyPr>
          <a:lstStyle/>
          <a:p>
            <a:r>
              <a:rPr lang="en-US" sz="3200" dirty="0"/>
              <a:t>Measuring Speech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C1A0C-D98F-0F69-CB5B-031AA19A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7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870"/>
            <a:ext cx="7772400" cy="876300"/>
          </a:xfrm>
        </p:spPr>
        <p:txBody>
          <a:bodyPr>
            <a:normAutofit/>
          </a:bodyPr>
          <a:lstStyle/>
          <a:p>
            <a:r>
              <a:rPr lang="en-US" sz="3200" dirty="0"/>
              <a:t>Measuring Speech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4674"/>
            <a:ext cx="9144000" cy="944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‘dip’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F531B-62B5-4A47-BB26-A3E249E41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83437"/>
            <a:ext cx="9144000" cy="2202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7ED58-2CEE-D94B-B50B-68407FBF5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9987" y="4299128"/>
            <a:ext cx="9144000" cy="2044621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1E7B8408-5574-1449-A737-F40BE90F5B07}"/>
              </a:ext>
            </a:extLst>
          </p:cNvPr>
          <p:cNvSpPr txBox="1">
            <a:spLocks noChangeArrowheads="1"/>
          </p:cNvSpPr>
          <p:nvPr/>
        </p:nvSpPr>
        <p:spPr>
          <a:xfrm>
            <a:off x="164432" y="3794967"/>
            <a:ext cx="9144000" cy="94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‘tip’</a:t>
            </a:r>
          </a:p>
        </p:txBody>
      </p:sp>
      <p:pic>
        <p:nvPicPr>
          <p:cNvPr id="12" name="dip.wav">
            <a:hlinkClick r:id="" action="ppaction://media"/>
            <a:extLst>
              <a:ext uri="{FF2B5EF4-FFF2-40B4-BE49-F238E27FC236}">
                <a16:creationId xmlns:a16="http://schemas.microsoft.com/office/drawing/2014/main" id="{B6329DD7-825A-5C46-8271-ECD1AE010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0695" y="626531"/>
            <a:ext cx="812800" cy="812800"/>
          </a:xfrm>
          <a:prstGeom prst="rect">
            <a:avLst/>
          </a:prstGeom>
        </p:spPr>
      </p:pic>
      <p:pic>
        <p:nvPicPr>
          <p:cNvPr id="13" name="tip.wav">
            <a:hlinkClick r:id="" action="ppaction://media"/>
            <a:extLst>
              <a:ext uri="{FF2B5EF4-FFF2-40B4-BE49-F238E27FC236}">
                <a16:creationId xmlns:a16="http://schemas.microsoft.com/office/drawing/2014/main" id="{D712E329-A6A3-114B-97AA-DF66200BE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0695" y="3483355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10FCEF-AE07-194D-BFE4-AE14F9D18EC5}"/>
              </a:ext>
            </a:extLst>
          </p:cNvPr>
          <p:cNvSpPr txBox="1"/>
          <p:nvPr/>
        </p:nvSpPr>
        <p:spPr>
          <a:xfrm>
            <a:off x="3140242" y="6343749"/>
            <a:ext cx="235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(0–120 </a:t>
            </a:r>
            <a:r>
              <a:rPr lang="en-US" dirty="0" err="1"/>
              <a:t>msec</a:t>
            </a:r>
            <a:r>
              <a:rPr lang="en-US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21F6B-5010-B54A-8764-BB371EBDB6B3}"/>
              </a:ext>
            </a:extLst>
          </p:cNvPr>
          <p:cNvSpPr txBox="1"/>
          <p:nvPr/>
        </p:nvSpPr>
        <p:spPr>
          <a:xfrm rot="16200000">
            <a:off x="-1017018" y="2342865"/>
            <a:ext cx="253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Amplitude </a:t>
            </a:r>
          </a:p>
          <a:p>
            <a:pPr algn="ctr"/>
            <a:r>
              <a:rPr lang="en-US" dirty="0"/>
              <a:t>(-0.3 – 0.3 Pa)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FDB2E-507A-AA49-82F7-3F95D0FD1B89}"/>
              </a:ext>
            </a:extLst>
          </p:cNvPr>
          <p:cNvSpPr txBox="1"/>
          <p:nvPr/>
        </p:nvSpPr>
        <p:spPr>
          <a:xfrm rot="16200000">
            <a:off x="-1041082" y="5250730"/>
            <a:ext cx="253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Amplitude </a:t>
            </a:r>
          </a:p>
          <a:p>
            <a:pPr algn="ctr"/>
            <a:r>
              <a:rPr lang="en-US" dirty="0"/>
              <a:t>(-0.3 – 0.3 Pa)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50B2C-BD79-A5D4-E31F-8B47040C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870"/>
            <a:ext cx="7772400" cy="876300"/>
          </a:xfrm>
        </p:spPr>
        <p:txBody>
          <a:bodyPr>
            <a:normAutofit/>
          </a:bodyPr>
          <a:lstStyle/>
          <a:p>
            <a:r>
              <a:rPr lang="en-US" sz="3200" dirty="0"/>
              <a:t>Measuring Speech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4674"/>
            <a:ext cx="9144000" cy="944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‘dip’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795" y="2258077"/>
            <a:ext cx="156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English:</a:t>
            </a:r>
          </a:p>
          <a:p>
            <a:pPr algn="ctr"/>
            <a:r>
              <a:rPr lang="en-US" sz="2400" dirty="0"/>
              <a:t>short lag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F531B-62B5-4A47-BB26-A3E249E41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83437"/>
            <a:ext cx="9144000" cy="2202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7ED58-2CEE-D94B-B50B-68407FBF5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9987" y="4299128"/>
            <a:ext cx="9144000" cy="2044621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1E7B8408-5574-1449-A737-F40BE90F5B07}"/>
              </a:ext>
            </a:extLst>
          </p:cNvPr>
          <p:cNvSpPr txBox="1">
            <a:spLocks noChangeArrowheads="1"/>
          </p:cNvSpPr>
          <p:nvPr/>
        </p:nvSpPr>
        <p:spPr>
          <a:xfrm>
            <a:off x="164432" y="3794967"/>
            <a:ext cx="9144000" cy="94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‘tip’</a:t>
            </a:r>
          </a:p>
        </p:txBody>
      </p:sp>
      <p:pic>
        <p:nvPicPr>
          <p:cNvPr id="12" name="dip.wav">
            <a:hlinkClick r:id="" action="ppaction://media"/>
            <a:extLst>
              <a:ext uri="{FF2B5EF4-FFF2-40B4-BE49-F238E27FC236}">
                <a16:creationId xmlns:a16="http://schemas.microsoft.com/office/drawing/2014/main" id="{B6329DD7-825A-5C46-8271-ECD1AE010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7032" y="3201994"/>
            <a:ext cx="812800" cy="812800"/>
          </a:xfrm>
          <a:prstGeom prst="rect">
            <a:avLst/>
          </a:prstGeom>
        </p:spPr>
      </p:pic>
      <p:pic>
        <p:nvPicPr>
          <p:cNvPr id="13" name="tip.wav">
            <a:hlinkClick r:id="" action="ppaction://media"/>
            <a:extLst>
              <a:ext uri="{FF2B5EF4-FFF2-40B4-BE49-F238E27FC236}">
                <a16:creationId xmlns:a16="http://schemas.microsoft.com/office/drawing/2014/main" id="{D712E329-A6A3-114B-97AA-DF66200BE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7032" y="6103518"/>
            <a:ext cx="812800" cy="812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4B5139-4BA7-0840-A655-211EBBE87B43}"/>
              </a:ext>
            </a:extLst>
          </p:cNvPr>
          <p:cNvCxnSpPr/>
          <p:nvPr/>
        </p:nvCxnSpPr>
        <p:spPr>
          <a:xfrm>
            <a:off x="613608" y="1155032"/>
            <a:ext cx="0" cy="5702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E3D6A3-12B0-0F48-A732-1758AD4DCABE}"/>
              </a:ext>
            </a:extLst>
          </p:cNvPr>
          <p:cNvSpPr txBox="1"/>
          <p:nvPr/>
        </p:nvSpPr>
        <p:spPr>
          <a:xfrm>
            <a:off x="-104942" y="508701"/>
            <a:ext cx="158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Release of airflow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9F100E-EAC6-5044-8217-086B92CA57FF}"/>
              </a:ext>
            </a:extLst>
          </p:cNvPr>
          <p:cNvCxnSpPr>
            <a:cxnSpLocks/>
          </p:cNvCxnSpPr>
          <p:nvPr/>
        </p:nvCxnSpPr>
        <p:spPr>
          <a:xfrm>
            <a:off x="2546682" y="1483437"/>
            <a:ext cx="0" cy="2347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53E14D-C021-CC4A-A4CB-0529A5F7121E}"/>
              </a:ext>
            </a:extLst>
          </p:cNvPr>
          <p:cNvCxnSpPr>
            <a:cxnSpLocks/>
          </p:cNvCxnSpPr>
          <p:nvPr/>
        </p:nvCxnSpPr>
        <p:spPr>
          <a:xfrm>
            <a:off x="5526503" y="4299128"/>
            <a:ext cx="0" cy="20446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1FBEE05-2B90-B34A-8C32-206D6F7A3A29}"/>
              </a:ext>
            </a:extLst>
          </p:cNvPr>
          <p:cNvSpPr txBox="1"/>
          <p:nvPr/>
        </p:nvSpPr>
        <p:spPr>
          <a:xfrm>
            <a:off x="2029324" y="816691"/>
            <a:ext cx="10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of voicing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1BF035-5B43-A347-AD57-73D0DF1967CE}"/>
              </a:ext>
            </a:extLst>
          </p:cNvPr>
          <p:cNvSpPr txBox="1"/>
          <p:nvPr/>
        </p:nvSpPr>
        <p:spPr>
          <a:xfrm>
            <a:off x="5009145" y="3686389"/>
            <a:ext cx="10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of voicing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E63B35-E485-844B-AA31-A86A574E3079}"/>
              </a:ext>
            </a:extLst>
          </p:cNvPr>
          <p:cNvCxnSpPr/>
          <p:nvPr/>
        </p:nvCxnSpPr>
        <p:spPr>
          <a:xfrm>
            <a:off x="649704" y="4738997"/>
            <a:ext cx="4840703" cy="0"/>
          </a:xfrm>
          <a:prstGeom prst="straightConnector1">
            <a:avLst/>
          </a:prstGeom>
          <a:ln w="50800"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CABB562-BA9C-0548-87E2-D92137989040}"/>
              </a:ext>
            </a:extLst>
          </p:cNvPr>
          <p:cNvSpPr txBox="1"/>
          <p:nvPr/>
        </p:nvSpPr>
        <p:spPr>
          <a:xfrm>
            <a:off x="1997239" y="4369666"/>
            <a:ext cx="193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Voice onset time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EB0C30-DB47-7547-B482-5869016FB0D7}"/>
              </a:ext>
            </a:extLst>
          </p:cNvPr>
          <p:cNvSpPr txBox="1"/>
          <p:nvPr/>
        </p:nvSpPr>
        <p:spPr>
          <a:xfrm>
            <a:off x="685800" y="1561590"/>
            <a:ext cx="193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Voice onset time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CF7C68-B1BB-2A4F-9067-524493C5F152}"/>
              </a:ext>
            </a:extLst>
          </p:cNvPr>
          <p:cNvCxnSpPr>
            <a:cxnSpLocks/>
          </p:cNvCxnSpPr>
          <p:nvPr/>
        </p:nvCxnSpPr>
        <p:spPr>
          <a:xfrm>
            <a:off x="643688" y="2027881"/>
            <a:ext cx="1902994" cy="0"/>
          </a:xfrm>
          <a:prstGeom prst="straightConnector1">
            <a:avLst/>
          </a:prstGeom>
          <a:ln w="50800"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EE8853-8B98-26AD-14C6-77E33EA0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9" grpId="0"/>
      <p:bldP spid="25" grpId="0"/>
      <p:bldP spid="29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02973-DD4D-0DC4-6A71-06668227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12A1-D565-28B0-0AF5-0B158435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345362" cy="806449"/>
          </a:xfrm>
        </p:spPr>
        <p:txBody>
          <a:bodyPr>
            <a:noAutofit/>
          </a:bodyPr>
          <a:lstStyle/>
          <a:p>
            <a:r>
              <a:rPr lang="en-US" sz="3200" dirty="0"/>
              <a:t>Variation in Speech: </a:t>
            </a:r>
            <a:br>
              <a:rPr lang="en-US" sz="3200" dirty="0"/>
            </a:br>
            <a:r>
              <a:rPr lang="en-US" sz="3200" dirty="0"/>
              <a:t>Potential Source of Information?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6D5DF5-6CB9-A807-0948-F913E359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51000"/>
            <a:ext cx="77216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BD746-16DD-C4AC-371A-16A5582B20E5}"/>
              </a:ext>
            </a:extLst>
          </p:cNvPr>
          <p:cNvSpPr/>
          <p:nvPr/>
        </p:nvSpPr>
        <p:spPr>
          <a:xfrm>
            <a:off x="1443789" y="1876926"/>
            <a:ext cx="481264" cy="505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1F05-CDF4-AA9A-40BE-BF5E527C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78076"/>
            <a:ext cx="4162979" cy="379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Kessinger &amp; Blumstein (1997)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764CB-2F3E-FCC8-DDCA-29D6C26F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7CF5-7529-054F-B188-E690E2CCD3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8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10028</TotalTime>
  <Words>1426</Words>
  <Application>Microsoft Macintosh PowerPoint</Application>
  <PresentationFormat>On-screen Show (4:3)</PresentationFormat>
  <Paragraphs>252</Paragraphs>
  <Slides>29</Slides>
  <Notes>26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Bradley Hand</vt:lpstr>
      <vt:lpstr>Calibri</vt:lpstr>
      <vt:lpstr>Garamond</vt:lpstr>
      <vt:lpstr>Helvetica Neue Medium</vt:lpstr>
      <vt:lpstr>Office Theme</vt:lpstr>
      <vt:lpstr>Leveraging Deep Learning to Investigate Speech Biomarkers</vt:lpstr>
      <vt:lpstr>PowerPoint Presentation</vt:lpstr>
      <vt:lpstr>PowerPoint Presentation</vt:lpstr>
      <vt:lpstr>Pronunciation Variation as a Biomarker</vt:lpstr>
      <vt:lpstr>Pronunciation Variation as a Biomarker</vt:lpstr>
      <vt:lpstr>Measuring Speech</vt:lpstr>
      <vt:lpstr>Measuring Speech</vt:lpstr>
      <vt:lpstr>Measuring Speech</vt:lpstr>
      <vt:lpstr>Variation in Speech:  Potential Source of Information?</vt:lpstr>
      <vt:lpstr>Phonetic analysis of large datasets</vt:lpstr>
      <vt:lpstr>Variation as a Window into Psychosis Risk (Vijay Mittal, Joseph Keshet, Kasia Hitczenko, Yael Segal) </vt:lpstr>
      <vt:lpstr>Variation as a Window into Psychosis Risk (Vijay Mittal, Joseph Keshet, Kasia Hitczenko) </vt:lpstr>
      <vt:lpstr>Variation as a Window into Psychosis Risk (Vijay Mittal, Joseph Keshet, Kasia Hitczenko) </vt:lpstr>
      <vt:lpstr>Variation as a Window into Psychosis Risk (Vijay Mittal, Joseph Keshet, Kasia Hitczenko) </vt:lpstr>
      <vt:lpstr>Variation as a Window into Psychosis Risk (Vijay Mittal, Joseph Keshet, Kasia Hitczenko) </vt:lpstr>
      <vt:lpstr>Other Applications of Cue-Based Approach</vt:lpstr>
      <vt:lpstr>Pronunciation Variation as a Biomarker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Pronunciation Variation as a Biomarker</vt:lpstr>
      <vt:lpstr>PowerPoint Presentation</vt:lpstr>
    </vt:vector>
  </TitlesOfParts>
  <Company>Northwestern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Goldrick</dc:creator>
  <cp:lastModifiedBy>Matthew A Goldrick</cp:lastModifiedBy>
  <cp:revision>262</cp:revision>
  <dcterms:created xsi:type="dcterms:W3CDTF">2011-10-07T04:38:31Z</dcterms:created>
  <dcterms:modified xsi:type="dcterms:W3CDTF">2025-04-01T14:46:26Z</dcterms:modified>
</cp:coreProperties>
</file>