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22"/>
  </p:notesMasterIdLst>
  <p:sldIdLst>
    <p:sldId id="259" r:id="rId2"/>
    <p:sldId id="314" r:id="rId3"/>
    <p:sldId id="268" r:id="rId4"/>
    <p:sldId id="288" r:id="rId5"/>
    <p:sldId id="295" r:id="rId6"/>
    <p:sldId id="296" r:id="rId7"/>
    <p:sldId id="297" r:id="rId8"/>
    <p:sldId id="289" r:id="rId9"/>
    <p:sldId id="306" r:id="rId10"/>
    <p:sldId id="323" r:id="rId11"/>
    <p:sldId id="322" r:id="rId12"/>
    <p:sldId id="315" r:id="rId13"/>
    <p:sldId id="316" r:id="rId14"/>
    <p:sldId id="318" r:id="rId15"/>
    <p:sldId id="320" r:id="rId16"/>
    <p:sldId id="317" r:id="rId17"/>
    <p:sldId id="319" r:id="rId18"/>
    <p:sldId id="321" r:id="rId19"/>
    <p:sldId id="301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3940C5-0161-4149-B3BD-0D6158C9F68C}">
          <p14:sldIdLst>
            <p14:sldId id="259"/>
            <p14:sldId id="314"/>
            <p14:sldId id="268"/>
            <p14:sldId id="288"/>
            <p14:sldId id="295"/>
            <p14:sldId id="296"/>
            <p14:sldId id="297"/>
            <p14:sldId id="289"/>
            <p14:sldId id="306"/>
            <p14:sldId id="323"/>
            <p14:sldId id="322"/>
            <p14:sldId id="315"/>
            <p14:sldId id="316"/>
            <p14:sldId id="318"/>
            <p14:sldId id="320"/>
            <p14:sldId id="317"/>
            <p14:sldId id="319"/>
            <p14:sldId id="321"/>
            <p14:sldId id="301"/>
            <p14:sldId id="29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333" autoAdjust="0"/>
  </p:normalViewPr>
  <p:slideViewPr>
    <p:cSldViewPr snapToGrid="0">
      <p:cViewPr varScale="1">
        <p:scale>
          <a:sx n="103" d="100"/>
          <a:sy n="103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48187C-D600-4EC4-8BBB-B7D4829A4654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5894C1-B13B-4AE7-AFAE-5E4168093D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42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58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4983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1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Proportion in axis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428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Give the words backs to people with lived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565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8400B-C88F-9690-7AC0-88714F7ED8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99AA2F-5342-77EB-D1EC-87BAF1273A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2A3FC1-95E1-0DE9-3759-041CDED56A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1E0DE-E619-3A03-C80F-1B5E281548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302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50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838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00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Litmus test to how culture and the environment is reacting. Present hit-rate as a finding: we don’t talk much about schizophrenia/psychosis, when we do its rarely the disorder. Talk more about selection of clinical controls. Describe networks (politically different).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1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1FA24-0889-9B9E-830E-60878D9079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03602C-4379-41EC-C167-93AF472F23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5A700-BDAE-C397-F9BF-CEFC3EAD4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Litmus test to how culture and the environment is reacting. Present hit-rate as a finding: we don’t talk much about schizophrenia/psychosis, when we do its rarely the disorder. Talk more about selection of clinical controls. Describe networks (politically different).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BC43D-5456-1E3B-2845-7255BCB826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245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083F80-F35A-F9B3-C514-C86038424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9975E03-27B4-715D-7D07-EEDBFA7E00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C5CA9EA-45A4-37E4-F4B8-1CD572E096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hit-rate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EBC2EF-CB01-4C96-8E36-9D47663148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26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Human raters: N of transcripts and rubric description. Non-clinical </a:t>
            </a:r>
            <a:r>
              <a:rPr lang="en-US" dirty="0">
                <a:sym typeface="Wingdings" panose="05000000000000000000" pitchFamily="2" charset="2"/>
              </a:rPr>
              <a:t> stigmatizing. Masked.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Face-value: systematic rubric.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5894C1-B13B-4AE7-AFAE-5E4168093D4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1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87D4A-8718-9F69-C633-530E25487E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D7F7E0-639B-A905-4AC6-EAA5DB4DF3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61A0C-9B54-1620-F91F-2FE04BCEA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9BD42-E6D9-A6A4-FFDA-36D010D58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584C23-7E15-7E8B-2BAF-DC61F50FE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7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02362-E48E-0F46-9065-24B5A72E2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AA7B39-CC56-3979-8BA4-793D1A7C2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72D43-0E4D-28E3-9D91-4A5CEC292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9EE3F-6E38-5795-AA34-A58FB5435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2A764-A473-1F45-8F4B-05A48EBB9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0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CDFB89-B745-04CA-5312-10E3058D48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4BF43-8EA9-F078-B482-617AB2736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E1351-9E3E-742A-CBBF-CA6824BD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692F1-F77B-415D-F0FC-B64D0A930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CE8A8-F859-2C09-6EBB-F19107451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0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41430-7743-E58F-4F09-2BADCF08A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1F7C0-B7C3-09FC-37E0-AA7AFB20C4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E3C74-A544-D9F1-F65F-F09482A24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C91F4-D50B-7988-C09D-FDA1E59C0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B4549F-BE38-6B13-ED59-3B68EA38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9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3FE776-0453-ED94-011C-1C9A542D8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F529C-C485-5E19-85E0-8FCC0E7FF8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1390CB-D8B5-A098-D786-D5DE56F9C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AF747-A453-B756-AAE5-F18E2E60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5FDAC-9ED8-1504-AA93-4AFC9D8C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41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BE787-6C55-03A4-6C52-C7A8098C0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D2827-B797-7725-E718-BC118368CE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F63432-95DB-F17C-84C4-5D3901F85D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2D4769-18EA-EE60-08AE-B4CFF3E24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B8D0E-DEF4-A85B-EE86-A0E4D9864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C4E69F-4B09-C763-C397-EBD6EA74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20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DC2DD-A97E-5AAB-5EAA-653E79062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60030D-3B11-9096-51FA-152F1B72EF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510D0-16A7-8C2E-2A0F-07E6740637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18C893-B969-9EE4-3B75-C6F288DC7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DB647-D82C-7581-FDBE-87B4341A5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6F59F1-1449-6359-DCF0-F9EB5F81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E50530-7D94-DDF1-1054-D4B4D937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8250A-2BDC-D6A5-07DD-783CA3AC9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617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9633B-765F-FDCB-8FA1-304647471C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876C1-6BC8-25E3-3D02-BE2F1E6A0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DA842-C6CC-4F9F-E1CE-1A7D9323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F0CA0C-3A3E-277E-369F-DC7FA5C5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40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D07CBF-2EF5-A0DD-F2C4-7D8D66714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6C88B1-7544-4A9B-658B-CCDD3996B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003C54-0930-C900-FE96-E3D6C056F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390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9A7D4-51F3-06FE-6A88-730384840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47F26-BDCA-FCD8-1526-6F51E1530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74ACF-B121-0B38-B4B8-8C354B48C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2B00C2-F8F5-2906-EF84-0C0BBC977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9CCDAE-BAB3-6BE8-B21B-3ADC5FEBD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F7FAD5-81FA-47F9-7338-AD53D0B39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661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19257-1948-3D01-F64F-739F15946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647B6-816A-5A35-C777-D5BE764348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5E7ECB-2076-7D9F-27EE-71DCC7AD2C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9ECAB5-6E9C-27B4-B45B-1CEA2088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C36A1A-DE52-0E72-F737-AB51C706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73808D-9AAB-EA00-9AAA-0000EA856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B3E356-E893-EBBC-416E-D2C17816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8C4D9-DAF5-6899-0EF4-460EB2EF3B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412BB-ED22-D708-4B5D-D6D72BB8D9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1B440-B4EF-46A8-A458-66952F31D38D}" type="datetimeFigureOut">
              <a:rPr lang="en-US" smtClean="0"/>
              <a:t>25-Mar-25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663FC0-E3C0-BFB7-08F3-B23A946AF4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C41D7-4F3B-CBCE-58AF-317A98D8B0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8B5F5-48A5-421A-9C70-CB9D07063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3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sv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3" Type="http://schemas.openxmlformats.org/officeDocument/2006/relationships/image" Target="../media/image3.png"/><Relationship Id="rId21" Type="http://schemas.openxmlformats.org/officeDocument/2006/relationships/image" Target="../media/image21.sv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image" Target="../media/image17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svg"/><Relationship Id="rId10" Type="http://schemas.openxmlformats.org/officeDocument/2006/relationships/image" Target="../media/image10.svg"/><Relationship Id="rId19" Type="http://schemas.openxmlformats.org/officeDocument/2006/relationships/image" Target="../media/image19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24.sv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99767-BDCF-15AA-28FC-5D1334DC3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Psychosis Stigma </a:t>
            </a:r>
            <a:br>
              <a:rPr lang="en-US" b="1" dirty="0"/>
            </a:br>
            <a:r>
              <a:rPr lang="en-US" b="1" dirty="0"/>
              <a:t>in News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54D4A6-2A51-E77B-1949-BF57796AA2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DISCOURSE, 2025 Meeting</a:t>
            </a:r>
          </a:p>
          <a:p>
            <a:r>
              <a:rPr lang="en-US" dirty="0"/>
              <a:t>Luz Maria Alliende Serra, MA</a:t>
            </a:r>
          </a:p>
          <a:p>
            <a:r>
              <a:rPr lang="en-US" dirty="0"/>
              <a:t>PhD Student Northwestern University</a:t>
            </a:r>
          </a:p>
        </p:txBody>
      </p:sp>
      <p:pic>
        <p:nvPicPr>
          <p:cNvPr id="1026" name="Picture 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57D6A305-4E26-013C-1408-2C543C4027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0" b="62721"/>
          <a:stretch/>
        </p:blipFill>
        <p:spPr bwMode="auto">
          <a:xfrm>
            <a:off x="0" y="0"/>
            <a:ext cx="217280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28C22728-9052-3FA0-B969-EDB345EBC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5" b="60136"/>
          <a:stretch/>
        </p:blipFill>
        <p:spPr bwMode="auto">
          <a:xfrm>
            <a:off x="10346970" y="-10403"/>
            <a:ext cx="1845030" cy="17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67832993-9F51-35C5-AAD8-3A28E6CD03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0" b="62721"/>
          <a:stretch/>
        </p:blipFill>
        <p:spPr bwMode="auto">
          <a:xfrm rot="4857854" flipH="1">
            <a:off x="9317464" y="4664146"/>
            <a:ext cx="3345463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A3301348-D8F2-9073-DFD1-4C7F60CBED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1" r="66602" b="42449"/>
          <a:stretch/>
        </p:blipFill>
        <p:spPr bwMode="auto">
          <a:xfrm>
            <a:off x="0" y="2722563"/>
            <a:ext cx="2825311" cy="11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C905E73E-EB9F-9D71-F6A8-453E3764DD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4" t="51180" r="42374"/>
          <a:stretch/>
        </p:blipFill>
        <p:spPr bwMode="auto">
          <a:xfrm>
            <a:off x="5634151" y="5257800"/>
            <a:ext cx="1164096" cy="23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8E9CA81E-1585-4A10-1B37-3FCCA23B17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4" t="44457" b="39160"/>
          <a:stretch/>
        </p:blipFill>
        <p:spPr bwMode="auto">
          <a:xfrm>
            <a:off x="9240642" y="2990872"/>
            <a:ext cx="2951358" cy="11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40AD5F6D-9DF9-E808-C0A2-AF4B3283C7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7" r="42285" b="59728"/>
          <a:stretch/>
        </p:blipFill>
        <p:spPr bwMode="auto">
          <a:xfrm>
            <a:off x="5888789" y="0"/>
            <a:ext cx="705345" cy="17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nd Gestures Man Pointing Away Isolated Stock Photo - Download Image Now -  Pointing, Hand, Black Color - iStock">
            <a:extLst>
              <a:ext uri="{FF2B5EF4-FFF2-40B4-BE49-F238E27FC236}">
                <a16:creationId xmlns:a16="http://schemas.microsoft.com/office/drawing/2014/main" id="{7BB4B8B7-4ECF-409E-3F7C-AC7B697C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831">
            <a:off x="-365243" y="4727747"/>
            <a:ext cx="3586254" cy="24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63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0539F5-6A70-575C-65AD-36232A3CA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8762E-031F-B891-2010-94D30CFAB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F9449-116E-9770-D7BB-5E9C3110C1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40" y="1720647"/>
            <a:ext cx="10515600" cy="4703404"/>
          </a:xfrm>
        </p:spPr>
        <p:txBody>
          <a:bodyPr>
            <a:noAutofit/>
          </a:bodyPr>
          <a:lstStyle/>
          <a:p>
            <a:r>
              <a:rPr lang="en-US" dirty="0"/>
              <a:t>EVERY available news transcript over 100 words from 1/1/2016 to 3/28/2023 </a:t>
            </a:r>
            <a:r>
              <a:rPr lang="en-US" sz="2000" dirty="0"/>
              <a:t>(Lexis Nexus)</a:t>
            </a:r>
            <a:endParaRPr lang="en-US" dirty="0"/>
          </a:p>
          <a:p>
            <a:r>
              <a:rPr lang="pt-BR" dirty="0"/>
              <a:t>116,866 total transcripts (</a:t>
            </a:r>
            <a:r>
              <a:rPr lang="pt-BR" dirty="0">
                <a:solidFill>
                  <a:srgbClr val="0070C0"/>
                </a:solidFill>
              </a:rPr>
              <a:t>CNN</a:t>
            </a:r>
            <a:r>
              <a:rPr lang="pt-BR" dirty="0"/>
              <a:t> = 84,020, </a:t>
            </a:r>
            <a:r>
              <a:rPr lang="pt-BR" dirty="0">
                <a:solidFill>
                  <a:srgbClr val="FF0000"/>
                </a:solidFill>
              </a:rPr>
              <a:t>Fox News </a:t>
            </a:r>
            <a:r>
              <a:rPr lang="pt-BR" dirty="0"/>
              <a:t>= 17,951, </a:t>
            </a:r>
            <a:r>
              <a:rPr lang="pt-BR" dirty="0">
                <a:solidFill>
                  <a:schemeClr val="accent4"/>
                </a:solidFill>
              </a:rPr>
              <a:t>MSNBC </a:t>
            </a:r>
            <a:r>
              <a:rPr lang="pt-BR" dirty="0"/>
              <a:t>= 14,895)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51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2566A-AD90-DECC-4FBA-D2C0FA29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FF509-17EE-2B5A-EE94-E6CCDE2A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91754C-8B79-1472-A526-8F699D333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40" y="1720647"/>
            <a:ext cx="10515600" cy="47034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Illness Groups</a:t>
            </a:r>
          </a:p>
          <a:p>
            <a:pPr lvl="1"/>
            <a:r>
              <a:rPr lang="en-US" b="1" dirty="0"/>
              <a:t>Psychosis and Schizophrenia</a:t>
            </a:r>
            <a:r>
              <a:rPr lang="en-US" dirty="0"/>
              <a:t>: </a:t>
            </a:r>
            <a:r>
              <a:rPr lang="en-US" dirty="0" err="1"/>
              <a:t>schiz</a:t>
            </a:r>
            <a:r>
              <a:rPr lang="en-US" dirty="0"/>
              <a:t>*,psychos[</a:t>
            </a:r>
            <a:r>
              <a:rPr lang="en-US" dirty="0" err="1"/>
              <a:t>ei</a:t>
            </a:r>
            <a:r>
              <a:rPr lang="en-US" dirty="0"/>
              <a:t>]s, psychotic* (N = 1938)</a:t>
            </a:r>
          </a:p>
          <a:p>
            <a:pPr lvl="1"/>
            <a:endParaRPr lang="en-US" dirty="0"/>
          </a:p>
          <a:p>
            <a:pPr lvl="1"/>
            <a:r>
              <a:rPr lang="en-US" b="1" dirty="0"/>
              <a:t>Illnesses of comparable epidemiological burden </a:t>
            </a:r>
            <a:r>
              <a:rPr lang="en-US" sz="1800" dirty="0"/>
              <a:t>(WHO, 2019)</a:t>
            </a:r>
            <a:r>
              <a:rPr lang="en-US" dirty="0"/>
              <a:t>: </a:t>
            </a:r>
            <a:r>
              <a:rPr lang="nl-NL" dirty="0"/>
              <a:t>asthma*, migrain*, lymphoma*, leukem*, leukaem* </a:t>
            </a:r>
            <a:r>
              <a:rPr lang="en-US" dirty="0"/>
              <a:t>(N = 2129)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nl-NL" dirty="0"/>
              <a:t> </a:t>
            </a:r>
            <a:endParaRPr lang="en-US" dirty="0"/>
          </a:p>
          <a:p>
            <a:r>
              <a:rPr lang="en-US" dirty="0"/>
              <a:t>Extracted 50 words before and after the illness keyword, which was then masked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86FCCE-F7D4-1571-C70B-378B45CBF93A}"/>
              </a:ext>
            </a:extLst>
          </p:cNvPr>
          <p:cNvSpPr/>
          <p:nvPr/>
        </p:nvSpPr>
        <p:spPr>
          <a:xfrm>
            <a:off x="1676400" y="335166"/>
            <a:ext cx="10515600" cy="10482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6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39187-7180-C3B0-DCD4-6D4CE8FF3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Clinical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98A633-CA5B-0D9C-1F24-66D41FA0D1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Manual coding by 2 independent human raters (N = 4067, masked)</a:t>
            </a:r>
          </a:p>
          <a:p>
            <a:r>
              <a:rPr lang="en-US" dirty="0"/>
              <a:t>Was the illness keyword used to describe symptoms or diagnoses? : </a:t>
            </a:r>
            <a:r>
              <a:rPr lang="en-US" b="1" dirty="0">
                <a:solidFill>
                  <a:schemeClr val="accent1"/>
                </a:solidFill>
              </a:rPr>
              <a:t>Clinical</a:t>
            </a:r>
            <a:r>
              <a:rPr lang="en-US" dirty="0"/>
              <a:t> </a:t>
            </a:r>
          </a:p>
          <a:p>
            <a:pPr lvl="1"/>
            <a:r>
              <a:rPr lang="en-US" sz="2200" dirty="0"/>
              <a:t>“people with severe mental illnesses such as </a:t>
            </a:r>
            <a:r>
              <a:rPr lang="en-US" sz="2200" b="1" dirty="0"/>
              <a:t>schizophrenia</a:t>
            </a:r>
            <a:r>
              <a:rPr lang="en-US" sz="2200" dirty="0"/>
              <a:t>”, “</a:t>
            </a:r>
            <a:r>
              <a:rPr lang="en-US" sz="2200" b="1" dirty="0"/>
              <a:t>asthma</a:t>
            </a:r>
            <a:r>
              <a:rPr lang="en-US" sz="2200" dirty="0"/>
              <a:t> is more severe in the Summer”</a:t>
            </a:r>
          </a:p>
          <a:p>
            <a:pPr lvl="1"/>
            <a:endParaRPr lang="en-US" dirty="0"/>
          </a:p>
          <a:p>
            <a:r>
              <a:rPr lang="en-US" dirty="0"/>
              <a:t>Was it metaphorical use or closer to a non-clinical concept? As an insult? Name calling for someone that was </a:t>
            </a:r>
            <a:r>
              <a:rPr lang="en-US" i="1" dirty="0"/>
              <a:t>clearly</a:t>
            </a:r>
            <a:r>
              <a:rPr lang="en-US" dirty="0"/>
              <a:t> not experiencing relevant symptoms? Non-human or symptom related? : </a:t>
            </a:r>
            <a:r>
              <a:rPr lang="en-US" b="1" dirty="0">
                <a:solidFill>
                  <a:schemeClr val="accent1"/>
                </a:solidFill>
              </a:rPr>
              <a:t>Non-clinical</a:t>
            </a:r>
          </a:p>
          <a:p>
            <a:pPr lvl="1"/>
            <a:r>
              <a:rPr lang="en-US" sz="2200" dirty="0"/>
              <a:t>“Pelosi’s </a:t>
            </a:r>
            <a:r>
              <a:rPr lang="en-US" sz="2200" b="1" dirty="0"/>
              <a:t>psychotic </a:t>
            </a:r>
            <a:r>
              <a:rPr lang="en-US" sz="2200" dirty="0"/>
              <a:t>rage”, “this bill started out as a headache, now it’s a </a:t>
            </a:r>
            <a:r>
              <a:rPr lang="en-US" sz="2200" b="1" dirty="0"/>
              <a:t>migraine</a:t>
            </a:r>
            <a:r>
              <a:rPr lang="en-US" sz="2200" dirty="0"/>
              <a:t>”, “Biden is </a:t>
            </a:r>
            <a:r>
              <a:rPr lang="en-US" sz="2200" b="1" dirty="0"/>
              <a:t>psychotic </a:t>
            </a:r>
            <a:r>
              <a:rPr lang="en-US" sz="2200" dirty="0"/>
              <a:t>if he thinks”, “Our congress is weak, </a:t>
            </a:r>
            <a:r>
              <a:rPr lang="en-US" sz="2200" b="1" dirty="0"/>
              <a:t>asthmatic</a:t>
            </a:r>
            <a:r>
              <a:rPr lang="en-US" sz="2200" dirty="0"/>
              <a:t>, feeble”, “our congress is a bit </a:t>
            </a:r>
            <a:r>
              <a:rPr lang="en-US" sz="2200" b="1" dirty="0"/>
              <a:t>schizophrenic</a:t>
            </a:r>
            <a:r>
              <a:rPr lang="en-US" sz="2200" dirty="0"/>
              <a:t>” </a:t>
            </a:r>
          </a:p>
          <a:p>
            <a:pPr lvl="1"/>
            <a:endParaRPr lang="en-US" dirty="0"/>
          </a:p>
          <a:p>
            <a:r>
              <a:rPr lang="en-US" dirty="0"/>
              <a:t>Followed detailed rubric. High Interrater reliability : κ = 0.846, se = 0.009. Disagreement (6.15%) was resolved by a third blind rater.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C4AA8FE-346B-56DD-AC57-FA0474C0C4EA}"/>
              </a:ext>
            </a:extLst>
          </p:cNvPr>
          <p:cNvSpPr/>
          <p:nvPr/>
        </p:nvSpPr>
        <p:spPr>
          <a:xfrm>
            <a:off x="10189195" y="2276475"/>
            <a:ext cx="1659673" cy="342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5030FE-6682-9770-B5E0-94A5C1C6EE8D}"/>
              </a:ext>
            </a:extLst>
          </p:cNvPr>
          <p:cNvSpPr/>
          <p:nvPr/>
        </p:nvSpPr>
        <p:spPr>
          <a:xfrm>
            <a:off x="1370763" y="2673310"/>
            <a:ext cx="9983037" cy="72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245945-883A-F4B4-B5CF-7AD87437E0A5}"/>
              </a:ext>
            </a:extLst>
          </p:cNvPr>
          <p:cNvSpPr/>
          <p:nvPr/>
        </p:nvSpPr>
        <p:spPr>
          <a:xfrm>
            <a:off x="838200" y="3621178"/>
            <a:ext cx="10152255" cy="9811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DAFC2F-994F-4A44-8FD8-00CB8E90616D}"/>
              </a:ext>
            </a:extLst>
          </p:cNvPr>
          <p:cNvSpPr/>
          <p:nvPr/>
        </p:nvSpPr>
        <p:spPr>
          <a:xfrm>
            <a:off x="7425121" y="4241838"/>
            <a:ext cx="1650381" cy="3048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033148C-F36D-F544-5687-6B7C7AED4ABC}"/>
              </a:ext>
            </a:extLst>
          </p:cNvPr>
          <p:cNvSpPr/>
          <p:nvPr/>
        </p:nvSpPr>
        <p:spPr>
          <a:xfrm>
            <a:off x="1007419" y="4638937"/>
            <a:ext cx="9983037" cy="72084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6AF01B-D935-CB85-E40E-45CDFC32CF82}"/>
              </a:ext>
            </a:extLst>
          </p:cNvPr>
          <p:cNvSpPr/>
          <p:nvPr/>
        </p:nvSpPr>
        <p:spPr>
          <a:xfrm>
            <a:off x="838200" y="5847108"/>
            <a:ext cx="10515600" cy="8697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273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50F42-F6C6-7B82-CD72-29027F97E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Clinical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3E146-E469-5BF4-FF4C-0F4D8F7D6F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Psychosis-illness group: 48.79% clinical use</a:t>
            </a:r>
          </a:p>
          <a:p>
            <a:r>
              <a:rPr lang="en-US" dirty="0"/>
              <a:t>Comparison-illnesses group: 97.46% non-clinical use</a:t>
            </a:r>
          </a:p>
          <a:p>
            <a:pPr lvl="1"/>
            <a:r>
              <a:rPr lang="en-US" dirty="0"/>
              <a:t>z = 35.00, p &lt; .001</a:t>
            </a:r>
          </a:p>
          <a:p>
            <a:r>
              <a:rPr lang="en-US" dirty="0"/>
              <a:t>Undeterminable use: psychosis-illness group = 0.026%, comparison-illnesses group = 0.094% (p &gt; .05)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B4FF94-16D3-0E0D-C8FE-C2146D7CD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308" y="1376135"/>
            <a:ext cx="6943383" cy="41057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A821EE9-1AEA-6E32-EEAB-ADE4834F2719}"/>
              </a:ext>
            </a:extLst>
          </p:cNvPr>
          <p:cNvSpPr/>
          <p:nvPr/>
        </p:nvSpPr>
        <p:spPr>
          <a:xfrm>
            <a:off x="838200" y="2370876"/>
            <a:ext cx="10152255" cy="84818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ADB84C-647A-A93D-A603-F7D8A814B839}"/>
              </a:ext>
            </a:extLst>
          </p:cNvPr>
          <p:cNvSpPr/>
          <p:nvPr/>
        </p:nvSpPr>
        <p:spPr>
          <a:xfrm>
            <a:off x="720012" y="3340219"/>
            <a:ext cx="10336764" cy="9985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26" name="Picture 2" descr="457 Coin Toss Icon Stock Vectors and Vector Art | Shutterstock">
            <a:extLst>
              <a:ext uri="{FF2B5EF4-FFF2-40B4-BE49-F238E27FC236}">
                <a16:creationId xmlns:a16="http://schemas.microsoft.com/office/drawing/2014/main" id="{87153397-D911-EC02-DEF3-72AD7F11A7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11" t="25101" r="28504" b="22490"/>
          <a:stretch/>
        </p:blipFill>
        <p:spPr bwMode="auto">
          <a:xfrm flipH="1">
            <a:off x="7381950" y="1606713"/>
            <a:ext cx="549327" cy="68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67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4AD6F3-3FEC-BB44-C582-BC6F28F3B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E1A17-BEA4-FC9C-0CED-AAFD830EE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C9339-860B-8A3C-758D-5F35638A3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946605"/>
          </a:xfrm>
        </p:spPr>
        <p:txBody>
          <a:bodyPr>
            <a:normAutofit/>
          </a:bodyPr>
          <a:lstStyle/>
          <a:p>
            <a:r>
              <a:rPr lang="en-US" dirty="0"/>
              <a:t>Twitter-</a:t>
            </a:r>
            <a:r>
              <a:rPr lang="en-US" dirty="0" err="1"/>
              <a:t>roBERTa</a:t>
            </a:r>
            <a:r>
              <a:rPr lang="en-US" dirty="0"/>
              <a:t>-base for Sentiment Analysis: % of Negative, Positive or Neutral Sentiment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5279D0C-007B-CE05-0E32-2CFD6A2BFE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233292"/>
              </p:ext>
            </p:extLst>
          </p:nvPr>
        </p:nvGraphicFramePr>
        <p:xfrm>
          <a:off x="718458" y="2772229"/>
          <a:ext cx="10786188" cy="3238419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995468">
                  <a:extLst>
                    <a:ext uri="{9D8B030D-6E8A-4147-A177-3AD203B41FA5}">
                      <a16:colId xmlns:a16="http://schemas.microsoft.com/office/drawing/2014/main" val="553293316"/>
                    </a:ext>
                  </a:extLst>
                </a:gridCol>
                <a:gridCol w="9790720">
                  <a:extLst>
                    <a:ext uri="{9D8B030D-6E8A-4147-A177-3AD203B41FA5}">
                      <a16:colId xmlns:a16="http://schemas.microsoft.com/office/drawing/2014/main" val="1874279194"/>
                    </a:ext>
                  </a:extLst>
                </a:gridCol>
              </a:tblGrid>
              <a:tr h="962238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 kern="100" dirty="0">
                          <a:effectLst/>
                        </a:rPr>
                        <a:t>Negative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9" marR="549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400" b="0" kern="100" dirty="0">
                          <a:effectLst/>
                        </a:rPr>
                        <a:t>“(…) This man was </a:t>
                      </a: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</a:rPr>
                        <a:t>[psychotic]</a:t>
                      </a:r>
                      <a:r>
                        <a:rPr lang="en-US" sz="1100" b="1" kern="100" dirty="0">
                          <a:solidFill>
                            <a:srgbClr val="7030A0"/>
                          </a:solidFill>
                          <a:effectLst/>
                        </a:rPr>
                        <a:t> </a:t>
                      </a:r>
                      <a:r>
                        <a:rPr lang="en-US" sz="1400" b="0" kern="100" dirty="0">
                          <a:effectLst/>
                        </a:rPr>
                        <a:t>, he didn`t know right from wrong. GRACE: You know, what? Here`s the thing, Robin. He didn`t kill himself, all right? But he managed to mow down, kill, shoot both of his little girls, and we know the motive. (…) ”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endParaRPr lang="en-US" sz="16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9" marR="54939" marT="0" marB="0" anchor="ctr"/>
                </a:tc>
                <a:extLst>
                  <a:ext uri="{0D108BD9-81ED-4DB2-BD59-A6C34878D82A}">
                    <a16:rowId xmlns:a16="http://schemas.microsoft.com/office/drawing/2014/main" val="1326517943"/>
                  </a:ext>
                </a:extLst>
              </a:tr>
              <a:tr h="112552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 kern="100" dirty="0">
                          <a:effectLst/>
                        </a:rPr>
                        <a:t>Positive  </a:t>
                      </a:r>
                    </a:p>
                  </a:txBody>
                  <a:tcPr marL="54939" marR="549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effectLst/>
                        </a:rPr>
                        <a:t>“ (…) He missed the entire 2018-19 season after undergoing treatment for Hodgkin's </a:t>
                      </a: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</a:rPr>
                        <a:t>[lymphoma]</a:t>
                      </a:r>
                      <a:r>
                        <a:rPr lang="en-US" sz="1050" b="1" kern="100" dirty="0">
                          <a:solidFill>
                            <a:srgbClr val="7030A0"/>
                          </a:solidFill>
                          <a:effectLst/>
                        </a:rPr>
                        <a:t>  </a:t>
                      </a:r>
                      <a:r>
                        <a:rPr lang="en-US" sz="1400" kern="100" dirty="0">
                          <a:effectLst/>
                        </a:rPr>
                        <a:t> diagnosed in December of 2018. Parrot completing his chemotherapy in late June of 2019 and returning to action. Really remarkable achievement for him. (…) ”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9" marR="54939" marT="0" marB="0" anchor="ctr"/>
                </a:tc>
                <a:extLst>
                  <a:ext uri="{0D108BD9-81ED-4DB2-BD59-A6C34878D82A}">
                    <a16:rowId xmlns:a16="http://schemas.microsoft.com/office/drawing/2014/main" val="1905340902"/>
                  </a:ext>
                </a:extLst>
              </a:tr>
              <a:tr h="962315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600" kern="100" dirty="0">
                          <a:effectLst/>
                        </a:rPr>
                        <a:t>Neutral  </a:t>
                      </a:r>
                      <a:endParaRPr lang="en-US" sz="16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39" marR="5493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r>
                        <a:rPr lang="en-US" sz="1400" kern="100" dirty="0">
                          <a:effectLst/>
                        </a:rPr>
                        <a:t>“(…) DR. MANEL ESTELLER, CO-AUTHOR OF STUDY ON DOPPELGANGERS AND DIRECTOR, JOSEP CARRERAS </a:t>
                      </a: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</a:rPr>
                        <a:t>[</a:t>
                      </a:r>
                      <a:r>
                        <a:rPr lang="en-US" sz="1800" b="1" kern="100" dirty="0" err="1">
                          <a:solidFill>
                            <a:srgbClr val="7030A0"/>
                          </a:solidFill>
                          <a:effectLst/>
                        </a:rPr>
                        <a:t>Leukaemia</a:t>
                      </a:r>
                      <a:r>
                        <a:rPr lang="en-US" sz="1800" b="1" kern="100" dirty="0">
                          <a:solidFill>
                            <a:srgbClr val="7030A0"/>
                          </a:solidFill>
                          <a:effectLst/>
                        </a:rPr>
                        <a:t>]</a:t>
                      </a:r>
                      <a:r>
                        <a:rPr lang="en-US" sz="1600" b="1" kern="100" dirty="0">
                          <a:solidFill>
                            <a:srgbClr val="7030A0"/>
                          </a:solidFill>
                          <a:effectLst/>
                        </a:rPr>
                        <a:t> </a:t>
                      </a:r>
                      <a:r>
                        <a:rPr lang="en-US" sz="1400" kern="100" dirty="0">
                          <a:effectLst/>
                        </a:rPr>
                        <a:t>RESEARCH INSTITUTE: So, we look at these people that they share the same faces. (…) ”</a:t>
                      </a:r>
                    </a:p>
                    <a:p>
                      <a:pPr marL="0" marR="0">
                        <a:lnSpc>
                          <a:spcPct val="150000"/>
                        </a:lnSpc>
                        <a:buNone/>
                      </a:pPr>
                      <a:endParaRPr lang="en-US" sz="1600" kern="100" dirty="0">
                        <a:effectLst/>
                      </a:endParaRPr>
                    </a:p>
                  </a:txBody>
                  <a:tcPr marL="54939" marR="54939" marT="0" marB="0" anchor="ctr"/>
                </a:tc>
                <a:extLst>
                  <a:ext uri="{0D108BD9-81ED-4DB2-BD59-A6C34878D82A}">
                    <a16:rowId xmlns:a16="http://schemas.microsoft.com/office/drawing/2014/main" val="2718535940"/>
                  </a:ext>
                </a:extLst>
              </a:tr>
            </a:tbl>
          </a:graphicData>
        </a:graphic>
      </p:graphicFrame>
      <p:sp>
        <p:nvSpPr>
          <p:cNvPr id="13" name="Rectangle 12" hidden="1">
            <a:extLst>
              <a:ext uri="{FF2B5EF4-FFF2-40B4-BE49-F238E27FC236}">
                <a16:creationId xmlns:a16="http://schemas.microsoft.com/office/drawing/2014/main" id="{53C77EFA-C358-B7EA-93DD-6B1A88085567}"/>
              </a:ext>
            </a:extLst>
          </p:cNvPr>
          <p:cNvSpPr/>
          <p:nvPr/>
        </p:nvSpPr>
        <p:spPr>
          <a:xfrm>
            <a:off x="0" y="2708158"/>
            <a:ext cx="12192000" cy="4069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61BF7F-F403-6B73-A4CE-260777EF8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6A1E-BBFB-E318-42A5-F57DC240E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Methods: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D4788-3486-15A8-A661-095A840F3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955697"/>
            <a:ext cx="12192000" cy="94660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100" kern="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Positive / Negative Sentiment </a:t>
            </a:r>
            <a:r>
              <a:rPr lang="en-US" sz="2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en-US" sz="21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en-US" sz="2100" i="1" kern="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0 </a:t>
            </a:r>
            <a:r>
              <a:rPr lang="en-US" sz="2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2100" b="1" i="1" kern="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en-US" sz="2100" b="1" i="1" kern="0" baseline="-25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 </a:t>
            </a:r>
            <a:r>
              <a:rPr lang="en-US" sz="2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(Illness Group) + </a:t>
            </a:r>
            <a:r>
              <a:rPr lang="en-US" sz="21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en-US" sz="2100" i="1" kern="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2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(Network) + </a:t>
            </a:r>
            <a:r>
              <a:rPr lang="en-US" sz="2100" i="1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β</a:t>
            </a:r>
            <a:r>
              <a:rPr lang="en-US" sz="2100" i="1" kern="0" baseline="-25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21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(Illness Group  x  Network)</a:t>
            </a:r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4344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315A4-F86B-CEC1-F4B0-3A9D4C5DF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Sentiment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84A79C-E7BB-B67A-9FA6-54691098A290}"/>
              </a:ext>
            </a:extLst>
          </p:cNvPr>
          <p:cNvSpPr txBox="1"/>
          <p:nvPr/>
        </p:nvSpPr>
        <p:spPr>
          <a:xfrm>
            <a:off x="838200" y="1854200"/>
            <a:ext cx="10515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Main effect of illness group across positive and negative sentiment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Psychosis keyword extracts: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More negative: β = 0.078, t = 6.85, p &lt; .001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3200" dirty="0"/>
              <a:t>Less positive: β = -0.10, t = -11.55, p &lt; .001</a:t>
            </a:r>
          </a:p>
        </p:txBody>
      </p:sp>
    </p:spTree>
    <p:extLst>
      <p:ext uri="{BB962C8B-B14F-4D97-AF65-F5344CB8AC3E}">
        <p14:creationId xmlns:p14="http://schemas.microsoft.com/office/powerpoint/2010/main" val="29236410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55B36-0FCB-FFE5-986C-1BF83E441C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8F2C8-1C24-0D1D-0B90-203B8272C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Sentiment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1AD5E1-79A5-9C37-6493-A2BFA8A115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1" y="1825625"/>
            <a:ext cx="5029200" cy="4387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35BDC2-841D-8E92-3A69-6EB4791421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1" y="1825625"/>
            <a:ext cx="5029200" cy="438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2159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0CFDE-5EED-6BC8-15C5-4694ABF2A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20147-3E04-48B1-C1B9-0957F0071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use psychosis related words in news media it is a coinflip whether we are talking about psychosis-spectrum </a:t>
            </a:r>
            <a:r>
              <a:rPr lang="en-US" i="1" dirty="0"/>
              <a:t>disorders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Above and beyond comparable illnesses</a:t>
            </a:r>
          </a:p>
          <a:p>
            <a:pPr lvl="1"/>
            <a:endParaRPr lang="en-US" dirty="0"/>
          </a:p>
          <a:p>
            <a:r>
              <a:rPr lang="en-US" dirty="0"/>
              <a:t>Negative sentiment in language in news media replicates findings in the individual, </a:t>
            </a:r>
            <a:r>
              <a:rPr lang="en-US" dirty="0" err="1"/>
              <a:t>meso</a:t>
            </a:r>
            <a:r>
              <a:rPr lang="en-US" dirty="0"/>
              <a:t> and micro systems.</a:t>
            </a:r>
          </a:p>
        </p:txBody>
      </p:sp>
    </p:spTree>
    <p:extLst>
      <p:ext uri="{BB962C8B-B14F-4D97-AF65-F5344CB8AC3E}">
        <p14:creationId xmlns:p14="http://schemas.microsoft.com/office/powerpoint/2010/main" val="1767188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E3225-AF6D-96DF-02FD-F76401BA6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1771" y="2766218"/>
            <a:ext cx="4528457" cy="1325563"/>
          </a:xfrm>
        </p:spPr>
        <p:txBody>
          <a:bodyPr/>
          <a:lstStyle/>
          <a:p>
            <a:r>
              <a:rPr lang="en-US" dirty="0"/>
              <a:t>Words have power</a:t>
            </a:r>
          </a:p>
        </p:txBody>
      </p:sp>
      <p:pic>
        <p:nvPicPr>
          <p:cNvPr id="4" name="Graphic 3" descr="Lightning bolt outline">
            <a:extLst>
              <a:ext uri="{FF2B5EF4-FFF2-40B4-BE49-F238E27FC236}">
                <a16:creationId xmlns:a16="http://schemas.microsoft.com/office/drawing/2014/main" id="{DF0412EF-96FB-5B70-CD94-EBBFD1DFF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9414" y="2807267"/>
            <a:ext cx="1284514" cy="1284514"/>
          </a:xfrm>
          <a:prstGeom prst="rect">
            <a:avLst/>
          </a:prstGeom>
        </p:spPr>
      </p:pic>
      <p:pic>
        <p:nvPicPr>
          <p:cNvPr id="5" name="Graphic 4" descr="Heart outline">
            <a:extLst>
              <a:ext uri="{FF2B5EF4-FFF2-40B4-BE49-F238E27FC236}">
                <a16:creationId xmlns:a16="http://schemas.microsoft.com/office/drawing/2014/main" id="{7D7F9B2B-F1A8-E06B-8352-028B2B2FD8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94549" y="2807267"/>
            <a:ext cx="1367857" cy="1367857"/>
          </a:xfrm>
          <a:prstGeom prst="rect">
            <a:avLst/>
          </a:prstGeom>
        </p:spPr>
      </p:pic>
      <p:pic>
        <p:nvPicPr>
          <p:cNvPr id="6" name="Graphic 5" descr="Good Idea outline">
            <a:extLst>
              <a:ext uri="{FF2B5EF4-FFF2-40B4-BE49-F238E27FC236}">
                <a16:creationId xmlns:a16="http://schemas.microsoft.com/office/drawing/2014/main" id="{0D8A73DE-4753-9349-9F12-FCB842AAB66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5638799" y="2075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740D02-A839-E555-070F-6AB5B3214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FD8BB-7AA9-755C-C8CF-E95FED53B2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Psychosis Stigma </a:t>
            </a:r>
            <a:br>
              <a:rPr lang="en-US" b="1" dirty="0"/>
            </a:br>
            <a:r>
              <a:rPr lang="en-US" b="1" dirty="0"/>
              <a:t>in News Media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C65D7C-D41A-64C8-0C11-74899B8281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DISCOURSE, 2025 Meeting</a:t>
            </a:r>
          </a:p>
          <a:p>
            <a:r>
              <a:rPr lang="en-US" dirty="0"/>
              <a:t>Luz Maria Alliende Serra, MA</a:t>
            </a:r>
          </a:p>
          <a:p>
            <a:r>
              <a:rPr lang="en-US" dirty="0"/>
              <a:t>PhD Student Northwestern University</a:t>
            </a:r>
          </a:p>
        </p:txBody>
      </p:sp>
      <p:pic>
        <p:nvPicPr>
          <p:cNvPr id="1026" name="Picture 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17F43383-E9DB-97BB-5667-ECBA4622E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0" b="62721"/>
          <a:stretch/>
        </p:blipFill>
        <p:spPr bwMode="auto">
          <a:xfrm>
            <a:off x="1049551" y="349005"/>
            <a:ext cx="2172803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94E1BDCA-8A8B-A497-676F-A87F316D0A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75" b="60136"/>
          <a:stretch/>
        </p:blipFill>
        <p:spPr bwMode="auto">
          <a:xfrm>
            <a:off x="8822970" y="755479"/>
            <a:ext cx="1845030" cy="17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45771941-58B4-42DB-DB73-B4E51F9BB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20" b="62721"/>
          <a:stretch/>
        </p:blipFill>
        <p:spPr bwMode="auto">
          <a:xfrm rot="4857854" flipH="1">
            <a:off x="8115720" y="4664145"/>
            <a:ext cx="3345463" cy="221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FBCC9A9A-AA63-4CF9-CAE0-DDD2ECED27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31" r="66602" b="42449"/>
          <a:stretch/>
        </p:blipFill>
        <p:spPr bwMode="auto">
          <a:xfrm>
            <a:off x="760147" y="2722563"/>
            <a:ext cx="2825311" cy="11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1D1BDA89-7867-FEA1-C2D2-110E115D0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64" t="51180" r="42374"/>
          <a:stretch/>
        </p:blipFill>
        <p:spPr bwMode="auto">
          <a:xfrm>
            <a:off x="5513951" y="4884576"/>
            <a:ext cx="1164096" cy="235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C4056BF2-982B-89D7-8E3D-1573183C4D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14" t="44457" b="39160"/>
          <a:stretch/>
        </p:blipFill>
        <p:spPr bwMode="auto">
          <a:xfrm>
            <a:off x="8331053" y="2983011"/>
            <a:ext cx="2951358" cy="113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nger Pointing, Blame Consume Election Day, Evening in Georgia -  AllOnGeorgia">
            <a:extLst>
              <a:ext uri="{FF2B5EF4-FFF2-40B4-BE49-F238E27FC236}">
                <a16:creationId xmlns:a16="http://schemas.microsoft.com/office/drawing/2014/main" id="{100B948F-5FFF-75AE-1E15-85B68A3B7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47" r="42285" b="59728"/>
          <a:stretch/>
        </p:blipFill>
        <p:spPr bwMode="auto">
          <a:xfrm>
            <a:off x="5836637" y="182296"/>
            <a:ext cx="705345" cy="1759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and Gestures Man Pointing Away Isolated Stock Photo - Download Image Now -  Pointing, Hand, Black Color - iStock">
            <a:extLst>
              <a:ext uri="{FF2B5EF4-FFF2-40B4-BE49-F238E27FC236}">
                <a16:creationId xmlns:a16="http://schemas.microsoft.com/office/drawing/2014/main" id="{CD0E0F37-2445-6204-B310-62FA6E214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1831">
            <a:off x="342824" y="4376474"/>
            <a:ext cx="3586254" cy="244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8676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838B4-1F4F-9138-6BCD-9FC845F7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AE504D-6E4E-F6EA-2F00-BA3A32751A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52368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2400" dirty="0"/>
              <a:t>Dr. Vijay Mittal</a:t>
            </a:r>
          </a:p>
          <a:p>
            <a:r>
              <a:rPr lang="en-US" sz="2400" dirty="0"/>
              <a:t>The ADAPT Lab</a:t>
            </a:r>
          </a:p>
          <a:p>
            <a:endParaRPr lang="en-US" sz="2400" dirty="0"/>
          </a:p>
          <a:p>
            <a:r>
              <a:rPr lang="en-US" sz="2400" dirty="0"/>
              <a:t>Jason Schiffman &amp; Rob Voigt</a:t>
            </a:r>
          </a:p>
          <a:p>
            <a:endParaRPr lang="en-US" sz="2400" dirty="0"/>
          </a:p>
          <a:p>
            <a:r>
              <a:rPr lang="en-US" sz="2400" dirty="0"/>
              <a:t>Raters: Jessica Fattal, Natalie Larson, Emily Park, Beckett Sands, Louis Flagel and Alani Cox-Cáceres</a:t>
            </a:r>
          </a:p>
          <a:p>
            <a:r>
              <a:rPr lang="en-US" sz="2400" dirty="0"/>
              <a:t>Data Management: Emily Park and Claire Marrie 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521C6-57B7-26D7-8EE3-171495D3F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9226" y="1343628"/>
            <a:ext cx="4963268" cy="5342307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026" name="Picture 2" descr="Rob Voigt - Assistant Professor ...">
            <a:extLst>
              <a:ext uri="{FF2B5EF4-FFF2-40B4-BE49-F238E27FC236}">
                <a16:creationId xmlns:a16="http://schemas.microsoft.com/office/drawing/2014/main" id="{A46B7705-2AC2-D2E5-B239-776013617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26" y="1343628"/>
            <a:ext cx="1488658" cy="1488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m – LEAPS">
            <a:extLst>
              <a:ext uri="{FF2B5EF4-FFF2-40B4-BE49-F238E27FC236}">
                <a16:creationId xmlns:a16="http://schemas.microsoft.com/office/drawing/2014/main" id="{3FDC3EE9-16E9-B213-2234-6D002DE33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426" y="2954157"/>
            <a:ext cx="1488658" cy="223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60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0AA1A-BB62-8C22-614E-3177C444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884" y="347482"/>
            <a:ext cx="10515600" cy="1325563"/>
          </a:xfrm>
        </p:spPr>
        <p:txBody>
          <a:bodyPr/>
          <a:lstStyle/>
          <a:p>
            <a:r>
              <a:rPr lang="en-US" b="1" dirty="0"/>
              <a:t>Stigma and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874F169-E2A5-3121-BDDE-DC296980C39F}"/>
              </a:ext>
            </a:extLst>
          </p:cNvPr>
          <p:cNvSpPr txBox="1">
            <a:spLocks/>
          </p:cNvSpPr>
          <p:nvPr/>
        </p:nvSpPr>
        <p:spPr>
          <a:xfrm>
            <a:off x="3320844" y="34748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/>
              <a:t>Psychosis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B8D7631-06EB-C065-1939-82334EE6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0884" y="1583402"/>
            <a:ext cx="11068664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Psychosis spectrum disorders</a:t>
            </a:r>
            <a:r>
              <a:rPr kumimoji="0" lang="en-US" altLang="en-US" sz="2800" b="1" i="0" u="none" strike="noStrike" cap="none" normalizeH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kumimoji="0" lang="en-US" altLang="en-US" sz="2800" i="0" u="none" strike="noStrike" cap="none" normalizeH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are </a:t>
            </a:r>
            <a:r>
              <a:rPr lang="en-US" altLang="en-US" sz="2800" b="1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m</a:t>
            </a: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+mn-lt"/>
                <a:ea typeface="Times New Roman" panose="02020603050405020304" pitchFamily="18" charset="0"/>
              </a:rPr>
              <a:t>ore stigmatized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than other mental health diagnoses 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(</a:t>
            </a:r>
            <a:r>
              <a:rPr kumimoji="0" lang="en-US" altLang="en-US" sz="1400" b="0" i="0" strike="noStrike" cap="none" normalizeH="0" baseline="0" dirty="0" err="1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Karidi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 et al., 2015; Wood et al., 2014)</a:t>
            </a:r>
          </a:p>
          <a:p>
            <a:pPr lvl="1"/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lvl="1"/>
            <a:endParaRPr kumimoji="0" lang="en-US" altLang="en-US" sz="2800" b="0" i="0" u="none" strike="noStrike" cap="none" normalizeH="0" baseline="0" dirty="0">
              <a:ln>
                <a:noFill/>
              </a:ln>
              <a:effectLst/>
              <a:latin typeface="+mn-lt"/>
              <a:ea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sz="2800" b="1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Higher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 perceptions of </a:t>
            </a:r>
            <a:r>
              <a:rPr lang="en-US" altLang="en-US" sz="2800" b="1" dirty="0">
                <a:solidFill>
                  <a:schemeClr val="accent1"/>
                </a:solidFill>
                <a:latin typeface="+mn-lt"/>
                <a:ea typeface="Times New Roman" panose="02020603050405020304" pitchFamily="18" charset="0"/>
              </a:rPr>
              <a:t>stigma </a:t>
            </a: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related to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(Sarraf et al., 2022</a:t>
            </a:r>
            <a:r>
              <a:rPr kumimoji="0" lang="en-US" altLang="en-US" sz="1400" b="0" i="0" strike="noStrike" cap="none" normalizeH="0" baseline="0" dirty="0">
                <a:ln>
                  <a:noFill/>
                </a:ln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effectLst/>
                <a:latin typeface="+mn-lt"/>
                <a:ea typeface="Arial" panose="020B0604020202020204" pitchFamily="34" charset="0"/>
                <a:cs typeface="Times New Roman" panose="02020603050405020304" pitchFamily="18" charset="0"/>
              </a:rPr>
              <a:t>Gronholm et al., 2017)</a:t>
            </a:r>
            <a:endParaRPr lang="en-US" altLang="en-US" sz="1400" dirty="0">
              <a:latin typeface="+mn-lt"/>
              <a:ea typeface="Times New Roman" panose="02020603050405020304" pitchFamily="18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Decreased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wellbeing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altLang="en-US" sz="2800" dirty="0">
                <a:latin typeface="+mn-lt"/>
                <a:ea typeface="Times New Roman" panose="02020603050405020304" pitchFamily="18" charset="0"/>
              </a:rPr>
              <a:t>W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orse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functional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outcomes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Increased </a:t>
            </a:r>
            <a:r>
              <a:rPr kumimoji="0" lang="en-US" altLang="en-US" sz="280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depressive </a:t>
            </a:r>
            <a:r>
              <a:rPr kumimoji="0" lang="en-US" altLang="en-US" sz="2800" b="0" i="0" u="none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symptoms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kumimoji="0" lang="en-US" altLang="en-US" sz="2800" i="0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Barriers </a:t>
            </a:r>
            <a:r>
              <a:rPr kumimoji="0" lang="en-US" altLang="en-US" sz="2800" b="0" i="0" strike="noStrike" cap="none" normalizeH="0" baseline="0" dirty="0">
                <a:ln>
                  <a:noFill/>
                </a:ln>
                <a:effectLst/>
                <a:latin typeface="+mn-lt"/>
                <a:ea typeface="Times New Roman" panose="02020603050405020304" pitchFamily="18" charset="0"/>
              </a:rPr>
              <a:t>to access care</a:t>
            </a:r>
            <a:endParaRPr kumimoji="0" lang="en-US" altLang="en-US" sz="1600" b="0" i="0" u="none" strike="noStrike" cap="none" normalizeH="0" baseline="0" dirty="0" bmk="">
              <a:ln>
                <a:noFill/>
              </a:ln>
              <a:effectLst/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FCEE1DB-9E21-EDAF-A4BA-C45EF46A985C}"/>
              </a:ext>
            </a:extLst>
          </p:cNvPr>
          <p:cNvSpPr/>
          <p:nvPr/>
        </p:nvSpPr>
        <p:spPr>
          <a:xfrm>
            <a:off x="736014" y="3429000"/>
            <a:ext cx="10973051" cy="2714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7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Confused person outline">
            <a:extLst>
              <a:ext uri="{FF2B5EF4-FFF2-40B4-BE49-F238E27FC236}">
                <a16:creationId xmlns:a16="http://schemas.microsoft.com/office/drawing/2014/main" id="{E173CF69-6F96-E7FE-E353-65A0CDDE3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8884" y="2698778"/>
            <a:ext cx="1469981" cy="1469981"/>
          </a:xfrm>
          <a:prstGeom prst="rect">
            <a:avLst/>
          </a:prstGeom>
        </p:spPr>
      </p:pic>
      <p:pic>
        <p:nvPicPr>
          <p:cNvPr id="7" name="Graphic 6" descr="Group of men outline">
            <a:extLst>
              <a:ext uri="{FF2B5EF4-FFF2-40B4-BE49-F238E27FC236}">
                <a16:creationId xmlns:a16="http://schemas.microsoft.com/office/drawing/2014/main" id="{E3DDA22E-432B-14D0-46EE-21FC650D95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54863" y="2594037"/>
            <a:ext cx="1669923" cy="1669923"/>
          </a:xfrm>
          <a:prstGeom prst="rect">
            <a:avLst/>
          </a:prstGeom>
        </p:spPr>
      </p:pic>
      <p:pic>
        <p:nvPicPr>
          <p:cNvPr id="9" name="Graphic 8" descr="Thought bubble outline">
            <a:extLst>
              <a:ext uri="{FF2B5EF4-FFF2-40B4-BE49-F238E27FC236}">
                <a16:creationId xmlns:a16="http://schemas.microsoft.com/office/drawing/2014/main" id="{ADA6DFA5-98C6-9665-C6C1-21EB0EA762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176388" y="1339641"/>
            <a:ext cx="1440426" cy="1440426"/>
          </a:xfrm>
          <a:prstGeom prst="rect">
            <a:avLst/>
          </a:prstGeom>
        </p:spPr>
      </p:pic>
      <p:pic>
        <p:nvPicPr>
          <p:cNvPr id="11" name="Graphic 10" descr="Thought bubble outline">
            <a:extLst>
              <a:ext uri="{FF2B5EF4-FFF2-40B4-BE49-F238E27FC236}">
                <a16:creationId xmlns:a16="http://schemas.microsoft.com/office/drawing/2014/main" id="{0F0D718C-BD71-A7D1-E352-A722AD75957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813336" y="1447795"/>
            <a:ext cx="1440427" cy="1440427"/>
          </a:xfrm>
          <a:prstGeom prst="rect">
            <a:avLst/>
          </a:prstGeom>
        </p:spPr>
      </p:pic>
      <p:pic>
        <p:nvPicPr>
          <p:cNvPr id="12" name="Graphic 11" descr="Confused person outline">
            <a:extLst>
              <a:ext uri="{FF2B5EF4-FFF2-40B4-BE49-F238E27FC236}">
                <a16:creationId xmlns:a16="http://schemas.microsoft.com/office/drawing/2014/main" id="{3085CE40-6F3B-B0B6-9440-ADFF014CB8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28332" y="1766149"/>
            <a:ext cx="489090" cy="489090"/>
          </a:xfrm>
          <a:prstGeom prst="rect">
            <a:avLst/>
          </a:prstGeom>
        </p:spPr>
      </p:pic>
      <p:pic>
        <p:nvPicPr>
          <p:cNvPr id="13" name="Graphic 12" descr="Confused person outline">
            <a:extLst>
              <a:ext uri="{FF2B5EF4-FFF2-40B4-BE49-F238E27FC236}">
                <a16:creationId xmlns:a16="http://schemas.microsoft.com/office/drawing/2014/main" id="{9331C42E-A731-9BC0-F1C8-A0BD855E46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534070" y="1697325"/>
            <a:ext cx="401859" cy="401859"/>
          </a:xfrm>
          <a:prstGeom prst="rect">
            <a:avLst/>
          </a:prstGeom>
        </p:spPr>
      </p:pic>
      <p:pic>
        <p:nvPicPr>
          <p:cNvPr id="15" name="Graphic 14" descr="Lightning bolt outline">
            <a:extLst>
              <a:ext uri="{FF2B5EF4-FFF2-40B4-BE49-F238E27FC236}">
                <a16:creationId xmlns:a16="http://schemas.microsoft.com/office/drawing/2014/main" id="{FF63625A-C8E4-7CEA-8C50-664C951CB0B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05865" y="1728681"/>
            <a:ext cx="401859" cy="401859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98CF3412-5326-D4B9-1885-DF4C702CE5E2}"/>
              </a:ext>
            </a:extLst>
          </p:cNvPr>
          <p:cNvGrpSpPr/>
          <p:nvPr/>
        </p:nvGrpSpPr>
        <p:grpSpPr>
          <a:xfrm>
            <a:off x="8601997" y="1447795"/>
            <a:ext cx="1469981" cy="1469981"/>
            <a:chOff x="8601997" y="1447795"/>
            <a:chExt cx="1469981" cy="1469981"/>
          </a:xfrm>
          <a:solidFill>
            <a:schemeClr val="accent1">
              <a:lumMod val="40000"/>
              <a:lumOff val="60000"/>
            </a:schemeClr>
          </a:solidFill>
        </p:grpSpPr>
        <p:pic>
          <p:nvPicPr>
            <p:cNvPr id="17" name="Graphic 16" descr="Speech outline">
              <a:extLst>
                <a:ext uri="{FF2B5EF4-FFF2-40B4-BE49-F238E27FC236}">
                  <a16:creationId xmlns:a16="http://schemas.microsoft.com/office/drawing/2014/main" id="{7B5E9978-1FAE-9038-5C23-B95C530F1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8601997" y="1447795"/>
              <a:ext cx="1469981" cy="1469981"/>
            </a:xfrm>
            <a:prstGeom prst="rect">
              <a:avLst/>
            </a:prstGeom>
          </p:spPr>
        </p:pic>
        <p:pic>
          <p:nvPicPr>
            <p:cNvPr id="19" name="Graphic 18" descr="Lightning bolt outline">
              <a:extLst>
                <a:ext uri="{FF2B5EF4-FFF2-40B4-BE49-F238E27FC236}">
                  <a16:creationId xmlns:a16="http://schemas.microsoft.com/office/drawing/2014/main" id="{9FC51C0F-2263-9FA6-2350-14DD25DC7C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9367113" y="1881081"/>
              <a:ext cx="401859" cy="401859"/>
            </a:xfrm>
            <a:prstGeom prst="rect">
              <a:avLst/>
            </a:prstGeom>
          </p:spPr>
        </p:pic>
        <p:pic>
          <p:nvPicPr>
            <p:cNvPr id="20" name="Graphic 19" descr="Confused person outline">
              <a:extLst>
                <a:ext uri="{FF2B5EF4-FFF2-40B4-BE49-F238E27FC236}">
                  <a16:creationId xmlns:a16="http://schemas.microsoft.com/office/drawing/2014/main" id="{758BB2B8-DEE8-EEA3-552C-3399A560C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9014985" y="1869389"/>
              <a:ext cx="401859" cy="401859"/>
            </a:xfrm>
            <a:prstGeom prst="rect">
              <a:avLst/>
            </a:prstGeom>
          </p:spPr>
        </p:pic>
      </p:grpSp>
      <p:pic>
        <p:nvPicPr>
          <p:cNvPr id="21" name="Graphic 20" descr="Lightning bolt outline">
            <a:extLst>
              <a:ext uri="{FF2B5EF4-FFF2-40B4-BE49-F238E27FC236}">
                <a16:creationId xmlns:a16="http://schemas.microsoft.com/office/drawing/2014/main" id="{F70A65EE-D3E5-0093-309A-C4ED8764A3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69225" y="1838062"/>
            <a:ext cx="401859" cy="40185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F40FFEB-CA8F-5568-8C59-83FA76B6DA35}"/>
              </a:ext>
            </a:extLst>
          </p:cNvPr>
          <p:cNvSpPr txBox="1"/>
          <p:nvPr/>
        </p:nvSpPr>
        <p:spPr>
          <a:xfrm>
            <a:off x="8448675" y="6478957"/>
            <a:ext cx="3743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1800" b="0" i="0" strike="noStrike" cap="none" normalizeH="0" baseline="0" dirty="0" bmk="">
                <a:ln>
                  <a:noFill/>
                </a:ln>
                <a:effectLst/>
                <a:ea typeface="Times New Roman" panose="02020603050405020304" pitchFamily="18" charset="0"/>
              </a:rPr>
              <a:t>(Yang et al., 2015, Sarraf et al. 2022)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C73016-D9E0-3EBB-8322-686A12A238B2}"/>
              </a:ext>
            </a:extLst>
          </p:cNvPr>
          <p:cNvSpPr txBox="1"/>
          <p:nvPr/>
        </p:nvSpPr>
        <p:spPr>
          <a:xfrm>
            <a:off x="83976" y="-279919"/>
            <a:ext cx="121920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5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5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BLA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66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4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 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Amasis MT Pro Medium" panose="02040604050005020304" pitchFamily="18" charset="0"/>
              </a:rPr>
              <a:t>BLA</a:t>
            </a:r>
            <a:r>
              <a:rPr lang="en-US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  </a:t>
            </a:r>
            <a:r>
              <a:rPr lang="en-US" sz="32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Comic Sans MS" panose="030F0702030302020204" pitchFamily="66" charset="0"/>
              </a:rPr>
              <a:t>BLA</a:t>
            </a:r>
            <a:r>
              <a:rPr lang="en-US" sz="2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BLA</a:t>
            </a:r>
            <a:endParaRPr lang="en-US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8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-0.52162 0.00833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8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2.96296E-6 L -0.02045 -0.00023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-23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uss bioecosystem theory of negative symptoms">
            <a:extLst>
              <a:ext uri="{FF2B5EF4-FFF2-40B4-BE49-F238E27FC236}">
                <a16:creationId xmlns:a16="http://schemas.microsoft.com/office/drawing/2014/main" id="{8C3788D3-E59B-C096-A191-31476C72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4" y="556290"/>
            <a:ext cx="8993751" cy="57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93F957-9448-F758-036C-1DCB10B30450}"/>
              </a:ext>
            </a:extLst>
          </p:cNvPr>
          <p:cNvSpPr/>
          <p:nvPr/>
        </p:nvSpPr>
        <p:spPr>
          <a:xfrm>
            <a:off x="4895581" y="2354321"/>
            <a:ext cx="2400836" cy="214935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2FC24-BBC8-BC43-FA50-889776D9557A}"/>
              </a:ext>
            </a:extLst>
          </p:cNvPr>
          <p:cNvSpPr txBox="1"/>
          <p:nvPr/>
        </p:nvSpPr>
        <p:spPr>
          <a:xfrm>
            <a:off x="10678886" y="642218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Strauss, 2021</a:t>
            </a:r>
          </a:p>
        </p:txBody>
      </p:sp>
    </p:spTree>
    <p:extLst>
      <p:ext uri="{BB962C8B-B14F-4D97-AF65-F5344CB8AC3E}">
        <p14:creationId xmlns:p14="http://schemas.microsoft.com/office/powerpoint/2010/main" val="27841030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uss bioecosystem theory of negative symptoms">
            <a:extLst>
              <a:ext uri="{FF2B5EF4-FFF2-40B4-BE49-F238E27FC236}">
                <a16:creationId xmlns:a16="http://schemas.microsoft.com/office/drawing/2014/main" id="{8C3788D3-E59B-C096-A191-31476C72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4" y="556290"/>
            <a:ext cx="8993751" cy="57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93F957-9448-F758-036C-1DCB10B30450}"/>
              </a:ext>
            </a:extLst>
          </p:cNvPr>
          <p:cNvSpPr/>
          <p:nvPr/>
        </p:nvSpPr>
        <p:spPr>
          <a:xfrm>
            <a:off x="3805084" y="1828800"/>
            <a:ext cx="4562168" cy="326430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C84C3D-D5FA-F172-094E-343BC004A6BC}"/>
              </a:ext>
            </a:extLst>
          </p:cNvPr>
          <p:cNvSpPr txBox="1"/>
          <p:nvPr/>
        </p:nvSpPr>
        <p:spPr>
          <a:xfrm>
            <a:off x="10678886" y="642218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Strauss, 2021</a:t>
            </a:r>
          </a:p>
        </p:txBody>
      </p:sp>
    </p:spTree>
    <p:extLst>
      <p:ext uri="{BB962C8B-B14F-4D97-AF65-F5344CB8AC3E}">
        <p14:creationId xmlns:p14="http://schemas.microsoft.com/office/powerpoint/2010/main" val="248625901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trauss bioecosystem theory of negative symptoms">
            <a:extLst>
              <a:ext uri="{FF2B5EF4-FFF2-40B4-BE49-F238E27FC236}">
                <a16:creationId xmlns:a16="http://schemas.microsoft.com/office/drawing/2014/main" id="{8C3788D3-E59B-C096-A191-31476C725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24" y="556290"/>
            <a:ext cx="8993751" cy="574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B93F957-9448-F758-036C-1DCB10B30450}"/>
              </a:ext>
            </a:extLst>
          </p:cNvPr>
          <p:cNvSpPr/>
          <p:nvPr/>
        </p:nvSpPr>
        <p:spPr>
          <a:xfrm>
            <a:off x="4404852" y="1229032"/>
            <a:ext cx="914400" cy="96356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BAEF57C-391A-CFAE-3E68-C8377D00D9C0}"/>
              </a:ext>
            </a:extLst>
          </p:cNvPr>
          <p:cNvSpPr txBox="1"/>
          <p:nvPr/>
        </p:nvSpPr>
        <p:spPr>
          <a:xfrm>
            <a:off x="10678886" y="6422181"/>
            <a:ext cx="1621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Strauss, 2021</a:t>
            </a:r>
          </a:p>
        </p:txBody>
      </p:sp>
    </p:spTree>
    <p:extLst>
      <p:ext uri="{BB962C8B-B14F-4D97-AF65-F5344CB8AC3E}">
        <p14:creationId xmlns:p14="http://schemas.microsoft.com/office/powerpoint/2010/main" val="1269708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4A6C-B4C1-A46E-D8F4-EFADA27A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670D-9729-4810-85C0-628936F5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8070" y="4034178"/>
            <a:ext cx="10515600" cy="2318657"/>
          </a:xfrm>
        </p:spPr>
        <p:txBody>
          <a:bodyPr/>
          <a:lstStyle/>
          <a:p>
            <a:r>
              <a:rPr lang="en-US" dirty="0"/>
              <a:t>What is associated with psychosis in news media?</a:t>
            </a:r>
          </a:p>
          <a:p>
            <a:pPr lvl="1"/>
            <a:r>
              <a:rPr lang="en-US" dirty="0"/>
              <a:t>Do we use psychosis-related words in a clinically-meaningful way?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accent1"/>
                </a:solidFill>
              </a:rPr>
              <a:t>    Less than for other illnesses</a:t>
            </a:r>
          </a:p>
          <a:p>
            <a:pPr lvl="1"/>
            <a:r>
              <a:rPr lang="en-US" dirty="0"/>
              <a:t>Is it related to negative tone? </a:t>
            </a:r>
            <a:r>
              <a:rPr lang="en-US" dirty="0">
                <a:solidFill>
                  <a:schemeClr val="accent1"/>
                </a:solidFill>
              </a:rPr>
              <a:t>More than for other illnesses</a:t>
            </a:r>
            <a:endParaRPr lang="en-US" dirty="0"/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7" name="Graphic 6" descr="Television with solid fill">
            <a:extLst>
              <a:ext uri="{FF2B5EF4-FFF2-40B4-BE49-F238E27FC236}">
                <a16:creationId xmlns:a16="http://schemas.microsoft.com/office/drawing/2014/main" id="{5E5D7BB8-2FF1-6266-D2F2-5EE62DF83A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39342" y="1514815"/>
            <a:ext cx="2318657" cy="2318657"/>
          </a:xfrm>
          <a:prstGeom prst="rect">
            <a:avLst/>
          </a:prstGeom>
        </p:spPr>
      </p:pic>
      <p:pic>
        <p:nvPicPr>
          <p:cNvPr id="9" name="Graphic 8" descr="Lightning bolt outline">
            <a:extLst>
              <a:ext uri="{FF2B5EF4-FFF2-40B4-BE49-F238E27FC236}">
                <a16:creationId xmlns:a16="http://schemas.microsoft.com/office/drawing/2014/main" id="{EC5A20DB-CD84-FDEB-A633-8EEC12110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25486" y="2031886"/>
            <a:ext cx="1284514" cy="1284514"/>
          </a:xfrm>
          <a:prstGeom prst="rect">
            <a:avLst/>
          </a:prstGeom>
        </p:spPr>
      </p:pic>
      <p:pic>
        <p:nvPicPr>
          <p:cNvPr id="11" name="Graphic 10" descr="Heart outline">
            <a:extLst>
              <a:ext uri="{FF2B5EF4-FFF2-40B4-BE49-F238E27FC236}">
                <a16:creationId xmlns:a16="http://schemas.microsoft.com/office/drawing/2014/main" id="{BFC86698-6276-CE1B-1726-BB1997B2B2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87341" y="1948543"/>
            <a:ext cx="1367857" cy="1367857"/>
          </a:xfrm>
          <a:prstGeom prst="rect">
            <a:avLst/>
          </a:prstGeom>
        </p:spPr>
      </p:pic>
      <p:pic>
        <p:nvPicPr>
          <p:cNvPr id="13" name="Graphic 12" descr="Question Mark outline">
            <a:extLst>
              <a:ext uri="{FF2B5EF4-FFF2-40B4-BE49-F238E27FC236}">
                <a16:creationId xmlns:a16="http://schemas.microsoft.com/office/drawing/2014/main" id="{282D0C43-4FBC-2AE7-EA77-62A6B7CA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241470" y="2086311"/>
            <a:ext cx="914400" cy="914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ACD2714-53EB-D431-B59B-FCFA56222386}"/>
              </a:ext>
            </a:extLst>
          </p:cNvPr>
          <p:cNvSpPr/>
          <p:nvPr/>
        </p:nvSpPr>
        <p:spPr>
          <a:xfrm>
            <a:off x="1614195" y="4861784"/>
            <a:ext cx="3533969" cy="3317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E655EE8-5429-0486-605C-69D12B5AC8B0}"/>
              </a:ext>
            </a:extLst>
          </p:cNvPr>
          <p:cNvSpPr/>
          <p:nvPr/>
        </p:nvSpPr>
        <p:spPr>
          <a:xfrm>
            <a:off x="5377542" y="5343185"/>
            <a:ext cx="3577656" cy="457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0" name="Picture 2" descr="Mirror, image, looking, reflect, mirror-icon icon - Download on Iconfinder">
            <a:extLst>
              <a:ext uri="{FF2B5EF4-FFF2-40B4-BE49-F238E27FC236}">
                <a16:creationId xmlns:a16="http://schemas.microsoft.com/office/drawing/2014/main" id="{C7A8DAF8-E830-1D54-D42C-5439A53A3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8582" y="2035912"/>
            <a:ext cx="980175" cy="9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31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D4A6C-B4C1-A46E-D8F4-EFADA27A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20670D-9729-4810-85C0-628936F50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040" y="1720647"/>
            <a:ext cx="10515600" cy="4703404"/>
          </a:xfrm>
        </p:spPr>
        <p:txBody>
          <a:bodyPr>
            <a:noAutofit/>
          </a:bodyPr>
          <a:lstStyle/>
          <a:p>
            <a:r>
              <a:rPr lang="en-US" dirty="0"/>
              <a:t>EVERY available news transcript over 100 words from 1/1/2016 to 3/28/2023 </a:t>
            </a:r>
            <a:r>
              <a:rPr lang="en-US" sz="2000" dirty="0"/>
              <a:t>(Lexis Nexus)</a:t>
            </a:r>
            <a:endParaRPr lang="en-US" dirty="0"/>
          </a:p>
          <a:p>
            <a:r>
              <a:rPr lang="pt-BR" dirty="0"/>
              <a:t>116,866 total transcripts (CNN = 84,020, Fox News = 17,951, MSNBC = 14,895)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927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2052</TotalTime>
  <Words>1179</Words>
  <Application>Microsoft Office PowerPoint</Application>
  <PresentationFormat>Widescreen</PresentationFormat>
  <Paragraphs>107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Amasis MT Pro Medium</vt:lpstr>
      <vt:lpstr>Arial</vt:lpstr>
      <vt:lpstr>Calibri</vt:lpstr>
      <vt:lpstr>Calibri Light</vt:lpstr>
      <vt:lpstr>Comic Sans MS</vt:lpstr>
      <vt:lpstr>Times New Roman</vt:lpstr>
      <vt:lpstr>Wingdings</vt:lpstr>
      <vt:lpstr>Office Theme</vt:lpstr>
      <vt:lpstr>Psychosis Stigma  in News Media</vt:lpstr>
      <vt:lpstr>Psychosis Stigma  in News Media</vt:lpstr>
      <vt:lpstr>Stigma and</vt:lpstr>
      <vt:lpstr>PowerPoint Presentation</vt:lpstr>
      <vt:lpstr>PowerPoint Presentation</vt:lpstr>
      <vt:lpstr>PowerPoint Presentation</vt:lpstr>
      <vt:lpstr>PowerPoint Presentation</vt:lpstr>
      <vt:lpstr>Questions and Hypotheses</vt:lpstr>
      <vt:lpstr>Methods</vt:lpstr>
      <vt:lpstr>Methods</vt:lpstr>
      <vt:lpstr>Methods</vt:lpstr>
      <vt:lpstr>Methods: Clinical Usage</vt:lpstr>
      <vt:lpstr>Results: Clinical Usage</vt:lpstr>
      <vt:lpstr>Methods: Sentiment</vt:lpstr>
      <vt:lpstr>Methods: Sentiment</vt:lpstr>
      <vt:lpstr>Results: Sentiment</vt:lpstr>
      <vt:lpstr>Results: Sentiment</vt:lpstr>
      <vt:lpstr>Discussion</vt:lpstr>
      <vt:lpstr>Words have power</vt:lpstr>
      <vt:lpstr>Acknowledgements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Stigma Across the Psychosis Spectrum</dc:title>
  <dc:creator>Luz Maria Alliende Serra</dc:creator>
  <cp:lastModifiedBy>Luz Maria Alliende Serra</cp:lastModifiedBy>
  <cp:revision>28</cp:revision>
  <dcterms:created xsi:type="dcterms:W3CDTF">2023-10-02T20:55:11Z</dcterms:created>
  <dcterms:modified xsi:type="dcterms:W3CDTF">2025-03-25T23:36:04Z</dcterms:modified>
</cp:coreProperties>
</file>