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5039" r:id="rId3"/>
    <p:sldId id="4969" r:id="rId4"/>
    <p:sldId id="5044" r:id="rId5"/>
    <p:sldId id="4939" r:id="rId6"/>
    <p:sldId id="4917" r:id="rId7"/>
    <p:sldId id="5049" r:id="rId8"/>
    <p:sldId id="5256" r:id="rId9"/>
    <p:sldId id="4973" r:id="rId10"/>
    <p:sldId id="4831" r:id="rId11"/>
    <p:sldId id="5051" r:id="rId12"/>
    <p:sldId id="5053" r:id="rId13"/>
    <p:sldId id="5252" r:id="rId14"/>
    <p:sldId id="4822" r:id="rId15"/>
    <p:sldId id="5262" r:id="rId16"/>
    <p:sldId id="5261" r:id="rId17"/>
    <p:sldId id="5266" r:id="rId18"/>
    <p:sldId id="5265" r:id="rId19"/>
    <p:sldId id="257" r:id="rId20"/>
    <p:sldId id="5267" r:id="rId21"/>
    <p:sldId id="5268" r:id="rId22"/>
    <p:sldId id="5269" r:id="rId23"/>
    <p:sldId id="328" r:id="rId24"/>
    <p:sldId id="5272" r:id="rId25"/>
    <p:sldId id="4869" r:id="rId26"/>
    <p:sldId id="5271" r:id="rId27"/>
    <p:sldId id="5143" r:id="rId28"/>
    <p:sldId id="4803" r:id="rId29"/>
    <p:sldId id="4859" r:id="rId30"/>
    <p:sldId id="5063" r:id="rId31"/>
    <p:sldId id="5068" r:id="rId32"/>
    <p:sldId id="260" r:id="rId33"/>
    <p:sldId id="262" r:id="rId34"/>
    <p:sldId id="4891" r:id="rId35"/>
    <p:sldId id="5071" r:id="rId36"/>
    <p:sldId id="5055" r:id="rId37"/>
    <p:sldId id="5240" r:id="rId38"/>
    <p:sldId id="5072" r:id="rId39"/>
    <p:sldId id="5274" r:id="rId40"/>
    <p:sldId id="5275" r:id="rId41"/>
    <p:sldId id="482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p:restoredTop sz="77348"/>
  </p:normalViewPr>
  <p:slideViewPr>
    <p:cSldViewPr snapToGrid="0">
      <p:cViewPr>
        <p:scale>
          <a:sx n="85" d="100"/>
          <a:sy n="85" d="100"/>
        </p:scale>
        <p:origin x="63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2T19:20:03.330"/>
    </inkml:context>
    <inkml:brush xml:id="br0">
      <inkml:brushProperty name="width" value="0.05" units="cm"/>
      <inkml:brushProperty name="height" value="0.0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2T19:20:08.984"/>
    </inkml:context>
    <inkml:brush xml:id="br0">
      <inkml:brushProperty name="width" value="0.05" units="cm"/>
      <inkml:brushProperty name="height" value="0.05" units="cm"/>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2T19:20:09.556"/>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D25A3-C57C-5D4E-A872-8EEA8FE29709}" type="datetimeFigureOut">
              <a:rPr lang="en-US" smtClean="0"/>
              <a:t>4/2/25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0C24D-47E9-9E4C-9A24-355F3746746E}" type="slidenum">
              <a:rPr lang="en-US" smtClean="0"/>
              <a:t>‹#›</a:t>
            </a:fld>
            <a:endParaRPr lang="en-US"/>
          </a:p>
        </p:txBody>
      </p:sp>
    </p:spTree>
    <p:extLst>
      <p:ext uri="{BB962C8B-B14F-4D97-AF65-F5344CB8AC3E}">
        <p14:creationId xmlns:p14="http://schemas.microsoft.com/office/powerpoint/2010/main" val="55606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68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F762-81D3-6EA9-8CAF-C27C56C00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2D4BA-3EB2-AA2C-42C5-6D4A53A1A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DA51A-98E1-20A4-9FFD-156B1A4F99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9B20AF-708F-0DAF-E0AD-63EC28E1DA7D}"/>
              </a:ext>
            </a:extLst>
          </p:cNvPr>
          <p:cNvSpPr>
            <a:spLocks noGrp="1"/>
          </p:cNvSpPr>
          <p:nvPr>
            <p:ph type="sldNum" sz="quarter" idx="5"/>
          </p:nvPr>
        </p:nvSpPr>
        <p:spPr/>
        <p:txBody>
          <a:bodyPr/>
          <a:lstStyle/>
          <a:p>
            <a:fld id="{DE3F0554-8DF4-9F44-8156-C98F2FD8B501}" type="slidenum">
              <a:rPr lang="en-US" smtClean="0"/>
              <a:t>15</a:t>
            </a:fld>
            <a:endParaRPr lang="en-US"/>
          </a:p>
        </p:txBody>
      </p:sp>
    </p:spTree>
    <p:extLst>
      <p:ext uri="{BB962C8B-B14F-4D97-AF65-F5344CB8AC3E}">
        <p14:creationId xmlns:p14="http://schemas.microsoft.com/office/powerpoint/2010/main" val="303989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00" dirty="0">
              <a:solidFill>
                <a:schemeClr val="tx2"/>
              </a:solidFil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30C24D-47E9-9E4C-9A24-355F3746746E}" type="slidenum">
              <a:rPr lang="en-US" smtClean="0"/>
              <a:t>16</a:t>
            </a:fld>
            <a:endParaRPr lang="en-US"/>
          </a:p>
        </p:txBody>
      </p:sp>
    </p:spTree>
    <p:extLst>
      <p:ext uri="{BB962C8B-B14F-4D97-AF65-F5344CB8AC3E}">
        <p14:creationId xmlns:p14="http://schemas.microsoft.com/office/powerpoint/2010/main" val="1565963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D2A51-CA7A-ABEF-9B54-8287CEDD7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AA4F8-621E-B48D-24AE-AF42CD7A9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2124F-6010-635F-700D-4D5F3C1BA6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00" dirty="0">
              <a:solidFill>
                <a:schemeClr val="tx2"/>
              </a:solidFill>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F30C1C4-D23D-1C04-1D21-4B285925829E}"/>
              </a:ext>
            </a:extLst>
          </p:cNvPr>
          <p:cNvSpPr>
            <a:spLocks noGrp="1"/>
          </p:cNvSpPr>
          <p:nvPr>
            <p:ph type="sldNum" sz="quarter" idx="10"/>
          </p:nvPr>
        </p:nvSpPr>
        <p:spPr/>
        <p:txBody>
          <a:bodyPr/>
          <a:lstStyle/>
          <a:p>
            <a:fld id="{1430C24D-47E9-9E4C-9A24-355F3746746E}" type="slidenum">
              <a:rPr lang="en-US" smtClean="0"/>
              <a:t>17</a:t>
            </a:fld>
            <a:endParaRPr lang="en-US"/>
          </a:p>
        </p:txBody>
      </p:sp>
    </p:spTree>
    <p:extLst>
      <p:ext uri="{BB962C8B-B14F-4D97-AF65-F5344CB8AC3E}">
        <p14:creationId xmlns:p14="http://schemas.microsoft.com/office/powerpoint/2010/main" val="64697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7DEC7-7477-48C1-786F-3534B266F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01B53-5B8C-C2FD-272E-67DCE449A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169F2-8F98-7AA0-7CD7-2BF7859C32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2883F-5640-09C6-76C8-6EE510D09AB7}"/>
              </a:ext>
            </a:extLst>
          </p:cNvPr>
          <p:cNvSpPr>
            <a:spLocks noGrp="1"/>
          </p:cNvSpPr>
          <p:nvPr>
            <p:ph type="sldNum" sz="quarter" idx="5"/>
          </p:nvPr>
        </p:nvSpPr>
        <p:spPr/>
        <p:txBody>
          <a:bodyPr/>
          <a:lstStyle/>
          <a:p>
            <a:fld id="{DE3F0554-8DF4-9F44-8156-C98F2FD8B501}" type="slidenum">
              <a:rPr lang="en-US" smtClean="0"/>
              <a:t>18</a:t>
            </a:fld>
            <a:endParaRPr lang="en-US"/>
          </a:p>
        </p:txBody>
      </p:sp>
    </p:spTree>
    <p:extLst>
      <p:ext uri="{BB962C8B-B14F-4D97-AF65-F5344CB8AC3E}">
        <p14:creationId xmlns:p14="http://schemas.microsoft.com/office/powerpoint/2010/main" val="100365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CBD5E-57CE-D622-D5DD-75CA00F2F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C8E8A-51A9-8F30-757A-C37BC8CD9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ED286-C27F-A2BA-94DD-DA23A9C26361}"/>
              </a:ext>
            </a:extLst>
          </p:cNvPr>
          <p:cNvSpPr>
            <a:spLocks noGrp="1"/>
          </p:cNvSpPr>
          <p:nvPr>
            <p:ph type="body" idx="1"/>
          </p:nvPr>
        </p:nvSpPr>
        <p:spPr/>
        <p:txBody>
          <a:bodyPr/>
          <a:lstStyle/>
          <a:p>
            <a:pPr marL="0" marR="0">
              <a:lnSpc>
                <a:spcPct val="200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3A224A28-A621-DAD0-CE01-EDBA40E9448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56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0DAD-1238-4DD5-32D4-74D5F4594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02704-1DA0-FCCB-80A9-669286DCA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870A8-693A-C3A9-7080-47FD0ECB4E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F3328E-2323-407E-FB24-0F772F90C3B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93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20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410FE-9D1B-6B95-2DA3-92136C754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E4D3A-36EB-D169-3D92-0D11593EF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00748-02DD-767C-60F6-80F49BB5C5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CB1404-2D25-619E-8571-A332CB5ED7C0}"/>
              </a:ext>
            </a:extLst>
          </p:cNvPr>
          <p:cNvSpPr>
            <a:spLocks noGrp="1"/>
          </p:cNvSpPr>
          <p:nvPr>
            <p:ph type="sldNum" sz="quarter" idx="5"/>
          </p:nvPr>
        </p:nvSpPr>
        <p:spPr/>
        <p:txBody>
          <a:bodyPr/>
          <a:lstStyle/>
          <a:p>
            <a:fld id="{DE3F0554-8DF4-9F44-8156-C98F2FD8B501}" type="slidenum">
              <a:rPr lang="en-US" smtClean="0"/>
              <a:t>24</a:t>
            </a:fld>
            <a:endParaRPr lang="en-US"/>
          </a:p>
        </p:txBody>
      </p:sp>
    </p:spTree>
    <p:extLst>
      <p:ext uri="{BB962C8B-B14F-4D97-AF65-F5344CB8AC3E}">
        <p14:creationId xmlns:p14="http://schemas.microsoft.com/office/powerpoint/2010/main" val="303702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F0554-8DF4-9F44-8156-C98F2FD8B501}" type="slidenum">
              <a:rPr lang="en-US" smtClean="0"/>
              <a:t>25</a:t>
            </a:fld>
            <a:endParaRPr lang="en-US"/>
          </a:p>
        </p:txBody>
      </p:sp>
    </p:spTree>
    <p:extLst>
      <p:ext uri="{BB962C8B-B14F-4D97-AF65-F5344CB8AC3E}">
        <p14:creationId xmlns:p14="http://schemas.microsoft.com/office/powerpoint/2010/main" val="40085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DA7CC-73A7-41F1-E65B-707386CBF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59E82-B397-05D6-0C20-9D75E54EE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9B9E7-70BD-5D77-DF97-2BBC218298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650E95-1A32-24DF-1113-0871F43B6F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13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39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F0554-8DF4-9F44-8156-C98F2FD8B501}" type="slidenum">
              <a:rPr lang="en-US" smtClean="0"/>
              <a:t>27</a:t>
            </a:fld>
            <a:endParaRPr lang="en-US"/>
          </a:p>
        </p:txBody>
      </p:sp>
    </p:spTree>
    <p:extLst>
      <p:ext uri="{BB962C8B-B14F-4D97-AF65-F5344CB8AC3E}">
        <p14:creationId xmlns:p14="http://schemas.microsoft.com/office/powerpoint/2010/main" val="376781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69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602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0084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8684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5628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5540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822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1620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324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157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2BCB-B467-2CF7-E078-50500D29F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3A6A2-5536-0CEC-1344-6BC9A13F4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1F603-5D59-CD79-62D3-C043A4DD9E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37BCC-5496-5679-0E96-6AA85398DE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64772-93BF-4F90-8B45-FB6E0F5C51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730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F0554-8DF4-9F44-8156-C98F2FD8B501}" type="slidenum">
              <a:rPr lang="en-US" smtClean="0"/>
              <a:t>38</a:t>
            </a:fld>
            <a:endParaRPr lang="en-US"/>
          </a:p>
        </p:txBody>
      </p:sp>
    </p:spTree>
    <p:extLst>
      <p:ext uri="{BB962C8B-B14F-4D97-AF65-F5344CB8AC3E}">
        <p14:creationId xmlns:p14="http://schemas.microsoft.com/office/powerpoint/2010/main" val="1881372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FA268-CA05-8ECA-EC4F-5D2073276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8448A-887C-3E7B-6AA7-C998CEA32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77510-21E8-10D6-C260-E1638610E950}"/>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endParaRPr lang="en-US" dirty="0"/>
          </a:p>
        </p:txBody>
      </p:sp>
      <p:sp>
        <p:nvSpPr>
          <p:cNvPr id="4" name="Slide Number Placeholder 3">
            <a:extLst>
              <a:ext uri="{FF2B5EF4-FFF2-40B4-BE49-F238E27FC236}">
                <a16:creationId xmlns:a16="http://schemas.microsoft.com/office/drawing/2014/main" id="{89722588-A551-D7BF-DBBB-0C907774A4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749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DD064-C097-7207-31DB-F225F7A69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12EF7-4868-849E-BBBF-E17EA3418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CE6C7-0F45-04E3-9219-B1F465A9B714}"/>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a:p>
            <a:endParaRPr lang="en-US" dirty="0"/>
          </a:p>
        </p:txBody>
      </p:sp>
      <p:sp>
        <p:nvSpPr>
          <p:cNvPr id="4" name="Slide Number Placeholder 3">
            <a:extLst>
              <a:ext uri="{FF2B5EF4-FFF2-40B4-BE49-F238E27FC236}">
                <a16:creationId xmlns:a16="http://schemas.microsoft.com/office/drawing/2014/main" id="{53AD5594-1C26-CB92-AD8F-C1A10906FB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2804-E7D5-6949-8FEA-A31707EC7B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944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BBE16-051A-5349-8841-76235C5169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86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DF23C-92CA-294C-834D-1744BE5488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5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DF23C-92CA-294C-834D-1744BE5488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26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pitchFamily="2" charset="0"/>
              </a:rPr>
              <a:t>[</a:t>
            </a:r>
            <a:endParaRPr lang="en-US" dirty="0"/>
          </a:p>
        </p:txBody>
      </p:sp>
      <p:sp>
        <p:nvSpPr>
          <p:cNvPr id="4" name="Slide Number Placeholder 3"/>
          <p:cNvSpPr>
            <a:spLocks noGrp="1"/>
          </p:cNvSpPr>
          <p:nvPr>
            <p:ph type="sldNum" sz="quarter" idx="5"/>
          </p:nvPr>
        </p:nvSpPr>
        <p:spPr/>
        <p:txBody>
          <a:bodyPr/>
          <a:lstStyle/>
          <a:p>
            <a:fld id="{7BC64772-93BF-4F90-8B45-FB6E0F5C515A}" type="slidenum">
              <a:rPr lang="en-US" smtClean="0"/>
              <a:t>9</a:t>
            </a:fld>
            <a:endParaRPr lang="en-US"/>
          </a:p>
        </p:txBody>
      </p:sp>
    </p:spTree>
    <p:extLst>
      <p:ext uri="{BB962C8B-B14F-4D97-AF65-F5344CB8AC3E}">
        <p14:creationId xmlns:p14="http://schemas.microsoft.com/office/powerpoint/2010/main" val="9046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EC5288-654F-6B49-BE8B-2E277CC06B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56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2BA19-B2C6-A83C-598A-94996745F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0319B-7D1A-A4B2-1649-699ADC07C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92CD1-3AF1-1B72-F116-46B5C1FB6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73845-6E9D-3437-F53A-E0B0A0BD8A38}"/>
              </a:ext>
            </a:extLst>
          </p:cNvPr>
          <p:cNvSpPr>
            <a:spLocks noGrp="1"/>
          </p:cNvSpPr>
          <p:nvPr>
            <p:ph type="sldNum" sz="quarter" idx="5"/>
          </p:nvPr>
        </p:nvSpPr>
        <p:spPr/>
        <p:txBody>
          <a:bodyPr/>
          <a:lstStyle/>
          <a:p>
            <a:fld id="{DE3F0554-8DF4-9F44-8156-C98F2FD8B501}" type="slidenum">
              <a:rPr lang="en-US" smtClean="0"/>
              <a:t>13</a:t>
            </a:fld>
            <a:endParaRPr lang="en-US"/>
          </a:p>
        </p:txBody>
      </p:sp>
    </p:spTree>
    <p:extLst>
      <p:ext uri="{BB962C8B-B14F-4D97-AF65-F5344CB8AC3E}">
        <p14:creationId xmlns:p14="http://schemas.microsoft.com/office/powerpoint/2010/main" val="260818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71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Yellow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ormAutofit/>
          </a:bodyPr>
          <a:lstStyle>
            <a:lvl1pPr>
              <a:defRPr sz="3200" b="1">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626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11887200" cy="2743200"/>
          </a:xfrm>
          <a:prstGeom prst="rect">
            <a:avLst/>
          </a:prstGeom>
        </p:spPr>
        <p:txBody>
          <a:bodyPr anchor="ctr"/>
          <a:lstStyle>
            <a:lvl1pPr>
              <a:defRPr sz="4400"/>
            </a:lvl1pPr>
          </a:lstStyle>
          <a:p>
            <a:r>
              <a:rPr lang="en-US"/>
              <a:t>Click to edit Master title style</a:t>
            </a:r>
            <a:endParaRPr lang="en-US" dirty="0"/>
          </a:p>
        </p:txBody>
      </p:sp>
      <p:sp>
        <p:nvSpPr>
          <p:cNvPr id="4" name="TextBox 3"/>
          <p:cNvSpPr txBox="1"/>
          <p:nvPr userDrawn="1"/>
        </p:nvSpPr>
        <p:spPr>
          <a:xfrm>
            <a:off x="3555081" y="3606226"/>
            <a:ext cx="5081839" cy="584775"/>
          </a:xfrm>
          <a:prstGeom prst="rect">
            <a:avLst/>
          </a:prstGeom>
          <a:noFill/>
        </p:spPr>
        <p:txBody>
          <a:bodyPr wrap="none" rtlCol="0">
            <a:spAutoFit/>
          </a:bodyPr>
          <a:lstStyle/>
          <a:p>
            <a:pPr algn="ctr"/>
            <a:r>
              <a:rPr lang="en-US" sz="3200" b="1" dirty="0">
                <a:solidFill>
                  <a:schemeClr val="tx2"/>
                </a:solidFill>
              </a:rPr>
              <a:t>Gina Kuperberg, MD PhD</a:t>
            </a:r>
          </a:p>
        </p:txBody>
      </p:sp>
      <p:sp>
        <p:nvSpPr>
          <p:cNvPr id="5" name="TextBox 4"/>
          <p:cNvSpPr txBox="1"/>
          <p:nvPr userDrawn="1"/>
        </p:nvSpPr>
        <p:spPr>
          <a:xfrm>
            <a:off x="0" y="4343401"/>
            <a:ext cx="12192000" cy="1384995"/>
          </a:xfrm>
          <a:prstGeom prst="rect">
            <a:avLst/>
          </a:prstGeom>
          <a:noFill/>
        </p:spPr>
        <p:txBody>
          <a:bodyPr wrap="square" rtlCol="0">
            <a:spAutoFit/>
          </a:bodyPr>
          <a:lstStyle/>
          <a:p>
            <a:pPr algn="ctr"/>
            <a:r>
              <a:rPr lang="en-US" sz="2800" b="0" dirty="0">
                <a:solidFill>
                  <a:schemeClr val="tx2"/>
                </a:solidFill>
              </a:rPr>
              <a:t>Tufts University</a:t>
            </a:r>
          </a:p>
          <a:p>
            <a:pPr algn="ctr"/>
            <a:r>
              <a:rPr lang="en-US" sz="2800" b="0" dirty="0" err="1">
                <a:solidFill>
                  <a:schemeClr val="tx2"/>
                </a:solidFill>
              </a:rPr>
              <a:t>Athinoula</a:t>
            </a:r>
            <a:r>
              <a:rPr lang="en-US" sz="2800" b="0" dirty="0">
                <a:solidFill>
                  <a:schemeClr val="tx2"/>
                </a:solidFill>
              </a:rPr>
              <a:t> A. </a:t>
            </a:r>
            <a:r>
              <a:rPr lang="en-US" sz="2800" b="0" dirty="0" err="1">
                <a:solidFill>
                  <a:schemeClr val="tx2"/>
                </a:solidFill>
              </a:rPr>
              <a:t>Martinos</a:t>
            </a:r>
            <a:r>
              <a:rPr lang="en-US" sz="2800" b="0" dirty="0">
                <a:solidFill>
                  <a:schemeClr val="tx2"/>
                </a:solidFill>
              </a:rPr>
              <a:t> Center for Biomedical</a:t>
            </a:r>
            <a:r>
              <a:rPr lang="en-US" sz="2800" b="0" baseline="0" dirty="0">
                <a:solidFill>
                  <a:schemeClr val="tx2"/>
                </a:solidFill>
              </a:rPr>
              <a:t> Imaging</a:t>
            </a:r>
          </a:p>
          <a:p>
            <a:pPr algn="ctr"/>
            <a:r>
              <a:rPr lang="en-US" sz="2800" b="0" baseline="0" dirty="0">
                <a:solidFill>
                  <a:schemeClr val="tx2"/>
                </a:solidFill>
              </a:rPr>
              <a:t>Mass. General Hospital</a:t>
            </a:r>
            <a:endParaRPr lang="en-US" sz="2800" b="0" dirty="0">
              <a:solidFill>
                <a:schemeClr val="tx2"/>
              </a:solidFill>
            </a:endParaRPr>
          </a:p>
        </p:txBody>
      </p:sp>
    </p:spTree>
    <p:extLst>
      <p:ext uri="{BB962C8B-B14F-4D97-AF65-F5344CB8AC3E}">
        <p14:creationId xmlns:p14="http://schemas.microsoft.com/office/powerpoint/2010/main" val="81120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Yellow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ormAutofit/>
          </a:bodyPr>
          <a:lstStyle>
            <a:lvl1pPr>
              <a:defRPr sz="3200" b="1">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defRPr sz="2800"/>
            </a:lvl1pPr>
            <a:lvl2pPr marL="742950" indent="-285750">
              <a:buFont typeface="Arial" pitchFamily="34" charset="0"/>
              <a:buChar char="•"/>
              <a:defRPr>
                <a:solidFill>
                  <a:schemeClr val="tx2"/>
                </a:solidFill>
              </a:defRPr>
            </a:lvl2pPr>
            <a:lvl3pPr marL="1143000" indent="-228600">
              <a:buFont typeface="Arial" pitchFamily="34" charset="0"/>
              <a:buChar char="•"/>
              <a:defRPr>
                <a:solidFill>
                  <a:schemeClr val="tx2"/>
                </a:solidFill>
              </a:defRPr>
            </a:lvl3pPr>
            <a:lvl4pPr marL="1600200" indent="-228600">
              <a:buFont typeface="Arial" pitchFamily="34" charset="0"/>
              <a:buChar char="•"/>
              <a:defRPr>
                <a:solidFill>
                  <a:schemeClr val="tx2"/>
                </a:solidFill>
              </a:defRPr>
            </a:lvl4pPr>
            <a:lvl5pPr marL="2057400" indent="-228600">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437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ink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ormAutofit/>
          </a:bodyPr>
          <a:lstStyle>
            <a:lvl1pPr>
              <a:defRPr sz="3200" b="1">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defRPr sz="2800"/>
            </a:lvl1pPr>
            <a:lvl2pPr marL="742950" indent="-285750">
              <a:buFont typeface="Arial" pitchFamily="34" charset="0"/>
              <a:buChar char="•"/>
              <a:defRPr>
                <a:solidFill>
                  <a:schemeClr val="tx2"/>
                </a:solidFill>
              </a:defRPr>
            </a:lvl2pPr>
            <a:lvl3pPr marL="1143000" indent="-228600">
              <a:buFont typeface="Arial" pitchFamily="34" charset="0"/>
              <a:buChar char="•"/>
              <a:defRPr>
                <a:solidFill>
                  <a:schemeClr val="tx2"/>
                </a:solidFill>
              </a:defRPr>
            </a:lvl3pPr>
            <a:lvl4pPr marL="1600200" indent="-228600">
              <a:buFont typeface="Arial" pitchFamily="34" charset="0"/>
              <a:buChar char="•"/>
              <a:defRPr>
                <a:solidFill>
                  <a:schemeClr val="tx2"/>
                </a:solidFill>
              </a:defRPr>
            </a:lvl4pPr>
            <a:lvl5pPr marL="2057400" indent="-228600">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66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Cita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ormAutofit/>
          </a:bodyPr>
          <a:lstStyle>
            <a:lvl1pPr>
              <a:defRPr sz="3200" b="1">
                <a:latin typeface="Helvetica" pitchFamily="34" charset="0"/>
              </a:defRPr>
            </a:lvl1pPr>
          </a:lstStyle>
          <a:p>
            <a:r>
              <a:rPr lang="en-US"/>
              <a:t>Click to edit Master title style</a:t>
            </a:r>
            <a:endParaRPr lang="en-US" dirty="0"/>
          </a:p>
        </p:txBody>
      </p:sp>
      <p:sp>
        <p:nvSpPr>
          <p:cNvPr id="8" name="Text Placeholder 7"/>
          <p:cNvSpPr>
            <a:spLocks noGrp="1"/>
          </p:cNvSpPr>
          <p:nvPr>
            <p:ph type="body" sz="quarter" idx="10" hasCustomPrompt="1"/>
          </p:nvPr>
        </p:nvSpPr>
        <p:spPr>
          <a:xfrm>
            <a:off x="8636001" y="6324600"/>
            <a:ext cx="3282479" cy="400110"/>
          </a:xfrm>
          <a:prstGeom prst="rect">
            <a:avLst/>
          </a:prstGeom>
        </p:spPr>
        <p:txBody>
          <a:bodyPr wrap="square">
            <a:spAutoFit/>
          </a:bodyPr>
          <a:lstStyle>
            <a:lvl1pPr marL="0" indent="0" algn="ctr">
              <a:buNone/>
              <a:defRPr sz="2000" b="1" i="1">
                <a:solidFill>
                  <a:schemeClr val="accent1"/>
                </a:solidFill>
                <a:latin typeface="Times New Roman" pitchFamily="18" charset="0"/>
                <a:cs typeface="Times New Roman" pitchFamily="18" charset="0"/>
              </a:defRPr>
            </a:lvl1pPr>
            <a:lvl2pPr marL="457200" indent="0">
              <a:buNone/>
              <a:defRPr/>
            </a:lvl2pPr>
            <a:lvl5pPr marL="1828800" indent="0">
              <a:buNone/>
              <a:defRPr/>
            </a:lvl5pPr>
          </a:lstStyle>
          <a:p>
            <a:pPr lvl="0"/>
            <a:r>
              <a:rPr lang="en-US" dirty="0"/>
              <a:t>Click to edit XXX</a:t>
            </a:r>
          </a:p>
        </p:txBody>
      </p:sp>
    </p:spTree>
    <p:extLst>
      <p:ext uri="{BB962C8B-B14F-4D97-AF65-F5344CB8AC3E}">
        <p14:creationId xmlns:p14="http://schemas.microsoft.com/office/powerpoint/2010/main" val="380783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sldNum" sz="quarter" idx="12"/>
          </p:nvPr>
        </p:nvSpPr>
        <p:spPr>
          <a:xfrm>
            <a:off x="8737600" y="6248400"/>
            <a:ext cx="2540000" cy="457200"/>
          </a:xfrm>
          <a:prstGeom prst="rect">
            <a:avLst/>
          </a:prstGeom>
        </p:spPr>
        <p:txBody>
          <a:bodyPr/>
          <a:lstStyle>
            <a:lvl1pPr>
              <a:defRPr/>
            </a:lvl1pPr>
          </a:lstStyle>
          <a:p>
            <a:fld id="{986C0551-4386-4C6B-8EAA-509430EEF680}"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262817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3657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1.png"/><Relationship Id="rId7" Type="http://schemas.openxmlformats.org/officeDocument/2006/relationships/customXml" Target="../ink/ink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customXml" Target="../ink/ink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8.emf"/><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4.jpg"/><Relationship Id="rId7"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11.jpg"/><Relationship Id="rId9"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71D10-4E3F-D742-835F-9872CB2EEED6}"/>
              </a:ext>
            </a:extLst>
          </p:cNvPr>
          <p:cNvSpPr/>
          <p:nvPr/>
        </p:nvSpPr>
        <p:spPr>
          <a:xfrm>
            <a:off x="550877" y="125859"/>
            <a:ext cx="11090245" cy="1384995"/>
          </a:xfrm>
          <a:prstGeom prst="rect">
            <a:avLst/>
          </a:prstGeom>
        </p:spPr>
        <p:txBody>
          <a:bodyPr wrap="square">
            <a:spAutoFit/>
          </a:bodyPr>
          <a:lstStyle/>
          <a:p>
            <a:pPr algn="ctr" defTabSz="457200">
              <a:defRPr/>
            </a:pPr>
            <a:r>
              <a:rPr lang="en-US" sz="2800" b="1" dirty="0">
                <a:solidFill>
                  <a:srgbClr val="FFFF00"/>
                </a:solidFill>
                <a:latin typeface="Helvetica" panose="020B0604020202020204" pitchFamily="34" charset="0"/>
                <a:ea typeface="Times New Roman" panose="02020603050405020304" pitchFamily="18" charset="0"/>
                <a:cs typeface="Helvetica" panose="020B0604020202020204" pitchFamily="34" charset="0"/>
              </a:rPr>
              <a:t>Large Language Model reveals selective insensitivity to global vs. local linguistic context in speech produced by treatment-naïve patients with positive thought disorder</a:t>
            </a:r>
          </a:p>
        </p:txBody>
      </p:sp>
      <p:sp>
        <p:nvSpPr>
          <p:cNvPr id="3" name="Rectangle 2">
            <a:extLst>
              <a:ext uri="{FF2B5EF4-FFF2-40B4-BE49-F238E27FC236}">
                <a16:creationId xmlns:a16="http://schemas.microsoft.com/office/drawing/2014/main" id="{BA75BD83-A40B-9F45-811D-86271F7DFD0B}"/>
              </a:ext>
            </a:extLst>
          </p:cNvPr>
          <p:cNvSpPr/>
          <p:nvPr/>
        </p:nvSpPr>
        <p:spPr>
          <a:xfrm>
            <a:off x="2516869" y="4359681"/>
            <a:ext cx="7158265" cy="1107996"/>
          </a:xfrm>
          <a:prstGeom prst="rect">
            <a:avLst/>
          </a:prstGeom>
        </p:spPr>
        <p:txBody>
          <a:bodyPr wrap="square">
            <a:spAutoFit/>
          </a:bodyPr>
          <a:lstStyle/>
          <a:p>
            <a:pPr algn="ctr" defTabSz="457200">
              <a:defRPr/>
            </a:pPr>
            <a:r>
              <a:rPr lang="en-US" sz="2200" dirty="0">
                <a:solidFill>
                  <a:srgbClr val="FFFFFF"/>
                </a:solidFill>
                <a:latin typeface="Helvetica" panose="020B0604020202020204" pitchFamily="34" charset="0"/>
                <a:ea typeface="Calibri" panose="020F0502020204030204" pitchFamily="34" charset="0"/>
                <a:cs typeface="Helvetica" panose="020B0604020202020204" pitchFamily="34" charset="0"/>
              </a:rPr>
              <a:t>Tufts University</a:t>
            </a:r>
          </a:p>
          <a:p>
            <a:pPr algn="ctr" defTabSz="457200">
              <a:defRPr/>
            </a:pPr>
            <a:r>
              <a:rPr lang="en-US" sz="2200" dirty="0" err="1">
                <a:solidFill>
                  <a:srgbClr val="FFFFFF"/>
                </a:solidFill>
                <a:latin typeface="Helvetica" panose="020B0604020202020204" pitchFamily="34" charset="0"/>
                <a:cs typeface="Helvetica" panose="020B0604020202020204" pitchFamily="34" charset="0"/>
              </a:rPr>
              <a:t>Athinoula</a:t>
            </a:r>
            <a:r>
              <a:rPr lang="en-US" sz="2200" dirty="0">
                <a:solidFill>
                  <a:srgbClr val="FFFFFF"/>
                </a:solidFill>
                <a:latin typeface="Helvetica" panose="020B0604020202020204" pitchFamily="34" charset="0"/>
                <a:cs typeface="Helvetica" panose="020B0604020202020204" pitchFamily="34" charset="0"/>
              </a:rPr>
              <a:t> A. </a:t>
            </a:r>
            <a:r>
              <a:rPr lang="en-US" sz="2200" dirty="0" err="1">
                <a:solidFill>
                  <a:srgbClr val="FFFFFF"/>
                </a:solidFill>
                <a:latin typeface="Helvetica" panose="020B0604020202020204" pitchFamily="34" charset="0"/>
                <a:cs typeface="Helvetica" panose="020B0604020202020204" pitchFamily="34" charset="0"/>
              </a:rPr>
              <a:t>Martinos</a:t>
            </a:r>
            <a:r>
              <a:rPr lang="en-US" sz="2200" dirty="0">
                <a:solidFill>
                  <a:srgbClr val="FFFFFF"/>
                </a:solidFill>
                <a:latin typeface="Helvetica" panose="020B0604020202020204" pitchFamily="34" charset="0"/>
                <a:cs typeface="Helvetica" panose="020B0604020202020204" pitchFamily="34" charset="0"/>
              </a:rPr>
              <a:t> Center for Biomedical Imaging</a:t>
            </a:r>
          </a:p>
          <a:p>
            <a:pPr algn="ctr" defTabSz="457200">
              <a:defRPr/>
            </a:pPr>
            <a:r>
              <a:rPr lang="en-US" sz="2200" dirty="0">
                <a:solidFill>
                  <a:srgbClr val="FFFFFF"/>
                </a:solidFill>
                <a:latin typeface="Helvetica" panose="020B0604020202020204" pitchFamily="34" charset="0"/>
                <a:cs typeface="Helvetica" panose="020B0604020202020204" pitchFamily="34" charset="0"/>
              </a:rPr>
              <a:t>Massachusetts General Hospital</a:t>
            </a:r>
          </a:p>
        </p:txBody>
      </p:sp>
      <p:sp>
        <p:nvSpPr>
          <p:cNvPr id="4" name="Rectangle 3">
            <a:extLst>
              <a:ext uri="{FF2B5EF4-FFF2-40B4-BE49-F238E27FC236}">
                <a16:creationId xmlns:a16="http://schemas.microsoft.com/office/drawing/2014/main" id="{AAE76EB0-D660-E74E-B558-06B6F696F55D}"/>
              </a:ext>
            </a:extLst>
          </p:cNvPr>
          <p:cNvSpPr/>
          <p:nvPr/>
        </p:nvSpPr>
        <p:spPr>
          <a:xfrm>
            <a:off x="3810000" y="3558213"/>
            <a:ext cx="4572000" cy="461665"/>
          </a:xfrm>
          <a:prstGeom prst="rect">
            <a:avLst/>
          </a:prstGeom>
        </p:spPr>
        <p:txBody>
          <a:bodyPr>
            <a:spAutoFit/>
          </a:bodyPr>
          <a:lstStyle/>
          <a:p>
            <a:pPr algn="ctr" defTabSz="457200">
              <a:defRPr/>
            </a:pPr>
            <a:r>
              <a:rPr lang="en-US" sz="2400" b="1" dirty="0">
                <a:solidFill>
                  <a:srgbClr val="FFFFFF"/>
                </a:solidFill>
                <a:latin typeface="Helvetica" panose="020B0604020202020204" pitchFamily="34" charset="0"/>
                <a:ea typeface="Times New Roman" panose="02020603050405020304" pitchFamily="18" charset="0"/>
                <a:cs typeface="Helvetica" panose="020B0604020202020204" pitchFamily="34" charset="0"/>
              </a:rPr>
              <a:t>Gina R. Kuperberg, MD PhD</a:t>
            </a:r>
          </a:p>
        </p:txBody>
      </p:sp>
      <p:sp>
        <p:nvSpPr>
          <p:cNvPr id="5" name="Rectangle 4"/>
          <p:cNvSpPr/>
          <p:nvPr/>
        </p:nvSpPr>
        <p:spPr>
          <a:xfrm>
            <a:off x="3155934" y="4010298"/>
            <a:ext cx="5880135" cy="430887"/>
          </a:xfrm>
          <a:prstGeom prst="rect">
            <a:avLst/>
          </a:prstGeom>
        </p:spPr>
        <p:txBody>
          <a:bodyPr wrap="none">
            <a:spAutoFit/>
          </a:bodyPr>
          <a:lstStyle/>
          <a:p>
            <a:pPr algn="ctr" defTabSz="457200">
              <a:defRPr/>
            </a:pPr>
            <a:r>
              <a:rPr lang="en-US" sz="2200" dirty="0">
                <a:solidFill>
                  <a:srgbClr val="FFFFFF"/>
                </a:solidFill>
                <a:latin typeface="Helvetica" panose="020B0604020202020204" pitchFamily="34" charset="0"/>
                <a:ea typeface="Calibri" panose="020F0502020204030204" pitchFamily="34" charset="0"/>
                <a:cs typeface="Helvetica" panose="020B0604020202020204" pitchFamily="34" charset="0"/>
              </a:rPr>
              <a:t>Dennett </a:t>
            </a:r>
            <a:r>
              <a:rPr lang="en-US" sz="2200" dirty="0" err="1">
                <a:solidFill>
                  <a:srgbClr val="FFFFFF"/>
                </a:solidFill>
                <a:latin typeface="Helvetica" panose="020B0604020202020204" pitchFamily="34" charset="0"/>
                <a:ea typeface="Calibri" panose="020F0502020204030204" pitchFamily="34" charset="0"/>
                <a:cs typeface="Helvetica" panose="020B0604020202020204" pitchFamily="34" charset="0"/>
              </a:rPr>
              <a:t>Stibel</a:t>
            </a:r>
            <a:r>
              <a:rPr lang="en-US" sz="2200" dirty="0">
                <a:solidFill>
                  <a:srgbClr val="FFFFFF"/>
                </a:solidFill>
                <a:latin typeface="Helvetica" panose="020B0604020202020204" pitchFamily="34" charset="0"/>
                <a:ea typeface="Calibri" panose="020F0502020204030204" pitchFamily="34" charset="0"/>
                <a:cs typeface="Helvetica" panose="020B0604020202020204" pitchFamily="34" charset="0"/>
              </a:rPr>
              <a:t> Professor in Cognitive Science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5821359"/>
            <a:ext cx="1752600" cy="751750"/>
          </a:xfrm>
          <a:prstGeom prst="rect">
            <a:avLst/>
          </a:prstGeom>
        </p:spPr>
      </p:pic>
      <p:sp>
        <p:nvSpPr>
          <p:cNvPr id="9" name="Rectangle 8"/>
          <p:cNvSpPr/>
          <p:nvPr/>
        </p:nvSpPr>
        <p:spPr>
          <a:xfrm>
            <a:off x="1910243" y="2108831"/>
            <a:ext cx="8338657" cy="954107"/>
          </a:xfrm>
          <a:prstGeom prst="rect">
            <a:avLst/>
          </a:prstGeom>
        </p:spPr>
        <p:txBody>
          <a:bodyPr wrap="square">
            <a:spAutoFit/>
          </a:bodyPr>
          <a:lstStyle/>
          <a:p>
            <a:pPr algn="ctr" defTabSz="457200">
              <a:defRPr/>
            </a:pPr>
            <a:r>
              <a:rPr lang="en-US" sz="2800" b="1" i="1" dirty="0">
                <a:latin typeface="Helvetica" panose="020B0604020202020204" pitchFamily="34" charset="0"/>
                <a:ea typeface="Times New Roman" panose="02020603050405020304" pitchFamily="18" charset="0"/>
                <a:cs typeface="Helvetica" panose="020B0604020202020204" pitchFamily="34" charset="0"/>
              </a:rPr>
              <a:t>What Large Language Models can and can’t tell us about predictive processing in the brain</a:t>
            </a:r>
          </a:p>
        </p:txBody>
      </p:sp>
      <p:pic>
        <p:nvPicPr>
          <p:cNvPr id="10" name="Picture 9" descr="A picture containing text, tableware, plate, dishware&#10;&#10;Description automatically generated">
            <a:extLst>
              <a:ext uri="{FF2B5EF4-FFF2-40B4-BE49-F238E27FC236}">
                <a16:creationId xmlns:a16="http://schemas.microsoft.com/office/drawing/2014/main" id="{735AEDF9-F99A-44A5-AF0C-AA8C545B5EEF}"/>
              </a:ext>
            </a:extLst>
          </p:cNvPr>
          <p:cNvPicPr>
            <a:picLocks noChangeAspect="1"/>
          </p:cNvPicPr>
          <p:nvPr/>
        </p:nvPicPr>
        <p:blipFill>
          <a:blip r:embed="rId4"/>
          <a:stretch>
            <a:fillRect/>
          </a:stretch>
        </p:blipFill>
        <p:spPr>
          <a:xfrm>
            <a:off x="1800626" y="5960715"/>
            <a:ext cx="4883102" cy="514522"/>
          </a:xfrm>
          <a:prstGeom prst="rect">
            <a:avLst/>
          </a:prstGeom>
        </p:spPr>
      </p:pic>
      <p:sp>
        <p:nvSpPr>
          <p:cNvPr id="8" name="TextBox 7">
            <a:extLst>
              <a:ext uri="{FF2B5EF4-FFF2-40B4-BE49-F238E27FC236}">
                <a16:creationId xmlns:a16="http://schemas.microsoft.com/office/drawing/2014/main" id="{2F1AE8E0-D2DA-23DB-FBF5-66F1502423A8}"/>
              </a:ext>
            </a:extLst>
          </p:cNvPr>
          <p:cNvSpPr txBox="1"/>
          <p:nvPr/>
        </p:nvSpPr>
        <p:spPr>
          <a:xfrm>
            <a:off x="3046141" y="1541929"/>
            <a:ext cx="6099716" cy="430887"/>
          </a:xfrm>
          <a:prstGeom prst="rect">
            <a:avLst/>
          </a:prstGeom>
          <a:noFill/>
        </p:spPr>
        <p:txBody>
          <a:bodyPr wrap="square">
            <a:spAutoFit/>
          </a:bodyPr>
          <a:lstStyle/>
          <a:p>
            <a:pPr algn="ctr" defTabSz="457200">
              <a:defRPr/>
            </a:pPr>
            <a:r>
              <a:rPr lang="en-US" sz="2200" b="1" i="1" dirty="0">
                <a:solidFill>
                  <a:schemeClr val="tx2"/>
                </a:solidFill>
                <a:latin typeface="Helvetica" panose="020B0604020202020204" pitchFamily="34" charset="0"/>
                <a:ea typeface="Times New Roman" panose="02020603050405020304" pitchFamily="18" charset="0"/>
                <a:cs typeface="Helvetica" panose="020B0604020202020204" pitchFamily="34" charset="0"/>
              </a:rPr>
              <a:t>AND </a:t>
            </a:r>
          </a:p>
        </p:txBody>
      </p:sp>
    </p:spTree>
    <p:extLst>
      <p:ext uri="{BB962C8B-B14F-4D97-AF65-F5344CB8AC3E}">
        <p14:creationId xmlns:p14="http://schemas.microsoft.com/office/powerpoint/2010/main" val="95713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2223740" y="1802513"/>
            <a:ext cx="7097213" cy="1074084"/>
            <a:chOff x="630336" y="1079499"/>
            <a:chExt cx="7097213" cy="1074084"/>
          </a:xfrm>
        </p:grpSpPr>
        <p:sp>
          <p:nvSpPr>
            <p:cNvPr id="69" name="Rounded Rectangle 68"/>
            <p:cNvSpPr/>
            <p:nvPr/>
          </p:nvSpPr>
          <p:spPr>
            <a:xfrm>
              <a:off x="1570365" y="1079499"/>
              <a:ext cx="6157184" cy="7169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21290305">
              <a:off x="630336" y="1435051"/>
              <a:ext cx="6146176" cy="612335"/>
            </a:xfrm>
            <a:prstGeom prst="triangle">
              <a:avLst>
                <a:gd name="adj" fmla="val 16573"/>
              </a:avLst>
            </a:prstGeom>
            <a:gradFill flip="none" rotWithShape="1">
              <a:gsLst>
                <a:gs pos="65000">
                  <a:srgbClr val="0F8787"/>
                </a:gs>
                <a:gs pos="0">
                  <a:schemeClr val="accent1">
                    <a:lumMod val="50000"/>
                  </a:schemeClr>
                </a:gs>
                <a:gs pos="89000">
                  <a:srgbClr val="62B3B3"/>
                </a:gs>
                <a:gs pos="100000">
                  <a:schemeClr val="accent1">
                    <a:lumMod val="30000"/>
                    <a:lumOff val="7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D10692A4-6AE0-25B5-7F89-BF01978323C2}"/>
                </a:ext>
              </a:extLst>
            </p:cNvPr>
            <p:cNvSpPr txBox="1"/>
            <p:nvPr/>
          </p:nvSpPr>
          <p:spPr>
            <a:xfrm>
              <a:off x="1415181" y="1722696"/>
              <a:ext cx="2569588" cy="430887"/>
            </a:xfrm>
            <a:prstGeom prst="rect">
              <a:avLst/>
            </a:prstGeom>
            <a:noFill/>
          </p:spPr>
          <p:txBody>
            <a:bodyPr wrap="square" lIns="45720" rIns="45720" rtlCol="0">
              <a:spAutoFit/>
            </a:bodyPr>
            <a:lstStyle/>
            <a:p>
              <a:pPr defTabSz="457200">
                <a:defRPr/>
              </a:pPr>
              <a:r>
                <a:rPr lang="en-US" sz="1100" dirty="0">
                  <a:solidFill>
                    <a:srgbClr val="FFFFFF"/>
                  </a:solidFill>
                  <a:latin typeface="Arial"/>
                </a:rPr>
                <a:t>Speech samples</a:t>
              </a:r>
            </a:p>
            <a:p>
              <a:pPr defTabSz="457200">
                <a:defRPr/>
              </a:pPr>
              <a:r>
                <a:rPr lang="en-US" sz="1100" dirty="0">
                  <a:solidFill>
                    <a:srgbClr val="FFFFFF"/>
                  </a:solidFill>
                  <a:latin typeface="Arial"/>
                </a:rPr>
                <a:t>Scz: n=70; controls: n=36</a:t>
              </a:r>
            </a:p>
          </p:txBody>
        </p:sp>
      </p:grpSp>
      <p:sp>
        <p:nvSpPr>
          <p:cNvPr id="280" name="Rounded Rectangle 279">
            <a:extLst>
              <a:ext uri="{FF2B5EF4-FFF2-40B4-BE49-F238E27FC236}">
                <a16:creationId xmlns:a16="http://schemas.microsoft.com/office/drawing/2014/main" id="{652A0BD2-E642-F007-695F-411F81189170}"/>
              </a:ext>
            </a:extLst>
          </p:cNvPr>
          <p:cNvSpPr/>
          <p:nvPr/>
        </p:nvSpPr>
        <p:spPr>
          <a:xfrm>
            <a:off x="5547755" y="4222510"/>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78" name="Rounded Rectangle 277">
            <a:extLst>
              <a:ext uri="{FF2B5EF4-FFF2-40B4-BE49-F238E27FC236}">
                <a16:creationId xmlns:a16="http://schemas.microsoft.com/office/drawing/2014/main" id="{57F85AE9-36EE-0A84-BB16-D990D566EFF0}"/>
              </a:ext>
            </a:extLst>
          </p:cNvPr>
          <p:cNvSpPr/>
          <p:nvPr/>
        </p:nvSpPr>
        <p:spPr>
          <a:xfrm>
            <a:off x="6036941" y="4222510"/>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81" name="Rounded Rectangle 280">
            <a:extLst>
              <a:ext uri="{FF2B5EF4-FFF2-40B4-BE49-F238E27FC236}">
                <a16:creationId xmlns:a16="http://schemas.microsoft.com/office/drawing/2014/main" id="{57F85AE9-36EE-0A84-BB16-D990D566EFF0}"/>
              </a:ext>
            </a:extLst>
          </p:cNvPr>
          <p:cNvSpPr/>
          <p:nvPr/>
        </p:nvSpPr>
        <p:spPr>
          <a:xfrm>
            <a:off x="6526127" y="4222510"/>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85" name="Rounded Rectangle 284">
            <a:extLst>
              <a:ext uri="{FF2B5EF4-FFF2-40B4-BE49-F238E27FC236}">
                <a16:creationId xmlns:a16="http://schemas.microsoft.com/office/drawing/2014/main" id="{FFE1CBD5-B99B-AC46-5F9E-DD099E8933EC}"/>
              </a:ext>
            </a:extLst>
          </p:cNvPr>
          <p:cNvSpPr/>
          <p:nvPr/>
        </p:nvSpPr>
        <p:spPr>
          <a:xfrm>
            <a:off x="7015313" y="4222510"/>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86" name="Rounded Rectangle 285">
            <a:extLst>
              <a:ext uri="{FF2B5EF4-FFF2-40B4-BE49-F238E27FC236}">
                <a16:creationId xmlns:a16="http://schemas.microsoft.com/office/drawing/2014/main" id="{FFE1CBD5-B99B-AC46-5F9E-DD099E8933EC}"/>
              </a:ext>
            </a:extLst>
          </p:cNvPr>
          <p:cNvSpPr/>
          <p:nvPr/>
        </p:nvSpPr>
        <p:spPr>
          <a:xfrm>
            <a:off x="7504499" y="4222510"/>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84" name="Rounded Rectangle 283">
            <a:extLst>
              <a:ext uri="{FF2B5EF4-FFF2-40B4-BE49-F238E27FC236}">
                <a16:creationId xmlns:a16="http://schemas.microsoft.com/office/drawing/2014/main" id="{BB676387-6088-371D-AA8C-F7D898893BB3}"/>
              </a:ext>
            </a:extLst>
          </p:cNvPr>
          <p:cNvSpPr/>
          <p:nvPr/>
        </p:nvSpPr>
        <p:spPr>
          <a:xfrm>
            <a:off x="7993688" y="4222510"/>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15" name="Rounded Rectangle 114">
            <a:extLst>
              <a:ext uri="{FF2B5EF4-FFF2-40B4-BE49-F238E27FC236}">
                <a16:creationId xmlns:a16="http://schemas.microsoft.com/office/drawing/2014/main" id="{652A0BD2-E642-F007-695F-411F81189170}"/>
              </a:ext>
            </a:extLst>
          </p:cNvPr>
          <p:cNvSpPr/>
          <p:nvPr/>
        </p:nvSpPr>
        <p:spPr>
          <a:xfrm>
            <a:off x="5058570" y="360681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19" name="Rounded Rectangle 118">
            <a:extLst>
              <a:ext uri="{FF2B5EF4-FFF2-40B4-BE49-F238E27FC236}">
                <a16:creationId xmlns:a16="http://schemas.microsoft.com/office/drawing/2014/main" id="{652A0BD2-E642-F007-695F-411F81189170}"/>
              </a:ext>
            </a:extLst>
          </p:cNvPr>
          <p:cNvSpPr/>
          <p:nvPr/>
        </p:nvSpPr>
        <p:spPr>
          <a:xfrm>
            <a:off x="5547756" y="360681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16" name="Rounded Rectangle 115">
            <a:extLst>
              <a:ext uri="{FF2B5EF4-FFF2-40B4-BE49-F238E27FC236}">
                <a16:creationId xmlns:a16="http://schemas.microsoft.com/office/drawing/2014/main" id="{57F85AE9-36EE-0A84-BB16-D990D566EFF0}"/>
              </a:ext>
            </a:extLst>
          </p:cNvPr>
          <p:cNvSpPr/>
          <p:nvPr/>
        </p:nvSpPr>
        <p:spPr>
          <a:xfrm>
            <a:off x="6036942" y="360681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20" name="Rounded Rectangle 119">
            <a:extLst>
              <a:ext uri="{FF2B5EF4-FFF2-40B4-BE49-F238E27FC236}">
                <a16:creationId xmlns:a16="http://schemas.microsoft.com/office/drawing/2014/main" id="{57F85AE9-36EE-0A84-BB16-D990D566EFF0}"/>
              </a:ext>
            </a:extLst>
          </p:cNvPr>
          <p:cNvSpPr/>
          <p:nvPr/>
        </p:nvSpPr>
        <p:spPr>
          <a:xfrm>
            <a:off x="6526128" y="360681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17" name="Rounded Rectangle 116">
            <a:extLst>
              <a:ext uri="{FF2B5EF4-FFF2-40B4-BE49-F238E27FC236}">
                <a16:creationId xmlns:a16="http://schemas.microsoft.com/office/drawing/2014/main" id="{FFE1CBD5-B99B-AC46-5F9E-DD099E8933EC}"/>
              </a:ext>
            </a:extLst>
          </p:cNvPr>
          <p:cNvSpPr/>
          <p:nvPr/>
        </p:nvSpPr>
        <p:spPr>
          <a:xfrm>
            <a:off x="7015314" y="360681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21" name="Rounded Rectangle 120">
            <a:extLst>
              <a:ext uri="{FF2B5EF4-FFF2-40B4-BE49-F238E27FC236}">
                <a16:creationId xmlns:a16="http://schemas.microsoft.com/office/drawing/2014/main" id="{FFE1CBD5-B99B-AC46-5F9E-DD099E8933EC}"/>
              </a:ext>
            </a:extLst>
          </p:cNvPr>
          <p:cNvSpPr/>
          <p:nvPr/>
        </p:nvSpPr>
        <p:spPr>
          <a:xfrm>
            <a:off x="7504500" y="360681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14" name="Rounded Rectangle 113">
            <a:extLst>
              <a:ext uri="{FF2B5EF4-FFF2-40B4-BE49-F238E27FC236}">
                <a16:creationId xmlns:a16="http://schemas.microsoft.com/office/drawing/2014/main" id="{BB676387-6088-371D-AA8C-F7D898893BB3}"/>
              </a:ext>
            </a:extLst>
          </p:cNvPr>
          <p:cNvSpPr/>
          <p:nvPr/>
        </p:nvSpPr>
        <p:spPr>
          <a:xfrm>
            <a:off x="7993689" y="360681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nvGrpSpPr>
          <p:cNvPr id="312" name="Group 311"/>
          <p:cNvGrpSpPr>
            <a:grpSpLocks/>
          </p:cNvGrpSpPr>
          <p:nvPr/>
        </p:nvGrpSpPr>
        <p:grpSpPr>
          <a:xfrm>
            <a:off x="6529389" y="4070016"/>
            <a:ext cx="1878582" cy="421724"/>
            <a:chOff x="4935985" y="5956258"/>
            <a:chExt cx="1880667" cy="497560"/>
          </a:xfrm>
        </p:grpSpPr>
        <p:sp>
          <p:nvSpPr>
            <p:cNvPr id="305" name="Rounded Rectangle 304">
              <a:extLst>
                <a:ext uri="{FF2B5EF4-FFF2-40B4-BE49-F238E27FC236}">
                  <a16:creationId xmlns:a16="http://schemas.microsoft.com/office/drawing/2014/main" id="{BB676387-6088-371D-AA8C-F7D898893BB3}"/>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06" name="Rounded Rectangle 305">
              <a:extLst>
                <a:ext uri="{FF2B5EF4-FFF2-40B4-BE49-F238E27FC236}">
                  <a16:creationId xmlns:a16="http://schemas.microsoft.com/office/drawing/2014/main" id="{FFE1CBD5-B99B-AC46-5F9E-DD099E8933EC}"/>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07" name="Rounded Rectangle 306">
              <a:extLst>
                <a:ext uri="{FF2B5EF4-FFF2-40B4-BE49-F238E27FC236}">
                  <a16:creationId xmlns:a16="http://schemas.microsoft.com/office/drawing/2014/main" id="{FFE1CBD5-B99B-AC46-5F9E-DD099E8933EC}"/>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308" name="Group 307"/>
            <p:cNvGrpSpPr>
              <a:grpSpLocks noChangeAspect="1"/>
            </p:cNvGrpSpPr>
            <p:nvPr/>
          </p:nvGrpSpPr>
          <p:grpSpPr>
            <a:xfrm>
              <a:off x="5142739" y="5956258"/>
              <a:ext cx="1462538" cy="172009"/>
              <a:chOff x="5142739" y="3371851"/>
              <a:chExt cx="1462538" cy="172009"/>
            </a:xfrm>
          </p:grpSpPr>
          <p:sp>
            <p:nvSpPr>
              <p:cNvPr id="309" name="Right Bracket 308"/>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10" name="U-Turn Arrow 309"/>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311" name="Rounded Rectangle 310">
              <a:extLst>
                <a:ext uri="{FF2B5EF4-FFF2-40B4-BE49-F238E27FC236}">
                  <a16:creationId xmlns:a16="http://schemas.microsoft.com/office/drawing/2014/main" id="{BB676387-6088-371D-AA8C-F7D898893BB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345" name="Group 344"/>
          <p:cNvGrpSpPr>
            <a:grpSpLocks/>
          </p:cNvGrpSpPr>
          <p:nvPr/>
        </p:nvGrpSpPr>
        <p:grpSpPr>
          <a:xfrm>
            <a:off x="6039660" y="4070016"/>
            <a:ext cx="1878582" cy="421724"/>
            <a:chOff x="4935985" y="5956258"/>
            <a:chExt cx="1880667" cy="497560"/>
          </a:xfrm>
        </p:grpSpPr>
        <p:sp>
          <p:nvSpPr>
            <p:cNvPr id="346" name="Rounded Rectangle 345">
              <a:extLst>
                <a:ext uri="{FF2B5EF4-FFF2-40B4-BE49-F238E27FC236}">
                  <a16:creationId xmlns:a16="http://schemas.microsoft.com/office/drawing/2014/main" id="{BB676387-6088-371D-AA8C-F7D898893BB3}"/>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47" name="Rounded Rectangle 346">
              <a:extLst>
                <a:ext uri="{FF2B5EF4-FFF2-40B4-BE49-F238E27FC236}">
                  <a16:creationId xmlns:a16="http://schemas.microsoft.com/office/drawing/2014/main" id="{FFE1CBD5-B99B-AC46-5F9E-DD099E8933EC}"/>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48" name="Rounded Rectangle 347">
              <a:extLst>
                <a:ext uri="{FF2B5EF4-FFF2-40B4-BE49-F238E27FC236}">
                  <a16:creationId xmlns:a16="http://schemas.microsoft.com/office/drawing/2014/main" id="{FFE1CBD5-B99B-AC46-5F9E-DD099E8933EC}"/>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349" name="Group 348"/>
            <p:cNvGrpSpPr>
              <a:grpSpLocks noChangeAspect="1"/>
            </p:cNvGrpSpPr>
            <p:nvPr/>
          </p:nvGrpSpPr>
          <p:grpSpPr>
            <a:xfrm>
              <a:off x="5142739" y="5956258"/>
              <a:ext cx="1462538" cy="172009"/>
              <a:chOff x="5142739" y="3371851"/>
              <a:chExt cx="1462538" cy="172009"/>
            </a:xfrm>
          </p:grpSpPr>
          <p:sp>
            <p:nvSpPr>
              <p:cNvPr id="351" name="Right Bracket 350"/>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52" name="U-Turn Arrow 351"/>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350" name="Rounded Rectangle 349">
              <a:extLst>
                <a:ext uri="{FF2B5EF4-FFF2-40B4-BE49-F238E27FC236}">
                  <a16:creationId xmlns:a16="http://schemas.microsoft.com/office/drawing/2014/main" id="{BB676387-6088-371D-AA8C-F7D898893BB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337" name="Group 336"/>
          <p:cNvGrpSpPr>
            <a:grpSpLocks/>
          </p:cNvGrpSpPr>
          <p:nvPr/>
        </p:nvGrpSpPr>
        <p:grpSpPr>
          <a:xfrm>
            <a:off x="5549930" y="4070016"/>
            <a:ext cx="1878582" cy="421724"/>
            <a:chOff x="4935985" y="5956258"/>
            <a:chExt cx="1880667" cy="497560"/>
          </a:xfrm>
        </p:grpSpPr>
        <p:sp>
          <p:nvSpPr>
            <p:cNvPr id="338" name="Rounded Rectangle 337">
              <a:extLst>
                <a:ext uri="{FF2B5EF4-FFF2-40B4-BE49-F238E27FC236}">
                  <a16:creationId xmlns:a16="http://schemas.microsoft.com/office/drawing/2014/main" id="{BB676387-6088-371D-AA8C-F7D898893BB3}"/>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39" name="Rounded Rectangle 338">
              <a:extLst>
                <a:ext uri="{FF2B5EF4-FFF2-40B4-BE49-F238E27FC236}">
                  <a16:creationId xmlns:a16="http://schemas.microsoft.com/office/drawing/2014/main" id="{FFE1CBD5-B99B-AC46-5F9E-DD099E8933EC}"/>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40" name="Rounded Rectangle 339">
              <a:extLst>
                <a:ext uri="{FF2B5EF4-FFF2-40B4-BE49-F238E27FC236}">
                  <a16:creationId xmlns:a16="http://schemas.microsoft.com/office/drawing/2014/main" id="{FFE1CBD5-B99B-AC46-5F9E-DD099E8933EC}"/>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341" name="Group 340"/>
            <p:cNvGrpSpPr>
              <a:grpSpLocks noChangeAspect="1"/>
            </p:cNvGrpSpPr>
            <p:nvPr/>
          </p:nvGrpSpPr>
          <p:grpSpPr>
            <a:xfrm>
              <a:off x="5142739" y="5956258"/>
              <a:ext cx="1462538" cy="172009"/>
              <a:chOff x="5142739" y="3371851"/>
              <a:chExt cx="1462538" cy="172009"/>
            </a:xfrm>
          </p:grpSpPr>
          <p:sp>
            <p:nvSpPr>
              <p:cNvPr id="343" name="Right Bracket 342"/>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44" name="U-Turn Arrow 343"/>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342" name="Rounded Rectangle 341">
              <a:extLst>
                <a:ext uri="{FF2B5EF4-FFF2-40B4-BE49-F238E27FC236}">
                  <a16:creationId xmlns:a16="http://schemas.microsoft.com/office/drawing/2014/main" id="{BB676387-6088-371D-AA8C-F7D898893BB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329" name="Group 328"/>
          <p:cNvGrpSpPr>
            <a:grpSpLocks/>
          </p:cNvGrpSpPr>
          <p:nvPr/>
        </p:nvGrpSpPr>
        <p:grpSpPr>
          <a:xfrm>
            <a:off x="5060200" y="4070016"/>
            <a:ext cx="1878582" cy="421724"/>
            <a:chOff x="4935985" y="5956258"/>
            <a:chExt cx="1880667" cy="497560"/>
          </a:xfrm>
        </p:grpSpPr>
        <p:sp>
          <p:nvSpPr>
            <p:cNvPr id="330" name="Rounded Rectangle 329">
              <a:extLst>
                <a:ext uri="{FF2B5EF4-FFF2-40B4-BE49-F238E27FC236}">
                  <a16:creationId xmlns:a16="http://schemas.microsoft.com/office/drawing/2014/main" id="{BB676387-6088-371D-AA8C-F7D898893BB3}"/>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31" name="Rounded Rectangle 330">
              <a:extLst>
                <a:ext uri="{FF2B5EF4-FFF2-40B4-BE49-F238E27FC236}">
                  <a16:creationId xmlns:a16="http://schemas.microsoft.com/office/drawing/2014/main" id="{FFE1CBD5-B99B-AC46-5F9E-DD099E8933EC}"/>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32" name="Rounded Rectangle 331">
              <a:extLst>
                <a:ext uri="{FF2B5EF4-FFF2-40B4-BE49-F238E27FC236}">
                  <a16:creationId xmlns:a16="http://schemas.microsoft.com/office/drawing/2014/main" id="{FFE1CBD5-B99B-AC46-5F9E-DD099E8933EC}"/>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333" name="Group 332"/>
            <p:cNvGrpSpPr>
              <a:grpSpLocks noChangeAspect="1"/>
            </p:cNvGrpSpPr>
            <p:nvPr/>
          </p:nvGrpSpPr>
          <p:grpSpPr>
            <a:xfrm>
              <a:off x="5142739" y="5956258"/>
              <a:ext cx="1462538" cy="172009"/>
              <a:chOff x="5142739" y="3371851"/>
              <a:chExt cx="1462538" cy="172009"/>
            </a:xfrm>
          </p:grpSpPr>
          <p:sp>
            <p:nvSpPr>
              <p:cNvPr id="335" name="Right Bracket 334"/>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36" name="U-Turn Arrow 335"/>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334" name="Rounded Rectangle 333">
              <a:extLst>
                <a:ext uri="{FF2B5EF4-FFF2-40B4-BE49-F238E27FC236}">
                  <a16:creationId xmlns:a16="http://schemas.microsoft.com/office/drawing/2014/main" id="{BB676387-6088-371D-AA8C-F7D898893BB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321" name="Group 320"/>
          <p:cNvGrpSpPr>
            <a:grpSpLocks/>
          </p:cNvGrpSpPr>
          <p:nvPr/>
        </p:nvGrpSpPr>
        <p:grpSpPr>
          <a:xfrm>
            <a:off x="4570470" y="4070016"/>
            <a:ext cx="1878582" cy="421724"/>
            <a:chOff x="4935985" y="5956258"/>
            <a:chExt cx="1880667" cy="497560"/>
          </a:xfrm>
        </p:grpSpPr>
        <p:sp>
          <p:nvSpPr>
            <p:cNvPr id="322" name="Rounded Rectangle 321">
              <a:extLst>
                <a:ext uri="{FF2B5EF4-FFF2-40B4-BE49-F238E27FC236}">
                  <a16:creationId xmlns:a16="http://schemas.microsoft.com/office/drawing/2014/main" id="{BB676387-6088-371D-AA8C-F7D898893BB3}"/>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23" name="Rounded Rectangle 322">
              <a:extLst>
                <a:ext uri="{FF2B5EF4-FFF2-40B4-BE49-F238E27FC236}">
                  <a16:creationId xmlns:a16="http://schemas.microsoft.com/office/drawing/2014/main" id="{FFE1CBD5-B99B-AC46-5F9E-DD099E8933EC}"/>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24" name="Rounded Rectangle 323">
              <a:extLst>
                <a:ext uri="{FF2B5EF4-FFF2-40B4-BE49-F238E27FC236}">
                  <a16:creationId xmlns:a16="http://schemas.microsoft.com/office/drawing/2014/main" id="{FFE1CBD5-B99B-AC46-5F9E-DD099E8933EC}"/>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325" name="Group 324"/>
            <p:cNvGrpSpPr>
              <a:grpSpLocks noChangeAspect="1"/>
            </p:cNvGrpSpPr>
            <p:nvPr/>
          </p:nvGrpSpPr>
          <p:grpSpPr>
            <a:xfrm>
              <a:off x="5142739" y="5956258"/>
              <a:ext cx="1462538" cy="172009"/>
              <a:chOff x="5142739" y="3371851"/>
              <a:chExt cx="1462538" cy="172009"/>
            </a:xfrm>
          </p:grpSpPr>
          <p:sp>
            <p:nvSpPr>
              <p:cNvPr id="327" name="Right Bracket 326"/>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28" name="U-Turn Arrow 327"/>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326" name="Rounded Rectangle 325">
              <a:extLst>
                <a:ext uri="{FF2B5EF4-FFF2-40B4-BE49-F238E27FC236}">
                  <a16:creationId xmlns:a16="http://schemas.microsoft.com/office/drawing/2014/main" id="{BB676387-6088-371D-AA8C-F7D898893BB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313" name="Group 312"/>
          <p:cNvGrpSpPr>
            <a:grpSpLocks/>
          </p:cNvGrpSpPr>
          <p:nvPr/>
        </p:nvGrpSpPr>
        <p:grpSpPr>
          <a:xfrm>
            <a:off x="4080741" y="4070016"/>
            <a:ext cx="1878582" cy="421724"/>
            <a:chOff x="4935985" y="5956258"/>
            <a:chExt cx="1880667" cy="497560"/>
          </a:xfrm>
        </p:grpSpPr>
        <p:sp>
          <p:nvSpPr>
            <p:cNvPr id="314" name="Rounded Rectangle 313">
              <a:extLst>
                <a:ext uri="{FF2B5EF4-FFF2-40B4-BE49-F238E27FC236}">
                  <a16:creationId xmlns:a16="http://schemas.microsoft.com/office/drawing/2014/main" id="{BB676387-6088-371D-AA8C-F7D898893BB3}"/>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15" name="Rounded Rectangle 314">
              <a:extLst>
                <a:ext uri="{FF2B5EF4-FFF2-40B4-BE49-F238E27FC236}">
                  <a16:creationId xmlns:a16="http://schemas.microsoft.com/office/drawing/2014/main" id="{FFE1CBD5-B99B-AC46-5F9E-DD099E8933EC}"/>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16" name="Rounded Rectangle 315">
              <a:extLst>
                <a:ext uri="{FF2B5EF4-FFF2-40B4-BE49-F238E27FC236}">
                  <a16:creationId xmlns:a16="http://schemas.microsoft.com/office/drawing/2014/main" id="{FFE1CBD5-B99B-AC46-5F9E-DD099E8933EC}"/>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317" name="Group 316"/>
            <p:cNvGrpSpPr>
              <a:grpSpLocks noChangeAspect="1"/>
            </p:cNvGrpSpPr>
            <p:nvPr/>
          </p:nvGrpSpPr>
          <p:grpSpPr>
            <a:xfrm>
              <a:off x="5142739" y="5956258"/>
              <a:ext cx="1462538" cy="172009"/>
              <a:chOff x="5142739" y="3371851"/>
              <a:chExt cx="1462538" cy="172009"/>
            </a:xfrm>
          </p:grpSpPr>
          <p:sp>
            <p:nvSpPr>
              <p:cNvPr id="319" name="Right Bracket 318"/>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20" name="U-Turn Arrow 319"/>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318" name="Rounded Rectangle 317">
              <a:extLst>
                <a:ext uri="{FF2B5EF4-FFF2-40B4-BE49-F238E27FC236}">
                  <a16:creationId xmlns:a16="http://schemas.microsoft.com/office/drawing/2014/main" id="{BB676387-6088-371D-AA8C-F7D898893BB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353" name="Group 352"/>
          <p:cNvGrpSpPr>
            <a:grpSpLocks/>
          </p:cNvGrpSpPr>
          <p:nvPr/>
        </p:nvGrpSpPr>
        <p:grpSpPr>
          <a:xfrm>
            <a:off x="3591012" y="4070016"/>
            <a:ext cx="1878582" cy="421724"/>
            <a:chOff x="4935985" y="5956258"/>
            <a:chExt cx="1880667" cy="497560"/>
          </a:xfrm>
        </p:grpSpPr>
        <p:sp>
          <p:nvSpPr>
            <p:cNvPr id="354" name="Rounded Rectangle 353">
              <a:extLst>
                <a:ext uri="{FF2B5EF4-FFF2-40B4-BE49-F238E27FC236}">
                  <a16:creationId xmlns:a16="http://schemas.microsoft.com/office/drawing/2014/main" id="{BB676387-6088-371D-AA8C-F7D898893BB3}"/>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55" name="Rounded Rectangle 354">
              <a:extLst>
                <a:ext uri="{FF2B5EF4-FFF2-40B4-BE49-F238E27FC236}">
                  <a16:creationId xmlns:a16="http://schemas.microsoft.com/office/drawing/2014/main" id="{FFE1CBD5-B99B-AC46-5F9E-DD099E8933EC}"/>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56" name="Rounded Rectangle 355">
              <a:extLst>
                <a:ext uri="{FF2B5EF4-FFF2-40B4-BE49-F238E27FC236}">
                  <a16:creationId xmlns:a16="http://schemas.microsoft.com/office/drawing/2014/main" id="{FFE1CBD5-B99B-AC46-5F9E-DD099E8933EC}"/>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357" name="Group 356"/>
            <p:cNvGrpSpPr>
              <a:grpSpLocks noChangeAspect="1"/>
            </p:cNvGrpSpPr>
            <p:nvPr/>
          </p:nvGrpSpPr>
          <p:grpSpPr>
            <a:xfrm>
              <a:off x="5142739" y="5956258"/>
              <a:ext cx="1462538" cy="172009"/>
              <a:chOff x="5142739" y="3371851"/>
              <a:chExt cx="1462538" cy="172009"/>
            </a:xfrm>
          </p:grpSpPr>
          <p:sp>
            <p:nvSpPr>
              <p:cNvPr id="359" name="Right Bracket 358"/>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60" name="U-Turn Arrow 359"/>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358" name="Rounded Rectangle 357">
              <a:extLst>
                <a:ext uri="{FF2B5EF4-FFF2-40B4-BE49-F238E27FC236}">
                  <a16:creationId xmlns:a16="http://schemas.microsoft.com/office/drawing/2014/main" id="{BB676387-6088-371D-AA8C-F7D898893BB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160" name="Group 159"/>
          <p:cNvGrpSpPr>
            <a:grpSpLocks/>
          </p:cNvGrpSpPr>
          <p:nvPr/>
        </p:nvGrpSpPr>
        <p:grpSpPr>
          <a:xfrm>
            <a:off x="7019116" y="3461026"/>
            <a:ext cx="1389399" cy="415023"/>
            <a:chOff x="5425711" y="3371851"/>
            <a:chExt cx="1390941" cy="489654"/>
          </a:xfrm>
        </p:grpSpPr>
        <p:sp>
          <p:nvSpPr>
            <p:cNvPr id="161" name="Rounded Rectangle 160">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62" name="Rounded Rectangle 161">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63" name="Rounded Rectangle 162">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164" name="Group 163"/>
            <p:cNvGrpSpPr>
              <a:grpSpLocks noChangeAspect="1"/>
            </p:cNvGrpSpPr>
            <p:nvPr/>
          </p:nvGrpSpPr>
          <p:grpSpPr>
            <a:xfrm>
              <a:off x="5633361" y="3371851"/>
              <a:ext cx="971916" cy="172009"/>
              <a:chOff x="5633361" y="3371851"/>
              <a:chExt cx="971916" cy="172009"/>
            </a:xfrm>
          </p:grpSpPr>
          <p:sp>
            <p:nvSpPr>
              <p:cNvPr id="165" name="Right Bracket 164"/>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166" name="U-Turn Arrow 165"/>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195" name="Group 194"/>
          <p:cNvGrpSpPr>
            <a:grpSpLocks/>
          </p:cNvGrpSpPr>
          <p:nvPr/>
        </p:nvGrpSpPr>
        <p:grpSpPr>
          <a:xfrm>
            <a:off x="6529387" y="3461026"/>
            <a:ext cx="1389399" cy="415023"/>
            <a:chOff x="5425711" y="3371851"/>
            <a:chExt cx="1390941" cy="489654"/>
          </a:xfrm>
        </p:grpSpPr>
        <p:sp>
          <p:nvSpPr>
            <p:cNvPr id="196" name="Rounded Rectangle 195">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97" name="Rounded Rectangle 196">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98" name="Rounded Rectangle 197">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199" name="Group 198"/>
            <p:cNvGrpSpPr>
              <a:grpSpLocks noChangeAspect="1"/>
            </p:cNvGrpSpPr>
            <p:nvPr/>
          </p:nvGrpSpPr>
          <p:grpSpPr>
            <a:xfrm>
              <a:off x="5633361" y="3371851"/>
              <a:ext cx="971916" cy="172009"/>
              <a:chOff x="5633361" y="3371851"/>
              <a:chExt cx="971916" cy="172009"/>
            </a:xfrm>
          </p:grpSpPr>
          <p:sp>
            <p:nvSpPr>
              <p:cNvPr id="200" name="Right Bracket 199"/>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201" name="U-Turn Arrow 200"/>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202" name="Group 201"/>
          <p:cNvGrpSpPr>
            <a:grpSpLocks/>
          </p:cNvGrpSpPr>
          <p:nvPr/>
        </p:nvGrpSpPr>
        <p:grpSpPr>
          <a:xfrm>
            <a:off x="6039658" y="3461026"/>
            <a:ext cx="1389399" cy="415023"/>
            <a:chOff x="5425711" y="3371851"/>
            <a:chExt cx="1390941" cy="489654"/>
          </a:xfrm>
        </p:grpSpPr>
        <p:sp>
          <p:nvSpPr>
            <p:cNvPr id="203" name="Rounded Rectangle 202">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04" name="Rounded Rectangle 203">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05" name="Rounded Rectangle 204">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206" name="Group 205"/>
            <p:cNvGrpSpPr>
              <a:grpSpLocks noChangeAspect="1"/>
            </p:cNvGrpSpPr>
            <p:nvPr/>
          </p:nvGrpSpPr>
          <p:grpSpPr>
            <a:xfrm>
              <a:off x="5633361" y="3371851"/>
              <a:ext cx="971916" cy="172009"/>
              <a:chOff x="5633361" y="3371851"/>
              <a:chExt cx="971916" cy="172009"/>
            </a:xfrm>
          </p:grpSpPr>
          <p:sp>
            <p:nvSpPr>
              <p:cNvPr id="207" name="Right Bracket 206"/>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208" name="U-Turn Arrow 207"/>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188" name="Group 187"/>
          <p:cNvGrpSpPr>
            <a:grpSpLocks/>
          </p:cNvGrpSpPr>
          <p:nvPr/>
        </p:nvGrpSpPr>
        <p:grpSpPr>
          <a:xfrm>
            <a:off x="5549929" y="3461026"/>
            <a:ext cx="1389399" cy="415023"/>
            <a:chOff x="5425711" y="3371851"/>
            <a:chExt cx="1390941" cy="489654"/>
          </a:xfrm>
        </p:grpSpPr>
        <p:sp>
          <p:nvSpPr>
            <p:cNvPr id="189" name="Rounded Rectangle 188">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90" name="Rounded Rectangle 189">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91" name="Rounded Rectangle 190">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192" name="Group 191"/>
            <p:cNvGrpSpPr>
              <a:grpSpLocks noChangeAspect="1"/>
            </p:cNvGrpSpPr>
            <p:nvPr/>
          </p:nvGrpSpPr>
          <p:grpSpPr>
            <a:xfrm>
              <a:off x="5633361" y="3371851"/>
              <a:ext cx="971916" cy="172009"/>
              <a:chOff x="5633361" y="3371851"/>
              <a:chExt cx="971916" cy="172009"/>
            </a:xfrm>
          </p:grpSpPr>
          <p:sp>
            <p:nvSpPr>
              <p:cNvPr id="193" name="Right Bracket 192"/>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194" name="U-Turn Arrow 193"/>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142" name="Group 141"/>
          <p:cNvGrpSpPr>
            <a:grpSpLocks/>
          </p:cNvGrpSpPr>
          <p:nvPr/>
        </p:nvGrpSpPr>
        <p:grpSpPr>
          <a:xfrm>
            <a:off x="5060200" y="3461026"/>
            <a:ext cx="1389399" cy="415023"/>
            <a:chOff x="5425711" y="3371851"/>
            <a:chExt cx="1390941" cy="489654"/>
          </a:xfrm>
        </p:grpSpPr>
        <p:sp>
          <p:nvSpPr>
            <p:cNvPr id="147" name="Rounded Rectangle 146">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48" name="Rounded Rectangle 147">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49" name="Rounded Rectangle 148">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150" name="Group 149"/>
            <p:cNvGrpSpPr>
              <a:grpSpLocks noChangeAspect="1"/>
            </p:cNvGrpSpPr>
            <p:nvPr/>
          </p:nvGrpSpPr>
          <p:grpSpPr>
            <a:xfrm>
              <a:off x="5633361" y="3371851"/>
              <a:ext cx="971916" cy="172009"/>
              <a:chOff x="5633361" y="3371851"/>
              <a:chExt cx="971916" cy="172009"/>
            </a:xfrm>
          </p:grpSpPr>
          <p:sp>
            <p:nvSpPr>
              <p:cNvPr id="151" name="Right Bracket 150"/>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152" name="U-Turn Arrow 151"/>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174" name="Group 173"/>
          <p:cNvGrpSpPr>
            <a:grpSpLocks/>
          </p:cNvGrpSpPr>
          <p:nvPr/>
        </p:nvGrpSpPr>
        <p:grpSpPr>
          <a:xfrm>
            <a:off x="4570471" y="3461026"/>
            <a:ext cx="1389399" cy="415023"/>
            <a:chOff x="5425711" y="3371851"/>
            <a:chExt cx="1390941" cy="489654"/>
          </a:xfrm>
        </p:grpSpPr>
        <p:sp>
          <p:nvSpPr>
            <p:cNvPr id="175" name="Rounded Rectangle 174">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76" name="Rounded Rectangle 175">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77" name="Rounded Rectangle 176">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178" name="Group 177"/>
            <p:cNvGrpSpPr>
              <a:grpSpLocks noChangeAspect="1"/>
            </p:cNvGrpSpPr>
            <p:nvPr/>
          </p:nvGrpSpPr>
          <p:grpSpPr>
            <a:xfrm>
              <a:off x="5633361" y="3371851"/>
              <a:ext cx="971916" cy="172009"/>
              <a:chOff x="5633361" y="3371851"/>
              <a:chExt cx="971916" cy="172009"/>
            </a:xfrm>
          </p:grpSpPr>
          <p:sp>
            <p:nvSpPr>
              <p:cNvPr id="179" name="Right Bracket 178"/>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180" name="U-Turn Arrow 179"/>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167" name="Group 166"/>
          <p:cNvGrpSpPr>
            <a:grpSpLocks/>
          </p:cNvGrpSpPr>
          <p:nvPr/>
        </p:nvGrpSpPr>
        <p:grpSpPr>
          <a:xfrm>
            <a:off x="4080742" y="3461026"/>
            <a:ext cx="1389399" cy="415023"/>
            <a:chOff x="5425711" y="3371851"/>
            <a:chExt cx="1390941" cy="489654"/>
          </a:xfrm>
        </p:grpSpPr>
        <p:sp>
          <p:nvSpPr>
            <p:cNvPr id="168" name="Rounded Rectangle 167">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69" name="Rounded Rectangle 168">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70" name="Rounded Rectangle 169">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171" name="Group 170"/>
            <p:cNvGrpSpPr>
              <a:grpSpLocks noChangeAspect="1"/>
            </p:cNvGrpSpPr>
            <p:nvPr/>
          </p:nvGrpSpPr>
          <p:grpSpPr>
            <a:xfrm>
              <a:off x="5633361" y="3371851"/>
              <a:ext cx="971916" cy="172009"/>
              <a:chOff x="5633361" y="3371851"/>
              <a:chExt cx="971916" cy="172009"/>
            </a:xfrm>
          </p:grpSpPr>
          <p:sp>
            <p:nvSpPr>
              <p:cNvPr id="172" name="Right Bracket 171"/>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173" name="U-Turn Arrow 172"/>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153" name="Group 152"/>
          <p:cNvGrpSpPr>
            <a:grpSpLocks/>
          </p:cNvGrpSpPr>
          <p:nvPr/>
        </p:nvGrpSpPr>
        <p:grpSpPr>
          <a:xfrm>
            <a:off x="3591013" y="3461026"/>
            <a:ext cx="1389399" cy="415023"/>
            <a:chOff x="5425711" y="3371851"/>
            <a:chExt cx="1390941" cy="489654"/>
          </a:xfrm>
        </p:grpSpPr>
        <p:sp>
          <p:nvSpPr>
            <p:cNvPr id="154" name="Rounded Rectangle 153">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155" name="Rounded Rectangle 154">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56" name="Rounded Rectangle 155">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157" name="Group 156"/>
            <p:cNvGrpSpPr>
              <a:grpSpLocks noChangeAspect="1"/>
            </p:cNvGrpSpPr>
            <p:nvPr/>
          </p:nvGrpSpPr>
          <p:grpSpPr>
            <a:xfrm>
              <a:off x="5633361" y="3371851"/>
              <a:ext cx="971916" cy="172009"/>
              <a:chOff x="5633361" y="3371851"/>
              <a:chExt cx="971916" cy="172009"/>
            </a:xfrm>
          </p:grpSpPr>
          <p:sp>
            <p:nvSpPr>
              <p:cNvPr id="158" name="Right Bracket 157"/>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159" name="U-Turn Arrow 158"/>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sp>
        <p:nvSpPr>
          <p:cNvPr id="71" name="Rounded Rectangle 70">
            <a:extLst>
              <a:ext uri="{FF2B5EF4-FFF2-40B4-BE49-F238E27FC236}">
                <a16:creationId xmlns:a16="http://schemas.microsoft.com/office/drawing/2014/main" id="{BB676387-6088-371D-AA8C-F7D898893BB3}"/>
              </a:ext>
            </a:extLst>
          </p:cNvPr>
          <p:cNvSpPr/>
          <p:nvPr/>
        </p:nvSpPr>
        <p:spPr>
          <a:xfrm>
            <a:off x="7993688"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73" name="Rounded Rectangle 72">
            <a:extLst>
              <a:ext uri="{FF2B5EF4-FFF2-40B4-BE49-F238E27FC236}">
                <a16:creationId xmlns:a16="http://schemas.microsoft.com/office/drawing/2014/main" id="{652A0BD2-E642-F007-695F-411F81189170}"/>
              </a:ext>
            </a:extLst>
          </p:cNvPr>
          <p:cNvSpPr/>
          <p:nvPr/>
        </p:nvSpPr>
        <p:spPr>
          <a:xfrm>
            <a:off x="5058569"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74" name="Rounded Rectangle 73">
            <a:extLst>
              <a:ext uri="{FF2B5EF4-FFF2-40B4-BE49-F238E27FC236}">
                <a16:creationId xmlns:a16="http://schemas.microsoft.com/office/drawing/2014/main" id="{57F85AE9-36EE-0A84-BB16-D990D566EFF0}"/>
              </a:ext>
            </a:extLst>
          </p:cNvPr>
          <p:cNvSpPr/>
          <p:nvPr/>
        </p:nvSpPr>
        <p:spPr>
          <a:xfrm>
            <a:off x="6036941"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75" name="Rounded Rectangle 74">
            <a:extLst>
              <a:ext uri="{FF2B5EF4-FFF2-40B4-BE49-F238E27FC236}">
                <a16:creationId xmlns:a16="http://schemas.microsoft.com/office/drawing/2014/main" id="{FFE1CBD5-B99B-AC46-5F9E-DD099E8933EC}"/>
              </a:ext>
            </a:extLst>
          </p:cNvPr>
          <p:cNvSpPr/>
          <p:nvPr/>
        </p:nvSpPr>
        <p:spPr>
          <a:xfrm>
            <a:off x="7015313"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80" name="Rounded Rectangle 79">
            <a:extLst>
              <a:ext uri="{FF2B5EF4-FFF2-40B4-BE49-F238E27FC236}">
                <a16:creationId xmlns:a16="http://schemas.microsoft.com/office/drawing/2014/main" id="{652A0BD2-E642-F007-695F-411F81189170}"/>
              </a:ext>
            </a:extLst>
          </p:cNvPr>
          <p:cNvSpPr/>
          <p:nvPr/>
        </p:nvSpPr>
        <p:spPr>
          <a:xfrm>
            <a:off x="5547755"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83" name="Rounded Rectangle 82">
            <a:extLst>
              <a:ext uri="{FF2B5EF4-FFF2-40B4-BE49-F238E27FC236}">
                <a16:creationId xmlns:a16="http://schemas.microsoft.com/office/drawing/2014/main" id="{57F85AE9-36EE-0A84-BB16-D990D566EFF0}"/>
              </a:ext>
            </a:extLst>
          </p:cNvPr>
          <p:cNvSpPr/>
          <p:nvPr/>
        </p:nvSpPr>
        <p:spPr>
          <a:xfrm>
            <a:off x="6526127"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86" name="Rounded Rectangle 85">
            <a:extLst>
              <a:ext uri="{FF2B5EF4-FFF2-40B4-BE49-F238E27FC236}">
                <a16:creationId xmlns:a16="http://schemas.microsoft.com/office/drawing/2014/main" id="{FFE1CBD5-B99B-AC46-5F9E-DD099E8933EC}"/>
              </a:ext>
            </a:extLst>
          </p:cNvPr>
          <p:cNvSpPr/>
          <p:nvPr/>
        </p:nvSpPr>
        <p:spPr>
          <a:xfrm>
            <a:off x="7504499"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90" name="Rounded Rectangle 89">
            <a:extLst>
              <a:ext uri="{FF2B5EF4-FFF2-40B4-BE49-F238E27FC236}">
                <a16:creationId xmlns:a16="http://schemas.microsoft.com/office/drawing/2014/main" id="{3EDC9A67-CA6F-CFA5-B03D-3E2CE68096A2}"/>
              </a:ext>
            </a:extLst>
          </p:cNvPr>
          <p:cNvSpPr/>
          <p:nvPr/>
        </p:nvSpPr>
        <p:spPr>
          <a:xfrm>
            <a:off x="4569383" y="3006738"/>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nvGrpSpPr>
          <p:cNvPr id="4" name="Group 3">
            <a:extLst>
              <a:ext uri="{FF2B5EF4-FFF2-40B4-BE49-F238E27FC236}">
                <a16:creationId xmlns:a16="http://schemas.microsoft.com/office/drawing/2014/main" id="{01507297-E68F-1EAD-9EF7-10F40E004EA1}"/>
              </a:ext>
            </a:extLst>
          </p:cNvPr>
          <p:cNvGrpSpPr/>
          <p:nvPr/>
        </p:nvGrpSpPr>
        <p:grpSpPr>
          <a:xfrm>
            <a:off x="1695821" y="2953618"/>
            <a:ext cx="1669676" cy="1939583"/>
            <a:chOff x="102418" y="2111335"/>
            <a:chExt cx="1669676" cy="1939583"/>
          </a:xfrm>
        </p:grpSpPr>
        <p:sp>
          <p:nvSpPr>
            <p:cNvPr id="70" name="TextBox 69">
              <a:extLst>
                <a:ext uri="{FF2B5EF4-FFF2-40B4-BE49-F238E27FC236}">
                  <a16:creationId xmlns:a16="http://schemas.microsoft.com/office/drawing/2014/main" id="{D10692A4-6AE0-25B5-7F89-BF01978323C2}"/>
                </a:ext>
              </a:extLst>
            </p:cNvPr>
            <p:cNvSpPr txBox="1"/>
            <p:nvPr/>
          </p:nvSpPr>
          <p:spPr>
            <a:xfrm>
              <a:off x="102418" y="2881367"/>
              <a:ext cx="1669676" cy="1169551"/>
            </a:xfrm>
            <a:prstGeom prst="rect">
              <a:avLst/>
            </a:prstGeom>
            <a:noFill/>
          </p:spPr>
          <p:txBody>
            <a:bodyPr wrap="square" lIns="45720" rIns="45720" rtlCol="0">
              <a:spAutoFit/>
            </a:bodyPr>
            <a:lstStyle/>
            <a:p>
              <a:pPr defTabSz="457200">
                <a:defRPr/>
              </a:pPr>
              <a:r>
                <a:rPr lang="en-US" sz="1400" dirty="0">
                  <a:solidFill>
                    <a:srgbClr val="FFFFFF"/>
                  </a:solidFill>
                  <a:latin typeface="Arial"/>
                </a:rPr>
                <a:t>GPT estimates probability based on contexts of increasing window sizes</a:t>
              </a:r>
            </a:p>
          </p:txBody>
        </p:sp>
        <p:pic>
          <p:nvPicPr>
            <p:cNvPr id="91" name="Picture 14" descr="Image result for Data Clip Art">
              <a:extLst>
                <a:ext uri="{FF2B5EF4-FFF2-40B4-BE49-F238E27FC236}">
                  <a16:creationId xmlns:a16="http://schemas.microsoft.com/office/drawing/2014/main" id="{40037E2A-5C69-E515-36A6-4F68C5F5826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8872" l="4430" r="92827">
                          <a14:foregroundMark x1="42194" y1="59774" x2="42194" y2="59774"/>
                        </a14:backgroundRemoval>
                      </a14:imgEffect>
                    </a14:imgLayer>
                  </a14:imgProps>
                </a:ext>
                <a:ext uri="{28A0092B-C50C-407E-A947-70E740481C1C}">
                  <a14:useLocalDpi xmlns:a14="http://schemas.microsoft.com/office/drawing/2010/main" val="0"/>
                </a:ext>
              </a:extLst>
            </a:blip>
            <a:srcRect l="13047" t="2599" r="9737" b="3416"/>
            <a:stretch/>
          </p:blipFill>
          <p:spPr bwMode="auto">
            <a:xfrm>
              <a:off x="204561" y="2111335"/>
              <a:ext cx="1153366" cy="732218"/>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TextBox 91">
            <a:extLst>
              <a:ext uri="{FF2B5EF4-FFF2-40B4-BE49-F238E27FC236}">
                <a16:creationId xmlns:a16="http://schemas.microsoft.com/office/drawing/2014/main" id="{1E122E95-4959-CDA9-ADBB-4AB873CA9B57}"/>
              </a:ext>
            </a:extLst>
          </p:cNvPr>
          <p:cNvSpPr txBox="1"/>
          <p:nvPr/>
        </p:nvSpPr>
        <p:spPr>
          <a:xfrm>
            <a:off x="8538850" y="2962783"/>
            <a:ext cx="1699504" cy="369332"/>
          </a:xfrm>
          <a:prstGeom prst="rect">
            <a:avLst/>
          </a:prstGeom>
          <a:noFill/>
        </p:spPr>
        <p:txBody>
          <a:bodyPr wrap="none" rtlCol="0">
            <a:spAutoFit/>
          </a:bodyPr>
          <a:lstStyle/>
          <a:p>
            <a:pPr defTabSz="457200">
              <a:defRPr/>
            </a:pPr>
            <a:r>
              <a:rPr lang="en-US" dirty="0">
                <a:solidFill>
                  <a:srgbClr val="FFFFFF"/>
                </a:solidFill>
                <a:latin typeface="Arial"/>
              </a:rPr>
              <a:t>P(target | N=1)</a:t>
            </a:r>
          </a:p>
        </p:txBody>
      </p:sp>
      <p:sp>
        <p:nvSpPr>
          <p:cNvPr id="143" name="TextBox 142">
            <a:extLst>
              <a:ext uri="{FF2B5EF4-FFF2-40B4-BE49-F238E27FC236}">
                <a16:creationId xmlns:a16="http://schemas.microsoft.com/office/drawing/2014/main" id="{1E122E95-4959-CDA9-ADBB-4AB873CA9B57}"/>
              </a:ext>
            </a:extLst>
          </p:cNvPr>
          <p:cNvSpPr txBox="1"/>
          <p:nvPr/>
        </p:nvSpPr>
        <p:spPr>
          <a:xfrm>
            <a:off x="8538850" y="3564822"/>
            <a:ext cx="1699504" cy="369332"/>
          </a:xfrm>
          <a:prstGeom prst="rect">
            <a:avLst/>
          </a:prstGeom>
          <a:noFill/>
        </p:spPr>
        <p:txBody>
          <a:bodyPr wrap="none" rtlCol="0">
            <a:spAutoFit/>
          </a:bodyPr>
          <a:lstStyle/>
          <a:p>
            <a:pPr defTabSz="457200">
              <a:defRPr/>
            </a:pPr>
            <a:r>
              <a:rPr lang="en-US" dirty="0">
                <a:solidFill>
                  <a:srgbClr val="FFFFFF"/>
                </a:solidFill>
                <a:latin typeface="Arial"/>
              </a:rPr>
              <a:t>P(target | N=2)</a:t>
            </a:r>
          </a:p>
        </p:txBody>
      </p:sp>
      <p:sp>
        <p:nvSpPr>
          <p:cNvPr id="145" name="TextBox 144">
            <a:extLst>
              <a:ext uri="{FF2B5EF4-FFF2-40B4-BE49-F238E27FC236}">
                <a16:creationId xmlns:a16="http://schemas.microsoft.com/office/drawing/2014/main" id="{1E122E95-4959-CDA9-ADBB-4AB873CA9B57}"/>
              </a:ext>
            </a:extLst>
          </p:cNvPr>
          <p:cNvSpPr txBox="1"/>
          <p:nvPr/>
        </p:nvSpPr>
        <p:spPr>
          <a:xfrm>
            <a:off x="8538850" y="4752395"/>
            <a:ext cx="1827744" cy="369332"/>
          </a:xfrm>
          <a:prstGeom prst="rect">
            <a:avLst/>
          </a:prstGeom>
          <a:noFill/>
        </p:spPr>
        <p:txBody>
          <a:bodyPr wrap="none" rtlCol="0">
            <a:spAutoFit/>
          </a:bodyPr>
          <a:lstStyle/>
          <a:p>
            <a:pPr defTabSz="457200">
              <a:defRPr/>
            </a:pPr>
            <a:r>
              <a:rPr lang="en-US" dirty="0">
                <a:solidFill>
                  <a:srgbClr val="FFFFFF"/>
                </a:solidFill>
                <a:latin typeface="Arial"/>
              </a:rPr>
              <a:t>P(target | N=50)</a:t>
            </a:r>
          </a:p>
        </p:txBody>
      </p:sp>
      <p:sp>
        <p:nvSpPr>
          <p:cNvPr id="146" name="TextBox 145">
            <a:extLst>
              <a:ext uri="{FF2B5EF4-FFF2-40B4-BE49-F238E27FC236}">
                <a16:creationId xmlns:a16="http://schemas.microsoft.com/office/drawing/2014/main" id="{1E122E95-4959-CDA9-ADBB-4AB873CA9B57}"/>
              </a:ext>
            </a:extLst>
          </p:cNvPr>
          <p:cNvSpPr txBox="1"/>
          <p:nvPr/>
        </p:nvSpPr>
        <p:spPr>
          <a:xfrm>
            <a:off x="8538850" y="4166861"/>
            <a:ext cx="1699504" cy="369332"/>
          </a:xfrm>
          <a:prstGeom prst="rect">
            <a:avLst/>
          </a:prstGeom>
          <a:noFill/>
        </p:spPr>
        <p:txBody>
          <a:bodyPr wrap="none" rtlCol="0">
            <a:spAutoFit/>
          </a:bodyPr>
          <a:lstStyle/>
          <a:p>
            <a:pPr defTabSz="457200">
              <a:defRPr/>
            </a:pPr>
            <a:r>
              <a:rPr lang="en-US" dirty="0">
                <a:solidFill>
                  <a:srgbClr val="FFFFFF"/>
                </a:solidFill>
                <a:latin typeface="Arial"/>
              </a:rPr>
              <a:t>P(target | N=3)</a:t>
            </a:r>
          </a:p>
        </p:txBody>
      </p:sp>
      <p:grpSp>
        <p:nvGrpSpPr>
          <p:cNvPr id="236" name="Group 235"/>
          <p:cNvGrpSpPr>
            <a:grpSpLocks/>
          </p:cNvGrpSpPr>
          <p:nvPr/>
        </p:nvGrpSpPr>
        <p:grpSpPr>
          <a:xfrm>
            <a:off x="3591012" y="2934438"/>
            <a:ext cx="900213" cy="341531"/>
            <a:chOff x="6067840" y="2828453"/>
            <a:chExt cx="901212" cy="402947"/>
          </a:xfrm>
        </p:grpSpPr>
        <p:sp>
          <p:nvSpPr>
            <p:cNvPr id="237" name="Rounded Rectangle 236">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38" name="Rounded Rectangle 237">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39" name="Right Bracket 238"/>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44" name="Group 243"/>
          <p:cNvGrpSpPr>
            <a:grpSpLocks/>
          </p:cNvGrpSpPr>
          <p:nvPr/>
        </p:nvGrpSpPr>
        <p:grpSpPr>
          <a:xfrm>
            <a:off x="4080741" y="2934438"/>
            <a:ext cx="900213" cy="341531"/>
            <a:chOff x="6067840" y="2828453"/>
            <a:chExt cx="901212" cy="402947"/>
          </a:xfrm>
        </p:grpSpPr>
        <p:sp>
          <p:nvSpPr>
            <p:cNvPr id="245" name="Rounded Rectangle 244">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46" name="Rounded Rectangle 245">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47" name="Right Bracket 246"/>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48" name="Group 247"/>
          <p:cNvGrpSpPr>
            <a:grpSpLocks/>
          </p:cNvGrpSpPr>
          <p:nvPr/>
        </p:nvGrpSpPr>
        <p:grpSpPr>
          <a:xfrm>
            <a:off x="4570470" y="2934438"/>
            <a:ext cx="900213" cy="341531"/>
            <a:chOff x="6067840" y="2828453"/>
            <a:chExt cx="901212" cy="402947"/>
          </a:xfrm>
        </p:grpSpPr>
        <p:sp>
          <p:nvSpPr>
            <p:cNvPr id="249" name="Rounded Rectangle 248">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50" name="Rounded Rectangle 249">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51" name="Right Bracket 250"/>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52" name="Group 251"/>
          <p:cNvGrpSpPr>
            <a:grpSpLocks/>
          </p:cNvGrpSpPr>
          <p:nvPr/>
        </p:nvGrpSpPr>
        <p:grpSpPr>
          <a:xfrm>
            <a:off x="5060199" y="2934438"/>
            <a:ext cx="900213" cy="341531"/>
            <a:chOff x="6067840" y="2828453"/>
            <a:chExt cx="901212" cy="402947"/>
          </a:xfrm>
        </p:grpSpPr>
        <p:sp>
          <p:nvSpPr>
            <p:cNvPr id="253" name="Rounded Rectangle 252">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54" name="Rounded Rectangle 253">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55" name="Right Bracket 254"/>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56" name="Group 255"/>
          <p:cNvGrpSpPr>
            <a:grpSpLocks/>
          </p:cNvGrpSpPr>
          <p:nvPr/>
        </p:nvGrpSpPr>
        <p:grpSpPr>
          <a:xfrm>
            <a:off x="5549928" y="2934438"/>
            <a:ext cx="900213" cy="341531"/>
            <a:chOff x="6067840" y="2828453"/>
            <a:chExt cx="901212" cy="402947"/>
          </a:xfrm>
        </p:grpSpPr>
        <p:sp>
          <p:nvSpPr>
            <p:cNvPr id="257" name="Rounded Rectangle 256">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58" name="Rounded Rectangle 257">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59" name="Right Bracket 258"/>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60" name="Group 259"/>
          <p:cNvGrpSpPr>
            <a:grpSpLocks/>
          </p:cNvGrpSpPr>
          <p:nvPr/>
        </p:nvGrpSpPr>
        <p:grpSpPr>
          <a:xfrm>
            <a:off x="6039657" y="2934438"/>
            <a:ext cx="900213" cy="341531"/>
            <a:chOff x="6067840" y="2828453"/>
            <a:chExt cx="901212" cy="402947"/>
          </a:xfrm>
        </p:grpSpPr>
        <p:sp>
          <p:nvSpPr>
            <p:cNvPr id="261" name="Rounded Rectangle 260">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62" name="Rounded Rectangle 261">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63" name="Right Bracket 262"/>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64" name="Group 263"/>
          <p:cNvGrpSpPr>
            <a:grpSpLocks/>
          </p:cNvGrpSpPr>
          <p:nvPr/>
        </p:nvGrpSpPr>
        <p:grpSpPr>
          <a:xfrm>
            <a:off x="6529386" y="2934438"/>
            <a:ext cx="900213" cy="341531"/>
            <a:chOff x="6067840" y="2828453"/>
            <a:chExt cx="901212" cy="402947"/>
          </a:xfrm>
        </p:grpSpPr>
        <p:sp>
          <p:nvSpPr>
            <p:cNvPr id="265" name="Rounded Rectangle 264">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66" name="Rounded Rectangle 265">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67" name="Right Bracket 266"/>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68" name="Group 267"/>
          <p:cNvGrpSpPr>
            <a:grpSpLocks/>
          </p:cNvGrpSpPr>
          <p:nvPr/>
        </p:nvGrpSpPr>
        <p:grpSpPr>
          <a:xfrm>
            <a:off x="7019115" y="2934438"/>
            <a:ext cx="900213" cy="341531"/>
            <a:chOff x="6067840" y="2828453"/>
            <a:chExt cx="901212" cy="402947"/>
          </a:xfrm>
        </p:grpSpPr>
        <p:sp>
          <p:nvSpPr>
            <p:cNvPr id="269" name="Rounded Rectangle 268">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70" name="Rounded Rectangle 269">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71" name="Right Bracket 270"/>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272" name="Group 271"/>
          <p:cNvGrpSpPr>
            <a:grpSpLocks/>
          </p:cNvGrpSpPr>
          <p:nvPr/>
        </p:nvGrpSpPr>
        <p:grpSpPr>
          <a:xfrm>
            <a:off x="7508844" y="2934438"/>
            <a:ext cx="900213" cy="341531"/>
            <a:chOff x="6067840" y="2828453"/>
            <a:chExt cx="901212" cy="402947"/>
          </a:xfrm>
        </p:grpSpPr>
        <p:sp>
          <p:nvSpPr>
            <p:cNvPr id="273" name="Rounded Rectangle 272">
              <a:extLst>
                <a:ext uri="{FF2B5EF4-FFF2-40B4-BE49-F238E27FC236}">
                  <a16:creationId xmlns:a16="http://schemas.microsoft.com/office/drawing/2014/main" id="{BB676387-6088-371D-AA8C-F7D898893BB3}"/>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274" name="Rounded Rectangle 273">
              <a:extLst>
                <a:ext uri="{FF2B5EF4-FFF2-40B4-BE49-F238E27FC236}">
                  <a16:creationId xmlns:a16="http://schemas.microsoft.com/office/drawing/2014/main" id="{FFE1CBD5-B99B-AC46-5F9E-DD099E8933EC}"/>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275" name="Right Bracket 274"/>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10" name="Group 9"/>
          <p:cNvGrpSpPr/>
          <p:nvPr/>
        </p:nvGrpSpPr>
        <p:grpSpPr>
          <a:xfrm>
            <a:off x="5621936" y="4192491"/>
            <a:ext cx="4091154" cy="620207"/>
            <a:chOff x="4028533" y="3350208"/>
            <a:chExt cx="4091154" cy="620207"/>
          </a:xfrm>
        </p:grpSpPr>
        <p:sp>
          <p:nvSpPr>
            <p:cNvPr id="144" name="TextBox 143">
              <a:extLst>
                <a:ext uri="{FF2B5EF4-FFF2-40B4-BE49-F238E27FC236}">
                  <a16:creationId xmlns:a16="http://schemas.microsoft.com/office/drawing/2014/main" id="{1E122E95-4959-CDA9-ADBB-4AB873CA9B57}"/>
                </a:ext>
              </a:extLst>
            </p:cNvPr>
            <p:cNvSpPr txBox="1"/>
            <p:nvPr/>
          </p:nvSpPr>
          <p:spPr>
            <a:xfrm>
              <a:off x="7524652" y="3385640"/>
              <a:ext cx="595035" cy="584775"/>
            </a:xfrm>
            <a:prstGeom prst="rect">
              <a:avLst/>
            </a:prstGeom>
            <a:noFill/>
          </p:spPr>
          <p:txBody>
            <a:bodyPr wrap="none" rtlCol="0">
              <a:spAutoFit/>
            </a:bodyPr>
            <a:lstStyle/>
            <a:p>
              <a:pPr defTabSz="457200">
                <a:defRPr/>
              </a:pPr>
              <a:r>
                <a:rPr lang="en-US" sz="3200" dirty="0">
                  <a:solidFill>
                    <a:srgbClr val="FFFFFF"/>
                  </a:solidFill>
                  <a:latin typeface="Arial"/>
                </a:rPr>
                <a:t>…</a:t>
              </a:r>
            </a:p>
          </p:txBody>
        </p:sp>
        <p:sp>
          <p:nvSpPr>
            <p:cNvPr id="368" name="TextBox 367">
              <a:extLst>
                <a:ext uri="{FF2B5EF4-FFF2-40B4-BE49-F238E27FC236}">
                  <a16:creationId xmlns:a16="http://schemas.microsoft.com/office/drawing/2014/main" id="{1E122E95-4959-CDA9-ADBB-4AB873CA9B57}"/>
                </a:ext>
              </a:extLst>
            </p:cNvPr>
            <p:cNvSpPr txBox="1">
              <a:spLocks/>
            </p:cNvSpPr>
            <p:nvPr/>
          </p:nvSpPr>
          <p:spPr>
            <a:xfrm>
              <a:off x="4028533" y="3350208"/>
              <a:ext cx="595035" cy="584775"/>
            </a:xfrm>
            <a:prstGeom prst="rect">
              <a:avLst/>
            </a:prstGeom>
            <a:noFill/>
          </p:spPr>
          <p:txBody>
            <a:bodyPr wrap="none" rtlCol="0">
              <a:spAutoFit/>
            </a:bodyPr>
            <a:lstStyle/>
            <a:p>
              <a:pPr defTabSz="457200">
                <a:defRPr/>
              </a:pPr>
              <a:r>
                <a:rPr lang="en-US" sz="3200" dirty="0">
                  <a:solidFill>
                    <a:srgbClr val="FFFFFF"/>
                  </a:solidFill>
                  <a:latin typeface="Arial"/>
                </a:rPr>
                <a:t>…</a:t>
              </a:r>
            </a:p>
          </p:txBody>
        </p:sp>
      </p:grpSp>
      <p:grpSp>
        <p:nvGrpSpPr>
          <p:cNvPr id="370" name="Group 369"/>
          <p:cNvGrpSpPr>
            <a:grpSpLocks/>
          </p:cNvGrpSpPr>
          <p:nvPr/>
        </p:nvGrpSpPr>
        <p:grpSpPr>
          <a:xfrm>
            <a:off x="3591011" y="4826721"/>
            <a:ext cx="4819044" cy="274320"/>
            <a:chOff x="1997608" y="3543860"/>
            <a:chExt cx="4819044" cy="317645"/>
          </a:xfrm>
          <a:noFill/>
        </p:grpSpPr>
        <p:sp>
          <p:nvSpPr>
            <p:cNvPr id="371" name="Rounded Rectangle 370">
              <a:extLst>
                <a:ext uri="{FF2B5EF4-FFF2-40B4-BE49-F238E27FC236}">
                  <a16:creationId xmlns:a16="http://schemas.microsoft.com/office/drawing/2014/main" id="{652A0BD2-E642-F007-695F-411F81189170}"/>
                </a:ext>
              </a:extLst>
            </p:cNvPr>
            <p:cNvSpPr/>
            <p:nvPr/>
          </p:nvSpPr>
          <p:spPr>
            <a:xfrm>
              <a:off x="3466795"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2" name="Rounded Rectangle 371">
              <a:extLst>
                <a:ext uri="{FF2B5EF4-FFF2-40B4-BE49-F238E27FC236}">
                  <a16:creationId xmlns:a16="http://schemas.microsoft.com/office/drawing/2014/main" id="{57F85AE9-36EE-0A84-BB16-D990D566EFF0}"/>
                </a:ext>
              </a:extLst>
            </p:cNvPr>
            <p:cNvSpPr/>
            <p:nvPr/>
          </p:nvSpPr>
          <p:spPr>
            <a:xfrm>
              <a:off x="4446253"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3" name="Rounded Rectangle 372">
              <a:extLst>
                <a:ext uri="{FF2B5EF4-FFF2-40B4-BE49-F238E27FC236}">
                  <a16:creationId xmlns:a16="http://schemas.microsoft.com/office/drawing/2014/main" id="{3EDC9A67-CA6F-CFA5-B03D-3E2CE68096A2}"/>
                </a:ext>
              </a:extLst>
            </p:cNvPr>
            <p:cNvSpPr/>
            <p:nvPr/>
          </p:nvSpPr>
          <p:spPr>
            <a:xfrm>
              <a:off x="2487337"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4" name="Rounded Rectangle 373">
              <a:extLst>
                <a:ext uri="{FF2B5EF4-FFF2-40B4-BE49-F238E27FC236}">
                  <a16:creationId xmlns:a16="http://schemas.microsoft.com/office/drawing/2014/main" id="{652A0BD2-E642-F007-695F-411F81189170}"/>
                </a:ext>
              </a:extLst>
            </p:cNvPr>
            <p:cNvSpPr/>
            <p:nvPr/>
          </p:nvSpPr>
          <p:spPr>
            <a:xfrm>
              <a:off x="3956524"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5" name="Rounded Rectangle 374">
              <a:extLst>
                <a:ext uri="{FF2B5EF4-FFF2-40B4-BE49-F238E27FC236}">
                  <a16:creationId xmlns:a16="http://schemas.microsoft.com/office/drawing/2014/main" id="{57F85AE9-36EE-0A84-BB16-D990D566EFF0}"/>
                </a:ext>
              </a:extLst>
            </p:cNvPr>
            <p:cNvSpPr/>
            <p:nvPr/>
          </p:nvSpPr>
          <p:spPr>
            <a:xfrm>
              <a:off x="4935982"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6" name="Rounded Rectangle 375">
              <a:extLst>
                <a:ext uri="{FF2B5EF4-FFF2-40B4-BE49-F238E27FC236}">
                  <a16:creationId xmlns:a16="http://schemas.microsoft.com/office/drawing/2014/main" id="{3EDC9A67-CA6F-CFA5-B03D-3E2CE68096A2}"/>
                </a:ext>
              </a:extLst>
            </p:cNvPr>
            <p:cNvSpPr/>
            <p:nvPr/>
          </p:nvSpPr>
          <p:spPr>
            <a:xfrm>
              <a:off x="1997608"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7" name="Rounded Rectangle 376">
              <a:extLst>
                <a:ext uri="{FF2B5EF4-FFF2-40B4-BE49-F238E27FC236}">
                  <a16:creationId xmlns:a16="http://schemas.microsoft.com/office/drawing/2014/main" id="{3EDC9A67-CA6F-CFA5-B03D-3E2CE68096A2}"/>
                </a:ext>
              </a:extLst>
            </p:cNvPr>
            <p:cNvSpPr/>
            <p:nvPr/>
          </p:nvSpPr>
          <p:spPr>
            <a:xfrm>
              <a:off x="2977066"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8" name="Rounded Rectangle 377">
              <a:extLst>
                <a:ext uri="{FF2B5EF4-FFF2-40B4-BE49-F238E27FC236}">
                  <a16:creationId xmlns:a16="http://schemas.microsoft.com/office/drawing/2014/main" id="{BB676387-6088-371D-AA8C-F7D898893BB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79" name="Rounded Rectangle 378">
              <a:extLst>
                <a:ext uri="{FF2B5EF4-FFF2-40B4-BE49-F238E27FC236}">
                  <a16:creationId xmlns:a16="http://schemas.microsoft.com/office/drawing/2014/main" id="{FFE1CBD5-B99B-AC46-5F9E-DD099E8933EC}"/>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80" name="Rounded Rectangle 379">
              <a:extLst>
                <a:ext uri="{FF2B5EF4-FFF2-40B4-BE49-F238E27FC236}">
                  <a16:creationId xmlns:a16="http://schemas.microsoft.com/office/drawing/2014/main" id="{FFE1CBD5-B99B-AC46-5F9E-DD099E8933EC}"/>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grpSp>
        <p:nvGrpSpPr>
          <p:cNvPr id="385" name="Group 384"/>
          <p:cNvGrpSpPr>
            <a:grpSpLocks/>
          </p:cNvGrpSpPr>
          <p:nvPr/>
        </p:nvGrpSpPr>
        <p:grpSpPr>
          <a:xfrm>
            <a:off x="3390568" y="4648211"/>
            <a:ext cx="4799240" cy="172009"/>
            <a:chOff x="1806037" y="3371851"/>
            <a:chExt cx="4799240" cy="172009"/>
          </a:xfrm>
        </p:grpSpPr>
        <p:sp>
          <p:nvSpPr>
            <p:cNvPr id="387" name="Right Bracket 386"/>
            <p:cNvSpPr/>
            <p:nvPr/>
          </p:nvSpPr>
          <p:spPr>
            <a:xfrm rot="16200000">
              <a:off x="3927036" y="1337557"/>
              <a:ext cx="85303" cy="4327302"/>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388" name="U-Turn Arrow 387"/>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7" name="Group 6">
            <a:extLst>
              <a:ext uri="{FF2B5EF4-FFF2-40B4-BE49-F238E27FC236}">
                <a16:creationId xmlns:a16="http://schemas.microsoft.com/office/drawing/2014/main" id="{FA0AFC46-44E4-171E-9593-11BD45A16826}"/>
              </a:ext>
            </a:extLst>
          </p:cNvPr>
          <p:cNvGrpSpPr>
            <a:grpSpLocks noChangeAspect="1"/>
          </p:cNvGrpSpPr>
          <p:nvPr/>
        </p:nvGrpSpPr>
        <p:grpSpPr>
          <a:xfrm>
            <a:off x="9271618" y="1693226"/>
            <a:ext cx="1205323" cy="988223"/>
            <a:chOff x="2099504" y="2217349"/>
            <a:chExt cx="2443032" cy="1920240"/>
          </a:xfrm>
        </p:grpSpPr>
        <p:pic>
          <p:nvPicPr>
            <p:cNvPr id="37" name="Picture 36">
              <a:extLst>
                <a:ext uri="{FF2B5EF4-FFF2-40B4-BE49-F238E27FC236}">
                  <a16:creationId xmlns:a16="http://schemas.microsoft.com/office/drawing/2014/main" id="{D269DFFB-C850-8AAB-F81F-2B0BB6A5F302}"/>
                </a:ext>
              </a:extLst>
            </p:cNvPr>
            <p:cNvPicPr>
              <a:picLocks noChangeAspect="1"/>
            </p:cNvPicPr>
            <p:nvPr/>
          </p:nvPicPr>
          <p:blipFill>
            <a:blip r:embed="rId5">
              <a:duotone>
                <a:srgbClr val="808080">
                  <a:shade val="45000"/>
                  <a:satMod val="135000"/>
                </a:srgbClr>
                <a:prstClr val="white"/>
              </a:duotone>
            </a:blip>
            <a:stretch>
              <a:fillRect/>
            </a:stretch>
          </p:blipFill>
          <p:spPr>
            <a:xfrm flipH="1">
              <a:off x="2099504" y="2217349"/>
              <a:ext cx="2443032" cy="1920240"/>
            </a:xfrm>
            <a:prstGeom prst="rect">
              <a:avLst/>
            </a:prstGeom>
            <a:noFill/>
          </p:spPr>
        </p:pic>
        <p:grpSp>
          <p:nvGrpSpPr>
            <p:cNvPr id="38" name="Group 37">
              <a:extLst>
                <a:ext uri="{FF2B5EF4-FFF2-40B4-BE49-F238E27FC236}">
                  <a16:creationId xmlns:a16="http://schemas.microsoft.com/office/drawing/2014/main" id="{457E961E-CE22-2250-895B-1D26C3D9B963}"/>
                </a:ext>
              </a:extLst>
            </p:cNvPr>
            <p:cNvGrpSpPr/>
            <p:nvPr/>
          </p:nvGrpSpPr>
          <p:grpSpPr>
            <a:xfrm>
              <a:off x="2436776" y="2388932"/>
              <a:ext cx="1830424" cy="864490"/>
              <a:chOff x="214163" y="1057356"/>
              <a:chExt cx="8817554" cy="5536756"/>
            </a:xfrm>
          </p:grpSpPr>
          <p:sp>
            <p:nvSpPr>
              <p:cNvPr id="39" name="Oval 38">
                <a:extLst>
                  <a:ext uri="{FF2B5EF4-FFF2-40B4-BE49-F238E27FC236}">
                    <a16:creationId xmlns:a16="http://schemas.microsoft.com/office/drawing/2014/main" id="{A76B50FF-FAAD-8F1A-7458-6487D628C283}"/>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0" name="Oval 39">
                <a:extLst>
                  <a:ext uri="{FF2B5EF4-FFF2-40B4-BE49-F238E27FC236}">
                    <a16:creationId xmlns:a16="http://schemas.microsoft.com/office/drawing/2014/main" id="{CC6D9404-9B6D-B574-A056-0D21B2298660}"/>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1" name="Oval 40">
                <a:extLst>
                  <a:ext uri="{FF2B5EF4-FFF2-40B4-BE49-F238E27FC236}">
                    <a16:creationId xmlns:a16="http://schemas.microsoft.com/office/drawing/2014/main" id="{927BAB06-42DA-AB9C-43DE-6EDDB32622EF}"/>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2" name="Oval 41">
                <a:extLst>
                  <a:ext uri="{FF2B5EF4-FFF2-40B4-BE49-F238E27FC236}">
                    <a16:creationId xmlns:a16="http://schemas.microsoft.com/office/drawing/2014/main" id="{6C71F8AD-34FE-5E18-EB9A-D71FED95E086}"/>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3" name="Oval 42">
                <a:extLst>
                  <a:ext uri="{FF2B5EF4-FFF2-40B4-BE49-F238E27FC236}">
                    <a16:creationId xmlns:a16="http://schemas.microsoft.com/office/drawing/2014/main" id="{A2BA96DC-2B10-19E8-6B96-B8F0F316FB77}"/>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4" name="Oval 43">
                <a:extLst>
                  <a:ext uri="{FF2B5EF4-FFF2-40B4-BE49-F238E27FC236}">
                    <a16:creationId xmlns:a16="http://schemas.microsoft.com/office/drawing/2014/main" id="{EDB3676E-5284-CE16-E083-DA38A64DE804}"/>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5" name="Oval 44">
                <a:extLst>
                  <a:ext uri="{FF2B5EF4-FFF2-40B4-BE49-F238E27FC236}">
                    <a16:creationId xmlns:a16="http://schemas.microsoft.com/office/drawing/2014/main" id="{E05C7CD8-0A14-249C-655C-4C24872704A7}"/>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 name="Oval 45">
                <a:extLst>
                  <a:ext uri="{FF2B5EF4-FFF2-40B4-BE49-F238E27FC236}">
                    <a16:creationId xmlns:a16="http://schemas.microsoft.com/office/drawing/2014/main" id="{2D8BC55E-355B-A0BB-DEFB-FE81ECDDF989}"/>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47" name="Straight Arrow Connector 46">
                <a:extLst>
                  <a:ext uri="{FF2B5EF4-FFF2-40B4-BE49-F238E27FC236}">
                    <a16:creationId xmlns:a16="http://schemas.microsoft.com/office/drawing/2014/main" id="{022D2C93-3F73-2BB5-A04B-C02A2E448529}"/>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8" name="Straight Arrow Connector 47">
                <a:extLst>
                  <a:ext uri="{FF2B5EF4-FFF2-40B4-BE49-F238E27FC236}">
                    <a16:creationId xmlns:a16="http://schemas.microsoft.com/office/drawing/2014/main" id="{7F71DD57-2753-D2B7-67CC-C3E1E8559B25}"/>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9" name="Straight Arrow Connector 48">
                <a:extLst>
                  <a:ext uri="{FF2B5EF4-FFF2-40B4-BE49-F238E27FC236}">
                    <a16:creationId xmlns:a16="http://schemas.microsoft.com/office/drawing/2014/main" id="{71C48E5D-D0C9-6C65-45EA-44D41E3E233D}"/>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50" name="Straight Arrow Connector 49">
                <a:extLst>
                  <a:ext uri="{FF2B5EF4-FFF2-40B4-BE49-F238E27FC236}">
                    <a16:creationId xmlns:a16="http://schemas.microsoft.com/office/drawing/2014/main" id="{8082F2AA-8C84-CA07-9611-30DCCA150BC2}"/>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1" name="Straight Arrow Connector 50">
                <a:extLst>
                  <a:ext uri="{FF2B5EF4-FFF2-40B4-BE49-F238E27FC236}">
                    <a16:creationId xmlns:a16="http://schemas.microsoft.com/office/drawing/2014/main" id="{416992DE-DFE5-8E91-7DFB-2FA038EEBBD1}"/>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2" name="Straight Arrow Connector 51">
                <a:extLst>
                  <a:ext uri="{FF2B5EF4-FFF2-40B4-BE49-F238E27FC236}">
                    <a16:creationId xmlns:a16="http://schemas.microsoft.com/office/drawing/2014/main" id="{9BD829C7-70E6-6B3A-DB77-010369298D68}"/>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53" name="Straight Arrow Connector 52">
                <a:extLst>
                  <a:ext uri="{FF2B5EF4-FFF2-40B4-BE49-F238E27FC236}">
                    <a16:creationId xmlns:a16="http://schemas.microsoft.com/office/drawing/2014/main" id="{7D2E507C-6B85-7176-65D5-318300D9D644}"/>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54" name="Straight Arrow Connector 53">
                <a:extLst>
                  <a:ext uri="{FF2B5EF4-FFF2-40B4-BE49-F238E27FC236}">
                    <a16:creationId xmlns:a16="http://schemas.microsoft.com/office/drawing/2014/main" id="{D4A3A19A-65C5-AD19-A730-6F88D8288F90}"/>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55" name="Straight Arrow Connector 54">
                <a:extLst>
                  <a:ext uri="{FF2B5EF4-FFF2-40B4-BE49-F238E27FC236}">
                    <a16:creationId xmlns:a16="http://schemas.microsoft.com/office/drawing/2014/main" id="{D4DEC236-3037-BF4D-95F3-905ED588919A}"/>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56" name="Straight Arrow Connector 55">
                <a:extLst>
                  <a:ext uri="{FF2B5EF4-FFF2-40B4-BE49-F238E27FC236}">
                    <a16:creationId xmlns:a16="http://schemas.microsoft.com/office/drawing/2014/main" id="{0723BE8A-2830-74B9-684E-751B4EA62C8D}"/>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7" name="Straight Arrow Connector 56">
                <a:extLst>
                  <a:ext uri="{FF2B5EF4-FFF2-40B4-BE49-F238E27FC236}">
                    <a16:creationId xmlns:a16="http://schemas.microsoft.com/office/drawing/2014/main" id="{F1DB8E96-C47F-AC94-0AAD-643911146EA1}"/>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8" name="Straight Arrow Connector 57">
                <a:extLst>
                  <a:ext uri="{FF2B5EF4-FFF2-40B4-BE49-F238E27FC236}">
                    <a16:creationId xmlns:a16="http://schemas.microsoft.com/office/drawing/2014/main" id="{0565923C-F23C-8ADD-1813-FED8D45EF267}"/>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9" name="Straight Arrow Connector 58">
                <a:extLst>
                  <a:ext uri="{FF2B5EF4-FFF2-40B4-BE49-F238E27FC236}">
                    <a16:creationId xmlns:a16="http://schemas.microsoft.com/office/drawing/2014/main" id="{BBB46F3E-C5A0-AE7A-17DC-11E002C0C4AE}"/>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60" name="Straight Arrow Connector 59">
                <a:extLst>
                  <a:ext uri="{FF2B5EF4-FFF2-40B4-BE49-F238E27FC236}">
                    <a16:creationId xmlns:a16="http://schemas.microsoft.com/office/drawing/2014/main" id="{8F8A63FD-DADA-8DC0-3F18-99690B8DDD9A}"/>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61" name="Straight Arrow Connector 60">
                <a:extLst>
                  <a:ext uri="{FF2B5EF4-FFF2-40B4-BE49-F238E27FC236}">
                    <a16:creationId xmlns:a16="http://schemas.microsoft.com/office/drawing/2014/main" id="{393A8CB2-A63E-ABD6-03F8-4A66591467A7}"/>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62" name="Straight Arrow Connector 61">
                <a:extLst>
                  <a:ext uri="{FF2B5EF4-FFF2-40B4-BE49-F238E27FC236}">
                    <a16:creationId xmlns:a16="http://schemas.microsoft.com/office/drawing/2014/main" id="{7B49E795-2DD0-5C36-8D95-1D555F4355C1}"/>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grpSp>
        <p:nvGrpSpPr>
          <p:cNvPr id="8" name="Group 7">
            <a:extLst>
              <a:ext uri="{FF2B5EF4-FFF2-40B4-BE49-F238E27FC236}">
                <a16:creationId xmlns:a16="http://schemas.microsoft.com/office/drawing/2014/main" id="{8C66DA08-3C8D-C55A-E073-E970880B011A}"/>
              </a:ext>
            </a:extLst>
          </p:cNvPr>
          <p:cNvGrpSpPr>
            <a:grpSpLocks noChangeAspect="1"/>
          </p:cNvGrpSpPr>
          <p:nvPr/>
        </p:nvGrpSpPr>
        <p:grpSpPr>
          <a:xfrm>
            <a:off x="1887541" y="1693226"/>
            <a:ext cx="1205323" cy="988223"/>
            <a:chOff x="2099504" y="2217349"/>
            <a:chExt cx="2443032" cy="1920240"/>
          </a:xfrm>
        </p:grpSpPr>
        <p:pic>
          <p:nvPicPr>
            <p:cNvPr id="11" name="Picture 10">
              <a:extLst>
                <a:ext uri="{FF2B5EF4-FFF2-40B4-BE49-F238E27FC236}">
                  <a16:creationId xmlns:a16="http://schemas.microsoft.com/office/drawing/2014/main" id="{2792134A-6C01-1DCB-2607-1C26B1E4B880}"/>
                </a:ext>
              </a:extLst>
            </p:cNvPr>
            <p:cNvPicPr>
              <a:picLocks noChangeAspect="1"/>
            </p:cNvPicPr>
            <p:nvPr/>
          </p:nvPicPr>
          <p:blipFill>
            <a:blip r:embed="rId5">
              <a:duotone>
                <a:srgbClr val="808080">
                  <a:shade val="45000"/>
                  <a:satMod val="135000"/>
                </a:srgbClr>
                <a:prstClr val="white"/>
              </a:duotone>
            </a:blip>
            <a:stretch>
              <a:fillRect/>
            </a:stretch>
          </p:blipFill>
          <p:spPr>
            <a:xfrm>
              <a:off x="2099504" y="2217349"/>
              <a:ext cx="2443032" cy="1920240"/>
            </a:xfrm>
            <a:prstGeom prst="rect">
              <a:avLst/>
            </a:prstGeom>
            <a:noFill/>
          </p:spPr>
        </p:pic>
        <p:grpSp>
          <p:nvGrpSpPr>
            <p:cNvPr id="12" name="Group 11">
              <a:extLst>
                <a:ext uri="{FF2B5EF4-FFF2-40B4-BE49-F238E27FC236}">
                  <a16:creationId xmlns:a16="http://schemas.microsoft.com/office/drawing/2014/main" id="{C6CC9687-A5FD-D86B-38AD-64234E71EC88}"/>
                </a:ext>
              </a:extLst>
            </p:cNvPr>
            <p:cNvGrpSpPr/>
            <p:nvPr/>
          </p:nvGrpSpPr>
          <p:grpSpPr>
            <a:xfrm>
              <a:off x="2436776" y="2388932"/>
              <a:ext cx="1830424" cy="864490"/>
              <a:chOff x="214163" y="1057356"/>
              <a:chExt cx="8817554" cy="5536756"/>
            </a:xfrm>
          </p:grpSpPr>
          <p:sp>
            <p:nvSpPr>
              <p:cNvPr id="13" name="Oval 12">
                <a:extLst>
                  <a:ext uri="{FF2B5EF4-FFF2-40B4-BE49-F238E27FC236}">
                    <a16:creationId xmlns:a16="http://schemas.microsoft.com/office/drawing/2014/main" id="{661017A8-E972-A189-1E12-4B4DA15AA174}"/>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4" name="Oval 13">
                <a:extLst>
                  <a:ext uri="{FF2B5EF4-FFF2-40B4-BE49-F238E27FC236}">
                    <a16:creationId xmlns:a16="http://schemas.microsoft.com/office/drawing/2014/main" id="{F9C5067C-D58F-5441-D2BA-D08CE1D5BD6B}"/>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5" name="Oval 14">
                <a:extLst>
                  <a:ext uri="{FF2B5EF4-FFF2-40B4-BE49-F238E27FC236}">
                    <a16:creationId xmlns:a16="http://schemas.microsoft.com/office/drawing/2014/main" id="{0089ACC2-B8DD-CE41-8943-EF01B242800A}"/>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6" name="Oval 15">
                <a:extLst>
                  <a:ext uri="{FF2B5EF4-FFF2-40B4-BE49-F238E27FC236}">
                    <a16:creationId xmlns:a16="http://schemas.microsoft.com/office/drawing/2014/main" id="{53C0E603-2D4A-F26E-2B54-A494978EA0D2}"/>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7" name="Oval 16">
                <a:extLst>
                  <a:ext uri="{FF2B5EF4-FFF2-40B4-BE49-F238E27FC236}">
                    <a16:creationId xmlns:a16="http://schemas.microsoft.com/office/drawing/2014/main" id="{FE016C5A-D570-B8A0-1254-E58DE2C71E96}"/>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8" name="Oval 17">
                <a:extLst>
                  <a:ext uri="{FF2B5EF4-FFF2-40B4-BE49-F238E27FC236}">
                    <a16:creationId xmlns:a16="http://schemas.microsoft.com/office/drawing/2014/main" id="{F4378DD6-4055-6444-7B74-B6AAFEBDDB9A}"/>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9" name="Oval 18">
                <a:extLst>
                  <a:ext uri="{FF2B5EF4-FFF2-40B4-BE49-F238E27FC236}">
                    <a16:creationId xmlns:a16="http://schemas.microsoft.com/office/drawing/2014/main" id="{B971D18D-53B1-1191-3070-BE34B554F476}"/>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0" name="Oval 19">
                <a:extLst>
                  <a:ext uri="{FF2B5EF4-FFF2-40B4-BE49-F238E27FC236}">
                    <a16:creationId xmlns:a16="http://schemas.microsoft.com/office/drawing/2014/main" id="{D526047D-BD8C-5833-6C23-E4621A5A6087}"/>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21" name="Straight Arrow Connector 20">
                <a:extLst>
                  <a:ext uri="{FF2B5EF4-FFF2-40B4-BE49-F238E27FC236}">
                    <a16:creationId xmlns:a16="http://schemas.microsoft.com/office/drawing/2014/main" id="{E38D5129-096A-1553-20C6-5BB08A5F1561}"/>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22" name="Straight Arrow Connector 21">
                <a:extLst>
                  <a:ext uri="{FF2B5EF4-FFF2-40B4-BE49-F238E27FC236}">
                    <a16:creationId xmlns:a16="http://schemas.microsoft.com/office/drawing/2014/main" id="{73ACA4AC-8C75-3A9F-D1FA-E976F5AA3E0C}"/>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23" name="Straight Arrow Connector 22">
                <a:extLst>
                  <a:ext uri="{FF2B5EF4-FFF2-40B4-BE49-F238E27FC236}">
                    <a16:creationId xmlns:a16="http://schemas.microsoft.com/office/drawing/2014/main" id="{EA55B61D-779F-BBD1-0F58-5364421BDC31}"/>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24" name="Straight Arrow Connector 23">
                <a:extLst>
                  <a:ext uri="{FF2B5EF4-FFF2-40B4-BE49-F238E27FC236}">
                    <a16:creationId xmlns:a16="http://schemas.microsoft.com/office/drawing/2014/main" id="{0348F031-4E9E-B105-94C1-6C8E1D75F182}"/>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25" name="Straight Arrow Connector 24">
                <a:extLst>
                  <a:ext uri="{FF2B5EF4-FFF2-40B4-BE49-F238E27FC236}">
                    <a16:creationId xmlns:a16="http://schemas.microsoft.com/office/drawing/2014/main" id="{80CAE3E5-D0D3-2518-2A88-D28FBADD4274}"/>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26" name="Straight Arrow Connector 25">
                <a:extLst>
                  <a:ext uri="{FF2B5EF4-FFF2-40B4-BE49-F238E27FC236}">
                    <a16:creationId xmlns:a16="http://schemas.microsoft.com/office/drawing/2014/main" id="{7796045F-4D13-F6B1-F55A-5D8CB436F3B4}"/>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27" name="Straight Arrow Connector 26">
                <a:extLst>
                  <a:ext uri="{FF2B5EF4-FFF2-40B4-BE49-F238E27FC236}">
                    <a16:creationId xmlns:a16="http://schemas.microsoft.com/office/drawing/2014/main" id="{FB7F538A-1605-8073-0785-78F43772FA6D}"/>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28" name="Straight Arrow Connector 27">
                <a:extLst>
                  <a:ext uri="{FF2B5EF4-FFF2-40B4-BE49-F238E27FC236}">
                    <a16:creationId xmlns:a16="http://schemas.microsoft.com/office/drawing/2014/main" id="{BF1BDCB7-A1F9-48F0-C430-6EAF60797D5C}"/>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29" name="Straight Arrow Connector 28">
                <a:extLst>
                  <a:ext uri="{FF2B5EF4-FFF2-40B4-BE49-F238E27FC236}">
                    <a16:creationId xmlns:a16="http://schemas.microsoft.com/office/drawing/2014/main" id="{D260E046-0A61-31A4-2D81-D7C76361411C}"/>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30" name="Straight Arrow Connector 29">
                <a:extLst>
                  <a:ext uri="{FF2B5EF4-FFF2-40B4-BE49-F238E27FC236}">
                    <a16:creationId xmlns:a16="http://schemas.microsoft.com/office/drawing/2014/main" id="{9AC74204-2A5D-CA35-B613-1A971426E89A}"/>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1" name="Straight Arrow Connector 30">
                <a:extLst>
                  <a:ext uri="{FF2B5EF4-FFF2-40B4-BE49-F238E27FC236}">
                    <a16:creationId xmlns:a16="http://schemas.microsoft.com/office/drawing/2014/main" id="{F26175E1-69F4-81BD-2616-C2E9151B6B0E}"/>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2" name="Straight Arrow Connector 31">
                <a:extLst>
                  <a:ext uri="{FF2B5EF4-FFF2-40B4-BE49-F238E27FC236}">
                    <a16:creationId xmlns:a16="http://schemas.microsoft.com/office/drawing/2014/main" id="{9491196D-B0F9-A5CB-A3F7-ABBB78CC97BC}"/>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3" name="Straight Arrow Connector 32">
                <a:extLst>
                  <a:ext uri="{FF2B5EF4-FFF2-40B4-BE49-F238E27FC236}">
                    <a16:creationId xmlns:a16="http://schemas.microsoft.com/office/drawing/2014/main" id="{66CED6B3-34B0-90C4-D367-EA34B86342AD}"/>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4" name="Straight Arrow Connector 33">
                <a:extLst>
                  <a:ext uri="{FF2B5EF4-FFF2-40B4-BE49-F238E27FC236}">
                    <a16:creationId xmlns:a16="http://schemas.microsoft.com/office/drawing/2014/main" id="{15E69AFB-FF29-8770-B8D9-CC95F09AF417}"/>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5" name="Straight Arrow Connector 34">
                <a:extLst>
                  <a:ext uri="{FF2B5EF4-FFF2-40B4-BE49-F238E27FC236}">
                    <a16:creationId xmlns:a16="http://schemas.microsoft.com/office/drawing/2014/main" id="{9545675F-E55A-1D80-722A-C74210551C5D}"/>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6" name="Straight Arrow Connector 35">
                <a:extLst>
                  <a:ext uri="{FF2B5EF4-FFF2-40B4-BE49-F238E27FC236}">
                    <a16:creationId xmlns:a16="http://schemas.microsoft.com/office/drawing/2014/main" id="{11DFA330-714B-50A9-AADF-A77DDAEE34F8}"/>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grpSp>
        <p:nvGrpSpPr>
          <p:cNvPr id="288" name="Group 287"/>
          <p:cNvGrpSpPr/>
          <p:nvPr/>
        </p:nvGrpSpPr>
        <p:grpSpPr>
          <a:xfrm>
            <a:off x="3320143" y="1840821"/>
            <a:ext cx="5960982" cy="602885"/>
            <a:chOff x="1631263" y="851993"/>
            <a:chExt cx="5960982" cy="602885"/>
          </a:xfrm>
        </p:grpSpPr>
        <p:sp>
          <p:nvSpPr>
            <p:cNvPr id="2" name="Rounded Rectangular Callout 1"/>
            <p:cNvSpPr/>
            <p:nvPr/>
          </p:nvSpPr>
          <p:spPr>
            <a:xfrm>
              <a:off x="1631263" y="851993"/>
              <a:ext cx="5960982" cy="602885"/>
            </a:xfrm>
            <a:prstGeom prst="wedgeRoundRectCallout">
              <a:avLst>
                <a:gd name="adj1" fmla="val -54488"/>
                <a:gd name="adj2" fmla="val -4580"/>
                <a:gd name="adj3" fmla="val 16667"/>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 name="Content Placeholder 2">
              <a:extLst>
                <a:ext uri="{FF2B5EF4-FFF2-40B4-BE49-F238E27FC236}">
                  <a16:creationId xmlns:a16="http://schemas.microsoft.com/office/drawing/2014/main" id="{514954F7-C1FD-2AC7-C3DB-44DBA792FB18}"/>
                </a:ext>
              </a:extLst>
            </p:cNvPr>
            <p:cNvSpPr txBox="1">
              <a:spLocks/>
            </p:cNvSpPr>
            <p:nvPr/>
          </p:nvSpPr>
          <p:spPr>
            <a:xfrm>
              <a:off x="1701686" y="877019"/>
              <a:ext cx="5756331" cy="567848"/>
            </a:xfrm>
            <a:prstGeom prst="rect">
              <a:avLst/>
            </a:prstGeom>
            <a:noFill/>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200" i="1" dirty="0">
                  <a:solidFill>
                    <a:schemeClr val="tx2"/>
                  </a:solidFill>
                </a:rPr>
                <a:t>“I always liked geography. My last teacher in that subject was Professor August A. He was a man with black eyes.  I also like black eyes.  There are also blue and grey eyes and other sorts, too...”</a:t>
              </a:r>
              <a:endParaRPr lang="en-US" sz="1200" i="1" dirty="0">
                <a:solidFill>
                  <a:srgbClr val="FFFFFF"/>
                </a:solidFill>
                <a:latin typeface="Arial"/>
              </a:endParaRPr>
            </a:p>
          </p:txBody>
        </p:sp>
      </p:grpSp>
      <p:sp>
        <p:nvSpPr>
          <p:cNvPr id="298" name="TextBox 297">
            <a:extLst>
              <a:ext uri="{FF2B5EF4-FFF2-40B4-BE49-F238E27FC236}">
                <a16:creationId xmlns:a16="http://schemas.microsoft.com/office/drawing/2014/main" id="{1E122E95-4959-CDA9-ADBB-4AB873CA9B57}"/>
              </a:ext>
            </a:extLst>
          </p:cNvPr>
          <p:cNvSpPr txBox="1"/>
          <p:nvPr/>
        </p:nvSpPr>
        <p:spPr>
          <a:xfrm>
            <a:off x="1593403" y="4981906"/>
            <a:ext cx="312906" cy="369332"/>
          </a:xfrm>
          <a:prstGeom prst="rect">
            <a:avLst/>
          </a:prstGeom>
          <a:noFill/>
        </p:spPr>
        <p:txBody>
          <a:bodyPr wrap="none" rtlCol="0">
            <a:spAutoFit/>
          </a:bodyPr>
          <a:lstStyle/>
          <a:p>
            <a:pPr algn="ctr" defTabSz="457200">
              <a:defRPr/>
            </a:pPr>
            <a:r>
              <a:rPr lang="en-US" dirty="0">
                <a:solidFill>
                  <a:schemeClr val="bg1"/>
                </a:solidFill>
                <a:latin typeface="Arial"/>
              </a:rPr>
              <a:t>_</a:t>
            </a:r>
          </a:p>
        </p:txBody>
      </p:sp>
      <p:sp>
        <p:nvSpPr>
          <p:cNvPr id="9" name="Title 1">
            <a:extLst>
              <a:ext uri="{FF2B5EF4-FFF2-40B4-BE49-F238E27FC236}">
                <a16:creationId xmlns:a16="http://schemas.microsoft.com/office/drawing/2014/main" id="{220A290E-EE75-9FA4-5790-E2F368690A5E}"/>
              </a:ext>
            </a:extLst>
          </p:cNvPr>
          <p:cNvSpPr txBox="1">
            <a:spLocks/>
          </p:cNvSpPr>
          <p:nvPr/>
        </p:nvSpPr>
        <p:spPr>
          <a:xfrm>
            <a:off x="1518340" y="148418"/>
            <a:ext cx="9859249" cy="1086375"/>
          </a:xfrm>
          <a:prstGeom prst="rect">
            <a:avLst/>
          </a:prstGeom>
        </p:spPr>
        <p:txBody>
          <a:bodyP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800" dirty="0"/>
              <a:t>Positive thought disorder: </a:t>
            </a:r>
          </a:p>
          <a:p>
            <a:r>
              <a:rPr lang="en-US" sz="2800" i="1" dirty="0"/>
              <a:t>Objectively quantifying a selective </a:t>
            </a:r>
            <a:r>
              <a:rPr lang="en-US" sz="2800" dirty="0"/>
              <a:t>impairment in using </a:t>
            </a:r>
            <a:r>
              <a:rPr lang="en-US" sz="2800" i="1" dirty="0"/>
              <a:t>global</a:t>
            </a:r>
            <a:r>
              <a:rPr lang="en-US" sz="2800" dirty="0"/>
              <a:t>  vs. local context</a:t>
            </a:r>
          </a:p>
        </p:txBody>
      </p:sp>
    </p:spTree>
    <p:extLst>
      <p:ext uri="{BB962C8B-B14F-4D97-AF65-F5344CB8AC3E}">
        <p14:creationId xmlns:p14="http://schemas.microsoft.com/office/powerpoint/2010/main" val="7124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7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6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6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60"/>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5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52"/>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1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5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24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48"/>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24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4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4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6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160"/>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19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1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95"/>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20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2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202"/>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18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7"/>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188"/>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1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2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142"/>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174"/>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1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174"/>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167"/>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19"/>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167"/>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153"/>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15"/>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46"/>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312"/>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nodeType="clickEffect">
                                  <p:stCondLst>
                                    <p:cond delay="0"/>
                                  </p:stCondLst>
                                  <p:childTnLst>
                                    <p:set>
                                      <p:cBhvr>
                                        <p:cTn id="157" dur="1" fill="hold">
                                          <p:stCondLst>
                                            <p:cond delay="0"/>
                                          </p:stCondLst>
                                        </p:cTn>
                                        <p:tgtEl>
                                          <p:spTgt spid="312"/>
                                        </p:tgtEl>
                                        <p:attrNameLst>
                                          <p:attrName>style.visibility</p:attrName>
                                        </p:attrNameLst>
                                      </p:cBhvr>
                                      <p:to>
                                        <p:strVal val="hidden"/>
                                      </p:to>
                                    </p:set>
                                  </p:childTnLst>
                                </p:cTn>
                              </p:par>
                              <p:par>
                                <p:cTn id="158" presetID="1" presetClass="entr" presetSubtype="0" fill="hold" nodeType="withEffect">
                                  <p:stCondLst>
                                    <p:cond delay="0"/>
                                  </p:stCondLst>
                                  <p:childTnLst>
                                    <p:set>
                                      <p:cBhvr>
                                        <p:cTn id="159" dur="1" fill="hold">
                                          <p:stCondLst>
                                            <p:cond delay="0"/>
                                          </p:stCondLst>
                                        </p:cTn>
                                        <p:tgtEl>
                                          <p:spTgt spid="345"/>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284"/>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xit" presetSubtype="0" fill="hold" nodeType="clickEffect">
                                  <p:stCondLst>
                                    <p:cond delay="0"/>
                                  </p:stCondLst>
                                  <p:childTnLst>
                                    <p:set>
                                      <p:cBhvr>
                                        <p:cTn id="165" dur="1" fill="hold">
                                          <p:stCondLst>
                                            <p:cond delay="0"/>
                                          </p:stCondLst>
                                        </p:cTn>
                                        <p:tgtEl>
                                          <p:spTgt spid="345"/>
                                        </p:tgtEl>
                                        <p:attrNameLst>
                                          <p:attrName>style.visibility</p:attrName>
                                        </p:attrNameLst>
                                      </p:cBhvr>
                                      <p:to>
                                        <p:strVal val="hidden"/>
                                      </p:to>
                                    </p:set>
                                  </p:childTnLst>
                                </p:cTn>
                              </p:par>
                              <p:par>
                                <p:cTn id="166" presetID="1" presetClass="entr" presetSubtype="0" fill="hold" nodeType="withEffect">
                                  <p:stCondLst>
                                    <p:cond delay="0"/>
                                  </p:stCondLst>
                                  <p:childTnLst>
                                    <p:set>
                                      <p:cBhvr>
                                        <p:cTn id="167" dur="1" fill="hold">
                                          <p:stCondLst>
                                            <p:cond delay="0"/>
                                          </p:stCondLst>
                                        </p:cTn>
                                        <p:tgtEl>
                                          <p:spTgt spid="337"/>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286"/>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nodeType="clickEffect">
                                  <p:stCondLst>
                                    <p:cond delay="0"/>
                                  </p:stCondLst>
                                  <p:childTnLst>
                                    <p:set>
                                      <p:cBhvr>
                                        <p:cTn id="173" dur="1" fill="hold">
                                          <p:stCondLst>
                                            <p:cond delay="0"/>
                                          </p:stCondLst>
                                        </p:cTn>
                                        <p:tgtEl>
                                          <p:spTgt spid="337"/>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329"/>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85"/>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329"/>
                                        </p:tgtEl>
                                        <p:attrNameLst>
                                          <p:attrName>style.visibility</p:attrName>
                                        </p:attrNameLst>
                                      </p:cBhvr>
                                      <p:to>
                                        <p:strVal val="hidden"/>
                                      </p:to>
                                    </p:set>
                                  </p:childTnLst>
                                </p:cTn>
                              </p:par>
                              <p:par>
                                <p:cTn id="182" presetID="1" presetClass="entr" presetSubtype="0" fill="hold" nodeType="withEffect">
                                  <p:stCondLst>
                                    <p:cond delay="0"/>
                                  </p:stCondLst>
                                  <p:childTnLst>
                                    <p:set>
                                      <p:cBhvr>
                                        <p:cTn id="183" dur="1" fill="hold">
                                          <p:stCondLst>
                                            <p:cond delay="0"/>
                                          </p:stCondLst>
                                        </p:cTn>
                                        <p:tgtEl>
                                          <p:spTgt spid="321"/>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281"/>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nodeType="clickEffect">
                                  <p:stCondLst>
                                    <p:cond delay="0"/>
                                  </p:stCondLst>
                                  <p:childTnLst>
                                    <p:set>
                                      <p:cBhvr>
                                        <p:cTn id="189" dur="1" fill="hold">
                                          <p:stCondLst>
                                            <p:cond delay="0"/>
                                          </p:stCondLst>
                                        </p:cTn>
                                        <p:tgtEl>
                                          <p:spTgt spid="321"/>
                                        </p:tgtEl>
                                        <p:attrNameLst>
                                          <p:attrName>style.visibility</p:attrName>
                                        </p:attrNameLst>
                                      </p:cBhvr>
                                      <p:to>
                                        <p:strVal val="hidden"/>
                                      </p:to>
                                    </p:set>
                                  </p:childTnLst>
                                </p:cTn>
                              </p:par>
                              <p:par>
                                <p:cTn id="190" presetID="1" presetClass="entr" presetSubtype="0" fill="hold" nodeType="withEffect">
                                  <p:stCondLst>
                                    <p:cond delay="0"/>
                                  </p:stCondLst>
                                  <p:childTnLst>
                                    <p:set>
                                      <p:cBhvr>
                                        <p:cTn id="191" dur="1" fill="hold">
                                          <p:stCondLst>
                                            <p:cond delay="0"/>
                                          </p:stCondLst>
                                        </p:cTn>
                                        <p:tgtEl>
                                          <p:spTgt spid="3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78"/>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nodeType="clickEffect">
                                  <p:stCondLst>
                                    <p:cond delay="0"/>
                                  </p:stCondLst>
                                  <p:childTnLst>
                                    <p:set>
                                      <p:cBhvr>
                                        <p:cTn id="197" dur="1" fill="hold">
                                          <p:stCondLst>
                                            <p:cond delay="0"/>
                                          </p:stCondLst>
                                        </p:cTn>
                                        <p:tgtEl>
                                          <p:spTgt spid="313"/>
                                        </p:tgtEl>
                                        <p:attrNameLst>
                                          <p:attrName>style.visibility</p:attrName>
                                        </p:attrNameLst>
                                      </p:cBhvr>
                                      <p:to>
                                        <p:strVal val="hidden"/>
                                      </p:to>
                                    </p:set>
                                  </p:childTnLst>
                                </p:cTn>
                              </p:par>
                              <p:par>
                                <p:cTn id="198" presetID="1" presetClass="entr" presetSubtype="0" fill="hold" nodeType="withEffect">
                                  <p:stCondLst>
                                    <p:cond delay="0"/>
                                  </p:stCondLst>
                                  <p:childTnLst>
                                    <p:set>
                                      <p:cBhvr>
                                        <p:cTn id="199" dur="1" fill="hold">
                                          <p:stCondLst>
                                            <p:cond delay="0"/>
                                          </p:stCondLst>
                                        </p:cTn>
                                        <p:tgtEl>
                                          <p:spTgt spid="353"/>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280"/>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10"/>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145"/>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nodeType="clickEffect">
                                  <p:stCondLst>
                                    <p:cond delay="0"/>
                                  </p:stCondLst>
                                  <p:childTnLst>
                                    <p:set>
                                      <p:cBhvr>
                                        <p:cTn id="211" dur="1" fill="hold">
                                          <p:stCondLst>
                                            <p:cond delay="0"/>
                                          </p:stCondLst>
                                        </p:cTn>
                                        <p:tgtEl>
                                          <p:spTgt spid="370"/>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385"/>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278" grpId="0" animBg="1"/>
      <p:bldP spid="281" grpId="0" animBg="1"/>
      <p:bldP spid="285" grpId="0" animBg="1"/>
      <p:bldP spid="286" grpId="0" animBg="1"/>
      <p:bldP spid="284" grpId="0" animBg="1"/>
      <p:bldP spid="115" grpId="0" animBg="1"/>
      <p:bldP spid="119" grpId="0" animBg="1"/>
      <p:bldP spid="116" grpId="0" animBg="1"/>
      <p:bldP spid="120" grpId="0" animBg="1"/>
      <p:bldP spid="117" grpId="0" animBg="1"/>
      <p:bldP spid="121" grpId="0" animBg="1"/>
      <p:bldP spid="114" grpId="0" animBg="1"/>
      <p:bldP spid="71" grpId="0" animBg="1"/>
      <p:bldP spid="73" grpId="0" animBg="1"/>
      <p:bldP spid="74" grpId="0" animBg="1"/>
      <p:bldP spid="75" grpId="0" animBg="1"/>
      <p:bldP spid="80" grpId="0" animBg="1"/>
      <p:bldP spid="83" grpId="0" animBg="1"/>
      <p:bldP spid="86" grpId="0" animBg="1"/>
      <p:bldP spid="90" grpId="0" animBg="1"/>
      <p:bldP spid="92" grpId="0"/>
      <p:bldP spid="143" grpId="0"/>
      <p:bldP spid="145" grpId="0"/>
      <p:bldP spid="146" grpId="0"/>
      <p:bldP spid="2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212AB-CB5F-4E16-35A3-9BAF82F22043}"/>
              </a:ext>
            </a:extLst>
          </p:cNvPr>
          <p:cNvPicPr>
            <a:picLocks noChangeAspect="1"/>
          </p:cNvPicPr>
          <p:nvPr/>
        </p:nvPicPr>
        <p:blipFill>
          <a:blip r:embed="rId2"/>
          <a:stretch>
            <a:fillRect/>
          </a:stretch>
        </p:blipFill>
        <p:spPr>
          <a:xfrm>
            <a:off x="2247900" y="1482725"/>
            <a:ext cx="7696200" cy="4864100"/>
          </a:xfrm>
          <a:prstGeom prst="rect">
            <a:avLst/>
          </a:prstGeom>
        </p:spPr>
      </p:pic>
      <p:sp>
        <p:nvSpPr>
          <p:cNvPr id="5" name="Title 1">
            <a:extLst>
              <a:ext uri="{FF2B5EF4-FFF2-40B4-BE49-F238E27FC236}">
                <a16:creationId xmlns:a16="http://schemas.microsoft.com/office/drawing/2014/main" id="{B08F6C42-9F5F-EA68-87A7-08CFB530A4A2}"/>
              </a:ext>
            </a:extLst>
          </p:cNvPr>
          <p:cNvSpPr txBox="1">
            <a:spLocks/>
          </p:cNvSpPr>
          <p:nvPr/>
        </p:nvSpPr>
        <p:spPr>
          <a:xfrm>
            <a:off x="2011018" y="199218"/>
            <a:ext cx="9200794" cy="1086375"/>
          </a:xfrm>
          <a:prstGeom prst="rect">
            <a:avLst/>
          </a:prstGeom>
        </p:spPr>
        <p:txBody>
          <a:bodyP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800" dirty="0"/>
              <a:t>A </a:t>
            </a:r>
            <a:r>
              <a:rPr lang="en-US" sz="2800" i="1" dirty="0"/>
              <a:t>selective </a:t>
            </a:r>
            <a:r>
              <a:rPr lang="en-US" sz="2800" dirty="0"/>
              <a:t>impairment in using </a:t>
            </a:r>
            <a:r>
              <a:rPr lang="en-US" sz="2800" i="1" dirty="0"/>
              <a:t>global</a:t>
            </a:r>
            <a:r>
              <a:rPr lang="en-US" sz="2800" dirty="0"/>
              <a:t> context</a:t>
            </a:r>
          </a:p>
        </p:txBody>
      </p:sp>
    </p:spTree>
    <p:extLst>
      <p:ext uri="{BB962C8B-B14F-4D97-AF65-F5344CB8AC3E}">
        <p14:creationId xmlns:p14="http://schemas.microsoft.com/office/powerpoint/2010/main" val="281280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09CC06-9EAD-E795-BDDE-A748A156EC35}"/>
              </a:ext>
            </a:extLst>
          </p:cNvPr>
          <p:cNvPicPr>
            <a:picLocks noChangeAspect="1"/>
          </p:cNvPicPr>
          <p:nvPr/>
        </p:nvPicPr>
        <p:blipFill>
          <a:blip r:embed="rId2"/>
          <a:stretch>
            <a:fillRect/>
          </a:stretch>
        </p:blipFill>
        <p:spPr>
          <a:xfrm>
            <a:off x="2209800" y="1528040"/>
            <a:ext cx="7772400" cy="4944920"/>
          </a:xfrm>
          <a:prstGeom prst="rect">
            <a:avLst/>
          </a:prstGeom>
        </p:spPr>
      </p:pic>
      <p:sp>
        <p:nvSpPr>
          <p:cNvPr id="5" name="Title 1">
            <a:extLst>
              <a:ext uri="{FF2B5EF4-FFF2-40B4-BE49-F238E27FC236}">
                <a16:creationId xmlns:a16="http://schemas.microsoft.com/office/drawing/2014/main" id="{AA804C3E-DD51-9119-1C43-073222AC9D17}"/>
              </a:ext>
            </a:extLst>
          </p:cNvPr>
          <p:cNvSpPr txBox="1">
            <a:spLocks/>
          </p:cNvSpPr>
          <p:nvPr/>
        </p:nvSpPr>
        <p:spPr>
          <a:xfrm>
            <a:off x="1553818" y="114551"/>
            <a:ext cx="9200794" cy="1086375"/>
          </a:xfrm>
          <a:prstGeom prst="rect">
            <a:avLst/>
          </a:prstGeom>
        </p:spPr>
        <p:txBody>
          <a:bodyP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800" dirty="0"/>
              <a:t>A </a:t>
            </a:r>
            <a:r>
              <a:rPr lang="en-US" sz="2800" i="1" dirty="0"/>
              <a:t>selective </a:t>
            </a:r>
            <a:r>
              <a:rPr lang="en-US" sz="2800" dirty="0"/>
              <a:t>impairment in using </a:t>
            </a:r>
            <a:r>
              <a:rPr lang="en-US" sz="2800" i="1" dirty="0"/>
              <a:t>global</a:t>
            </a:r>
            <a:r>
              <a:rPr lang="en-US" sz="2800" dirty="0"/>
              <a:t> context…</a:t>
            </a:r>
          </a:p>
          <a:p>
            <a:r>
              <a:rPr lang="en-US" sz="2800" dirty="0"/>
              <a:t>selectively predicts positive thought disorder</a:t>
            </a:r>
          </a:p>
        </p:txBody>
      </p:sp>
    </p:spTree>
    <p:extLst>
      <p:ext uri="{BB962C8B-B14F-4D97-AF65-F5344CB8AC3E}">
        <p14:creationId xmlns:p14="http://schemas.microsoft.com/office/powerpoint/2010/main" val="144595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0073-B34B-06B8-0A63-5B2DA5E21C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FFE3DD5-FF8D-AF07-D076-74F8ED2848DF}"/>
              </a:ext>
            </a:extLst>
          </p:cNvPr>
          <p:cNvSpPr/>
          <p:nvPr/>
        </p:nvSpPr>
        <p:spPr>
          <a:xfrm>
            <a:off x="1076013" y="1081565"/>
            <a:ext cx="10407552" cy="1261884"/>
          </a:xfrm>
          <a:prstGeom prst="rect">
            <a:avLst/>
          </a:prstGeom>
        </p:spPr>
        <p:txBody>
          <a:bodyPr wrap="square">
            <a:spAutoFit/>
          </a:bodyPr>
          <a:lstStyle/>
          <a:p>
            <a:pPr algn="ctr" defTabSz="342900">
              <a:defRPr/>
            </a:pPr>
            <a:r>
              <a:rPr lang="en-US" sz="1600" kern="100" dirty="0">
                <a:solidFill>
                  <a:schemeClr val="tx2"/>
                </a:solidFill>
                <a:effectLst/>
                <a:latin typeface="Helvetica" pitchFamily="2" charset="0"/>
                <a:ea typeface="Times New Roman" panose="02020603050405020304" pitchFamily="18" charset="0"/>
                <a:cs typeface="Times New Roman" panose="02020603050405020304" pitchFamily="18" charset="0"/>
              </a:rPr>
              <a:t>“</a:t>
            </a:r>
            <a:r>
              <a:rPr lang="en-US" sz="1600" i="1" kern="100" dirty="0">
                <a:solidFill>
                  <a:schemeClr val="tx2"/>
                </a:solidFill>
                <a:latin typeface="Helvetica" pitchFamily="2" charset="0"/>
                <a:ea typeface="Times New Roman" panose="02020603050405020304" pitchFamily="18" charset="0"/>
                <a:cs typeface="Times New Roman" panose="02020603050405020304" pitchFamily="18" charset="0"/>
              </a:rPr>
              <a:t>P</a:t>
            </a:r>
            <a:r>
              <a:rPr lang="en-US" sz="1600" i="1" kern="100" dirty="0">
                <a:solidFill>
                  <a:schemeClr val="tx2"/>
                </a:solidFill>
                <a:effectLst/>
                <a:latin typeface="Helvetica" pitchFamily="2" charset="0"/>
                <a:ea typeface="Times New Roman" panose="02020603050405020304" pitchFamily="18" charset="0"/>
                <a:cs typeface="Times New Roman" panose="02020603050405020304" pitchFamily="18" charset="0"/>
              </a:rPr>
              <a:t>rovides an automated, interpretable measure that can potentially be used to quantify speech disorganization in schizophrenia. Our findings directly link the clinical phenomenology of thought disorder to neurocognitive constructs that are grounded in psycholinguistic theory and neurobiology.”</a:t>
            </a:r>
          </a:p>
          <a:p>
            <a:pPr algn="ctr" defTabSz="342900">
              <a:defRPr/>
            </a:pPr>
            <a:endParaRPr lang="en-US" sz="2800" b="1" dirty="0">
              <a:solidFill>
                <a:srgbClr val="FFFF00"/>
              </a:solidFill>
              <a:latin typeface="Helvetica" panose="020B0604020202020204" pitchFamily="34" charset="0"/>
              <a:cs typeface="Helvetica" panose="020B0604020202020204" pitchFamily="34" charset="0"/>
            </a:endParaRPr>
          </a:p>
        </p:txBody>
      </p:sp>
      <p:grpSp>
        <p:nvGrpSpPr>
          <p:cNvPr id="91" name="Group 90">
            <a:extLst>
              <a:ext uri="{FF2B5EF4-FFF2-40B4-BE49-F238E27FC236}">
                <a16:creationId xmlns:a16="http://schemas.microsoft.com/office/drawing/2014/main" id="{2AEB0930-67D4-B787-28B5-C050881D0A05}"/>
              </a:ext>
            </a:extLst>
          </p:cNvPr>
          <p:cNvGrpSpPr>
            <a:grpSpLocks noChangeAspect="1"/>
          </p:cNvGrpSpPr>
          <p:nvPr/>
        </p:nvGrpSpPr>
        <p:grpSpPr>
          <a:xfrm>
            <a:off x="1252978" y="2177364"/>
            <a:ext cx="5179943" cy="4585547"/>
            <a:chOff x="454750" y="1625376"/>
            <a:chExt cx="4424190" cy="3916516"/>
          </a:xfrm>
        </p:grpSpPr>
        <p:grpSp>
          <p:nvGrpSpPr>
            <p:cNvPr id="4" name="Group 3">
              <a:extLst>
                <a:ext uri="{FF2B5EF4-FFF2-40B4-BE49-F238E27FC236}">
                  <a16:creationId xmlns:a16="http://schemas.microsoft.com/office/drawing/2014/main" id="{F5FC1F55-0141-019A-70E7-47CA15FAFEBB}"/>
                </a:ext>
              </a:extLst>
            </p:cNvPr>
            <p:cNvGrpSpPr/>
            <p:nvPr/>
          </p:nvGrpSpPr>
          <p:grpSpPr>
            <a:xfrm>
              <a:off x="454750" y="1625376"/>
              <a:ext cx="4406628" cy="3916516"/>
              <a:chOff x="2424156" y="776940"/>
              <a:chExt cx="6602282" cy="5983417"/>
            </a:xfrm>
          </p:grpSpPr>
          <p:grpSp>
            <p:nvGrpSpPr>
              <p:cNvPr id="6" name="Group 5">
                <a:extLst>
                  <a:ext uri="{FF2B5EF4-FFF2-40B4-BE49-F238E27FC236}">
                    <a16:creationId xmlns:a16="http://schemas.microsoft.com/office/drawing/2014/main" id="{435A9AB3-23BC-1066-88F6-16767F73A0C6}"/>
                  </a:ext>
                </a:extLst>
              </p:cNvPr>
              <p:cNvGrpSpPr/>
              <p:nvPr/>
            </p:nvGrpSpPr>
            <p:grpSpPr>
              <a:xfrm>
                <a:off x="7316379" y="6100036"/>
                <a:ext cx="1479901" cy="660321"/>
                <a:chOff x="7316379" y="6100036"/>
                <a:chExt cx="1479901" cy="660321"/>
              </a:xfrm>
            </p:grpSpPr>
            <p:cxnSp>
              <p:nvCxnSpPr>
                <p:cNvPr id="79" name="Straight Arrow Connector 78">
                  <a:extLst>
                    <a:ext uri="{FF2B5EF4-FFF2-40B4-BE49-F238E27FC236}">
                      <a16:creationId xmlns:a16="http://schemas.microsoft.com/office/drawing/2014/main" id="{A0527050-DF64-3050-C227-85A9ADD83334}"/>
                    </a:ext>
                  </a:extLst>
                </p:cNvPr>
                <p:cNvCxnSpPr>
                  <a:cxnSpLocks/>
                </p:cNvCxnSpPr>
                <p:nvPr/>
              </p:nvCxnSpPr>
              <p:spPr>
                <a:xfrm>
                  <a:off x="7589212"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808C30FE-18E2-22EB-0ABB-B571271EF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22494" y="6614133"/>
                  <a:ext cx="333437" cy="85290"/>
                </a:xfrm>
                <a:prstGeom prst="rect">
                  <a:avLst/>
                </a:prstGeom>
              </p:spPr>
            </p:pic>
            <p:pic>
              <p:nvPicPr>
                <p:cNvPr id="81" name="Picture 80">
                  <a:extLst>
                    <a:ext uri="{FF2B5EF4-FFF2-40B4-BE49-F238E27FC236}">
                      <a16:creationId xmlns:a16="http://schemas.microsoft.com/office/drawing/2014/main" id="{1EED1861-BB1A-DBFD-D3EF-0022505E4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488" y="6553200"/>
                  <a:ext cx="138988" cy="207157"/>
                </a:xfrm>
                <a:prstGeom prst="rect">
                  <a:avLst/>
                </a:prstGeom>
              </p:spPr>
            </p:pic>
            <p:cxnSp>
              <p:nvCxnSpPr>
                <p:cNvPr id="83" name="Straight Arrow Connector 82">
                  <a:extLst>
                    <a:ext uri="{FF2B5EF4-FFF2-40B4-BE49-F238E27FC236}">
                      <a16:creationId xmlns:a16="http://schemas.microsoft.com/office/drawing/2014/main" id="{02D6B391-2659-249F-EF7C-1511FEC22F0A}"/>
                    </a:ext>
                  </a:extLst>
                </p:cNvPr>
                <p:cNvCxnSpPr>
                  <a:cxnSpLocks/>
                </p:cNvCxnSpPr>
                <p:nvPr/>
              </p:nvCxnSpPr>
              <p:spPr>
                <a:xfrm>
                  <a:off x="8436981"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7D9199F-1E05-55C9-8193-0033DD677CCB}"/>
                    </a:ext>
                  </a:extLst>
                </p:cNvPr>
                <p:cNvGrpSpPr/>
                <p:nvPr/>
              </p:nvGrpSpPr>
              <p:grpSpPr>
                <a:xfrm>
                  <a:off x="7316379" y="6100056"/>
                  <a:ext cx="545670" cy="352652"/>
                  <a:chOff x="2400590" y="5765537"/>
                  <a:chExt cx="605702" cy="341694"/>
                </a:xfrm>
              </p:grpSpPr>
              <p:sp>
                <p:nvSpPr>
                  <p:cNvPr id="88" name="TextBox 87">
                    <a:extLst>
                      <a:ext uri="{FF2B5EF4-FFF2-40B4-BE49-F238E27FC236}">
                        <a16:creationId xmlns:a16="http://schemas.microsoft.com/office/drawing/2014/main" id="{FC13D88C-5929-672E-D760-3AFC23C7FFE4}"/>
                      </a:ext>
                    </a:extLst>
                  </p:cNvPr>
                  <p:cNvSpPr txBox="1"/>
                  <p:nvPr/>
                </p:nvSpPr>
                <p:spPr>
                  <a:xfrm>
                    <a:off x="2400590" y="5765537"/>
                    <a:ext cx="605702" cy="341694"/>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visual</a:t>
                    </a:r>
                  </a:p>
                </p:txBody>
              </p:sp>
              <p:sp>
                <p:nvSpPr>
                  <p:cNvPr id="89" name="Rounded Rectangle 88">
                    <a:extLst>
                      <a:ext uri="{FF2B5EF4-FFF2-40B4-BE49-F238E27FC236}">
                        <a16:creationId xmlns:a16="http://schemas.microsoft.com/office/drawing/2014/main" id="{50C4D454-4FA2-C602-F760-C2BA7565A43F}"/>
                      </a:ext>
                    </a:extLst>
                  </p:cNvPr>
                  <p:cNvSpPr/>
                  <p:nvPr/>
                </p:nvSpPr>
                <p:spPr>
                  <a:xfrm>
                    <a:off x="2409908" y="5785642"/>
                    <a:ext cx="587065" cy="241829"/>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nvGrpSpPr>
                <p:cNvPr id="85" name="Group 84">
                  <a:extLst>
                    <a:ext uri="{FF2B5EF4-FFF2-40B4-BE49-F238E27FC236}">
                      <a16:creationId xmlns:a16="http://schemas.microsoft.com/office/drawing/2014/main" id="{9EC654CB-81FF-5647-EB64-810839CB2E25}"/>
                    </a:ext>
                  </a:extLst>
                </p:cNvPr>
                <p:cNvGrpSpPr/>
                <p:nvPr/>
              </p:nvGrpSpPr>
              <p:grpSpPr>
                <a:xfrm>
                  <a:off x="8077685" y="6100036"/>
                  <a:ext cx="718595" cy="352650"/>
                  <a:chOff x="3222258" y="5765533"/>
                  <a:chExt cx="797652" cy="341693"/>
                </a:xfrm>
              </p:grpSpPr>
              <p:sp>
                <p:nvSpPr>
                  <p:cNvPr id="86" name="TextBox 85">
                    <a:extLst>
                      <a:ext uri="{FF2B5EF4-FFF2-40B4-BE49-F238E27FC236}">
                        <a16:creationId xmlns:a16="http://schemas.microsoft.com/office/drawing/2014/main" id="{7AA7E265-BC2C-1110-3630-27BA6EC61CEC}"/>
                      </a:ext>
                    </a:extLst>
                  </p:cNvPr>
                  <p:cNvSpPr txBox="1"/>
                  <p:nvPr/>
                </p:nvSpPr>
                <p:spPr>
                  <a:xfrm>
                    <a:off x="3222258" y="5765533"/>
                    <a:ext cx="797652" cy="341693"/>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auditory</a:t>
                    </a:r>
                  </a:p>
                </p:txBody>
              </p:sp>
              <p:sp>
                <p:nvSpPr>
                  <p:cNvPr id="87" name="Rounded Rectangle 86">
                    <a:extLst>
                      <a:ext uri="{FF2B5EF4-FFF2-40B4-BE49-F238E27FC236}">
                        <a16:creationId xmlns:a16="http://schemas.microsoft.com/office/drawing/2014/main" id="{6C2A12E8-B5E0-B9AB-C2A9-003F63CC5662}"/>
                      </a:ext>
                    </a:extLst>
                  </p:cNvPr>
                  <p:cNvSpPr/>
                  <p:nvPr/>
                </p:nvSpPr>
                <p:spPr>
                  <a:xfrm>
                    <a:off x="3259199" y="5785642"/>
                    <a:ext cx="723772" cy="236781"/>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grpSp>
            <p:nvGrpSpPr>
              <p:cNvPr id="7" name="Group 6">
                <a:extLst>
                  <a:ext uri="{FF2B5EF4-FFF2-40B4-BE49-F238E27FC236}">
                    <a16:creationId xmlns:a16="http://schemas.microsoft.com/office/drawing/2014/main" id="{8E20D4F3-9F54-FFD3-8349-152797B7B04F}"/>
                  </a:ext>
                </a:extLst>
              </p:cNvPr>
              <p:cNvGrpSpPr/>
              <p:nvPr/>
            </p:nvGrpSpPr>
            <p:grpSpPr>
              <a:xfrm>
                <a:off x="3978623" y="2084674"/>
                <a:ext cx="5047815" cy="790013"/>
                <a:chOff x="3978623" y="2084674"/>
                <a:chExt cx="5047815" cy="790013"/>
              </a:xfrm>
            </p:grpSpPr>
            <p:sp>
              <p:nvSpPr>
                <p:cNvPr id="73" name="Rounded Rectangle 72">
                  <a:extLst>
                    <a:ext uri="{FF2B5EF4-FFF2-40B4-BE49-F238E27FC236}">
                      <a16:creationId xmlns:a16="http://schemas.microsoft.com/office/drawing/2014/main" id="{8CB53FAC-9E28-68CB-ED2C-AAAA17FEECD6}"/>
                    </a:ext>
                  </a:extLst>
                </p:cNvPr>
                <p:cNvSpPr/>
                <p:nvPr/>
              </p:nvSpPr>
              <p:spPr>
                <a:xfrm>
                  <a:off x="3978623" y="2164569"/>
                  <a:ext cx="5047815" cy="710118"/>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74" name="TextBox 73">
                  <a:extLst>
                    <a:ext uri="{FF2B5EF4-FFF2-40B4-BE49-F238E27FC236}">
                      <a16:creationId xmlns:a16="http://schemas.microsoft.com/office/drawing/2014/main" id="{65267A70-15B5-5300-B32B-B880D9E36271}"/>
                    </a:ext>
                  </a:extLst>
                </p:cNvPr>
                <p:cNvSpPr txBox="1"/>
                <p:nvPr/>
              </p:nvSpPr>
              <p:spPr>
                <a:xfrm>
                  <a:off x="5199359" y="2084674"/>
                  <a:ext cx="2606345" cy="387918"/>
                </a:xfrm>
                <a:prstGeom prst="rect">
                  <a:avLst/>
                </a:prstGeom>
                <a:noFill/>
              </p:spPr>
              <p:txBody>
                <a:bodyPr wrap="none" lIns="34290" rIns="34290" rtlCol="0" anchor="ctr">
                  <a:spAutoFit/>
                </a:bodyPr>
                <a:lstStyle/>
                <a:p>
                  <a:pPr algn="ctr" defTabSz="342900">
                    <a:defRPr/>
                  </a:pPr>
                  <a:r>
                    <a:rPr lang="en-US" sz="1050" dirty="0">
                      <a:solidFill>
                        <a:srgbClr val="9966FF"/>
                      </a:solidFill>
                      <a:latin typeface="Arial"/>
                    </a:rPr>
                    <a:t>DISCOURSE STRUCTURE</a:t>
                  </a:r>
                </a:p>
              </p:txBody>
            </p:sp>
            <p:sp>
              <p:nvSpPr>
                <p:cNvPr id="75" name="Rounded Rectangle 74">
                  <a:extLst>
                    <a:ext uri="{FF2B5EF4-FFF2-40B4-BE49-F238E27FC236}">
                      <a16:creationId xmlns:a16="http://schemas.microsoft.com/office/drawing/2014/main" id="{C9467716-11D1-EDC0-4EF4-3B64637FA8BD}"/>
                    </a:ext>
                  </a:extLst>
                </p:cNvPr>
                <p:cNvSpPr/>
                <p:nvPr/>
              </p:nvSpPr>
              <p:spPr>
                <a:xfrm>
                  <a:off x="774327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6" name="Rounded Rectangle 75">
                  <a:extLst>
                    <a:ext uri="{FF2B5EF4-FFF2-40B4-BE49-F238E27FC236}">
                      <a16:creationId xmlns:a16="http://schemas.microsoft.com/office/drawing/2014/main" id="{111404A1-57F1-ED90-83FA-EE0D38450058}"/>
                    </a:ext>
                  </a:extLst>
                </p:cNvPr>
                <p:cNvSpPr/>
                <p:nvPr/>
              </p:nvSpPr>
              <p:spPr>
                <a:xfrm>
                  <a:off x="6552552"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7" name="Rounded Rectangle 76">
                  <a:extLst>
                    <a:ext uri="{FF2B5EF4-FFF2-40B4-BE49-F238E27FC236}">
                      <a16:creationId xmlns:a16="http://schemas.microsoft.com/office/drawing/2014/main" id="{19B47F04-8801-6EFC-85C2-74F3C41A5673}"/>
                    </a:ext>
                  </a:extLst>
                </p:cNvPr>
                <p:cNvSpPr/>
                <p:nvPr/>
              </p:nvSpPr>
              <p:spPr>
                <a:xfrm>
                  <a:off x="417110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8" name="Rounded Rectangle 77">
                  <a:extLst>
                    <a:ext uri="{FF2B5EF4-FFF2-40B4-BE49-F238E27FC236}">
                      <a16:creationId xmlns:a16="http://schemas.microsoft.com/office/drawing/2014/main" id="{7701BC1B-3CEC-E554-E850-3090FB2DFAD7}"/>
                    </a:ext>
                  </a:extLst>
                </p:cNvPr>
                <p:cNvSpPr/>
                <p:nvPr/>
              </p:nvSpPr>
              <p:spPr>
                <a:xfrm>
                  <a:off x="5361829"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8" name="Group 7">
                <a:extLst>
                  <a:ext uri="{FF2B5EF4-FFF2-40B4-BE49-F238E27FC236}">
                    <a16:creationId xmlns:a16="http://schemas.microsoft.com/office/drawing/2014/main" id="{6C40BB0B-5FA7-4864-C513-DCEC72DDFD1E}"/>
                  </a:ext>
                </a:extLst>
              </p:cNvPr>
              <p:cNvGrpSpPr/>
              <p:nvPr/>
            </p:nvGrpSpPr>
            <p:grpSpPr>
              <a:xfrm>
                <a:off x="2424156" y="776940"/>
                <a:ext cx="6602282" cy="1151653"/>
                <a:chOff x="2424156" y="776940"/>
                <a:chExt cx="6602282" cy="1151653"/>
              </a:xfrm>
            </p:grpSpPr>
            <p:grpSp>
              <p:nvGrpSpPr>
                <p:cNvPr id="65" name="Group 64">
                  <a:extLst>
                    <a:ext uri="{FF2B5EF4-FFF2-40B4-BE49-F238E27FC236}">
                      <a16:creationId xmlns:a16="http://schemas.microsoft.com/office/drawing/2014/main" id="{C8965447-7E68-2F09-DD7F-5E32303946F3}"/>
                    </a:ext>
                  </a:extLst>
                </p:cNvPr>
                <p:cNvGrpSpPr/>
                <p:nvPr/>
              </p:nvGrpSpPr>
              <p:grpSpPr>
                <a:xfrm>
                  <a:off x="2585199" y="1139239"/>
                  <a:ext cx="6274792" cy="689559"/>
                  <a:chOff x="4846216" y="1385315"/>
                  <a:chExt cx="4154909" cy="555352"/>
                </a:xfrm>
              </p:grpSpPr>
              <p:sp>
                <p:nvSpPr>
                  <p:cNvPr id="71" name="Rounded Rectangle 70">
                    <a:extLst>
                      <a:ext uri="{FF2B5EF4-FFF2-40B4-BE49-F238E27FC236}">
                        <a16:creationId xmlns:a16="http://schemas.microsoft.com/office/drawing/2014/main" id="{7E9B3077-3F7F-2DF3-9E55-8667D5F9E7ED}"/>
                      </a:ext>
                    </a:extLst>
                  </p:cNvPr>
                  <p:cNvSpPr/>
                  <p:nvPr/>
                </p:nvSpPr>
                <p:spPr>
                  <a:xfrm>
                    <a:off x="4846216" y="1434897"/>
                    <a:ext cx="4154909" cy="505770"/>
                  </a:xfrm>
                  <a:prstGeom prst="roundRect">
                    <a:avLst>
                      <a:gd name="adj" fmla="val 50000"/>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defRPr/>
                    </a:pPr>
                    <a:endParaRPr lang="en-US" sz="1350">
                      <a:solidFill>
                        <a:srgbClr val="00FF00"/>
                      </a:solidFill>
                      <a:highlight>
                        <a:srgbClr val="00FF00"/>
                      </a:highlight>
                      <a:latin typeface="Arial"/>
                    </a:endParaRPr>
                  </a:p>
                </p:txBody>
              </p:sp>
              <p:sp>
                <p:nvSpPr>
                  <p:cNvPr id="72" name="TextBox 71">
                    <a:extLst>
                      <a:ext uri="{FF2B5EF4-FFF2-40B4-BE49-F238E27FC236}">
                        <a16:creationId xmlns:a16="http://schemas.microsoft.com/office/drawing/2014/main" id="{DC9D2812-0926-BC96-E51E-86C10AAD5447}"/>
                      </a:ext>
                    </a:extLst>
                  </p:cNvPr>
                  <p:cNvSpPr txBox="1"/>
                  <p:nvPr/>
                </p:nvSpPr>
                <p:spPr>
                  <a:xfrm>
                    <a:off x="6305549" y="1385315"/>
                    <a:ext cx="1232816" cy="312418"/>
                  </a:xfrm>
                  <a:prstGeom prst="rect">
                    <a:avLst/>
                  </a:prstGeom>
                  <a:noFill/>
                </p:spPr>
                <p:txBody>
                  <a:bodyPr wrap="none" lIns="34290" rIns="34290" rtlCol="0" anchor="ctr">
                    <a:spAutoFit/>
                  </a:bodyPr>
                  <a:lstStyle/>
                  <a:p>
                    <a:pPr algn="ctr" defTabSz="342900">
                      <a:defRPr/>
                    </a:pPr>
                    <a:r>
                      <a:rPr lang="en-US" sz="1050" dirty="0">
                        <a:solidFill>
                          <a:srgbClr val="FF6666"/>
                        </a:solidFill>
                        <a:latin typeface="Arial"/>
                      </a:rPr>
                      <a:t>INTERPRETATION</a:t>
                    </a:r>
                  </a:p>
                </p:txBody>
              </p:sp>
            </p:grpSp>
            <p:sp>
              <p:nvSpPr>
                <p:cNvPr id="66" name="Rounded Rectangle 65">
                  <a:extLst>
                    <a:ext uri="{FF2B5EF4-FFF2-40B4-BE49-F238E27FC236}">
                      <a16:creationId xmlns:a16="http://schemas.microsoft.com/office/drawing/2014/main" id="{4F396606-1214-0FEE-126A-57AA0C6A0A03}"/>
                    </a:ext>
                  </a:extLst>
                </p:cNvPr>
                <p:cNvSpPr/>
                <p:nvPr/>
              </p:nvSpPr>
              <p:spPr>
                <a:xfrm>
                  <a:off x="2424156" y="776940"/>
                  <a:ext cx="6602282" cy="1151653"/>
                </a:xfrm>
                <a:prstGeom prst="roundRect">
                  <a:avLst>
                    <a:gd name="adj" fmla="val 49644"/>
                  </a:avLst>
                </a:prstGeom>
                <a:noFill/>
                <a:ln>
                  <a:solidFill>
                    <a:schemeClr val="accent6">
                      <a:lumMod val="60000"/>
                      <a:lumOff val="40000"/>
                      <a:alpha val="9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7030A0"/>
                    </a:solidFill>
                    <a:latin typeface="Arial"/>
                  </a:endParaRPr>
                </a:p>
              </p:txBody>
            </p:sp>
            <p:sp>
              <p:nvSpPr>
                <p:cNvPr id="67" name="TextBox 66">
                  <a:extLst>
                    <a:ext uri="{FF2B5EF4-FFF2-40B4-BE49-F238E27FC236}">
                      <a16:creationId xmlns:a16="http://schemas.microsoft.com/office/drawing/2014/main" id="{6FCFC89A-FF8A-8486-3596-8E7EC0193FDC}"/>
                    </a:ext>
                  </a:extLst>
                </p:cNvPr>
                <p:cNvSpPr txBox="1"/>
                <p:nvPr/>
              </p:nvSpPr>
              <p:spPr>
                <a:xfrm>
                  <a:off x="3478008" y="843794"/>
                  <a:ext cx="4234907" cy="246857"/>
                </a:xfrm>
                <a:prstGeom prst="rect">
                  <a:avLst/>
                </a:prstGeom>
                <a:noFill/>
              </p:spPr>
              <p:txBody>
                <a:bodyPr wrap="square" lIns="34290" tIns="0" rIns="34290" bIns="0" rtlCol="0" anchor="ctr">
                  <a:spAutoFit/>
                </a:bodyPr>
                <a:lstStyle/>
                <a:p>
                  <a:pPr algn="ctr" defTabSz="685800">
                    <a:defRPr/>
                  </a:pPr>
                  <a:r>
                    <a:rPr lang="en-US" sz="1050" dirty="0">
                      <a:solidFill>
                        <a:schemeClr val="accent6">
                          <a:lumMod val="60000"/>
                          <a:lumOff val="40000"/>
                        </a:schemeClr>
                      </a:solidFill>
                      <a:latin typeface="Arial"/>
                      <a:cs typeface="Arial"/>
                    </a:rPr>
                    <a:t>STORED REAL-WORLD KNOWLEDGE</a:t>
                  </a:r>
                </a:p>
              </p:txBody>
            </p:sp>
            <p:sp>
              <p:nvSpPr>
                <p:cNvPr id="68" name="Rounded Rectangle 67">
                  <a:extLst>
                    <a:ext uri="{FF2B5EF4-FFF2-40B4-BE49-F238E27FC236}">
                      <a16:creationId xmlns:a16="http://schemas.microsoft.com/office/drawing/2014/main" id="{4659101B-6896-0057-2020-6687BA112021}"/>
                    </a:ext>
                  </a:extLst>
                </p:cNvPr>
                <p:cNvSpPr/>
                <p:nvPr/>
              </p:nvSpPr>
              <p:spPr>
                <a:xfrm>
                  <a:off x="7055682"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69" name="Rounded Rectangle 68">
                  <a:extLst>
                    <a:ext uri="{FF2B5EF4-FFF2-40B4-BE49-F238E27FC236}">
                      <a16:creationId xmlns:a16="http://schemas.microsoft.com/office/drawing/2014/main" id="{7E5769DB-F5F9-B6AC-2FE1-5C6FFA88804F}"/>
                    </a:ext>
                  </a:extLst>
                </p:cNvPr>
                <p:cNvSpPr/>
                <p:nvPr/>
              </p:nvSpPr>
              <p:spPr>
                <a:xfrm>
                  <a:off x="4996168"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0" name="Rounded Rectangle 69">
                  <a:extLst>
                    <a:ext uri="{FF2B5EF4-FFF2-40B4-BE49-F238E27FC236}">
                      <a16:creationId xmlns:a16="http://schemas.microsoft.com/office/drawing/2014/main" id="{F8F78AA7-7FA4-983A-ACC6-64708839ACB8}"/>
                    </a:ext>
                  </a:extLst>
                </p:cNvPr>
                <p:cNvSpPr/>
                <p:nvPr/>
              </p:nvSpPr>
              <p:spPr>
                <a:xfrm>
                  <a:off x="2936655"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9" name="Group 8">
                <a:extLst>
                  <a:ext uri="{FF2B5EF4-FFF2-40B4-BE49-F238E27FC236}">
                    <a16:creationId xmlns:a16="http://schemas.microsoft.com/office/drawing/2014/main" id="{34E401F7-B291-40CF-FE69-01E2279D2FA6}"/>
                  </a:ext>
                </a:extLst>
              </p:cNvPr>
              <p:cNvGrpSpPr/>
              <p:nvPr/>
            </p:nvGrpSpPr>
            <p:grpSpPr>
              <a:xfrm>
                <a:off x="6844244" y="4890745"/>
                <a:ext cx="928156" cy="443255"/>
                <a:chOff x="6754554" y="4673973"/>
                <a:chExt cx="928156" cy="443255"/>
              </a:xfrm>
            </p:grpSpPr>
            <p:sp>
              <p:nvSpPr>
                <p:cNvPr id="63" name="Rounded Rectangle 62">
                  <a:extLst>
                    <a:ext uri="{FF2B5EF4-FFF2-40B4-BE49-F238E27FC236}">
                      <a16:creationId xmlns:a16="http://schemas.microsoft.com/office/drawing/2014/main" id="{46D94235-8C16-EC38-4690-AB0EF7410192}"/>
                    </a:ext>
                  </a:extLst>
                </p:cNvPr>
                <p:cNvSpPr/>
                <p:nvPr/>
              </p:nvSpPr>
              <p:spPr>
                <a:xfrm>
                  <a:off x="6754554" y="4673973"/>
                  <a:ext cx="928156" cy="443255"/>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4" name="Rounded Rectangle 63">
                  <a:extLst>
                    <a:ext uri="{FF2B5EF4-FFF2-40B4-BE49-F238E27FC236}">
                      <a16:creationId xmlns:a16="http://schemas.microsoft.com/office/drawing/2014/main" id="{3F5160AF-3F95-BDCD-B38F-C4DF8E2471CA}"/>
                    </a:ext>
                  </a:extLst>
                </p:cNvPr>
                <p:cNvSpPr/>
                <p:nvPr/>
              </p:nvSpPr>
              <p:spPr>
                <a:xfrm>
                  <a:off x="6830012" y="4731794"/>
                  <a:ext cx="777240" cy="330589"/>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0" name="Group 9">
                <a:extLst>
                  <a:ext uri="{FF2B5EF4-FFF2-40B4-BE49-F238E27FC236}">
                    <a16:creationId xmlns:a16="http://schemas.microsoft.com/office/drawing/2014/main" id="{EBAB4C03-67F0-8AAA-7075-4C5FA783FE35}"/>
                  </a:ext>
                </a:extLst>
              </p:cNvPr>
              <p:cNvGrpSpPr/>
              <p:nvPr/>
            </p:nvGrpSpPr>
            <p:grpSpPr>
              <a:xfrm>
                <a:off x="8060738" y="4890745"/>
                <a:ext cx="930862" cy="443255"/>
                <a:chOff x="7975631" y="4667514"/>
                <a:chExt cx="930862" cy="443255"/>
              </a:xfrm>
            </p:grpSpPr>
            <p:sp>
              <p:nvSpPr>
                <p:cNvPr id="61" name="Rounded Rectangle 60">
                  <a:extLst>
                    <a:ext uri="{FF2B5EF4-FFF2-40B4-BE49-F238E27FC236}">
                      <a16:creationId xmlns:a16="http://schemas.microsoft.com/office/drawing/2014/main" id="{2B0304B8-FEE5-4614-D751-87CE0ED1EC67}"/>
                    </a:ext>
                  </a:extLst>
                </p:cNvPr>
                <p:cNvSpPr/>
                <p:nvPr/>
              </p:nvSpPr>
              <p:spPr>
                <a:xfrm>
                  <a:off x="7975631" y="4667514"/>
                  <a:ext cx="930862" cy="443255"/>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2" name="Rounded Rectangle 61">
                  <a:extLst>
                    <a:ext uri="{FF2B5EF4-FFF2-40B4-BE49-F238E27FC236}">
                      <a16:creationId xmlns:a16="http://schemas.microsoft.com/office/drawing/2014/main" id="{8CC110A1-B4EB-A60B-7B92-884BA74DB2A7}"/>
                    </a:ext>
                  </a:extLst>
                </p:cNvPr>
                <p:cNvSpPr/>
                <p:nvPr/>
              </p:nvSpPr>
              <p:spPr>
                <a:xfrm>
                  <a:off x="8052442" y="4723847"/>
                  <a:ext cx="777240" cy="33058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1" name="Group 10">
                <a:extLst>
                  <a:ext uri="{FF2B5EF4-FFF2-40B4-BE49-F238E27FC236}">
                    <a16:creationId xmlns:a16="http://schemas.microsoft.com/office/drawing/2014/main" id="{5E2080FE-50A1-205B-B4C6-E8742D159496}"/>
                  </a:ext>
                </a:extLst>
              </p:cNvPr>
              <p:cNvGrpSpPr/>
              <p:nvPr/>
            </p:nvGrpSpPr>
            <p:grpSpPr>
              <a:xfrm>
                <a:off x="8060738" y="4096544"/>
                <a:ext cx="930862" cy="545111"/>
                <a:chOff x="8060738" y="4096544"/>
                <a:chExt cx="930862" cy="545111"/>
              </a:xfrm>
            </p:grpSpPr>
            <p:grpSp>
              <p:nvGrpSpPr>
                <p:cNvPr id="55" name="Group 54">
                  <a:extLst>
                    <a:ext uri="{FF2B5EF4-FFF2-40B4-BE49-F238E27FC236}">
                      <a16:creationId xmlns:a16="http://schemas.microsoft.com/office/drawing/2014/main" id="{4B7D2DB1-BA6E-CA15-F2E1-7551ACDCA7F7}"/>
                    </a:ext>
                  </a:extLst>
                </p:cNvPr>
                <p:cNvGrpSpPr/>
                <p:nvPr/>
              </p:nvGrpSpPr>
              <p:grpSpPr>
                <a:xfrm>
                  <a:off x="8060738" y="4198400"/>
                  <a:ext cx="930862" cy="443255"/>
                  <a:chOff x="7933894" y="4198400"/>
                  <a:chExt cx="930862" cy="443255"/>
                </a:xfrm>
              </p:grpSpPr>
              <p:sp>
                <p:nvSpPr>
                  <p:cNvPr id="59" name="Rounded Rectangle 58">
                    <a:extLst>
                      <a:ext uri="{FF2B5EF4-FFF2-40B4-BE49-F238E27FC236}">
                        <a16:creationId xmlns:a16="http://schemas.microsoft.com/office/drawing/2014/main" id="{B80F624E-3B17-48BD-BADD-9C039A8B426C}"/>
                      </a:ext>
                    </a:extLst>
                  </p:cNvPr>
                  <p:cNvSpPr/>
                  <p:nvPr/>
                </p:nvSpPr>
                <p:spPr>
                  <a:xfrm>
                    <a:off x="7933894" y="4198400"/>
                    <a:ext cx="930862" cy="44325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0" name="Rounded Rectangle 59">
                    <a:extLst>
                      <a:ext uri="{FF2B5EF4-FFF2-40B4-BE49-F238E27FC236}">
                        <a16:creationId xmlns:a16="http://schemas.microsoft.com/office/drawing/2014/main" id="{4C8CF60C-74DD-CCC4-6DD2-20BDBAA62472}"/>
                      </a:ext>
                    </a:extLst>
                  </p:cNvPr>
                  <p:cNvSpPr/>
                  <p:nvPr/>
                </p:nvSpPr>
                <p:spPr>
                  <a:xfrm>
                    <a:off x="8010705" y="4254733"/>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6" name="Group 55">
                  <a:extLst>
                    <a:ext uri="{FF2B5EF4-FFF2-40B4-BE49-F238E27FC236}">
                      <a16:creationId xmlns:a16="http://schemas.microsoft.com/office/drawing/2014/main" id="{1FB6639F-2CFF-DEF5-D0E3-11BDF6E2B673}"/>
                    </a:ext>
                  </a:extLst>
                </p:cNvPr>
                <p:cNvGrpSpPr/>
                <p:nvPr/>
              </p:nvGrpSpPr>
              <p:grpSpPr>
                <a:xfrm>
                  <a:off x="8260744" y="4096544"/>
                  <a:ext cx="537987" cy="246856"/>
                  <a:chOff x="8133900" y="4007188"/>
                  <a:chExt cx="537987" cy="246856"/>
                </a:xfrm>
              </p:grpSpPr>
              <p:sp>
                <p:nvSpPr>
                  <p:cNvPr id="57" name="Rectangle 56">
                    <a:extLst>
                      <a:ext uri="{FF2B5EF4-FFF2-40B4-BE49-F238E27FC236}">
                        <a16:creationId xmlns:a16="http://schemas.microsoft.com/office/drawing/2014/main" id="{B7A340BE-ECFC-4508-F143-21C0A544FA9E}"/>
                      </a:ext>
                    </a:extLst>
                  </p:cNvPr>
                  <p:cNvSpPr/>
                  <p:nvPr/>
                </p:nvSpPr>
                <p:spPr>
                  <a:xfrm>
                    <a:off x="8164715" y="4081433"/>
                    <a:ext cx="476356"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8" name="TextBox 57">
                    <a:extLst>
                      <a:ext uri="{FF2B5EF4-FFF2-40B4-BE49-F238E27FC236}">
                        <a16:creationId xmlns:a16="http://schemas.microsoft.com/office/drawing/2014/main" id="{380D1FA9-1188-42ED-F96C-262C156062CC}"/>
                      </a:ext>
                    </a:extLst>
                  </p:cNvPr>
                  <p:cNvSpPr txBox="1"/>
                  <p:nvPr/>
                </p:nvSpPr>
                <p:spPr>
                  <a:xfrm>
                    <a:off x="8133900" y="4007188"/>
                    <a:ext cx="537987" cy="246856"/>
                  </a:xfrm>
                  <a:prstGeom prst="rect">
                    <a:avLst/>
                  </a:prstGeom>
                  <a:noFill/>
                </p:spPr>
                <p:txBody>
                  <a:bodyPr wrap="none" lIns="0" tIns="0" rIns="0" bIns="0" rtlCol="0" anchor="b">
                    <a:spAutoFit/>
                  </a:bodyPr>
                  <a:lstStyle/>
                  <a:p>
                    <a:pPr algn="ctr" defTabSz="685800">
                      <a:defRPr/>
                    </a:pPr>
                    <a:r>
                      <a:rPr lang="en-US" sz="1050" dirty="0">
                        <a:solidFill>
                          <a:srgbClr val="FFFF00"/>
                        </a:solidFill>
                        <a:latin typeface="Arial" panose="020B0604020202020204" pitchFamily="34" charset="0"/>
                        <a:cs typeface="Arial" panose="020B0604020202020204" pitchFamily="34" charset="0"/>
                      </a:rPr>
                      <a:t>SYNT</a:t>
                    </a:r>
                  </a:p>
                </p:txBody>
              </p:sp>
            </p:grpSp>
          </p:grpSp>
          <p:grpSp>
            <p:nvGrpSpPr>
              <p:cNvPr id="12" name="Group 11">
                <a:extLst>
                  <a:ext uri="{FF2B5EF4-FFF2-40B4-BE49-F238E27FC236}">
                    <a16:creationId xmlns:a16="http://schemas.microsoft.com/office/drawing/2014/main" id="{F783D579-D73F-2BCA-95C6-91E749EF9B19}"/>
                  </a:ext>
                </a:extLst>
              </p:cNvPr>
              <p:cNvGrpSpPr/>
              <p:nvPr/>
            </p:nvGrpSpPr>
            <p:grpSpPr>
              <a:xfrm>
                <a:off x="6844244" y="4096544"/>
                <a:ext cx="928156" cy="551570"/>
                <a:chOff x="6844244" y="4096544"/>
                <a:chExt cx="928156" cy="551570"/>
              </a:xfrm>
            </p:grpSpPr>
            <p:grpSp>
              <p:nvGrpSpPr>
                <p:cNvPr id="49" name="Group 48">
                  <a:extLst>
                    <a:ext uri="{FF2B5EF4-FFF2-40B4-BE49-F238E27FC236}">
                      <a16:creationId xmlns:a16="http://schemas.microsoft.com/office/drawing/2014/main" id="{D700852B-3648-B364-3C6D-DD45C0C9A33E}"/>
                    </a:ext>
                  </a:extLst>
                </p:cNvPr>
                <p:cNvGrpSpPr/>
                <p:nvPr/>
              </p:nvGrpSpPr>
              <p:grpSpPr>
                <a:xfrm>
                  <a:off x="6844244" y="4204859"/>
                  <a:ext cx="928156" cy="443255"/>
                  <a:chOff x="6723322" y="4204859"/>
                  <a:chExt cx="928156" cy="443255"/>
                </a:xfrm>
              </p:grpSpPr>
              <p:sp>
                <p:nvSpPr>
                  <p:cNvPr id="53" name="Rounded Rectangle 52">
                    <a:extLst>
                      <a:ext uri="{FF2B5EF4-FFF2-40B4-BE49-F238E27FC236}">
                        <a16:creationId xmlns:a16="http://schemas.microsoft.com/office/drawing/2014/main" id="{736FE0C4-4EAF-C6D9-26D1-F9851F049B7C}"/>
                      </a:ext>
                    </a:extLst>
                  </p:cNvPr>
                  <p:cNvSpPr/>
                  <p:nvPr/>
                </p:nvSpPr>
                <p:spPr>
                  <a:xfrm>
                    <a:off x="6723322" y="4204859"/>
                    <a:ext cx="928156" cy="44325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54" name="Rounded Rectangle 53">
                    <a:extLst>
                      <a:ext uri="{FF2B5EF4-FFF2-40B4-BE49-F238E27FC236}">
                        <a16:creationId xmlns:a16="http://schemas.microsoft.com/office/drawing/2014/main" id="{D57070F0-D70D-35B6-BAB2-1D12BF027FBE}"/>
                      </a:ext>
                    </a:extLst>
                  </p:cNvPr>
                  <p:cNvSpPr/>
                  <p:nvPr/>
                </p:nvSpPr>
                <p:spPr>
                  <a:xfrm>
                    <a:off x="6798780" y="4261192"/>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0" name="Group 49">
                  <a:extLst>
                    <a:ext uri="{FF2B5EF4-FFF2-40B4-BE49-F238E27FC236}">
                      <a16:creationId xmlns:a16="http://schemas.microsoft.com/office/drawing/2014/main" id="{B761D5CB-EBF3-4D85-BA0F-BAFB878F1086}"/>
                    </a:ext>
                  </a:extLst>
                </p:cNvPr>
                <p:cNvGrpSpPr/>
                <p:nvPr/>
              </p:nvGrpSpPr>
              <p:grpSpPr>
                <a:xfrm>
                  <a:off x="7089765" y="4096544"/>
                  <a:ext cx="437114" cy="246856"/>
                  <a:chOff x="7089765" y="4096544"/>
                  <a:chExt cx="437114" cy="246856"/>
                </a:xfrm>
              </p:grpSpPr>
              <p:sp>
                <p:nvSpPr>
                  <p:cNvPr id="51" name="Rectangle 50">
                    <a:extLst>
                      <a:ext uri="{FF2B5EF4-FFF2-40B4-BE49-F238E27FC236}">
                        <a16:creationId xmlns:a16="http://schemas.microsoft.com/office/drawing/2014/main" id="{D5AFED2B-278C-EDBE-1CA2-B4780C69EE64}"/>
                      </a:ext>
                    </a:extLst>
                  </p:cNvPr>
                  <p:cNvSpPr/>
                  <p:nvPr/>
                </p:nvSpPr>
                <p:spPr>
                  <a:xfrm>
                    <a:off x="7115540" y="4170055"/>
                    <a:ext cx="38556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2" name="TextBox 51">
                    <a:extLst>
                      <a:ext uri="{FF2B5EF4-FFF2-40B4-BE49-F238E27FC236}">
                        <a16:creationId xmlns:a16="http://schemas.microsoft.com/office/drawing/2014/main" id="{9E6A4F6A-A245-B3DB-A63F-E8D450415D05}"/>
                      </a:ext>
                    </a:extLst>
                  </p:cNvPr>
                  <p:cNvSpPr txBox="1"/>
                  <p:nvPr/>
                </p:nvSpPr>
                <p:spPr>
                  <a:xfrm>
                    <a:off x="7089765" y="4096544"/>
                    <a:ext cx="437114" cy="246856"/>
                  </a:xfrm>
                  <a:prstGeom prst="rect">
                    <a:avLst/>
                  </a:prstGeom>
                  <a:noFill/>
                </p:spPr>
                <p:txBody>
                  <a:bodyPr wrap="none" lIns="0" tIns="0" rIns="0" bIns="0" rtlCol="0" anchor="b">
                    <a:spAutoFit/>
                  </a:bodyPr>
                  <a:lstStyle/>
                  <a:p>
                    <a:pPr algn="ctr" defTabSz="685800">
                      <a:defRPr/>
                    </a:pPr>
                    <a:r>
                      <a:rPr lang="en-US" sz="1050" dirty="0">
                        <a:solidFill>
                          <a:srgbClr val="FF99FF"/>
                        </a:solidFill>
                        <a:latin typeface="Arial" panose="020B0604020202020204" pitchFamily="34" charset="0"/>
                        <a:cs typeface="Arial" panose="020B0604020202020204" pitchFamily="34" charset="0"/>
                      </a:rPr>
                      <a:t>SEM</a:t>
                    </a:r>
                  </a:p>
                </p:txBody>
              </p:sp>
            </p:grpSp>
          </p:grpSp>
          <p:grpSp>
            <p:nvGrpSpPr>
              <p:cNvPr id="13" name="Group 12">
                <a:extLst>
                  <a:ext uri="{FF2B5EF4-FFF2-40B4-BE49-F238E27FC236}">
                    <a16:creationId xmlns:a16="http://schemas.microsoft.com/office/drawing/2014/main" id="{29317D53-D977-7583-05FD-5515C59C9827}"/>
                  </a:ext>
                </a:extLst>
              </p:cNvPr>
              <p:cNvGrpSpPr/>
              <p:nvPr/>
            </p:nvGrpSpPr>
            <p:grpSpPr>
              <a:xfrm>
                <a:off x="7199816" y="5487236"/>
                <a:ext cx="1563184" cy="454123"/>
                <a:chOff x="7199816" y="5487236"/>
                <a:chExt cx="1563184" cy="454123"/>
              </a:xfrm>
            </p:grpSpPr>
            <p:sp>
              <p:nvSpPr>
                <p:cNvPr id="33" name="Rounded Rectangle 32">
                  <a:extLst>
                    <a:ext uri="{FF2B5EF4-FFF2-40B4-BE49-F238E27FC236}">
                      <a16:creationId xmlns:a16="http://schemas.microsoft.com/office/drawing/2014/main" id="{81F276D8-2120-3DA2-5594-D6C9EA54BF4D}"/>
                    </a:ext>
                  </a:extLst>
                </p:cNvPr>
                <p:cNvSpPr/>
                <p:nvPr/>
              </p:nvSpPr>
              <p:spPr>
                <a:xfrm>
                  <a:off x="7199816" y="5644504"/>
                  <a:ext cx="724984" cy="296855"/>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sp>
              <p:nvSpPr>
                <p:cNvPr id="34" name="Rounded Rectangle 33">
                  <a:extLst>
                    <a:ext uri="{FF2B5EF4-FFF2-40B4-BE49-F238E27FC236}">
                      <a16:creationId xmlns:a16="http://schemas.microsoft.com/office/drawing/2014/main" id="{17C6C4F0-4201-CB7E-B7A0-3E5961F2DFA7}"/>
                    </a:ext>
                  </a:extLst>
                </p:cNvPr>
                <p:cNvSpPr/>
                <p:nvPr/>
              </p:nvSpPr>
              <p:spPr>
                <a:xfrm>
                  <a:off x="8038016" y="5644504"/>
                  <a:ext cx="724984" cy="29685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nvGrpSpPr>
                <p:cNvPr id="35" name="Group 34">
                  <a:extLst>
                    <a:ext uri="{FF2B5EF4-FFF2-40B4-BE49-F238E27FC236}">
                      <a16:creationId xmlns:a16="http://schemas.microsoft.com/office/drawing/2014/main" id="{891DE795-2AB3-F6CC-3EFD-09A08EEF0007}"/>
                    </a:ext>
                  </a:extLst>
                </p:cNvPr>
                <p:cNvGrpSpPr/>
                <p:nvPr/>
              </p:nvGrpSpPr>
              <p:grpSpPr>
                <a:xfrm>
                  <a:off x="8150729" y="5487237"/>
                  <a:ext cx="499559" cy="211590"/>
                  <a:chOff x="8153114" y="4042454"/>
                  <a:chExt cx="499559" cy="211590"/>
                </a:xfrm>
              </p:grpSpPr>
              <p:sp>
                <p:nvSpPr>
                  <p:cNvPr id="47" name="Rectangle 46">
                    <a:extLst>
                      <a:ext uri="{FF2B5EF4-FFF2-40B4-BE49-F238E27FC236}">
                        <a16:creationId xmlns:a16="http://schemas.microsoft.com/office/drawing/2014/main" id="{49D671A8-ECF4-681B-96A2-416ED57BFCE3}"/>
                      </a:ext>
                    </a:extLst>
                  </p:cNvPr>
                  <p:cNvSpPr/>
                  <p:nvPr/>
                </p:nvSpPr>
                <p:spPr>
                  <a:xfrm>
                    <a:off x="8180877" y="4081433"/>
                    <a:ext cx="444032"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8" name="TextBox 47">
                    <a:extLst>
                      <a:ext uri="{FF2B5EF4-FFF2-40B4-BE49-F238E27FC236}">
                        <a16:creationId xmlns:a16="http://schemas.microsoft.com/office/drawing/2014/main" id="{7CFAA584-3FBA-743B-CDF6-9A94A5BEAF29}"/>
                      </a:ext>
                    </a:extLst>
                  </p:cNvPr>
                  <p:cNvSpPr txBox="1"/>
                  <p:nvPr/>
                </p:nvSpPr>
                <p:spPr>
                  <a:xfrm>
                    <a:off x="8153114" y="4042454"/>
                    <a:ext cx="499559" cy="211590"/>
                  </a:xfrm>
                  <a:prstGeom prst="rect">
                    <a:avLst/>
                  </a:prstGeom>
                  <a:noFill/>
                </p:spPr>
                <p:txBody>
                  <a:bodyPr wrap="none" lIns="0" tIns="0" rIns="0" bIns="0" rtlCol="0" anchor="b">
                    <a:spAutoFit/>
                  </a:bodyPr>
                  <a:lstStyle/>
                  <a:p>
                    <a:pPr algn="ctr" defTabSz="685800">
                      <a:defRPr/>
                    </a:pPr>
                    <a:r>
                      <a:rPr lang="en-US" sz="900" dirty="0">
                        <a:solidFill>
                          <a:srgbClr val="00FFFF"/>
                        </a:solidFill>
                        <a:latin typeface="Arial" panose="020B0604020202020204" pitchFamily="34" charset="0"/>
                        <a:cs typeface="Arial" panose="020B0604020202020204" pitchFamily="34" charset="0"/>
                      </a:rPr>
                      <a:t>PHON</a:t>
                    </a:r>
                  </a:p>
                </p:txBody>
              </p:sp>
            </p:grpSp>
            <p:grpSp>
              <p:nvGrpSpPr>
                <p:cNvPr id="36" name="Group 35">
                  <a:extLst>
                    <a:ext uri="{FF2B5EF4-FFF2-40B4-BE49-F238E27FC236}">
                      <a16:creationId xmlns:a16="http://schemas.microsoft.com/office/drawing/2014/main" id="{CB4AC960-CD0F-69AF-CBF3-FFE3C49F4620}"/>
                    </a:ext>
                  </a:extLst>
                </p:cNvPr>
                <p:cNvGrpSpPr/>
                <p:nvPr/>
              </p:nvGrpSpPr>
              <p:grpSpPr>
                <a:xfrm>
                  <a:off x="7317332" y="5487236"/>
                  <a:ext cx="489953" cy="211591"/>
                  <a:chOff x="7358383" y="5459475"/>
                  <a:chExt cx="489953" cy="211591"/>
                </a:xfrm>
              </p:grpSpPr>
              <p:sp>
                <p:nvSpPr>
                  <p:cNvPr id="45" name="Rectangle 44">
                    <a:extLst>
                      <a:ext uri="{FF2B5EF4-FFF2-40B4-BE49-F238E27FC236}">
                        <a16:creationId xmlns:a16="http://schemas.microsoft.com/office/drawing/2014/main" id="{796D941C-90DF-796A-A97C-47FF9CD3A2D0}"/>
                      </a:ext>
                    </a:extLst>
                  </p:cNvPr>
                  <p:cNvSpPr/>
                  <p:nvPr/>
                </p:nvSpPr>
                <p:spPr>
                  <a:xfrm>
                    <a:off x="7377868" y="5525482"/>
                    <a:ext cx="45098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6" name="TextBox 45">
                    <a:extLst>
                      <a:ext uri="{FF2B5EF4-FFF2-40B4-BE49-F238E27FC236}">
                        <a16:creationId xmlns:a16="http://schemas.microsoft.com/office/drawing/2014/main" id="{1F4B5345-ABC1-AE46-5859-43E7617C5E4A}"/>
                      </a:ext>
                    </a:extLst>
                  </p:cNvPr>
                  <p:cNvSpPr txBox="1"/>
                  <p:nvPr/>
                </p:nvSpPr>
                <p:spPr>
                  <a:xfrm>
                    <a:off x="7358383" y="5459475"/>
                    <a:ext cx="489953" cy="211591"/>
                  </a:xfrm>
                  <a:prstGeom prst="rect">
                    <a:avLst/>
                  </a:prstGeom>
                  <a:noFill/>
                </p:spPr>
                <p:txBody>
                  <a:bodyPr wrap="none" lIns="0" tIns="0" rIns="0" bIns="0" rtlCol="0" anchor="b">
                    <a:spAutoFit/>
                  </a:bodyPr>
                  <a:lstStyle/>
                  <a:p>
                    <a:pPr algn="ctr" defTabSz="685800">
                      <a:defRPr/>
                    </a:pPr>
                    <a:r>
                      <a:rPr lang="en-US" sz="900" dirty="0">
                        <a:solidFill>
                          <a:srgbClr val="FFC000"/>
                        </a:solidFill>
                        <a:latin typeface="Arial" panose="020B0604020202020204" pitchFamily="34" charset="0"/>
                        <a:cs typeface="Arial" panose="020B0604020202020204" pitchFamily="34" charset="0"/>
                      </a:rPr>
                      <a:t>ORTH</a:t>
                    </a:r>
                  </a:p>
                </p:txBody>
              </p:sp>
            </p:grpSp>
            <p:grpSp>
              <p:nvGrpSpPr>
                <p:cNvPr id="37" name="Group 36">
                  <a:extLst>
                    <a:ext uri="{FF2B5EF4-FFF2-40B4-BE49-F238E27FC236}">
                      <a16:creationId xmlns:a16="http://schemas.microsoft.com/office/drawing/2014/main" id="{AD770CD9-C2C5-F65A-6FBF-281B263A897A}"/>
                    </a:ext>
                  </a:extLst>
                </p:cNvPr>
                <p:cNvGrpSpPr/>
                <p:nvPr/>
              </p:nvGrpSpPr>
              <p:grpSpPr>
                <a:xfrm>
                  <a:off x="7259537" y="5725846"/>
                  <a:ext cx="604314" cy="134170"/>
                  <a:chOff x="7288311" y="5715000"/>
                  <a:chExt cx="604314" cy="134170"/>
                </a:xfrm>
              </p:grpSpPr>
              <p:sp>
                <p:nvSpPr>
                  <p:cNvPr id="42" name="Rounded Rectangle 41">
                    <a:extLst>
                      <a:ext uri="{FF2B5EF4-FFF2-40B4-BE49-F238E27FC236}">
                        <a16:creationId xmlns:a16="http://schemas.microsoft.com/office/drawing/2014/main" id="{6688F780-48A5-8C83-992A-442A89D3141D}"/>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3" name="Rounded Rectangle 42">
                    <a:extLst>
                      <a:ext uri="{FF2B5EF4-FFF2-40B4-BE49-F238E27FC236}">
                        <a16:creationId xmlns:a16="http://schemas.microsoft.com/office/drawing/2014/main" id="{319A11C4-E19A-3E10-6ED4-5EAEB316E2B9}"/>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4" name="Rounded Rectangle 43">
                    <a:extLst>
                      <a:ext uri="{FF2B5EF4-FFF2-40B4-BE49-F238E27FC236}">
                        <a16:creationId xmlns:a16="http://schemas.microsoft.com/office/drawing/2014/main" id="{F6C38C17-6FAA-F433-47A0-D390858998B1}"/>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nvGrpSpPr>
                <p:cNvPr id="38" name="Group 37">
                  <a:extLst>
                    <a:ext uri="{FF2B5EF4-FFF2-40B4-BE49-F238E27FC236}">
                      <a16:creationId xmlns:a16="http://schemas.microsoft.com/office/drawing/2014/main" id="{2BF65E6D-932F-BE75-2357-267B858FC40A}"/>
                    </a:ext>
                  </a:extLst>
                </p:cNvPr>
                <p:cNvGrpSpPr/>
                <p:nvPr/>
              </p:nvGrpSpPr>
              <p:grpSpPr>
                <a:xfrm>
                  <a:off x="8097354" y="5725846"/>
                  <a:ext cx="604314" cy="134170"/>
                  <a:chOff x="7288311" y="5715000"/>
                  <a:chExt cx="604314" cy="134170"/>
                </a:xfrm>
              </p:grpSpPr>
              <p:sp>
                <p:nvSpPr>
                  <p:cNvPr id="39" name="Rounded Rectangle 38">
                    <a:extLst>
                      <a:ext uri="{FF2B5EF4-FFF2-40B4-BE49-F238E27FC236}">
                        <a16:creationId xmlns:a16="http://schemas.microsoft.com/office/drawing/2014/main" id="{8C32F8BA-7A04-942F-A023-81B83269A147}"/>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0" name="Rounded Rectangle 39">
                    <a:extLst>
                      <a:ext uri="{FF2B5EF4-FFF2-40B4-BE49-F238E27FC236}">
                        <a16:creationId xmlns:a16="http://schemas.microsoft.com/office/drawing/2014/main" id="{4DBE44B0-2EDC-8270-C155-5390E1CACF6D}"/>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1" name="Rounded Rectangle 40">
                    <a:extLst>
                      <a:ext uri="{FF2B5EF4-FFF2-40B4-BE49-F238E27FC236}">
                        <a16:creationId xmlns:a16="http://schemas.microsoft.com/office/drawing/2014/main" id="{9903C441-7C7F-1D8B-0560-DB5F0FE436A7}"/>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grpSp>
            <p:nvGrpSpPr>
              <p:cNvPr id="14" name="Group 13">
                <a:extLst>
                  <a:ext uri="{FF2B5EF4-FFF2-40B4-BE49-F238E27FC236}">
                    <a16:creationId xmlns:a16="http://schemas.microsoft.com/office/drawing/2014/main" id="{48C6C9BE-C4FD-090B-E1D8-62E52FB203B9}"/>
                  </a:ext>
                </a:extLst>
              </p:cNvPr>
              <p:cNvGrpSpPr/>
              <p:nvPr/>
            </p:nvGrpSpPr>
            <p:grpSpPr>
              <a:xfrm>
                <a:off x="5559320" y="4199222"/>
                <a:ext cx="1751335" cy="2202419"/>
                <a:chOff x="5559320" y="4199222"/>
                <a:chExt cx="1751335" cy="2202419"/>
              </a:xfrm>
            </p:grpSpPr>
            <p:sp>
              <p:nvSpPr>
                <p:cNvPr id="27" name="Right Brace 26">
                  <a:extLst>
                    <a:ext uri="{FF2B5EF4-FFF2-40B4-BE49-F238E27FC236}">
                      <a16:creationId xmlns:a16="http://schemas.microsoft.com/office/drawing/2014/main" id="{E23C2D88-7F9C-87FE-9C2F-F0D9954BCACB}"/>
                    </a:ext>
                  </a:extLst>
                </p:cNvPr>
                <p:cNvSpPr/>
                <p:nvPr/>
              </p:nvSpPr>
              <p:spPr>
                <a:xfrm flipH="1">
                  <a:off x="6509735" y="4199222"/>
                  <a:ext cx="97253" cy="121073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28" name="TextBox 27">
                  <a:extLst>
                    <a:ext uri="{FF2B5EF4-FFF2-40B4-BE49-F238E27FC236}">
                      <a16:creationId xmlns:a16="http://schemas.microsoft.com/office/drawing/2014/main" id="{1ECD1ABB-CA82-2416-4B64-B4FFFAC52A35}"/>
                    </a:ext>
                  </a:extLst>
                </p:cNvPr>
                <p:cNvSpPr txBox="1"/>
                <p:nvPr/>
              </p:nvSpPr>
              <p:spPr>
                <a:xfrm>
                  <a:off x="5559320" y="4539524"/>
                  <a:ext cx="1083656" cy="458447"/>
                </a:xfrm>
                <a:prstGeom prst="rect">
                  <a:avLst/>
                </a:prstGeom>
                <a:noFill/>
              </p:spPr>
              <p:txBody>
                <a:bodyPr wrap="none" rtlCol="0" anchor="ctr">
                  <a:spAutoFit/>
                </a:bodyPr>
                <a:lstStyle/>
                <a:p>
                  <a:pPr algn="ctr" defTabSz="342900">
                    <a:defRPr/>
                  </a:pPr>
                  <a:r>
                    <a:rPr lang="en-US" sz="1350" dirty="0">
                      <a:solidFill>
                        <a:srgbClr val="FFFFFF"/>
                      </a:solidFill>
                      <a:latin typeface="Helvetica" panose="020B0604020202020204" pitchFamily="34" charset="0"/>
                      <a:cs typeface="Helvetica" panose="020B0604020202020204" pitchFamily="34" charset="0"/>
                    </a:rPr>
                    <a:t>Lexical</a:t>
                  </a:r>
                </a:p>
              </p:txBody>
            </p:sp>
            <p:sp>
              <p:nvSpPr>
                <p:cNvPr id="29" name="TextBox 28">
                  <a:extLst>
                    <a:ext uri="{FF2B5EF4-FFF2-40B4-BE49-F238E27FC236}">
                      <a16:creationId xmlns:a16="http://schemas.microsoft.com/office/drawing/2014/main" id="{C6696FA1-C6C7-C323-6DAE-F392E9B6B000}"/>
                    </a:ext>
                  </a:extLst>
                </p:cNvPr>
                <p:cNvSpPr txBox="1"/>
                <p:nvPr/>
              </p:nvSpPr>
              <p:spPr>
                <a:xfrm>
                  <a:off x="5879960" y="5584404"/>
                  <a:ext cx="1201341" cy="387918"/>
                </a:xfrm>
                <a:prstGeom prst="rect">
                  <a:avLst/>
                </a:prstGeom>
                <a:noFill/>
              </p:spPr>
              <p:txBody>
                <a:bodyPr wrap="none" rtlCol="0" anchor="ctr">
                  <a:spAutoFit/>
                </a:bodyPr>
                <a:lstStyle/>
                <a:p>
                  <a:pPr algn="ctr" defTabSz="342900">
                    <a:defRPr/>
                  </a:pPr>
                  <a:r>
                    <a:rPr lang="en-US" sz="1050" dirty="0" err="1">
                      <a:solidFill>
                        <a:srgbClr val="FFFFFF"/>
                      </a:solidFill>
                      <a:latin typeface="Helvetica" panose="020B0604020202020204" pitchFamily="34" charset="0"/>
                      <a:cs typeface="Helvetica" panose="020B0604020202020204" pitchFamily="34" charset="0"/>
                    </a:rPr>
                    <a:t>Sublexical</a:t>
                  </a:r>
                  <a:endParaRPr lang="en-US" sz="1050" dirty="0">
                    <a:solidFill>
                      <a:srgbClr val="FFFFFF"/>
                    </a:solidFill>
                    <a:latin typeface="Helvetica" panose="020B0604020202020204" pitchFamily="34" charset="0"/>
                    <a:cs typeface="Helvetica" panose="020B0604020202020204" pitchFamily="34" charset="0"/>
                  </a:endParaRPr>
                </a:p>
              </p:txBody>
            </p:sp>
            <p:sp>
              <p:nvSpPr>
                <p:cNvPr id="30" name="Right Brace 29">
                  <a:extLst>
                    <a:ext uri="{FF2B5EF4-FFF2-40B4-BE49-F238E27FC236}">
                      <a16:creationId xmlns:a16="http://schemas.microsoft.com/office/drawing/2014/main" id="{B98F674E-E52C-1829-4F3B-C78A406B5B73}"/>
                    </a:ext>
                  </a:extLst>
                </p:cNvPr>
                <p:cNvSpPr/>
                <p:nvPr/>
              </p:nvSpPr>
              <p:spPr>
                <a:xfrm flipH="1">
                  <a:off x="7038085" y="5566914"/>
                  <a:ext cx="95323" cy="45720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31" name="TextBox 30">
                  <a:extLst>
                    <a:ext uri="{FF2B5EF4-FFF2-40B4-BE49-F238E27FC236}">
                      <a16:creationId xmlns:a16="http://schemas.microsoft.com/office/drawing/2014/main" id="{588B9F5A-C36A-2194-A4BF-845A9BC97CAF}"/>
                    </a:ext>
                  </a:extLst>
                </p:cNvPr>
                <p:cNvSpPr txBox="1"/>
                <p:nvPr/>
              </p:nvSpPr>
              <p:spPr>
                <a:xfrm>
                  <a:off x="6272632" y="6066621"/>
                  <a:ext cx="1038023" cy="335020"/>
                </a:xfrm>
                <a:prstGeom prst="rect">
                  <a:avLst/>
                </a:prstGeom>
                <a:noFill/>
              </p:spPr>
              <p:txBody>
                <a:bodyPr wrap="none" rtlCol="0" anchor="ctr">
                  <a:spAutoFit/>
                </a:bodyPr>
                <a:lstStyle/>
                <a:p>
                  <a:pPr algn="ctr" defTabSz="342900">
                    <a:defRPr/>
                  </a:pPr>
                  <a:r>
                    <a:rPr lang="en-US" sz="825" dirty="0" err="1">
                      <a:solidFill>
                        <a:srgbClr val="FFFFFF"/>
                      </a:solidFill>
                      <a:latin typeface="Helvetica" panose="020B0604020202020204" pitchFamily="34" charset="0"/>
                      <a:cs typeface="Helvetica" panose="020B0604020202020204" pitchFamily="34" charset="0"/>
                    </a:rPr>
                    <a:t>Perceptual</a:t>
                  </a:r>
                  <a:endParaRPr lang="en-US" sz="825" dirty="0">
                    <a:solidFill>
                      <a:srgbClr val="FFFFFF"/>
                    </a:solidFill>
                    <a:latin typeface="Helvetica" panose="020B0604020202020204" pitchFamily="34" charset="0"/>
                    <a:cs typeface="Helvetica" panose="020B0604020202020204" pitchFamily="34" charset="0"/>
                  </a:endParaRPr>
                </a:p>
              </p:txBody>
            </p:sp>
            <p:sp>
              <p:nvSpPr>
                <p:cNvPr id="32" name="Right Brace 31">
                  <a:extLst>
                    <a:ext uri="{FF2B5EF4-FFF2-40B4-BE49-F238E27FC236}">
                      <a16:creationId xmlns:a16="http://schemas.microsoft.com/office/drawing/2014/main" id="{25CA853B-584E-16E4-5D79-D23A0BD5F49A}"/>
                    </a:ext>
                  </a:extLst>
                </p:cNvPr>
                <p:cNvSpPr/>
                <p:nvPr/>
              </p:nvSpPr>
              <p:spPr>
                <a:xfrm flipH="1">
                  <a:off x="7196297" y="6096000"/>
                  <a:ext cx="87247" cy="296856"/>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grpSp>
          <p:grpSp>
            <p:nvGrpSpPr>
              <p:cNvPr id="15" name="Group 14">
                <a:extLst>
                  <a:ext uri="{FF2B5EF4-FFF2-40B4-BE49-F238E27FC236}">
                    <a16:creationId xmlns:a16="http://schemas.microsoft.com/office/drawing/2014/main" id="{65C08A33-8341-D27F-4613-696C978CAE5F}"/>
                  </a:ext>
                </a:extLst>
              </p:cNvPr>
              <p:cNvGrpSpPr/>
              <p:nvPr/>
            </p:nvGrpSpPr>
            <p:grpSpPr>
              <a:xfrm>
                <a:off x="5720001" y="3039480"/>
                <a:ext cx="3246006" cy="881581"/>
                <a:chOff x="5720001" y="3039480"/>
                <a:chExt cx="3246006" cy="881581"/>
              </a:xfrm>
            </p:grpSpPr>
            <p:sp>
              <p:nvSpPr>
                <p:cNvPr id="16" name="Rounded Rectangle 15">
                  <a:extLst>
                    <a:ext uri="{FF2B5EF4-FFF2-40B4-BE49-F238E27FC236}">
                      <a16:creationId xmlns:a16="http://schemas.microsoft.com/office/drawing/2014/main" id="{40FBC241-3885-503A-3280-8DE3A1826B86}"/>
                    </a:ext>
                  </a:extLst>
                </p:cNvPr>
                <p:cNvSpPr/>
                <p:nvPr/>
              </p:nvSpPr>
              <p:spPr>
                <a:xfrm>
                  <a:off x="5720001" y="3110662"/>
                  <a:ext cx="3246006" cy="810399"/>
                </a:xfrm>
                <a:prstGeom prst="roundRect">
                  <a:avLst>
                    <a:gd name="adj" fmla="val 2065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17" name="TextBox 16">
                  <a:extLst>
                    <a:ext uri="{FF2B5EF4-FFF2-40B4-BE49-F238E27FC236}">
                      <a16:creationId xmlns:a16="http://schemas.microsoft.com/office/drawing/2014/main" id="{B0B43ED6-9D25-363D-0BA0-4F5D04F92398}"/>
                    </a:ext>
                  </a:extLst>
                </p:cNvPr>
                <p:cNvSpPr txBox="1"/>
                <p:nvPr/>
              </p:nvSpPr>
              <p:spPr>
                <a:xfrm>
                  <a:off x="6368816" y="3039480"/>
                  <a:ext cx="2077966" cy="387918"/>
                </a:xfrm>
                <a:prstGeom prst="rect">
                  <a:avLst/>
                </a:prstGeom>
                <a:noFill/>
                <a:ln>
                  <a:noFill/>
                </a:ln>
              </p:spPr>
              <p:txBody>
                <a:bodyPr wrap="none" lIns="34290" rIns="34290" rtlCol="0" anchor="ctr">
                  <a:spAutoFit/>
                </a:bodyPr>
                <a:lstStyle/>
                <a:p>
                  <a:pPr algn="ctr" defTabSz="342900">
                    <a:defRPr/>
                  </a:pPr>
                  <a:r>
                    <a:rPr lang="en-US" sz="1050" dirty="0">
                      <a:solidFill>
                        <a:srgbClr val="00FF00"/>
                      </a:solidFill>
                      <a:latin typeface="Arial"/>
                    </a:rPr>
                    <a:t>EVENT STRUCTURE</a:t>
                  </a:r>
                </a:p>
              </p:txBody>
            </p:sp>
            <p:grpSp>
              <p:nvGrpSpPr>
                <p:cNvPr id="18" name="Group 17">
                  <a:extLst>
                    <a:ext uri="{FF2B5EF4-FFF2-40B4-BE49-F238E27FC236}">
                      <a16:creationId xmlns:a16="http://schemas.microsoft.com/office/drawing/2014/main" id="{2658B178-A38E-DB4A-8BE8-E9FC956C8703}"/>
                    </a:ext>
                  </a:extLst>
                </p:cNvPr>
                <p:cNvGrpSpPr/>
                <p:nvPr/>
              </p:nvGrpSpPr>
              <p:grpSpPr>
                <a:xfrm>
                  <a:off x="5853644" y="3386451"/>
                  <a:ext cx="928156" cy="434629"/>
                  <a:chOff x="5926574" y="3425667"/>
                  <a:chExt cx="928156" cy="457200"/>
                </a:xfrm>
              </p:grpSpPr>
              <p:sp>
                <p:nvSpPr>
                  <p:cNvPr id="25" name="Rounded Rectangle 24">
                    <a:extLst>
                      <a:ext uri="{FF2B5EF4-FFF2-40B4-BE49-F238E27FC236}">
                        <a16:creationId xmlns:a16="http://schemas.microsoft.com/office/drawing/2014/main" id="{CD9496E6-59B2-8287-BE38-3755179EF20B}"/>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6" name="Rounded Rectangle 25">
                    <a:extLst>
                      <a:ext uri="{FF2B5EF4-FFF2-40B4-BE49-F238E27FC236}">
                        <a16:creationId xmlns:a16="http://schemas.microsoft.com/office/drawing/2014/main" id="{0B760774-8922-9677-AD79-9EDBD823EDC6}"/>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9" name="Group 18">
                  <a:extLst>
                    <a:ext uri="{FF2B5EF4-FFF2-40B4-BE49-F238E27FC236}">
                      <a16:creationId xmlns:a16="http://schemas.microsoft.com/office/drawing/2014/main" id="{FC26BB4B-C46E-92CF-0C4F-7C80538FDC6D}"/>
                    </a:ext>
                  </a:extLst>
                </p:cNvPr>
                <p:cNvGrpSpPr/>
                <p:nvPr/>
              </p:nvGrpSpPr>
              <p:grpSpPr>
                <a:xfrm>
                  <a:off x="6924705" y="3386451"/>
                  <a:ext cx="928156" cy="434629"/>
                  <a:chOff x="5926574" y="3425667"/>
                  <a:chExt cx="928156" cy="457200"/>
                </a:xfrm>
              </p:grpSpPr>
              <p:sp>
                <p:nvSpPr>
                  <p:cNvPr id="23" name="Rounded Rectangle 22">
                    <a:extLst>
                      <a:ext uri="{FF2B5EF4-FFF2-40B4-BE49-F238E27FC236}">
                        <a16:creationId xmlns:a16="http://schemas.microsoft.com/office/drawing/2014/main" id="{EE54BFC0-61CB-B928-DBCA-22DCF5900242}"/>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4" name="Rounded Rectangle 23">
                    <a:extLst>
                      <a:ext uri="{FF2B5EF4-FFF2-40B4-BE49-F238E27FC236}">
                        <a16:creationId xmlns:a16="http://schemas.microsoft.com/office/drawing/2014/main" id="{5513ECD7-6AB4-0477-7A25-D2B915DC7AB6}"/>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20" name="Group 19">
                  <a:extLst>
                    <a:ext uri="{FF2B5EF4-FFF2-40B4-BE49-F238E27FC236}">
                      <a16:creationId xmlns:a16="http://schemas.microsoft.com/office/drawing/2014/main" id="{9F3ACBD6-5C70-3947-3F86-57C3283F3B74}"/>
                    </a:ext>
                  </a:extLst>
                </p:cNvPr>
                <p:cNvGrpSpPr/>
                <p:nvPr/>
              </p:nvGrpSpPr>
              <p:grpSpPr>
                <a:xfrm>
                  <a:off x="7995766" y="3386451"/>
                  <a:ext cx="928156" cy="434629"/>
                  <a:chOff x="5926574" y="3425667"/>
                  <a:chExt cx="928156" cy="457200"/>
                </a:xfrm>
              </p:grpSpPr>
              <p:sp>
                <p:nvSpPr>
                  <p:cNvPr id="21" name="Rounded Rectangle 20">
                    <a:extLst>
                      <a:ext uri="{FF2B5EF4-FFF2-40B4-BE49-F238E27FC236}">
                        <a16:creationId xmlns:a16="http://schemas.microsoft.com/office/drawing/2014/main" id="{0362BC4C-1297-EB2A-F87F-6EB797A2343D}"/>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2" name="Rounded Rectangle 21">
                    <a:extLst>
                      <a:ext uri="{FF2B5EF4-FFF2-40B4-BE49-F238E27FC236}">
                        <a16:creationId xmlns:a16="http://schemas.microsoft.com/office/drawing/2014/main" id="{D92D54E6-B421-9257-3B1D-EC6CA17C3628}"/>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grpSp>
        <p:grpSp>
          <p:nvGrpSpPr>
            <p:cNvPr id="90" name="Group 89">
              <a:extLst>
                <a:ext uri="{FF2B5EF4-FFF2-40B4-BE49-F238E27FC236}">
                  <a16:creationId xmlns:a16="http://schemas.microsoft.com/office/drawing/2014/main" id="{2A191895-92EC-ADE1-0495-4CF0330EB9CC}"/>
                </a:ext>
              </a:extLst>
            </p:cNvPr>
            <p:cNvGrpSpPr/>
            <p:nvPr/>
          </p:nvGrpSpPr>
          <p:grpSpPr>
            <a:xfrm>
              <a:off x="1937122" y="2280993"/>
              <a:ext cx="2742288" cy="2832373"/>
              <a:chOff x="4618641" y="1932962"/>
              <a:chExt cx="3843675" cy="3950799"/>
            </a:xfrm>
          </p:grpSpPr>
          <p:cxnSp>
            <p:nvCxnSpPr>
              <p:cNvPr id="115" name="Straight Connector 114">
                <a:extLst>
                  <a:ext uri="{FF2B5EF4-FFF2-40B4-BE49-F238E27FC236}">
                    <a16:creationId xmlns:a16="http://schemas.microsoft.com/office/drawing/2014/main" id="{8FC16EEF-AC10-A57D-26F1-1322011D3AE6}"/>
                  </a:ext>
                </a:extLst>
              </p:cNvPr>
              <p:cNvCxnSpPr/>
              <p:nvPr/>
            </p:nvCxnSpPr>
            <p:spPr>
              <a:xfrm>
                <a:off x="7254604" y="388296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ADBD529-0B18-9216-F3D6-60E954E17021}"/>
                  </a:ext>
                </a:extLst>
              </p:cNvPr>
              <p:cNvCxnSpPr/>
              <p:nvPr/>
            </p:nvCxnSpPr>
            <p:spPr>
              <a:xfrm>
                <a:off x="8341363" y="3813617"/>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43F04A3-0CAD-08F7-D8D7-28099B49BC0C}"/>
                  </a:ext>
                </a:extLst>
              </p:cNvPr>
              <p:cNvCxnSpPr/>
              <p:nvPr/>
            </p:nvCxnSpPr>
            <p:spPr>
              <a:xfrm flipV="1">
                <a:off x="7429004" y="5189232"/>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260470E-5217-00C5-BF2F-BBC8EC8CDE30}"/>
                  </a:ext>
                </a:extLst>
              </p:cNvPr>
              <p:cNvCxnSpPr/>
              <p:nvPr/>
            </p:nvCxnSpPr>
            <p:spPr>
              <a:xfrm flipH="1" flipV="1">
                <a:off x="7283544" y="5200618"/>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851A1BF-CEE3-7560-97D4-12C25FBB11B4}"/>
                  </a:ext>
                </a:extLst>
              </p:cNvPr>
              <p:cNvCxnSpPr/>
              <p:nvPr/>
            </p:nvCxnSpPr>
            <p:spPr>
              <a:xfrm>
                <a:off x="7465020" y="5722523"/>
                <a:ext cx="1196" cy="161238"/>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497CD9-95B5-AE7C-B237-09608F33312E}"/>
                  </a:ext>
                </a:extLst>
              </p:cNvPr>
              <p:cNvCxnSpPr/>
              <p:nvPr/>
            </p:nvCxnSpPr>
            <p:spPr>
              <a:xfrm>
                <a:off x="8287763" y="5718202"/>
                <a:ext cx="1196" cy="161239"/>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139DD10-4579-AC65-D47A-AD2B572E95C1}"/>
                  </a:ext>
                </a:extLst>
              </p:cNvPr>
              <p:cNvCxnSpPr/>
              <p:nvPr/>
            </p:nvCxnSpPr>
            <p:spPr>
              <a:xfrm>
                <a:off x="7152360"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7596298-7472-ED52-0813-4F34D67568A9}"/>
                  </a:ext>
                </a:extLst>
              </p:cNvPr>
              <p:cNvCxnSpPr/>
              <p:nvPr/>
            </p:nvCxnSpPr>
            <p:spPr>
              <a:xfrm>
                <a:off x="8304721"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188B67C-BC6E-ADED-8E9F-6A581330F3CB}"/>
                  </a:ext>
                </a:extLst>
              </p:cNvPr>
              <p:cNvCxnSpPr/>
              <p:nvPr/>
            </p:nvCxnSpPr>
            <p:spPr>
              <a:xfrm>
                <a:off x="5973944"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8A86118-9E85-1077-D887-F86CE49F79D4}"/>
                  </a:ext>
                </a:extLst>
              </p:cNvPr>
              <p:cNvCxnSpPr/>
              <p:nvPr/>
            </p:nvCxnSpPr>
            <p:spPr>
              <a:xfrm>
                <a:off x="7017289"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FBC68A-A296-BF8B-E28A-660DAAA86975}"/>
                  </a:ext>
                </a:extLst>
              </p:cNvPr>
              <p:cNvCxnSpPr/>
              <p:nvPr/>
            </p:nvCxnSpPr>
            <p:spPr>
              <a:xfrm>
                <a:off x="8216612"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F0851E4-48EB-E6D7-06E9-42BC94181547}"/>
                  </a:ext>
                </a:extLst>
              </p:cNvPr>
              <p:cNvCxnSpPr/>
              <p:nvPr/>
            </p:nvCxnSpPr>
            <p:spPr>
              <a:xfrm>
                <a:off x="5817965"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A4AB638-7608-1144-E6ED-FC46FCE953A4}"/>
                  </a:ext>
                </a:extLst>
              </p:cNvPr>
              <p:cNvCxnSpPr/>
              <p:nvPr/>
            </p:nvCxnSpPr>
            <p:spPr>
              <a:xfrm>
                <a:off x="4618641" y="197851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194E661-976A-46C6-DBB7-E1C2F469A6E0}"/>
                  </a:ext>
                </a:extLst>
              </p:cNvPr>
              <p:cNvCxnSpPr/>
              <p:nvPr/>
            </p:nvCxnSpPr>
            <p:spPr>
              <a:xfrm flipH="1" flipV="1">
                <a:off x="7402162" y="4515106"/>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7BECCBC-589C-B6A2-1BC8-9514BE43B8D3}"/>
                  </a:ext>
                </a:extLst>
              </p:cNvPr>
              <p:cNvCxnSpPr/>
              <p:nvPr/>
            </p:nvCxnSpPr>
            <p:spPr>
              <a:xfrm flipV="1">
                <a:off x="7536254" y="4515105"/>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6E9449F-1E37-4AE2-C057-3612935240B9}"/>
                  </a:ext>
                </a:extLst>
              </p:cNvPr>
              <p:cNvCxnSpPr/>
              <p:nvPr/>
            </p:nvCxnSpPr>
            <p:spPr>
              <a:xfrm>
                <a:off x="8366772" y="4506201"/>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B0813CA-D69D-A8AA-2E82-317A62B757F7}"/>
                  </a:ext>
                </a:extLst>
              </p:cNvPr>
              <p:cNvCxnSpPr/>
              <p:nvPr/>
            </p:nvCxnSpPr>
            <p:spPr>
              <a:xfrm>
                <a:off x="7253403" y="450053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4116F7F-7A07-B7A2-4D66-3018032392C8}"/>
                  </a:ext>
                </a:extLst>
              </p:cNvPr>
              <p:cNvCxnSpPr>
                <a:cxnSpLocks/>
              </p:cNvCxnSpPr>
              <p:nvPr/>
            </p:nvCxnSpPr>
            <p:spPr>
              <a:xfrm rot="16200000">
                <a:off x="7657846" y="4135542"/>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F326EF2-B20A-418A-0F61-0FB61F41AC67}"/>
                  </a:ext>
                </a:extLst>
              </p:cNvPr>
              <p:cNvCxnSpPr/>
              <p:nvPr/>
            </p:nvCxnSpPr>
            <p:spPr>
              <a:xfrm rot="16200000">
                <a:off x="7666436" y="4855279"/>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D0BCFB5A-4DDE-CE8D-C11B-E86C804C112B}"/>
                </a:ext>
              </a:extLst>
            </p:cNvPr>
            <p:cNvGrpSpPr/>
            <p:nvPr/>
          </p:nvGrpSpPr>
          <p:grpSpPr>
            <a:xfrm>
              <a:off x="1217654" y="2274643"/>
              <a:ext cx="3661286" cy="2864728"/>
              <a:chOff x="3553548" y="1923565"/>
              <a:chExt cx="5420122" cy="4240908"/>
            </a:xfrm>
          </p:grpSpPr>
          <p:cxnSp>
            <p:nvCxnSpPr>
              <p:cNvPr id="137" name="Straight Connector 136">
                <a:extLst>
                  <a:ext uri="{FF2B5EF4-FFF2-40B4-BE49-F238E27FC236}">
                    <a16:creationId xmlns:a16="http://schemas.microsoft.com/office/drawing/2014/main" id="{8689DC33-85E4-63DA-C696-A601BA4BFAD6}"/>
                  </a:ext>
                </a:extLst>
              </p:cNvPr>
              <p:cNvCxnSpPr/>
              <p:nvPr/>
            </p:nvCxnSpPr>
            <p:spPr>
              <a:xfrm>
                <a:off x="4809405" y="2880783"/>
                <a:ext cx="909839" cy="44112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B3998AB7-B705-83AE-0565-B6D1492D1975}"/>
                  </a:ext>
                </a:extLst>
              </p:cNvPr>
              <p:cNvGrpSpPr/>
              <p:nvPr/>
            </p:nvGrpSpPr>
            <p:grpSpPr>
              <a:xfrm>
                <a:off x="7292228" y="3981385"/>
                <a:ext cx="1079" cy="228600"/>
                <a:chOff x="8440931" y="3976732"/>
                <a:chExt cx="1079" cy="228600"/>
              </a:xfrm>
            </p:grpSpPr>
            <p:cxnSp>
              <p:nvCxnSpPr>
                <p:cNvPr id="192" name="Straight Connector 191">
                  <a:extLst>
                    <a:ext uri="{FF2B5EF4-FFF2-40B4-BE49-F238E27FC236}">
                      <a16:creationId xmlns:a16="http://schemas.microsoft.com/office/drawing/2014/main" id="{9DA48240-C579-2F96-B740-EB41B142A1C7}"/>
                    </a:ext>
                  </a:extLst>
                </p:cNvPr>
                <p:cNvCxnSpPr/>
                <p:nvPr/>
              </p:nvCxnSpPr>
              <p:spPr>
                <a:xfrm>
                  <a:off x="8440931" y="397673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2450DF6-0139-F50E-6471-61E1BA3F180F}"/>
                    </a:ext>
                  </a:extLst>
                </p:cNvPr>
                <p:cNvCxnSpPr>
                  <a:cxnSpLocks/>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A7E303F9-D98D-DDC3-4500-78E2D063424E}"/>
                  </a:ext>
                </a:extLst>
              </p:cNvPr>
              <p:cNvCxnSpPr/>
              <p:nvPr/>
            </p:nvCxnSpPr>
            <p:spPr>
              <a:xfrm>
                <a:off x="7683786" y="4628664"/>
                <a:ext cx="464730" cy="271814"/>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FC201D4-1F2B-75D2-0629-8486C24940F0}"/>
                  </a:ext>
                </a:extLst>
              </p:cNvPr>
              <p:cNvCxnSpPr/>
              <p:nvPr/>
            </p:nvCxnSpPr>
            <p:spPr>
              <a:xfrm flipV="1">
                <a:off x="7623353" y="4689097"/>
                <a:ext cx="464730" cy="271814"/>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00EF17C-AB53-5DB5-6B26-003CF0DFDDF9}"/>
                  </a:ext>
                </a:extLst>
              </p:cNvPr>
              <p:cNvCxnSpPr/>
              <p:nvPr/>
            </p:nvCxnSpPr>
            <p:spPr>
              <a:xfrm>
                <a:off x="7381773" y="5340632"/>
                <a:ext cx="1142681" cy="19411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97CEE52-1AD2-C009-CFE0-27EB2643C75E}"/>
                  </a:ext>
                </a:extLst>
              </p:cNvPr>
              <p:cNvCxnSpPr/>
              <p:nvPr/>
            </p:nvCxnSpPr>
            <p:spPr>
              <a:xfrm flipV="1">
                <a:off x="7381773" y="5340632"/>
                <a:ext cx="1142681" cy="194118"/>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452AB997-2187-FD8C-9092-73623A5191D3}"/>
                  </a:ext>
                </a:extLst>
              </p:cNvPr>
              <p:cNvGrpSpPr/>
              <p:nvPr/>
            </p:nvGrpSpPr>
            <p:grpSpPr>
              <a:xfrm>
                <a:off x="8440931" y="3928384"/>
                <a:ext cx="1079" cy="228600"/>
                <a:chOff x="8440931" y="3928384"/>
                <a:chExt cx="1079" cy="228600"/>
              </a:xfrm>
            </p:grpSpPr>
            <p:cxnSp>
              <p:nvCxnSpPr>
                <p:cNvPr id="190" name="Straight Connector 189">
                  <a:extLst>
                    <a:ext uri="{FF2B5EF4-FFF2-40B4-BE49-F238E27FC236}">
                      <a16:creationId xmlns:a16="http://schemas.microsoft.com/office/drawing/2014/main" id="{926977EC-5198-5AB9-85C0-7844196D0C0C}"/>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5B4DC23A-5B68-AEA6-A037-A1022EF3BD8F}"/>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B574997A-6AC8-016C-15ED-E9DBF7D49B27}"/>
                  </a:ext>
                </a:extLst>
              </p:cNvPr>
              <p:cNvGrpSpPr/>
              <p:nvPr/>
            </p:nvGrpSpPr>
            <p:grpSpPr>
              <a:xfrm>
                <a:off x="7538878" y="5942037"/>
                <a:ext cx="2392" cy="222436"/>
                <a:chOff x="8439852" y="3928384"/>
                <a:chExt cx="2158" cy="315369"/>
              </a:xfrm>
            </p:grpSpPr>
            <p:cxnSp>
              <p:nvCxnSpPr>
                <p:cNvPr id="188" name="Straight Connector 187">
                  <a:extLst>
                    <a:ext uri="{FF2B5EF4-FFF2-40B4-BE49-F238E27FC236}">
                      <a16:creationId xmlns:a16="http://schemas.microsoft.com/office/drawing/2014/main" id="{093AE6DD-67C3-32AD-4AC5-3E00B269A94D}"/>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B7481113-0869-43D0-3FB2-565AF919897C}"/>
                    </a:ext>
                  </a:extLst>
                </p:cNvPr>
                <p:cNvCxnSpPr/>
                <p:nvPr/>
              </p:nvCxnSpPr>
              <p:spPr>
                <a:xfrm>
                  <a:off x="8439852" y="4152315"/>
                  <a:ext cx="1079" cy="9143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09A644C-6C78-E49F-109F-FA29D2222625}"/>
                  </a:ext>
                </a:extLst>
              </p:cNvPr>
              <p:cNvGrpSpPr/>
              <p:nvPr/>
            </p:nvGrpSpPr>
            <p:grpSpPr>
              <a:xfrm>
                <a:off x="8395948" y="5949146"/>
                <a:ext cx="2392" cy="161239"/>
                <a:chOff x="8439852" y="3928384"/>
                <a:chExt cx="2158" cy="228600"/>
              </a:xfrm>
            </p:grpSpPr>
            <p:cxnSp>
              <p:nvCxnSpPr>
                <p:cNvPr id="186" name="Straight Connector 185">
                  <a:extLst>
                    <a:ext uri="{FF2B5EF4-FFF2-40B4-BE49-F238E27FC236}">
                      <a16:creationId xmlns:a16="http://schemas.microsoft.com/office/drawing/2014/main" id="{642D360F-50C9-517F-F7F6-1854BC8D1C88}"/>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461F1CF-A7BD-70D8-FA2A-136152E3EC52}"/>
                    </a:ext>
                  </a:extLst>
                </p:cNvPr>
                <p:cNvCxnSpPr/>
                <p:nvPr/>
              </p:nvCxnSpPr>
              <p:spPr>
                <a:xfrm>
                  <a:off x="8439852" y="4020714"/>
                  <a:ext cx="1079" cy="91441"/>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D251E697-4D15-415A-46E4-2C1677E78134}"/>
                  </a:ext>
                </a:extLst>
              </p:cNvPr>
              <p:cNvGrpSpPr/>
              <p:nvPr/>
            </p:nvGrpSpPr>
            <p:grpSpPr>
              <a:xfrm>
                <a:off x="5696174" y="2949027"/>
                <a:ext cx="620032" cy="245358"/>
                <a:chOff x="5696174" y="2949027"/>
                <a:chExt cx="620032" cy="245358"/>
              </a:xfrm>
            </p:grpSpPr>
            <p:cxnSp>
              <p:nvCxnSpPr>
                <p:cNvPr id="184" name="Straight Connector 183">
                  <a:extLst>
                    <a:ext uri="{FF2B5EF4-FFF2-40B4-BE49-F238E27FC236}">
                      <a16:creationId xmlns:a16="http://schemas.microsoft.com/office/drawing/2014/main" id="{BFDF27DA-B36A-1C8A-3BBF-215824F447D1}"/>
                    </a:ext>
                  </a:extLst>
                </p:cNvPr>
                <p:cNvCxnSpPr/>
                <p:nvPr/>
              </p:nvCxnSpPr>
              <p:spPr>
                <a:xfrm>
                  <a:off x="5696174"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A496278-E8C3-7B6D-1A5C-C442B7F16C49}"/>
                    </a:ext>
                  </a:extLst>
                </p:cNvPr>
                <p:cNvCxnSpPr/>
                <p:nvPr/>
              </p:nvCxnSpPr>
              <p:spPr>
                <a:xfrm rot="17580000">
                  <a:off x="6047012" y="3037756"/>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A267A840-EAA2-4E9B-7286-2145F4948510}"/>
                  </a:ext>
                </a:extLst>
              </p:cNvPr>
              <p:cNvGrpSpPr/>
              <p:nvPr/>
            </p:nvGrpSpPr>
            <p:grpSpPr>
              <a:xfrm>
                <a:off x="6895916" y="2942737"/>
                <a:ext cx="620032" cy="245358"/>
                <a:chOff x="5720348" y="2949027"/>
                <a:chExt cx="620032" cy="245358"/>
              </a:xfrm>
            </p:grpSpPr>
            <p:cxnSp>
              <p:nvCxnSpPr>
                <p:cNvPr id="182" name="Straight Connector 181">
                  <a:extLst>
                    <a:ext uri="{FF2B5EF4-FFF2-40B4-BE49-F238E27FC236}">
                      <a16:creationId xmlns:a16="http://schemas.microsoft.com/office/drawing/2014/main" id="{F9700ED8-166F-AA34-9C8A-A9C84B944553}"/>
                    </a:ext>
                  </a:extLst>
                </p:cNvPr>
                <p:cNvCxnSpPr/>
                <p:nvPr/>
              </p:nvCxnSpPr>
              <p:spPr>
                <a:xfrm>
                  <a:off x="5720348"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8C8E493-D0C7-29EA-8E01-C5F7FDC11990}"/>
                    </a:ext>
                  </a:extLst>
                </p:cNvPr>
                <p:cNvCxnSpPr/>
                <p:nvPr/>
              </p:nvCxnSpPr>
              <p:spPr>
                <a:xfrm rot="17580000">
                  <a:off x="6047012" y="3021811"/>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D50CA6E8-C09E-3437-B1A1-85EC0C86589F}"/>
                  </a:ext>
                </a:extLst>
              </p:cNvPr>
              <p:cNvGrpSpPr/>
              <p:nvPr/>
            </p:nvGrpSpPr>
            <p:grpSpPr>
              <a:xfrm>
                <a:off x="8004770" y="2930909"/>
                <a:ext cx="620032" cy="245358"/>
                <a:chOff x="5696174" y="2936940"/>
                <a:chExt cx="620032" cy="245358"/>
              </a:xfrm>
            </p:grpSpPr>
            <p:cxnSp>
              <p:nvCxnSpPr>
                <p:cNvPr id="180" name="Straight Connector 179">
                  <a:extLst>
                    <a:ext uri="{FF2B5EF4-FFF2-40B4-BE49-F238E27FC236}">
                      <a16:creationId xmlns:a16="http://schemas.microsoft.com/office/drawing/2014/main" id="{2E63A704-2C2C-4119-7E5D-4F25DAE7DD9F}"/>
                    </a:ext>
                  </a:extLst>
                </p:cNvPr>
                <p:cNvCxnSpPr/>
                <p:nvPr/>
              </p:nvCxnSpPr>
              <p:spPr>
                <a:xfrm>
                  <a:off x="5696174" y="2936940"/>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AAB5174-99BD-7A11-EB60-556D1AC55CDD}"/>
                    </a:ext>
                  </a:extLst>
                </p:cNvPr>
                <p:cNvCxnSpPr/>
                <p:nvPr/>
              </p:nvCxnSpPr>
              <p:spPr>
                <a:xfrm rot="17580000">
                  <a:off x="6047012" y="302180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27964A32-8041-E208-24C8-20C086C1C209}"/>
                  </a:ext>
                </a:extLst>
              </p:cNvPr>
              <p:cNvGrpSpPr/>
              <p:nvPr/>
            </p:nvGrpSpPr>
            <p:grpSpPr>
              <a:xfrm>
                <a:off x="5402336" y="2003166"/>
                <a:ext cx="620032" cy="245358"/>
                <a:chOff x="5672000" y="2950075"/>
                <a:chExt cx="620032" cy="245358"/>
              </a:xfrm>
            </p:grpSpPr>
            <p:cxnSp>
              <p:nvCxnSpPr>
                <p:cNvPr id="178" name="Straight Connector 177">
                  <a:extLst>
                    <a:ext uri="{FF2B5EF4-FFF2-40B4-BE49-F238E27FC236}">
                      <a16:creationId xmlns:a16="http://schemas.microsoft.com/office/drawing/2014/main" id="{43AFCF1D-C31C-1A04-837F-A3C7B71EC3F8}"/>
                    </a:ext>
                  </a:extLst>
                </p:cNvPr>
                <p:cNvCxnSpPr/>
                <p:nvPr/>
              </p:nvCxnSpPr>
              <p:spPr>
                <a:xfrm>
                  <a:off x="5672000" y="295007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93CEDC0-D113-D06D-92DA-03539BF787C6}"/>
                    </a:ext>
                  </a:extLst>
                </p:cNvPr>
                <p:cNvCxnSpPr/>
                <p:nvPr/>
              </p:nvCxnSpPr>
              <p:spPr>
                <a:xfrm rot="17580000">
                  <a:off x="6047012" y="305369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1AC0AB33-F9A0-EF7B-D287-300FE5BE6B89}"/>
                  </a:ext>
                </a:extLst>
              </p:cNvPr>
              <p:cNvGrpSpPr/>
              <p:nvPr/>
            </p:nvGrpSpPr>
            <p:grpSpPr>
              <a:xfrm>
                <a:off x="6592618" y="1967448"/>
                <a:ext cx="620032" cy="245358"/>
                <a:chOff x="5686714" y="2920647"/>
                <a:chExt cx="620032" cy="245358"/>
              </a:xfrm>
            </p:grpSpPr>
            <p:cxnSp>
              <p:nvCxnSpPr>
                <p:cNvPr id="176" name="Straight Connector 175">
                  <a:extLst>
                    <a:ext uri="{FF2B5EF4-FFF2-40B4-BE49-F238E27FC236}">
                      <a16:creationId xmlns:a16="http://schemas.microsoft.com/office/drawing/2014/main" id="{1449501F-C1C6-559B-34C0-ADE9A25AE58E}"/>
                    </a:ext>
                  </a:extLst>
                </p:cNvPr>
                <p:cNvCxnSpPr/>
                <p:nvPr/>
              </p:nvCxnSpPr>
              <p:spPr>
                <a:xfrm>
                  <a:off x="5686714" y="292064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2B38FA5-6399-C0D4-50BC-48B801F0AA0B}"/>
                    </a:ext>
                  </a:extLst>
                </p:cNvPr>
                <p:cNvCxnSpPr/>
                <p:nvPr/>
              </p:nvCxnSpPr>
              <p:spPr>
                <a:xfrm rot="17580000">
                  <a:off x="6047012" y="301649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0ADECFED-B750-A3F1-F133-CBFA1BCC2525}"/>
                  </a:ext>
                </a:extLst>
              </p:cNvPr>
              <p:cNvGrpSpPr/>
              <p:nvPr/>
            </p:nvGrpSpPr>
            <p:grpSpPr>
              <a:xfrm>
                <a:off x="7710932" y="1923565"/>
                <a:ext cx="620032" cy="245358"/>
                <a:chOff x="5672000" y="2876505"/>
                <a:chExt cx="620032" cy="245358"/>
              </a:xfrm>
            </p:grpSpPr>
            <p:cxnSp>
              <p:nvCxnSpPr>
                <p:cNvPr id="174" name="Straight Connector 173">
                  <a:extLst>
                    <a:ext uri="{FF2B5EF4-FFF2-40B4-BE49-F238E27FC236}">
                      <a16:creationId xmlns:a16="http://schemas.microsoft.com/office/drawing/2014/main" id="{7CC085C8-8DE4-3AA9-C71B-248A2125A082}"/>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1670066-6767-32CD-20E9-69C606B140DD}"/>
                    </a:ext>
                  </a:extLst>
                </p:cNvPr>
                <p:cNvCxnSpPr>
                  <a:cxnSpLocks/>
                </p:cNvCxnSpPr>
                <p:nvPr/>
              </p:nvCxnSpPr>
              <p:spPr>
                <a:xfrm rot="17580000">
                  <a:off x="6105866" y="300625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D30BED02-3618-6389-873C-847951CFF247}"/>
                  </a:ext>
                </a:extLst>
              </p:cNvPr>
              <p:cNvGrpSpPr/>
              <p:nvPr/>
            </p:nvGrpSpPr>
            <p:grpSpPr>
              <a:xfrm>
                <a:off x="3553548" y="1999614"/>
                <a:ext cx="644109" cy="281562"/>
                <a:chOff x="3553548" y="1999614"/>
                <a:chExt cx="644109" cy="281562"/>
              </a:xfrm>
            </p:grpSpPr>
            <p:cxnSp>
              <p:nvCxnSpPr>
                <p:cNvPr id="172" name="Straight Connector 171">
                  <a:extLst>
                    <a:ext uri="{FF2B5EF4-FFF2-40B4-BE49-F238E27FC236}">
                      <a16:creationId xmlns:a16="http://schemas.microsoft.com/office/drawing/2014/main" id="{8284DE97-BE28-B583-1D47-76367D59D010}"/>
                    </a:ext>
                  </a:extLst>
                </p:cNvPr>
                <p:cNvCxnSpPr/>
                <p:nvPr/>
              </p:nvCxnSpPr>
              <p:spPr>
                <a:xfrm>
                  <a:off x="3553548" y="1999614"/>
                  <a:ext cx="644109" cy="28156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3C94A79-7EC3-4008-5DBF-49AB80AB135F}"/>
                    </a:ext>
                  </a:extLst>
                </p:cNvPr>
                <p:cNvCxnSpPr/>
                <p:nvPr/>
              </p:nvCxnSpPr>
              <p:spPr>
                <a:xfrm rot="17640000">
                  <a:off x="3826714" y="201896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083AC202-EEF2-71D3-B200-6C759D2F0D7C}"/>
                  </a:ext>
                </a:extLst>
              </p:cNvPr>
              <p:cNvGrpSpPr/>
              <p:nvPr/>
            </p:nvGrpSpPr>
            <p:grpSpPr>
              <a:xfrm>
                <a:off x="8459844" y="4692313"/>
                <a:ext cx="1079" cy="228600"/>
                <a:chOff x="8440931" y="3968994"/>
                <a:chExt cx="1079" cy="228600"/>
              </a:xfrm>
            </p:grpSpPr>
            <p:cxnSp>
              <p:nvCxnSpPr>
                <p:cNvPr id="170" name="Straight Connector 169">
                  <a:extLst>
                    <a:ext uri="{FF2B5EF4-FFF2-40B4-BE49-F238E27FC236}">
                      <a16:creationId xmlns:a16="http://schemas.microsoft.com/office/drawing/2014/main" id="{90F64C9F-D005-3262-04A6-702D0F49029D}"/>
                    </a:ext>
                  </a:extLst>
                </p:cNvPr>
                <p:cNvCxnSpPr/>
                <p:nvPr/>
              </p:nvCxnSpPr>
              <p:spPr>
                <a:xfrm>
                  <a:off x="8440931" y="396899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3E6E43A-872D-ABB7-8CAC-2FB0901C3C2A}"/>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4640E597-3354-DA2E-34FA-FCAF9B1065D2}"/>
                  </a:ext>
                </a:extLst>
              </p:cNvPr>
              <p:cNvGrpSpPr/>
              <p:nvPr/>
            </p:nvGrpSpPr>
            <p:grpSpPr>
              <a:xfrm>
                <a:off x="7289255" y="4693650"/>
                <a:ext cx="30083" cy="228600"/>
                <a:chOff x="8440931" y="3974792"/>
                <a:chExt cx="30083" cy="228600"/>
              </a:xfrm>
            </p:grpSpPr>
            <p:cxnSp>
              <p:nvCxnSpPr>
                <p:cNvPr id="168" name="Straight Connector 167">
                  <a:extLst>
                    <a:ext uri="{FF2B5EF4-FFF2-40B4-BE49-F238E27FC236}">
                      <a16:creationId xmlns:a16="http://schemas.microsoft.com/office/drawing/2014/main" id="{7EB46FF9-00C3-CED1-4D3D-7633EE8D7284}"/>
                    </a:ext>
                  </a:extLst>
                </p:cNvPr>
                <p:cNvCxnSpPr/>
                <p:nvPr/>
              </p:nvCxnSpPr>
              <p:spPr>
                <a:xfrm>
                  <a:off x="8469935" y="397479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C89B220-0ACF-2713-1E92-478B5A9A5730}"/>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ECA5F980-1E32-705D-23F2-406C5600E60D}"/>
                  </a:ext>
                </a:extLst>
              </p:cNvPr>
              <p:cNvGrpSpPr/>
              <p:nvPr/>
            </p:nvGrpSpPr>
            <p:grpSpPr>
              <a:xfrm rot="16200000">
                <a:off x="7851283" y="4136247"/>
                <a:ext cx="6343" cy="418466"/>
                <a:chOff x="8435667" y="3822405"/>
                <a:chExt cx="6343" cy="348722"/>
              </a:xfrm>
            </p:grpSpPr>
            <p:cxnSp>
              <p:nvCxnSpPr>
                <p:cNvPr id="166" name="Straight Connector 165">
                  <a:extLst>
                    <a:ext uri="{FF2B5EF4-FFF2-40B4-BE49-F238E27FC236}">
                      <a16:creationId xmlns:a16="http://schemas.microsoft.com/office/drawing/2014/main" id="{80B4F0BE-508D-9C74-AC33-812FADC11F8A}"/>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15F122D-7BBA-740D-6118-C045F0DAEE8A}"/>
                    </a:ext>
                  </a:extLst>
                </p:cNvPr>
                <p:cNvCxnSpPr>
                  <a:cxnSpLocks/>
                </p:cNvCxnSpPr>
                <p:nvPr/>
              </p:nvCxnSpPr>
              <p:spPr>
                <a:xfrm rot="5400000">
                  <a:off x="8263940" y="3994132"/>
                  <a:ext cx="348722" cy="5267"/>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4E34532F-98EA-19A7-5726-50B03D792D5C}"/>
                  </a:ext>
                </a:extLst>
              </p:cNvPr>
              <p:cNvGrpSpPr/>
              <p:nvPr/>
            </p:nvGrpSpPr>
            <p:grpSpPr>
              <a:xfrm rot="16200000">
                <a:off x="7833010" y="4958219"/>
                <a:ext cx="1079" cy="274320"/>
                <a:chOff x="8440931" y="3857880"/>
                <a:chExt cx="1079" cy="228600"/>
              </a:xfrm>
            </p:grpSpPr>
            <p:cxnSp>
              <p:nvCxnSpPr>
                <p:cNvPr id="164" name="Straight Connector 163">
                  <a:extLst>
                    <a:ext uri="{FF2B5EF4-FFF2-40B4-BE49-F238E27FC236}">
                      <a16:creationId xmlns:a16="http://schemas.microsoft.com/office/drawing/2014/main" id="{F2F85E6F-FE09-3DCD-64DF-02CE68F49262}"/>
                    </a:ext>
                  </a:extLst>
                </p:cNvPr>
                <p:cNvCxnSpPr/>
                <p:nvPr/>
              </p:nvCxnSpPr>
              <p:spPr>
                <a:xfrm>
                  <a:off x="8440931" y="3857880"/>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12FA176-F20D-5BE6-B4B7-13193ECA61F7}"/>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C6D40692-9BE5-D683-0BBF-F80095D8C6AA}"/>
                  </a:ext>
                </a:extLst>
              </p:cNvPr>
              <p:cNvGrpSpPr/>
              <p:nvPr/>
            </p:nvGrpSpPr>
            <p:grpSpPr>
              <a:xfrm>
                <a:off x="7768398" y="5964927"/>
                <a:ext cx="386971" cy="173764"/>
                <a:chOff x="5672000" y="2876505"/>
                <a:chExt cx="620032" cy="245358"/>
              </a:xfrm>
            </p:grpSpPr>
            <p:cxnSp>
              <p:nvCxnSpPr>
                <p:cNvPr id="162" name="Straight Connector 161">
                  <a:extLst>
                    <a:ext uri="{FF2B5EF4-FFF2-40B4-BE49-F238E27FC236}">
                      <a16:creationId xmlns:a16="http://schemas.microsoft.com/office/drawing/2014/main" id="{9DFDA00A-7726-AE60-927E-340B1B32D3DE}"/>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EB3D44B-2EB2-AA61-FD7F-BDCC8A6473B4}"/>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BF45A6B1-85FD-B832-AE6A-045CFF439046}"/>
                  </a:ext>
                </a:extLst>
              </p:cNvPr>
              <p:cNvGrpSpPr/>
              <p:nvPr/>
            </p:nvGrpSpPr>
            <p:grpSpPr>
              <a:xfrm>
                <a:off x="8586699" y="5964927"/>
                <a:ext cx="386971" cy="173764"/>
                <a:chOff x="5672000" y="2876505"/>
                <a:chExt cx="620032" cy="245358"/>
              </a:xfrm>
            </p:grpSpPr>
            <p:cxnSp>
              <p:nvCxnSpPr>
                <p:cNvPr id="160" name="Straight Connector 159">
                  <a:extLst>
                    <a:ext uri="{FF2B5EF4-FFF2-40B4-BE49-F238E27FC236}">
                      <a16:creationId xmlns:a16="http://schemas.microsoft.com/office/drawing/2014/main" id="{27D54CA2-6A95-F2C1-140F-9CD172A53B30}"/>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F5DC221-724C-FF6F-2279-B529DBEC5152}"/>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9" name="Straight Connector 158">
                <a:extLst>
                  <a:ext uri="{FF2B5EF4-FFF2-40B4-BE49-F238E27FC236}">
                    <a16:creationId xmlns:a16="http://schemas.microsoft.com/office/drawing/2014/main" id="{33B8999D-E088-CB72-DA5D-655420367B41}"/>
                  </a:ext>
                </a:extLst>
              </p:cNvPr>
              <p:cNvCxnSpPr/>
              <p:nvPr/>
            </p:nvCxnSpPr>
            <p:spPr>
              <a:xfrm rot="17760000">
                <a:off x="5296977" y="307245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7" name="Group 106">
            <a:extLst>
              <a:ext uri="{FF2B5EF4-FFF2-40B4-BE49-F238E27FC236}">
                <a16:creationId xmlns:a16="http://schemas.microsoft.com/office/drawing/2014/main" id="{EB71F65F-B813-45DC-C7E0-9CB9B473578E}"/>
              </a:ext>
            </a:extLst>
          </p:cNvPr>
          <p:cNvGrpSpPr/>
          <p:nvPr/>
        </p:nvGrpSpPr>
        <p:grpSpPr>
          <a:xfrm>
            <a:off x="6503914" y="2513497"/>
            <a:ext cx="1261884" cy="4083851"/>
            <a:chOff x="6503914" y="2513497"/>
            <a:chExt cx="1261884" cy="4083851"/>
          </a:xfrm>
        </p:grpSpPr>
        <p:sp>
          <p:nvSpPr>
            <p:cNvPr id="2" name="TextBox 1">
              <a:extLst>
                <a:ext uri="{FF2B5EF4-FFF2-40B4-BE49-F238E27FC236}">
                  <a16:creationId xmlns:a16="http://schemas.microsoft.com/office/drawing/2014/main" id="{178B983C-6A06-5AE3-7131-C7CD87C0DB3A}"/>
                </a:ext>
              </a:extLst>
            </p:cNvPr>
            <p:cNvSpPr txBox="1"/>
            <p:nvPr/>
          </p:nvSpPr>
          <p:spPr>
            <a:xfrm>
              <a:off x="6503914" y="4921751"/>
              <a:ext cx="1261884" cy="646331"/>
            </a:xfrm>
            <a:prstGeom prst="rect">
              <a:avLst/>
            </a:prstGeom>
            <a:noFill/>
          </p:spPr>
          <p:txBody>
            <a:bodyPr wrap="none">
              <a:spAutoFit/>
            </a:bodyPr>
            <a:lstStyle/>
            <a:p>
              <a:r>
                <a:rPr lang="en-US" sz="1800"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Lexical </a:t>
              </a:r>
            </a:p>
            <a:p>
              <a:r>
                <a:rPr lang="en-US" sz="1800"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Probability</a:t>
              </a:r>
              <a:endParaRPr lang="en-US" dirty="0">
                <a:solidFill>
                  <a:schemeClr val="tx2"/>
                </a:solidFill>
                <a:latin typeface="Arial" panose="020B0604020202020204" pitchFamily="34" charset="0"/>
                <a:cs typeface="Arial" panose="020B0604020202020204" pitchFamily="34" charset="0"/>
              </a:endParaRPr>
            </a:p>
          </p:txBody>
        </p:sp>
        <p:cxnSp>
          <p:nvCxnSpPr>
            <p:cNvPr id="93" name="Straight Arrow Connector 92">
              <a:extLst>
                <a:ext uri="{FF2B5EF4-FFF2-40B4-BE49-F238E27FC236}">
                  <a16:creationId xmlns:a16="http://schemas.microsoft.com/office/drawing/2014/main" id="{42B7A964-6A6C-B86B-DEC4-91943F6AEFBB}"/>
                </a:ext>
              </a:extLst>
            </p:cNvPr>
            <p:cNvCxnSpPr>
              <a:cxnSpLocks/>
            </p:cNvCxnSpPr>
            <p:nvPr/>
          </p:nvCxnSpPr>
          <p:spPr>
            <a:xfrm>
              <a:off x="6821654" y="2513497"/>
              <a:ext cx="0" cy="128016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3539FF5B-38D4-5973-3A50-F0C913A73715}"/>
                </a:ext>
              </a:extLst>
            </p:cNvPr>
            <p:cNvCxnSpPr>
              <a:cxnSpLocks/>
            </p:cNvCxnSpPr>
            <p:nvPr/>
          </p:nvCxnSpPr>
          <p:spPr>
            <a:xfrm flipV="1">
              <a:off x="6821654" y="5591508"/>
              <a:ext cx="0" cy="100584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1A47B29-F9B3-23D5-C215-377C58CEF131}"/>
                </a:ext>
              </a:extLst>
            </p:cNvPr>
            <p:cNvCxnSpPr>
              <a:cxnSpLocks/>
            </p:cNvCxnSpPr>
            <p:nvPr/>
          </p:nvCxnSpPr>
          <p:spPr>
            <a:xfrm>
              <a:off x="6821654" y="4056509"/>
              <a:ext cx="0" cy="887698"/>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79D1BC66-0277-0EC4-EE24-238AC2AC46E3}"/>
              </a:ext>
            </a:extLst>
          </p:cNvPr>
          <p:cNvGrpSpPr/>
          <p:nvPr/>
        </p:nvGrpSpPr>
        <p:grpSpPr>
          <a:xfrm>
            <a:off x="7018810" y="4134900"/>
            <a:ext cx="3979482" cy="584775"/>
            <a:chOff x="7018810" y="4134900"/>
            <a:chExt cx="3979482" cy="584775"/>
          </a:xfrm>
        </p:grpSpPr>
        <p:sp>
          <p:nvSpPr>
            <p:cNvPr id="82" name="TextBox 81">
              <a:extLst>
                <a:ext uri="{FF2B5EF4-FFF2-40B4-BE49-F238E27FC236}">
                  <a16:creationId xmlns:a16="http://schemas.microsoft.com/office/drawing/2014/main" id="{D769CE27-531D-A41A-8490-A7742DCA9F34}"/>
                </a:ext>
              </a:extLst>
            </p:cNvPr>
            <p:cNvSpPr txBox="1"/>
            <p:nvPr/>
          </p:nvSpPr>
          <p:spPr>
            <a:xfrm>
              <a:off x="7018810" y="4134900"/>
              <a:ext cx="500458" cy="584775"/>
            </a:xfrm>
            <a:prstGeom prst="rect">
              <a:avLst/>
            </a:prstGeom>
            <a:noFill/>
          </p:spPr>
          <p:txBody>
            <a:bodyPr wrap="none" rtlCol="0" anchor="ctr">
              <a:spAutoFit/>
            </a:bodyPr>
            <a:lstStyle/>
            <a:p>
              <a:pPr algn="ctr" defTabSz="457200">
                <a:defRPr/>
              </a:pPr>
              <a:r>
                <a:rPr lang="en-US" sz="3200" b="1" dirty="0">
                  <a:solidFill>
                    <a:schemeClr val="accent4"/>
                  </a:solidFill>
                  <a:latin typeface="Helvetica" panose="020B0604020202020204" pitchFamily="34" charset="0"/>
                  <a:cs typeface="Helvetica" panose="020B0604020202020204" pitchFamily="34" charset="0"/>
                </a:rPr>
                <a:t>✓</a:t>
              </a:r>
              <a:endParaRPr lang="en-US" b="1" dirty="0">
                <a:solidFill>
                  <a:schemeClr val="accent4"/>
                </a:solidFill>
                <a:latin typeface="Helvetica" panose="020B0604020202020204" pitchFamily="34" charset="0"/>
                <a:cs typeface="Helvetica" panose="020B0604020202020204" pitchFamily="34" charset="0"/>
              </a:endParaRPr>
            </a:p>
          </p:txBody>
        </p:sp>
        <p:sp>
          <p:nvSpPr>
            <p:cNvPr id="92" name="TextBox 91">
              <a:extLst>
                <a:ext uri="{FF2B5EF4-FFF2-40B4-BE49-F238E27FC236}">
                  <a16:creationId xmlns:a16="http://schemas.microsoft.com/office/drawing/2014/main" id="{83E510E9-ADF2-C732-BFAE-06EFDC3C23B0}"/>
                </a:ext>
              </a:extLst>
            </p:cNvPr>
            <p:cNvSpPr txBox="1"/>
            <p:nvPr/>
          </p:nvSpPr>
          <p:spPr>
            <a:xfrm>
              <a:off x="7643417" y="4234984"/>
              <a:ext cx="3354875" cy="369332"/>
            </a:xfrm>
            <a:prstGeom prst="rect">
              <a:avLst/>
            </a:prstGeom>
            <a:noFill/>
          </p:spPr>
          <p:txBody>
            <a:bodyPr wrap="square">
              <a:spAutoFit/>
            </a:bodyPr>
            <a:lstStyle/>
            <a:p>
              <a:r>
                <a:rPr lang="en-US" sz="1800"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Preserved use of local context</a:t>
              </a:r>
            </a:p>
          </p:txBody>
        </p:sp>
      </p:grpSp>
      <p:grpSp>
        <p:nvGrpSpPr>
          <p:cNvPr id="101" name="Group 100">
            <a:extLst>
              <a:ext uri="{FF2B5EF4-FFF2-40B4-BE49-F238E27FC236}">
                <a16:creationId xmlns:a16="http://schemas.microsoft.com/office/drawing/2014/main" id="{099B6B0A-69B4-A868-6A45-79158EDB44F3}"/>
              </a:ext>
            </a:extLst>
          </p:cNvPr>
          <p:cNvGrpSpPr/>
          <p:nvPr/>
        </p:nvGrpSpPr>
        <p:grpSpPr>
          <a:xfrm>
            <a:off x="7018810" y="2778568"/>
            <a:ext cx="4356002" cy="584775"/>
            <a:chOff x="7018810" y="2778568"/>
            <a:chExt cx="4356002" cy="584775"/>
          </a:xfrm>
        </p:grpSpPr>
        <p:sp>
          <p:nvSpPr>
            <p:cNvPr id="99" name="TextBox 98">
              <a:extLst>
                <a:ext uri="{FF2B5EF4-FFF2-40B4-BE49-F238E27FC236}">
                  <a16:creationId xmlns:a16="http://schemas.microsoft.com/office/drawing/2014/main" id="{317B4B84-C123-8831-92FE-9CAF8B08F3F1}"/>
                </a:ext>
              </a:extLst>
            </p:cNvPr>
            <p:cNvSpPr txBox="1"/>
            <p:nvPr/>
          </p:nvSpPr>
          <p:spPr>
            <a:xfrm>
              <a:off x="7018810" y="2778568"/>
              <a:ext cx="603049" cy="584775"/>
            </a:xfrm>
            <a:prstGeom prst="rect">
              <a:avLst/>
            </a:prstGeom>
            <a:noFill/>
          </p:spPr>
          <p:txBody>
            <a:bodyPr wrap="none" rtlCol="0" anchor="ctr">
              <a:spAutoFit/>
            </a:bodyPr>
            <a:lstStyle/>
            <a:p>
              <a:pPr algn="ctr" defTabSz="457200">
                <a:defRPr/>
              </a:pPr>
              <a:r>
                <a:rPr lang="en-US" sz="3200" b="1" dirty="0">
                  <a:solidFill>
                    <a:srgbClr val="FF0000"/>
                  </a:solidFill>
                  <a:latin typeface="Helvetica" panose="020B0604020202020204" pitchFamily="34" charset="0"/>
                  <a:cs typeface="Helvetica" panose="020B0604020202020204" pitchFamily="34" charset="0"/>
                </a:rPr>
                <a:t>❌</a:t>
              </a:r>
              <a:endParaRPr lang="en-US" b="1" dirty="0">
                <a:solidFill>
                  <a:srgbClr val="FF0000"/>
                </a:solidFill>
                <a:latin typeface="Helvetica" panose="020B0604020202020204" pitchFamily="34" charset="0"/>
                <a:cs typeface="Helvetica" panose="020B0604020202020204" pitchFamily="34" charset="0"/>
              </a:endParaRPr>
            </a:p>
          </p:txBody>
        </p:sp>
        <p:sp>
          <p:nvSpPr>
            <p:cNvPr id="95" name="TextBox 94">
              <a:extLst>
                <a:ext uri="{FF2B5EF4-FFF2-40B4-BE49-F238E27FC236}">
                  <a16:creationId xmlns:a16="http://schemas.microsoft.com/office/drawing/2014/main" id="{E089561D-2D9D-7824-365C-2DD7F85E3F4A}"/>
                </a:ext>
              </a:extLst>
            </p:cNvPr>
            <p:cNvSpPr txBox="1"/>
            <p:nvPr/>
          </p:nvSpPr>
          <p:spPr>
            <a:xfrm>
              <a:off x="7643417" y="2783242"/>
              <a:ext cx="3731395" cy="369332"/>
            </a:xfrm>
            <a:prstGeom prst="rect">
              <a:avLst/>
            </a:prstGeom>
            <a:noFill/>
          </p:spPr>
          <p:txBody>
            <a:bodyPr wrap="square">
              <a:spAutoFit/>
            </a:bodyPr>
            <a:lstStyle/>
            <a:p>
              <a:r>
                <a:rPr lang="en-US" sz="1800"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Impaired use of global context</a:t>
              </a:r>
            </a:p>
          </p:txBody>
        </p:sp>
      </p:grpSp>
      <p:sp>
        <p:nvSpPr>
          <p:cNvPr id="100" name="Title 1">
            <a:extLst>
              <a:ext uri="{FF2B5EF4-FFF2-40B4-BE49-F238E27FC236}">
                <a16:creationId xmlns:a16="http://schemas.microsoft.com/office/drawing/2014/main" id="{004EA3D4-E8E0-3108-1475-07DD1827EA1A}"/>
              </a:ext>
            </a:extLst>
          </p:cNvPr>
          <p:cNvSpPr txBox="1">
            <a:spLocks/>
          </p:cNvSpPr>
          <p:nvPr/>
        </p:nvSpPr>
        <p:spPr>
          <a:xfrm>
            <a:off x="1519099" y="58954"/>
            <a:ext cx="9200794" cy="1086375"/>
          </a:xfrm>
          <a:prstGeom prst="rect">
            <a:avLst/>
          </a:prstGeom>
        </p:spPr>
        <p:txBody>
          <a:bodyP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800" dirty="0"/>
              <a:t>A </a:t>
            </a:r>
            <a:r>
              <a:rPr lang="en-US" sz="2800" i="1" dirty="0"/>
              <a:t>selective </a:t>
            </a:r>
            <a:r>
              <a:rPr lang="en-US" sz="2800" dirty="0"/>
              <a:t>impairment in using </a:t>
            </a:r>
            <a:r>
              <a:rPr lang="en-US" sz="2800" i="1" dirty="0"/>
              <a:t>global</a:t>
            </a:r>
            <a:r>
              <a:rPr lang="en-US" sz="2800" dirty="0"/>
              <a:t> context…</a:t>
            </a:r>
          </a:p>
          <a:p>
            <a:r>
              <a:rPr lang="en-US" sz="2800" dirty="0"/>
              <a:t>selectively predicts positive thought disorder</a:t>
            </a:r>
          </a:p>
        </p:txBody>
      </p:sp>
      <p:sp>
        <p:nvSpPr>
          <p:cNvPr id="104" name="Right Brace 103">
            <a:extLst>
              <a:ext uri="{FF2B5EF4-FFF2-40B4-BE49-F238E27FC236}">
                <a16:creationId xmlns:a16="http://schemas.microsoft.com/office/drawing/2014/main" id="{35A394F2-45EF-433E-1C1A-E24FEF42D444}"/>
              </a:ext>
            </a:extLst>
          </p:cNvPr>
          <p:cNvSpPr/>
          <p:nvPr/>
        </p:nvSpPr>
        <p:spPr>
          <a:xfrm flipH="1">
            <a:off x="838794" y="2142077"/>
            <a:ext cx="138641" cy="2660602"/>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106" name="TextBox 105">
            <a:extLst>
              <a:ext uri="{FF2B5EF4-FFF2-40B4-BE49-F238E27FC236}">
                <a16:creationId xmlns:a16="http://schemas.microsoft.com/office/drawing/2014/main" id="{CC7014DC-6C3F-462E-8735-6048CE8C87A5}"/>
              </a:ext>
            </a:extLst>
          </p:cNvPr>
          <p:cNvSpPr txBox="1"/>
          <p:nvPr/>
        </p:nvSpPr>
        <p:spPr>
          <a:xfrm>
            <a:off x="99591" y="3192804"/>
            <a:ext cx="6099716" cy="276999"/>
          </a:xfrm>
          <a:prstGeom prst="rect">
            <a:avLst/>
          </a:prstGeom>
          <a:noFill/>
        </p:spPr>
        <p:txBody>
          <a:bodyPr wrap="square">
            <a:spAutoFit/>
          </a:bodyPr>
          <a:lstStyle/>
          <a:p>
            <a:r>
              <a:rPr lang="en-US" sz="1200" i="1" kern="100" dirty="0">
                <a:solidFill>
                  <a:schemeClr val="tx2"/>
                </a:solidFill>
                <a:effectLst/>
                <a:latin typeface="Helvetica" pitchFamily="2" charset="0"/>
                <a:ea typeface="Times New Roman" panose="02020603050405020304" pitchFamily="18" charset="0"/>
                <a:cs typeface="Times New Roman" panose="02020603050405020304" pitchFamily="18" charset="0"/>
              </a:rPr>
              <a:t>Context</a:t>
            </a:r>
            <a:endParaRPr lang="en-US" sz="1200" dirty="0"/>
          </a:p>
        </p:txBody>
      </p:sp>
    </p:spTree>
    <p:extLst>
      <p:ext uri="{BB962C8B-B14F-4D97-AF65-F5344CB8AC3E}">
        <p14:creationId xmlns:p14="http://schemas.microsoft.com/office/powerpoint/2010/main" val="22757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97462" y="1948227"/>
            <a:ext cx="1915015" cy="2168503"/>
            <a:chOff x="3706560" y="1293279"/>
            <a:chExt cx="1915015" cy="2168503"/>
          </a:xfrm>
        </p:grpSpPr>
        <p:grpSp>
          <p:nvGrpSpPr>
            <p:cNvPr id="21" name="Group 20"/>
            <p:cNvGrpSpPr/>
            <p:nvPr/>
          </p:nvGrpSpPr>
          <p:grpSpPr>
            <a:xfrm>
              <a:off x="4106522" y="1399519"/>
              <a:ext cx="1515053" cy="338554"/>
              <a:chOff x="3948432" y="1370570"/>
              <a:chExt cx="1515053" cy="338554"/>
            </a:xfrm>
          </p:grpSpPr>
          <p:sp>
            <p:nvSpPr>
              <p:cNvPr id="23" name="TextBox 22"/>
              <p:cNvSpPr txBox="1"/>
              <p:nvPr/>
            </p:nvSpPr>
            <p:spPr>
              <a:xfrm>
                <a:off x="4254500" y="1370570"/>
                <a:ext cx="1208985" cy="338554"/>
              </a:xfrm>
              <a:prstGeom prst="rect">
                <a:avLst/>
              </a:prstGeom>
              <a:noFill/>
            </p:spPr>
            <p:txBody>
              <a:bodyPr wrap="none" rtlCol="0">
                <a:spAutoFit/>
              </a:bodyPr>
              <a:lstStyle/>
              <a:p>
                <a:r>
                  <a:rPr lang="en-US" sz="1600" dirty="0">
                    <a:solidFill>
                      <a:schemeClr val="tx2"/>
                    </a:solidFill>
                  </a:rPr>
                  <a:t>Reviewer 1</a:t>
                </a:r>
              </a:p>
            </p:txBody>
          </p:sp>
          <p:grpSp>
            <p:nvGrpSpPr>
              <p:cNvPr id="93" name="Group 4"/>
              <p:cNvGrpSpPr>
                <a:grpSpLocks noChangeAspect="1"/>
              </p:cNvGrpSpPr>
              <p:nvPr/>
            </p:nvGrpSpPr>
            <p:grpSpPr bwMode="auto">
              <a:xfrm>
                <a:off x="3948432" y="1378974"/>
                <a:ext cx="338163" cy="321747"/>
                <a:chOff x="2482" y="2181"/>
                <a:chExt cx="515" cy="490"/>
              </a:xfrm>
            </p:grpSpPr>
            <p:sp>
              <p:nvSpPr>
                <p:cNvPr id="99" name="AutoShape 3"/>
                <p:cNvSpPr>
                  <a:spLocks noChangeAspect="1" noChangeArrowheads="1" noTextEdit="1"/>
                </p:cNvSpPr>
                <p:nvPr/>
              </p:nvSpPr>
              <p:spPr bwMode="auto">
                <a:xfrm>
                  <a:off x="2482" y="2181"/>
                  <a:ext cx="5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a:off x="2597" y="2181"/>
                  <a:ext cx="285" cy="284"/>
                </a:xfrm>
                <a:custGeom>
                  <a:avLst/>
                  <a:gdLst>
                    <a:gd name="T0" fmla="*/ 143 w 285"/>
                    <a:gd name="T1" fmla="*/ 0 h 284"/>
                    <a:gd name="T2" fmla="*/ 171 w 285"/>
                    <a:gd name="T3" fmla="*/ 2 h 284"/>
                    <a:gd name="T4" fmla="*/ 199 w 285"/>
                    <a:gd name="T5" fmla="*/ 10 h 284"/>
                    <a:gd name="T6" fmla="*/ 223 w 285"/>
                    <a:gd name="T7" fmla="*/ 24 h 284"/>
                    <a:gd name="T8" fmla="*/ 245 w 285"/>
                    <a:gd name="T9" fmla="*/ 42 h 284"/>
                    <a:gd name="T10" fmla="*/ 261 w 285"/>
                    <a:gd name="T11" fmla="*/ 62 h 284"/>
                    <a:gd name="T12" fmla="*/ 275 w 285"/>
                    <a:gd name="T13" fmla="*/ 86 h 284"/>
                    <a:gd name="T14" fmla="*/ 283 w 285"/>
                    <a:gd name="T15" fmla="*/ 114 h 284"/>
                    <a:gd name="T16" fmla="*/ 285 w 285"/>
                    <a:gd name="T17" fmla="*/ 142 h 284"/>
                    <a:gd name="T18" fmla="*/ 285 w 285"/>
                    <a:gd name="T19" fmla="*/ 156 h 284"/>
                    <a:gd name="T20" fmla="*/ 279 w 285"/>
                    <a:gd name="T21" fmla="*/ 184 h 284"/>
                    <a:gd name="T22" fmla="*/ 269 w 285"/>
                    <a:gd name="T23" fmla="*/ 210 h 284"/>
                    <a:gd name="T24" fmla="*/ 253 w 285"/>
                    <a:gd name="T25" fmla="*/ 232 h 284"/>
                    <a:gd name="T26" fmla="*/ 233 w 285"/>
                    <a:gd name="T27" fmla="*/ 252 h 284"/>
                    <a:gd name="T28" fmla="*/ 211 w 285"/>
                    <a:gd name="T29" fmla="*/ 268 h 284"/>
                    <a:gd name="T30" fmla="*/ 185 w 285"/>
                    <a:gd name="T31" fmla="*/ 278 h 284"/>
                    <a:gd name="T32" fmla="*/ 157 w 285"/>
                    <a:gd name="T33" fmla="*/ 284 h 284"/>
                    <a:gd name="T34" fmla="*/ 143 w 285"/>
                    <a:gd name="T35" fmla="*/ 284 h 284"/>
                    <a:gd name="T36" fmla="*/ 114 w 285"/>
                    <a:gd name="T37" fmla="*/ 282 h 284"/>
                    <a:gd name="T38" fmla="*/ 86 w 285"/>
                    <a:gd name="T39" fmla="*/ 274 h 284"/>
                    <a:gd name="T40" fmla="*/ 62 w 285"/>
                    <a:gd name="T41" fmla="*/ 260 h 284"/>
                    <a:gd name="T42" fmla="*/ 42 w 285"/>
                    <a:gd name="T43" fmla="*/ 242 h 284"/>
                    <a:gd name="T44" fmla="*/ 24 w 285"/>
                    <a:gd name="T45" fmla="*/ 222 h 284"/>
                    <a:gd name="T46" fmla="*/ 10 w 285"/>
                    <a:gd name="T47" fmla="*/ 198 h 284"/>
                    <a:gd name="T48" fmla="*/ 2 w 285"/>
                    <a:gd name="T49" fmla="*/ 170 h 284"/>
                    <a:gd name="T50" fmla="*/ 0 w 285"/>
                    <a:gd name="T51" fmla="*/ 142 h 284"/>
                    <a:gd name="T52" fmla="*/ 0 w 285"/>
                    <a:gd name="T53" fmla="*/ 128 h 284"/>
                    <a:gd name="T54" fmla="*/ 6 w 285"/>
                    <a:gd name="T55" fmla="*/ 100 h 284"/>
                    <a:gd name="T56" fmla="*/ 16 w 285"/>
                    <a:gd name="T57" fmla="*/ 74 h 284"/>
                    <a:gd name="T58" fmla="*/ 32 w 285"/>
                    <a:gd name="T59" fmla="*/ 52 h 284"/>
                    <a:gd name="T60" fmla="*/ 52 w 285"/>
                    <a:gd name="T61" fmla="*/ 32 h 284"/>
                    <a:gd name="T62" fmla="*/ 74 w 285"/>
                    <a:gd name="T63" fmla="*/ 16 h 284"/>
                    <a:gd name="T64" fmla="*/ 100 w 285"/>
                    <a:gd name="T65" fmla="*/ 6 h 284"/>
                    <a:gd name="T66" fmla="*/ 128 w 285"/>
                    <a:gd name="T67" fmla="*/ 0 h 284"/>
                    <a:gd name="T68" fmla="*/ 143 w 285"/>
                    <a:gd name="T6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4">
                      <a:moveTo>
                        <a:pt x="143" y="0"/>
                      </a:moveTo>
                      <a:lnTo>
                        <a:pt x="143" y="0"/>
                      </a:lnTo>
                      <a:lnTo>
                        <a:pt x="157" y="0"/>
                      </a:lnTo>
                      <a:lnTo>
                        <a:pt x="171" y="2"/>
                      </a:lnTo>
                      <a:lnTo>
                        <a:pt x="185" y="6"/>
                      </a:lnTo>
                      <a:lnTo>
                        <a:pt x="199" y="10"/>
                      </a:lnTo>
                      <a:lnTo>
                        <a:pt x="211" y="16"/>
                      </a:lnTo>
                      <a:lnTo>
                        <a:pt x="223" y="24"/>
                      </a:lnTo>
                      <a:lnTo>
                        <a:pt x="233" y="32"/>
                      </a:lnTo>
                      <a:lnTo>
                        <a:pt x="245" y="42"/>
                      </a:lnTo>
                      <a:lnTo>
                        <a:pt x="253" y="52"/>
                      </a:lnTo>
                      <a:lnTo>
                        <a:pt x="261" y="62"/>
                      </a:lnTo>
                      <a:lnTo>
                        <a:pt x="269" y="74"/>
                      </a:lnTo>
                      <a:lnTo>
                        <a:pt x="275" y="86"/>
                      </a:lnTo>
                      <a:lnTo>
                        <a:pt x="279" y="100"/>
                      </a:lnTo>
                      <a:lnTo>
                        <a:pt x="283" y="114"/>
                      </a:lnTo>
                      <a:lnTo>
                        <a:pt x="285" y="128"/>
                      </a:lnTo>
                      <a:lnTo>
                        <a:pt x="285" y="142"/>
                      </a:lnTo>
                      <a:lnTo>
                        <a:pt x="285" y="142"/>
                      </a:lnTo>
                      <a:lnTo>
                        <a:pt x="285" y="156"/>
                      </a:lnTo>
                      <a:lnTo>
                        <a:pt x="283" y="170"/>
                      </a:lnTo>
                      <a:lnTo>
                        <a:pt x="279" y="184"/>
                      </a:lnTo>
                      <a:lnTo>
                        <a:pt x="275" y="198"/>
                      </a:lnTo>
                      <a:lnTo>
                        <a:pt x="269" y="210"/>
                      </a:lnTo>
                      <a:lnTo>
                        <a:pt x="261" y="222"/>
                      </a:lnTo>
                      <a:lnTo>
                        <a:pt x="253" y="232"/>
                      </a:lnTo>
                      <a:lnTo>
                        <a:pt x="245" y="242"/>
                      </a:lnTo>
                      <a:lnTo>
                        <a:pt x="233" y="252"/>
                      </a:lnTo>
                      <a:lnTo>
                        <a:pt x="223" y="260"/>
                      </a:lnTo>
                      <a:lnTo>
                        <a:pt x="211" y="268"/>
                      </a:lnTo>
                      <a:lnTo>
                        <a:pt x="199" y="274"/>
                      </a:lnTo>
                      <a:lnTo>
                        <a:pt x="185" y="278"/>
                      </a:lnTo>
                      <a:lnTo>
                        <a:pt x="171" y="282"/>
                      </a:lnTo>
                      <a:lnTo>
                        <a:pt x="157" y="284"/>
                      </a:lnTo>
                      <a:lnTo>
                        <a:pt x="143" y="284"/>
                      </a:lnTo>
                      <a:lnTo>
                        <a:pt x="143" y="284"/>
                      </a:lnTo>
                      <a:lnTo>
                        <a:pt x="128" y="284"/>
                      </a:lnTo>
                      <a:lnTo>
                        <a:pt x="114" y="282"/>
                      </a:lnTo>
                      <a:lnTo>
                        <a:pt x="100" y="278"/>
                      </a:lnTo>
                      <a:lnTo>
                        <a:pt x="86" y="274"/>
                      </a:lnTo>
                      <a:lnTo>
                        <a:pt x="74" y="268"/>
                      </a:lnTo>
                      <a:lnTo>
                        <a:pt x="62" y="260"/>
                      </a:lnTo>
                      <a:lnTo>
                        <a:pt x="52" y="252"/>
                      </a:lnTo>
                      <a:lnTo>
                        <a:pt x="42" y="242"/>
                      </a:lnTo>
                      <a:lnTo>
                        <a:pt x="32" y="232"/>
                      </a:lnTo>
                      <a:lnTo>
                        <a:pt x="24" y="222"/>
                      </a:lnTo>
                      <a:lnTo>
                        <a:pt x="16" y="210"/>
                      </a:lnTo>
                      <a:lnTo>
                        <a:pt x="10" y="198"/>
                      </a:lnTo>
                      <a:lnTo>
                        <a:pt x="6" y="184"/>
                      </a:lnTo>
                      <a:lnTo>
                        <a:pt x="2" y="170"/>
                      </a:lnTo>
                      <a:lnTo>
                        <a:pt x="0" y="156"/>
                      </a:lnTo>
                      <a:lnTo>
                        <a:pt x="0" y="142"/>
                      </a:lnTo>
                      <a:lnTo>
                        <a:pt x="0" y="142"/>
                      </a:lnTo>
                      <a:lnTo>
                        <a:pt x="0" y="128"/>
                      </a:lnTo>
                      <a:lnTo>
                        <a:pt x="2" y="114"/>
                      </a:lnTo>
                      <a:lnTo>
                        <a:pt x="6" y="100"/>
                      </a:lnTo>
                      <a:lnTo>
                        <a:pt x="10" y="86"/>
                      </a:lnTo>
                      <a:lnTo>
                        <a:pt x="16" y="74"/>
                      </a:lnTo>
                      <a:lnTo>
                        <a:pt x="24" y="62"/>
                      </a:lnTo>
                      <a:lnTo>
                        <a:pt x="32" y="52"/>
                      </a:lnTo>
                      <a:lnTo>
                        <a:pt x="42" y="42"/>
                      </a:lnTo>
                      <a:lnTo>
                        <a:pt x="52" y="32"/>
                      </a:lnTo>
                      <a:lnTo>
                        <a:pt x="62" y="24"/>
                      </a:lnTo>
                      <a:lnTo>
                        <a:pt x="74" y="16"/>
                      </a:lnTo>
                      <a:lnTo>
                        <a:pt x="86" y="10"/>
                      </a:lnTo>
                      <a:lnTo>
                        <a:pt x="100" y="6"/>
                      </a:lnTo>
                      <a:lnTo>
                        <a:pt x="114" y="2"/>
                      </a:lnTo>
                      <a:lnTo>
                        <a:pt x="128" y="0"/>
                      </a:lnTo>
                      <a:lnTo>
                        <a:pt x="143" y="0"/>
                      </a:lnTo>
                      <a:lnTo>
                        <a:pt x="143" y="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p:cNvSpPr>
                  <a:spLocks/>
                </p:cNvSpPr>
                <p:nvPr/>
              </p:nvSpPr>
              <p:spPr bwMode="auto">
                <a:xfrm>
                  <a:off x="2482" y="2437"/>
                  <a:ext cx="515" cy="234"/>
                </a:xfrm>
                <a:custGeom>
                  <a:avLst/>
                  <a:gdLst>
                    <a:gd name="T0" fmla="*/ 384 w 515"/>
                    <a:gd name="T1" fmla="*/ 2 h 234"/>
                    <a:gd name="T2" fmla="*/ 384 w 515"/>
                    <a:gd name="T3" fmla="*/ 2 h 234"/>
                    <a:gd name="T4" fmla="*/ 372 w 515"/>
                    <a:gd name="T5" fmla="*/ 14 h 234"/>
                    <a:gd name="T6" fmla="*/ 358 w 515"/>
                    <a:gd name="T7" fmla="*/ 24 h 234"/>
                    <a:gd name="T8" fmla="*/ 344 w 515"/>
                    <a:gd name="T9" fmla="*/ 34 h 234"/>
                    <a:gd name="T10" fmla="*/ 328 w 515"/>
                    <a:gd name="T11" fmla="*/ 42 h 234"/>
                    <a:gd name="T12" fmla="*/ 312 w 515"/>
                    <a:gd name="T13" fmla="*/ 48 h 234"/>
                    <a:gd name="T14" fmla="*/ 296 w 515"/>
                    <a:gd name="T15" fmla="*/ 54 h 234"/>
                    <a:gd name="T16" fmla="*/ 278 w 515"/>
                    <a:gd name="T17" fmla="*/ 56 h 234"/>
                    <a:gd name="T18" fmla="*/ 260 w 515"/>
                    <a:gd name="T19" fmla="*/ 58 h 234"/>
                    <a:gd name="T20" fmla="*/ 260 w 515"/>
                    <a:gd name="T21" fmla="*/ 58 h 234"/>
                    <a:gd name="T22" fmla="*/ 239 w 515"/>
                    <a:gd name="T23" fmla="*/ 56 h 234"/>
                    <a:gd name="T24" fmla="*/ 221 w 515"/>
                    <a:gd name="T25" fmla="*/ 54 h 234"/>
                    <a:gd name="T26" fmla="*/ 203 w 515"/>
                    <a:gd name="T27" fmla="*/ 48 h 234"/>
                    <a:gd name="T28" fmla="*/ 187 w 515"/>
                    <a:gd name="T29" fmla="*/ 42 h 234"/>
                    <a:gd name="T30" fmla="*/ 171 w 515"/>
                    <a:gd name="T31" fmla="*/ 34 h 234"/>
                    <a:gd name="T32" fmla="*/ 157 w 515"/>
                    <a:gd name="T33" fmla="*/ 24 h 234"/>
                    <a:gd name="T34" fmla="*/ 143 w 515"/>
                    <a:gd name="T35" fmla="*/ 12 h 234"/>
                    <a:gd name="T36" fmla="*/ 131 w 515"/>
                    <a:gd name="T37" fmla="*/ 0 h 234"/>
                    <a:gd name="T38" fmla="*/ 131 w 515"/>
                    <a:gd name="T39" fmla="*/ 0 h 234"/>
                    <a:gd name="T40" fmla="*/ 107 w 515"/>
                    <a:gd name="T41" fmla="*/ 14 h 234"/>
                    <a:gd name="T42" fmla="*/ 84 w 515"/>
                    <a:gd name="T43" fmla="*/ 30 h 234"/>
                    <a:gd name="T44" fmla="*/ 66 w 515"/>
                    <a:gd name="T45" fmla="*/ 48 h 234"/>
                    <a:gd name="T46" fmla="*/ 50 w 515"/>
                    <a:gd name="T47" fmla="*/ 66 h 234"/>
                    <a:gd name="T48" fmla="*/ 38 w 515"/>
                    <a:gd name="T49" fmla="*/ 86 h 234"/>
                    <a:gd name="T50" fmla="*/ 28 w 515"/>
                    <a:gd name="T51" fmla="*/ 106 h 234"/>
                    <a:gd name="T52" fmla="*/ 18 w 515"/>
                    <a:gd name="T53" fmla="*/ 124 h 234"/>
                    <a:gd name="T54" fmla="*/ 12 w 515"/>
                    <a:gd name="T55" fmla="*/ 144 h 234"/>
                    <a:gd name="T56" fmla="*/ 8 w 515"/>
                    <a:gd name="T57" fmla="*/ 162 h 234"/>
                    <a:gd name="T58" fmla="*/ 4 w 515"/>
                    <a:gd name="T59" fmla="*/ 178 h 234"/>
                    <a:gd name="T60" fmla="*/ 0 w 515"/>
                    <a:gd name="T61" fmla="*/ 208 h 234"/>
                    <a:gd name="T62" fmla="*/ 0 w 515"/>
                    <a:gd name="T63" fmla="*/ 228 h 234"/>
                    <a:gd name="T64" fmla="*/ 0 w 515"/>
                    <a:gd name="T65" fmla="*/ 234 h 234"/>
                    <a:gd name="T66" fmla="*/ 515 w 515"/>
                    <a:gd name="T67" fmla="*/ 234 h 234"/>
                    <a:gd name="T68" fmla="*/ 515 w 515"/>
                    <a:gd name="T69" fmla="*/ 234 h 234"/>
                    <a:gd name="T70" fmla="*/ 515 w 515"/>
                    <a:gd name="T71" fmla="*/ 210 h 234"/>
                    <a:gd name="T72" fmla="*/ 511 w 515"/>
                    <a:gd name="T73" fmla="*/ 188 h 234"/>
                    <a:gd name="T74" fmla="*/ 509 w 515"/>
                    <a:gd name="T75" fmla="*/ 166 h 234"/>
                    <a:gd name="T76" fmla="*/ 503 w 515"/>
                    <a:gd name="T77" fmla="*/ 146 h 234"/>
                    <a:gd name="T78" fmla="*/ 497 w 515"/>
                    <a:gd name="T79" fmla="*/ 128 h 234"/>
                    <a:gd name="T80" fmla="*/ 491 w 515"/>
                    <a:gd name="T81" fmla="*/ 110 h 234"/>
                    <a:gd name="T82" fmla="*/ 483 w 515"/>
                    <a:gd name="T83" fmla="*/ 94 h 234"/>
                    <a:gd name="T84" fmla="*/ 475 w 515"/>
                    <a:gd name="T85" fmla="*/ 80 h 234"/>
                    <a:gd name="T86" fmla="*/ 465 w 515"/>
                    <a:gd name="T87" fmla="*/ 66 h 234"/>
                    <a:gd name="T88" fmla="*/ 455 w 515"/>
                    <a:gd name="T89" fmla="*/ 54 h 234"/>
                    <a:gd name="T90" fmla="*/ 433 w 515"/>
                    <a:gd name="T91" fmla="*/ 34 h 234"/>
                    <a:gd name="T92" fmla="*/ 408 w 515"/>
                    <a:gd name="T93" fmla="*/ 16 h 234"/>
                    <a:gd name="T94" fmla="*/ 384 w 515"/>
                    <a:gd name="T95" fmla="*/ 2 h 234"/>
                    <a:gd name="T96" fmla="*/ 384 w 515"/>
                    <a:gd name="T97" fmla="*/ 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234">
                      <a:moveTo>
                        <a:pt x="384" y="2"/>
                      </a:moveTo>
                      <a:lnTo>
                        <a:pt x="384" y="2"/>
                      </a:lnTo>
                      <a:lnTo>
                        <a:pt x="372" y="14"/>
                      </a:lnTo>
                      <a:lnTo>
                        <a:pt x="358" y="24"/>
                      </a:lnTo>
                      <a:lnTo>
                        <a:pt x="344" y="34"/>
                      </a:lnTo>
                      <a:lnTo>
                        <a:pt x="328" y="42"/>
                      </a:lnTo>
                      <a:lnTo>
                        <a:pt x="312" y="48"/>
                      </a:lnTo>
                      <a:lnTo>
                        <a:pt x="296" y="54"/>
                      </a:lnTo>
                      <a:lnTo>
                        <a:pt x="278" y="56"/>
                      </a:lnTo>
                      <a:lnTo>
                        <a:pt x="260" y="58"/>
                      </a:lnTo>
                      <a:lnTo>
                        <a:pt x="260" y="58"/>
                      </a:lnTo>
                      <a:lnTo>
                        <a:pt x="239" y="56"/>
                      </a:lnTo>
                      <a:lnTo>
                        <a:pt x="221" y="54"/>
                      </a:lnTo>
                      <a:lnTo>
                        <a:pt x="203" y="48"/>
                      </a:lnTo>
                      <a:lnTo>
                        <a:pt x="187" y="42"/>
                      </a:lnTo>
                      <a:lnTo>
                        <a:pt x="171" y="34"/>
                      </a:lnTo>
                      <a:lnTo>
                        <a:pt x="157" y="24"/>
                      </a:lnTo>
                      <a:lnTo>
                        <a:pt x="143" y="12"/>
                      </a:lnTo>
                      <a:lnTo>
                        <a:pt x="131" y="0"/>
                      </a:lnTo>
                      <a:lnTo>
                        <a:pt x="131" y="0"/>
                      </a:lnTo>
                      <a:lnTo>
                        <a:pt x="107" y="14"/>
                      </a:lnTo>
                      <a:lnTo>
                        <a:pt x="84" y="30"/>
                      </a:lnTo>
                      <a:lnTo>
                        <a:pt x="66" y="48"/>
                      </a:lnTo>
                      <a:lnTo>
                        <a:pt x="50" y="66"/>
                      </a:lnTo>
                      <a:lnTo>
                        <a:pt x="38" y="86"/>
                      </a:lnTo>
                      <a:lnTo>
                        <a:pt x="28" y="106"/>
                      </a:lnTo>
                      <a:lnTo>
                        <a:pt x="18" y="124"/>
                      </a:lnTo>
                      <a:lnTo>
                        <a:pt x="12" y="144"/>
                      </a:lnTo>
                      <a:lnTo>
                        <a:pt x="8" y="162"/>
                      </a:lnTo>
                      <a:lnTo>
                        <a:pt x="4" y="178"/>
                      </a:lnTo>
                      <a:lnTo>
                        <a:pt x="0" y="208"/>
                      </a:lnTo>
                      <a:lnTo>
                        <a:pt x="0" y="228"/>
                      </a:lnTo>
                      <a:lnTo>
                        <a:pt x="0" y="234"/>
                      </a:lnTo>
                      <a:lnTo>
                        <a:pt x="515" y="234"/>
                      </a:lnTo>
                      <a:lnTo>
                        <a:pt x="515" y="234"/>
                      </a:lnTo>
                      <a:lnTo>
                        <a:pt x="515" y="210"/>
                      </a:lnTo>
                      <a:lnTo>
                        <a:pt x="511" y="188"/>
                      </a:lnTo>
                      <a:lnTo>
                        <a:pt x="509" y="166"/>
                      </a:lnTo>
                      <a:lnTo>
                        <a:pt x="503" y="146"/>
                      </a:lnTo>
                      <a:lnTo>
                        <a:pt x="497" y="128"/>
                      </a:lnTo>
                      <a:lnTo>
                        <a:pt x="491" y="110"/>
                      </a:lnTo>
                      <a:lnTo>
                        <a:pt x="483" y="94"/>
                      </a:lnTo>
                      <a:lnTo>
                        <a:pt x="475" y="80"/>
                      </a:lnTo>
                      <a:lnTo>
                        <a:pt x="465" y="66"/>
                      </a:lnTo>
                      <a:lnTo>
                        <a:pt x="455" y="54"/>
                      </a:lnTo>
                      <a:lnTo>
                        <a:pt x="433" y="34"/>
                      </a:lnTo>
                      <a:lnTo>
                        <a:pt x="408" y="16"/>
                      </a:lnTo>
                      <a:lnTo>
                        <a:pt x="384" y="2"/>
                      </a:lnTo>
                      <a:lnTo>
                        <a:pt x="384" y="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2744" y="2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p:cNvSpPr>
                <p:nvPr/>
              </p:nvSpPr>
              <p:spPr bwMode="auto">
                <a:xfrm>
                  <a:off x="2742" y="2423"/>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4" name="Group 93"/>
            <p:cNvGrpSpPr>
              <a:grpSpLocks noChangeAspect="1"/>
            </p:cNvGrpSpPr>
            <p:nvPr/>
          </p:nvGrpSpPr>
          <p:grpSpPr>
            <a:xfrm>
              <a:off x="3780346" y="1293279"/>
              <a:ext cx="350515" cy="188493"/>
              <a:chOff x="3103932" y="1238934"/>
              <a:chExt cx="827983" cy="445256"/>
            </a:xfrm>
          </p:grpSpPr>
          <p:sp>
            <p:nvSpPr>
              <p:cNvPr id="95" name="Oval Callout 94"/>
              <p:cNvSpPr/>
              <p:nvPr/>
            </p:nvSpPr>
            <p:spPr>
              <a:xfrm flipH="1">
                <a:off x="3103932" y="1238934"/>
                <a:ext cx="827983" cy="445256"/>
              </a:xfrm>
              <a:prstGeom prst="wedgeEllipseCallout">
                <a:avLst/>
              </a:prstGeom>
              <a:noFill/>
              <a:ln w="12700">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a:off x="3263126" y="13716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263126" y="14478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263126" y="15240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106522" y="1830446"/>
              <a:ext cx="1515053" cy="338554"/>
              <a:chOff x="3948432" y="1758244"/>
              <a:chExt cx="1515053" cy="338554"/>
            </a:xfrm>
          </p:grpSpPr>
          <p:sp>
            <p:nvSpPr>
              <p:cNvPr id="24" name="TextBox 23"/>
              <p:cNvSpPr txBox="1"/>
              <p:nvPr/>
            </p:nvSpPr>
            <p:spPr>
              <a:xfrm>
                <a:off x="4254500" y="1758244"/>
                <a:ext cx="1208985" cy="338554"/>
              </a:xfrm>
              <a:prstGeom prst="rect">
                <a:avLst/>
              </a:prstGeom>
              <a:noFill/>
            </p:spPr>
            <p:txBody>
              <a:bodyPr wrap="none" rtlCol="0">
                <a:spAutoFit/>
              </a:bodyPr>
              <a:lstStyle/>
              <a:p>
                <a:r>
                  <a:rPr lang="en-US" sz="1600" dirty="0">
                    <a:solidFill>
                      <a:schemeClr val="tx2"/>
                    </a:solidFill>
                  </a:rPr>
                  <a:t>Reviewer 2</a:t>
                </a:r>
              </a:p>
            </p:txBody>
          </p:sp>
          <p:grpSp>
            <p:nvGrpSpPr>
              <p:cNvPr id="105" name="Group 4"/>
              <p:cNvGrpSpPr>
                <a:grpSpLocks noChangeAspect="1"/>
              </p:cNvGrpSpPr>
              <p:nvPr/>
            </p:nvGrpSpPr>
            <p:grpSpPr bwMode="auto">
              <a:xfrm>
                <a:off x="3948432" y="1766648"/>
                <a:ext cx="338163" cy="321747"/>
                <a:chOff x="2482" y="2181"/>
                <a:chExt cx="515" cy="490"/>
              </a:xfrm>
            </p:grpSpPr>
            <p:sp>
              <p:nvSpPr>
                <p:cNvPr id="111" name="AutoShape 3"/>
                <p:cNvSpPr>
                  <a:spLocks noChangeAspect="1" noChangeArrowheads="1" noTextEdit="1"/>
                </p:cNvSpPr>
                <p:nvPr/>
              </p:nvSpPr>
              <p:spPr bwMode="auto">
                <a:xfrm>
                  <a:off x="2482" y="2181"/>
                  <a:ext cx="5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
                <p:cNvSpPr>
                  <a:spLocks/>
                </p:cNvSpPr>
                <p:nvPr/>
              </p:nvSpPr>
              <p:spPr bwMode="auto">
                <a:xfrm>
                  <a:off x="2597" y="2181"/>
                  <a:ext cx="285" cy="284"/>
                </a:xfrm>
                <a:custGeom>
                  <a:avLst/>
                  <a:gdLst>
                    <a:gd name="T0" fmla="*/ 143 w 285"/>
                    <a:gd name="T1" fmla="*/ 0 h 284"/>
                    <a:gd name="T2" fmla="*/ 171 w 285"/>
                    <a:gd name="T3" fmla="*/ 2 h 284"/>
                    <a:gd name="T4" fmla="*/ 199 w 285"/>
                    <a:gd name="T5" fmla="*/ 10 h 284"/>
                    <a:gd name="T6" fmla="*/ 223 w 285"/>
                    <a:gd name="T7" fmla="*/ 24 h 284"/>
                    <a:gd name="T8" fmla="*/ 245 w 285"/>
                    <a:gd name="T9" fmla="*/ 42 h 284"/>
                    <a:gd name="T10" fmla="*/ 261 w 285"/>
                    <a:gd name="T11" fmla="*/ 62 h 284"/>
                    <a:gd name="T12" fmla="*/ 275 w 285"/>
                    <a:gd name="T13" fmla="*/ 86 h 284"/>
                    <a:gd name="T14" fmla="*/ 283 w 285"/>
                    <a:gd name="T15" fmla="*/ 114 h 284"/>
                    <a:gd name="T16" fmla="*/ 285 w 285"/>
                    <a:gd name="T17" fmla="*/ 142 h 284"/>
                    <a:gd name="T18" fmla="*/ 285 w 285"/>
                    <a:gd name="T19" fmla="*/ 156 h 284"/>
                    <a:gd name="T20" fmla="*/ 279 w 285"/>
                    <a:gd name="T21" fmla="*/ 184 h 284"/>
                    <a:gd name="T22" fmla="*/ 269 w 285"/>
                    <a:gd name="T23" fmla="*/ 210 h 284"/>
                    <a:gd name="T24" fmla="*/ 253 w 285"/>
                    <a:gd name="T25" fmla="*/ 232 h 284"/>
                    <a:gd name="T26" fmla="*/ 233 w 285"/>
                    <a:gd name="T27" fmla="*/ 252 h 284"/>
                    <a:gd name="T28" fmla="*/ 211 w 285"/>
                    <a:gd name="T29" fmla="*/ 268 h 284"/>
                    <a:gd name="T30" fmla="*/ 185 w 285"/>
                    <a:gd name="T31" fmla="*/ 278 h 284"/>
                    <a:gd name="T32" fmla="*/ 157 w 285"/>
                    <a:gd name="T33" fmla="*/ 284 h 284"/>
                    <a:gd name="T34" fmla="*/ 143 w 285"/>
                    <a:gd name="T35" fmla="*/ 284 h 284"/>
                    <a:gd name="T36" fmla="*/ 114 w 285"/>
                    <a:gd name="T37" fmla="*/ 282 h 284"/>
                    <a:gd name="T38" fmla="*/ 86 w 285"/>
                    <a:gd name="T39" fmla="*/ 274 h 284"/>
                    <a:gd name="T40" fmla="*/ 62 w 285"/>
                    <a:gd name="T41" fmla="*/ 260 h 284"/>
                    <a:gd name="T42" fmla="*/ 42 w 285"/>
                    <a:gd name="T43" fmla="*/ 242 h 284"/>
                    <a:gd name="T44" fmla="*/ 24 w 285"/>
                    <a:gd name="T45" fmla="*/ 222 h 284"/>
                    <a:gd name="T46" fmla="*/ 10 w 285"/>
                    <a:gd name="T47" fmla="*/ 198 h 284"/>
                    <a:gd name="T48" fmla="*/ 2 w 285"/>
                    <a:gd name="T49" fmla="*/ 170 h 284"/>
                    <a:gd name="T50" fmla="*/ 0 w 285"/>
                    <a:gd name="T51" fmla="*/ 142 h 284"/>
                    <a:gd name="T52" fmla="*/ 0 w 285"/>
                    <a:gd name="T53" fmla="*/ 128 h 284"/>
                    <a:gd name="T54" fmla="*/ 6 w 285"/>
                    <a:gd name="T55" fmla="*/ 100 h 284"/>
                    <a:gd name="T56" fmla="*/ 16 w 285"/>
                    <a:gd name="T57" fmla="*/ 74 h 284"/>
                    <a:gd name="T58" fmla="*/ 32 w 285"/>
                    <a:gd name="T59" fmla="*/ 52 h 284"/>
                    <a:gd name="T60" fmla="*/ 52 w 285"/>
                    <a:gd name="T61" fmla="*/ 32 h 284"/>
                    <a:gd name="T62" fmla="*/ 74 w 285"/>
                    <a:gd name="T63" fmla="*/ 16 h 284"/>
                    <a:gd name="T64" fmla="*/ 100 w 285"/>
                    <a:gd name="T65" fmla="*/ 6 h 284"/>
                    <a:gd name="T66" fmla="*/ 128 w 285"/>
                    <a:gd name="T67" fmla="*/ 0 h 284"/>
                    <a:gd name="T68" fmla="*/ 143 w 285"/>
                    <a:gd name="T6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4">
                      <a:moveTo>
                        <a:pt x="143" y="0"/>
                      </a:moveTo>
                      <a:lnTo>
                        <a:pt x="143" y="0"/>
                      </a:lnTo>
                      <a:lnTo>
                        <a:pt x="157" y="0"/>
                      </a:lnTo>
                      <a:lnTo>
                        <a:pt x="171" y="2"/>
                      </a:lnTo>
                      <a:lnTo>
                        <a:pt x="185" y="6"/>
                      </a:lnTo>
                      <a:lnTo>
                        <a:pt x="199" y="10"/>
                      </a:lnTo>
                      <a:lnTo>
                        <a:pt x="211" y="16"/>
                      </a:lnTo>
                      <a:lnTo>
                        <a:pt x="223" y="24"/>
                      </a:lnTo>
                      <a:lnTo>
                        <a:pt x="233" y="32"/>
                      </a:lnTo>
                      <a:lnTo>
                        <a:pt x="245" y="42"/>
                      </a:lnTo>
                      <a:lnTo>
                        <a:pt x="253" y="52"/>
                      </a:lnTo>
                      <a:lnTo>
                        <a:pt x="261" y="62"/>
                      </a:lnTo>
                      <a:lnTo>
                        <a:pt x="269" y="74"/>
                      </a:lnTo>
                      <a:lnTo>
                        <a:pt x="275" y="86"/>
                      </a:lnTo>
                      <a:lnTo>
                        <a:pt x="279" y="100"/>
                      </a:lnTo>
                      <a:lnTo>
                        <a:pt x="283" y="114"/>
                      </a:lnTo>
                      <a:lnTo>
                        <a:pt x="285" y="128"/>
                      </a:lnTo>
                      <a:lnTo>
                        <a:pt x="285" y="142"/>
                      </a:lnTo>
                      <a:lnTo>
                        <a:pt x="285" y="142"/>
                      </a:lnTo>
                      <a:lnTo>
                        <a:pt x="285" y="156"/>
                      </a:lnTo>
                      <a:lnTo>
                        <a:pt x="283" y="170"/>
                      </a:lnTo>
                      <a:lnTo>
                        <a:pt x="279" y="184"/>
                      </a:lnTo>
                      <a:lnTo>
                        <a:pt x="275" y="198"/>
                      </a:lnTo>
                      <a:lnTo>
                        <a:pt x="269" y="210"/>
                      </a:lnTo>
                      <a:lnTo>
                        <a:pt x="261" y="222"/>
                      </a:lnTo>
                      <a:lnTo>
                        <a:pt x="253" y="232"/>
                      </a:lnTo>
                      <a:lnTo>
                        <a:pt x="245" y="242"/>
                      </a:lnTo>
                      <a:lnTo>
                        <a:pt x="233" y="252"/>
                      </a:lnTo>
                      <a:lnTo>
                        <a:pt x="223" y="260"/>
                      </a:lnTo>
                      <a:lnTo>
                        <a:pt x="211" y="268"/>
                      </a:lnTo>
                      <a:lnTo>
                        <a:pt x="199" y="274"/>
                      </a:lnTo>
                      <a:lnTo>
                        <a:pt x="185" y="278"/>
                      </a:lnTo>
                      <a:lnTo>
                        <a:pt x="171" y="282"/>
                      </a:lnTo>
                      <a:lnTo>
                        <a:pt x="157" y="284"/>
                      </a:lnTo>
                      <a:lnTo>
                        <a:pt x="143" y="284"/>
                      </a:lnTo>
                      <a:lnTo>
                        <a:pt x="143" y="284"/>
                      </a:lnTo>
                      <a:lnTo>
                        <a:pt x="128" y="284"/>
                      </a:lnTo>
                      <a:lnTo>
                        <a:pt x="114" y="282"/>
                      </a:lnTo>
                      <a:lnTo>
                        <a:pt x="100" y="278"/>
                      </a:lnTo>
                      <a:lnTo>
                        <a:pt x="86" y="274"/>
                      </a:lnTo>
                      <a:lnTo>
                        <a:pt x="74" y="268"/>
                      </a:lnTo>
                      <a:lnTo>
                        <a:pt x="62" y="260"/>
                      </a:lnTo>
                      <a:lnTo>
                        <a:pt x="52" y="252"/>
                      </a:lnTo>
                      <a:lnTo>
                        <a:pt x="42" y="242"/>
                      </a:lnTo>
                      <a:lnTo>
                        <a:pt x="32" y="232"/>
                      </a:lnTo>
                      <a:lnTo>
                        <a:pt x="24" y="222"/>
                      </a:lnTo>
                      <a:lnTo>
                        <a:pt x="16" y="210"/>
                      </a:lnTo>
                      <a:lnTo>
                        <a:pt x="10" y="198"/>
                      </a:lnTo>
                      <a:lnTo>
                        <a:pt x="6" y="184"/>
                      </a:lnTo>
                      <a:lnTo>
                        <a:pt x="2" y="170"/>
                      </a:lnTo>
                      <a:lnTo>
                        <a:pt x="0" y="156"/>
                      </a:lnTo>
                      <a:lnTo>
                        <a:pt x="0" y="142"/>
                      </a:lnTo>
                      <a:lnTo>
                        <a:pt x="0" y="142"/>
                      </a:lnTo>
                      <a:lnTo>
                        <a:pt x="0" y="128"/>
                      </a:lnTo>
                      <a:lnTo>
                        <a:pt x="2" y="114"/>
                      </a:lnTo>
                      <a:lnTo>
                        <a:pt x="6" y="100"/>
                      </a:lnTo>
                      <a:lnTo>
                        <a:pt x="10" y="86"/>
                      </a:lnTo>
                      <a:lnTo>
                        <a:pt x="16" y="74"/>
                      </a:lnTo>
                      <a:lnTo>
                        <a:pt x="24" y="62"/>
                      </a:lnTo>
                      <a:lnTo>
                        <a:pt x="32" y="52"/>
                      </a:lnTo>
                      <a:lnTo>
                        <a:pt x="42" y="42"/>
                      </a:lnTo>
                      <a:lnTo>
                        <a:pt x="52" y="32"/>
                      </a:lnTo>
                      <a:lnTo>
                        <a:pt x="62" y="24"/>
                      </a:lnTo>
                      <a:lnTo>
                        <a:pt x="74" y="16"/>
                      </a:lnTo>
                      <a:lnTo>
                        <a:pt x="86" y="10"/>
                      </a:lnTo>
                      <a:lnTo>
                        <a:pt x="100" y="6"/>
                      </a:lnTo>
                      <a:lnTo>
                        <a:pt x="114" y="2"/>
                      </a:lnTo>
                      <a:lnTo>
                        <a:pt x="128" y="0"/>
                      </a:lnTo>
                      <a:lnTo>
                        <a:pt x="143" y="0"/>
                      </a:lnTo>
                      <a:lnTo>
                        <a:pt x="143" y="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2482" y="2437"/>
                  <a:ext cx="515" cy="234"/>
                </a:xfrm>
                <a:custGeom>
                  <a:avLst/>
                  <a:gdLst>
                    <a:gd name="T0" fmla="*/ 384 w 515"/>
                    <a:gd name="T1" fmla="*/ 2 h 234"/>
                    <a:gd name="T2" fmla="*/ 384 w 515"/>
                    <a:gd name="T3" fmla="*/ 2 h 234"/>
                    <a:gd name="T4" fmla="*/ 372 w 515"/>
                    <a:gd name="T5" fmla="*/ 14 h 234"/>
                    <a:gd name="T6" fmla="*/ 358 w 515"/>
                    <a:gd name="T7" fmla="*/ 24 h 234"/>
                    <a:gd name="T8" fmla="*/ 344 w 515"/>
                    <a:gd name="T9" fmla="*/ 34 h 234"/>
                    <a:gd name="T10" fmla="*/ 328 w 515"/>
                    <a:gd name="T11" fmla="*/ 42 h 234"/>
                    <a:gd name="T12" fmla="*/ 312 w 515"/>
                    <a:gd name="T13" fmla="*/ 48 h 234"/>
                    <a:gd name="T14" fmla="*/ 296 w 515"/>
                    <a:gd name="T15" fmla="*/ 54 h 234"/>
                    <a:gd name="T16" fmla="*/ 278 w 515"/>
                    <a:gd name="T17" fmla="*/ 56 h 234"/>
                    <a:gd name="T18" fmla="*/ 260 w 515"/>
                    <a:gd name="T19" fmla="*/ 58 h 234"/>
                    <a:gd name="T20" fmla="*/ 260 w 515"/>
                    <a:gd name="T21" fmla="*/ 58 h 234"/>
                    <a:gd name="T22" fmla="*/ 239 w 515"/>
                    <a:gd name="T23" fmla="*/ 56 h 234"/>
                    <a:gd name="T24" fmla="*/ 221 w 515"/>
                    <a:gd name="T25" fmla="*/ 54 h 234"/>
                    <a:gd name="T26" fmla="*/ 203 w 515"/>
                    <a:gd name="T27" fmla="*/ 48 h 234"/>
                    <a:gd name="T28" fmla="*/ 187 w 515"/>
                    <a:gd name="T29" fmla="*/ 42 h 234"/>
                    <a:gd name="T30" fmla="*/ 171 w 515"/>
                    <a:gd name="T31" fmla="*/ 34 h 234"/>
                    <a:gd name="T32" fmla="*/ 157 w 515"/>
                    <a:gd name="T33" fmla="*/ 24 h 234"/>
                    <a:gd name="T34" fmla="*/ 143 w 515"/>
                    <a:gd name="T35" fmla="*/ 12 h 234"/>
                    <a:gd name="T36" fmla="*/ 131 w 515"/>
                    <a:gd name="T37" fmla="*/ 0 h 234"/>
                    <a:gd name="T38" fmla="*/ 131 w 515"/>
                    <a:gd name="T39" fmla="*/ 0 h 234"/>
                    <a:gd name="T40" fmla="*/ 107 w 515"/>
                    <a:gd name="T41" fmla="*/ 14 h 234"/>
                    <a:gd name="T42" fmla="*/ 84 w 515"/>
                    <a:gd name="T43" fmla="*/ 30 h 234"/>
                    <a:gd name="T44" fmla="*/ 66 w 515"/>
                    <a:gd name="T45" fmla="*/ 48 h 234"/>
                    <a:gd name="T46" fmla="*/ 50 w 515"/>
                    <a:gd name="T47" fmla="*/ 66 h 234"/>
                    <a:gd name="T48" fmla="*/ 38 w 515"/>
                    <a:gd name="T49" fmla="*/ 86 h 234"/>
                    <a:gd name="T50" fmla="*/ 28 w 515"/>
                    <a:gd name="T51" fmla="*/ 106 h 234"/>
                    <a:gd name="T52" fmla="*/ 18 w 515"/>
                    <a:gd name="T53" fmla="*/ 124 h 234"/>
                    <a:gd name="T54" fmla="*/ 12 w 515"/>
                    <a:gd name="T55" fmla="*/ 144 h 234"/>
                    <a:gd name="T56" fmla="*/ 8 w 515"/>
                    <a:gd name="T57" fmla="*/ 162 h 234"/>
                    <a:gd name="T58" fmla="*/ 4 w 515"/>
                    <a:gd name="T59" fmla="*/ 178 h 234"/>
                    <a:gd name="T60" fmla="*/ 0 w 515"/>
                    <a:gd name="T61" fmla="*/ 208 h 234"/>
                    <a:gd name="T62" fmla="*/ 0 w 515"/>
                    <a:gd name="T63" fmla="*/ 228 h 234"/>
                    <a:gd name="T64" fmla="*/ 0 w 515"/>
                    <a:gd name="T65" fmla="*/ 234 h 234"/>
                    <a:gd name="T66" fmla="*/ 515 w 515"/>
                    <a:gd name="T67" fmla="*/ 234 h 234"/>
                    <a:gd name="T68" fmla="*/ 515 w 515"/>
                    <a:gd name="T69" fmla="*/ 234 h 234"/>
                    <a:gd name="T70" fmla="*/ 515 w 515"/>
                    <a:gd name="T71" fmla="*/ 210 h 234"/>
                    <a:gd name="T72" fmla="*/ 511 w 515"/>
                    <a:gd name="T73" fmla="*/ 188 h 234"/>
                    <a:gd name="T74" fmla="*/ 509 w 515"/>
                    <a:gd name="T75" fmla="*/ 166 h 234"/>
                    <a:gd name="T76" fmla="*/ 503 w 515"/>
                    <a:gd name="T77" fmla="*/ 146 h 234"/>
                    <a:gd name="T78" fmla="*/ 497 w 515"/>
                    <a:gd name="T79" fmla="*/ 128 h 234"/>
                    <a:gd name="T80" fmla="*/ 491 w 515"/>
                    <a:gd name="T81" fmla="*/ 110 h 234"/>
                    <a:gd name="T82" fmla="*/ 483 w 515"/>
                    <a:gd name="T83" fmla="*/ 94 h 234"/>
                    <a:gd name="T84" fmla="*/ 475 w 515"/>
                    <a:gd name="T85" fmla="*/ 80 h 234"/>
                    <a:gd name="T86" fmla="*/ 465 w 515"/>
                    <a:gd name="T87" fmla="*/ 66 h 234"/>
                    <a:gd name="T88" fmla="*/ 455 w 515"/>
                    <a:gd name="T89" fmla="*/ 54 h 234"/>
                    <a:gd name="T90" fmla="*/ 433 w 515"/>
                    <a:gd name="T91" fmla="*/ 34 h 234"/>
                    <a:gd name="T92" fmla="*/ 408 w 515"/>
                    <a:gd name="T93" fmla="*/ 16 h 234"/>
                    <a:gd name="T94" fmla="*/ 384 w 515"/>
                    <a:gd name="T95" fmla="*/ 2 h 234"/>
                    <a:gd name="T96" fmla="*/ 384 w 515"/>
                    <a:gd name="T97" fmla="*/ 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234">
                      <a:moveTo>
                        <a:pt x="384" y="2"/>
                      </a:moveTo>
                      <a:lnTo>
                        <a:pt x="384" y="2"/>
                      </a:lnTo>
                      <a:lnTo>
                        <a:pt x="372" y="14"/>
                      </a:lnTo>
                      <a:lnTo>
                        <a:pt x="358" y="24"/>
                      </a:lnTo>
                      <a:lnTo>
                        <a:pt x="344" y="34"/>
                      </a:lnTo>
                      <a:lnTo>
                        <a:pt x="328" y="42"/>
                      </a:lnTo>
                      <a:lnTo>
                        <a:pt x="312" y="48"/>
                      </a:lnTo>
                      <a:lnTo>
                        <a:pt x="296" y="54"/>
                      </a:lnTo>
                      <a:lnTo>
                        <a:pt x="278" y="56"/>
                      </a:lnTo>
                      <a:lnTo>
                        <a:pt x="260" y="58"/>
                      </a:lnTo>
                      <a:lnTo>
                        <a:pt x="260" y="58"/>
                      </a:lnTo>
                      <a:lnTo>
                        <a:pt x="239" y="56"/>
                      </a:lnTo>
                      <a:lnTo>
                        <a:pt x="221" y="54"/>
                      </a:lnTo>
                      <a:lnTo>
                        <a:pt x="203" y="48"/>
                      </a:lnTo>
                      <a:lnTo>
                        <a:pt x="187" y="42"/>
                      </a:lnTo>
                      <a:lnTo>
                        <a:pt x="171" y="34"/>
                      </a:lnTo>
                      <a:lnTo>
                        <a:pt x="157" y="24"/>
                      </a:lnTo>
                      <a:lnTo>
                        <a:pt x="143" y="12"/>
                      </a:lnTo>
                      <a:lnTo>
                        <a:pt x="131" y="0"/>
                      </a:lnTo>
                      <a:lnTo>
                        <a:pt x="131" y="0"/>
                      </a:lnTo>
                      <a:lnTo>
                        <a:pt x="107" y="14"/>
                      </a:lnTo>
                      <a:lnTo>
                        <a:pt x="84" y="30"/>
                      </a:lnTo>
                      <a:lnTo>
                        <a:pt x="66" y="48"/>
                      </a:lnTo>
                      <a:lnTo>
                        <a:pt x="50" y="66"/>
                      </a:lnTo>
                      <a:lnTo>
                        <a:pt x="38" y="86"/>
                      </a:lnTo>
                      <a:lnTo>
                        <a:pt x="28" y="106"/>
                      </a:lnTo>
                      <a:lnTo>
                        <a:pt x="18" y="124"/>
                      </a:lnTo>
                      <a:lnTo>
                        <a:pt x="12" y="144"/>
                      </a:lnTo>
                      <a:lnTo>
                        <a:pt x="8" y="162"/>
                      </a:lnTo>
                      <a:lnTo>
                        <a:pt x="4" y="178"/>
                      </a:lnTo>
                      <a:lnTo>
                        <a:pt x="0" y="208"/>
                      </a:lnTo>
                      <a:lnTo>
                        <a:pt x="0" y="228"/>
                      </a:lnTo>
                      <a:lnTo>
                        <a:pt x="0" y="234"/>
                      </a:lnTo>
                      <a:lnTo>
                        <a:pt x="515" y="234"/>
                      </a:lnTo>
                      <a:lnTo>
                        <a:pt x="515" y="234"/>
                      </a:lnTo>
                      <a:lnTo>
                        <a:pt x="515" y="210"/>
                      </a:lnTo>
                      <a:lnTo>
                        <a:pt x="511" y="188"/>
                      </a:lnTo>
                      <a:lnTo>
                        <a:pt x="509" y="166"/>
                      </a:lnTo>
                      <a:lnTo>
                        <a:pt x="503" y="146"/>
                      </a:lnTo>
                      <a:lnTo>
                        <a:pt x="497" y="128"/>
                      </a:lnTo>
                      <a:lnTo>
                        <a:pt x="491" y="110"/>
                      </a:lnTo>
                      <a:lnTo>
                        <a:pt x="483" y="94"/>
                      </a:lnTo>
                      <a:lnTo>
                        <a:pt x="475" y="80"/>
                      </a:lnTo>
                      <a:lnTo>
                        <a:pt x="465" y="66"/>
                      </a:lnTo>
                      <a:lnTo>
                        <a:pt x="455" y="54"/>
                      </a:lnTo>
                      <a:lnTo>
                        <a:pt x="433" y="34"/>
                      </a:lnTo>
                      <a:lnTo>
                        <a:pt x="408" y="16"/>
                      </a:lnTo>
                      <a:lnTo>
                        <a:pt x="384" y="2"/>
                      </a:lnTo>
                      <a:lnTo>
                        <a:pt x="384" y="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
                <p:cNvSpPr>
                  <a:spLocks/>
                </p:cNvSpPr>
                <p:nvPr/>
              </p:nvSpPr>
              <p:spPr bwMode="auto">
                <a:xfrm>
                  <a:off x="2744" y="2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8"/>
                <p:cNvSpPr>
                  <a:spLocks/>
                </p:cNvSpPr>
                <p:nvPr/>
              </p:nvSpPr>
              <p:spPr bwMode="auto">
                <a:xfrm>
                  <a:off x="2742" y="2423"/>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6" name="Group 105"/>
            <p:cNvGrpSpPr>
              <a:grpSpLocks noChangeAspect="1"/>
            </p:cNvGrpSpPr>
            <p:nvPr/>
          </p:nvGrpSpPr>
          <p:grpSpPr>
            <a:xfrm>
              <a:off x="3746591" y="1792220"/>
              <a:ext cx="280365" cy="188493"/>
              <a:chOff x="3103932" y="1238932"/>
              <a:chExt cx="827983" cy="445256"/>
            </a:xfrm>
          </p:grpSpPr>
          <p:sp>
            <p:nvSpPr>
              <p:cNvPr id="107" name="Oval Callout 106"/>
              <p:cNvSpPr/>
              <p:nvPr/>
            </p:nvSpPr>
            <p:spPr>
              <a:xfrm flipH="1">
                <a:off x="3103932" y="1238932"/>
                <a:ext cx="827983" cy="445256"/>
              </a:xfrm>
              <a:prstGeom prst="wedgeEllipseCallout">
                <a:avLst>
                  <a:gd name="adj1" fmla="val -53442"/>
                  <a:gd name="adj2" fmla="val 45656"/>
                </a:avLst>
              </a:prstGeom>
              <a:noFill/>
              <a:ln w="12700">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3263126" y="13716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263126" y="14478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263126" y="15240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106522" y="2261373"/>
              <a:ext cx="1515053" cy="338554"/>
              <a:chOff x="3948432" y="2131434"/>
              <a:chExt cx="1515053" cy="338554"/>
            </a:xfrm>
          </p:grpSpPr>
          <p:sp>
            <p:nvSpPr>
              <p:cNvPr id="25" name="TextBox 24"/>
              <p:cNvSpPr txBox="1"/>
              <p:nvPr/>
            </p:nvSpPr>
            <p:spPr>
              <a:xfrm>
                <a:off x="4254500" y="2131434"/>
                <a:ext cx="1208985" cy="338554"/>
              </a:xfrm>
              <a:prstGeom prst="rect">
                <a:avLst/>
              </a:prstGeom>
              <a:noFill/>
            </p:spPr>
            <p:txBody>
              <a:bodyPr wrap="none" rtlCol="0">
                <a:spAutoFit/>
              </a:bodyPr>
              <a:lstStyle/>
              <a:p>
                <a:r>
                  <a:rPr lang="en-US" sz="1600" dirty="0">
                    <a:solidFill>
                      <a:schemeClr val="tx2"/>
                    </a:solidFill>
                  </a:rPr>
                  <a:t>Reviewer 3</a:t>
                </a:r>
              </a:p>
            </p:txBody>
          </p:sp>
          <p:grpSp>
            <p:nvGrpSpPr>
              <p:cNvPr id="117" name="Group 4"/>
              <p:cNvGrpSpPr>
                <a:grpSpLocks noChangeAspect="1"/>
              </p:cNvGrpSpPr>
              <p:nvPr/>
            </p:nvGrpSpPr>
            <p:grpSpPr bwMode="auto">
              <a:xfrm>
                <a:off x="3948432" y="2139838"/>
                <a:ext cx="338163" cy="321747"/>
                <a:chOff x="2482" y="2181"/>
                <a:chExt cx="515" cy="490"/>
              </a:xfrm>
            </p:grpSpPr>
            <p:sp>
              <p:nvSpPr>
                <p:cNvPr id="123" name="AutoShape 3"/>
                <p:cNvSpPr>
                  <a:spLocks noChangeAspect="1" noChangeArrowheads="1" noTextEdit="1"/>
                </p:cNvSpPr>
                <p:nvPr/>
              </p:nvSpPr>
              <p:spPr bwMode="auto">
                <a:xfrm>
                  <a:off x="2482" y="2181"/>
                  <a:ext cx="5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
                <p:cNvSpPr>
                  <a:spLocks/>
                </p:cNvSpPr>
                <p:nvPr/>
              </p:nvSpPr>
              <p:spPr bwMode="auto">
                <a:xfrm>
                  <a:off x="2597" y="2181"/>
                  <a:ext cx="285" cy="284"/>
                </a:xfrm>
                <a:custGeom>
                  <a:avLst/>
                  <a:gdLst>
                    <a:gd name="T0" fmla="*/ 143 w 285"/>
                    <a:gd name="T1" fmla="*/ 0 h 284"/>
                    <a:gd name="T2" fmla="*/ 171 w 285"/>
                    <a:gd name="T3" fmla="*/ 2 h 284"/>
                    <a:gd name="T4" fmla="*/ 199 w 285"/>
                    <a:gd name="T5" fmla="*/ 10 h 284"/>
                    <a:gd name="T6" fmla="*/ 223 w 285"/>
                    <a:gd name="T7" fmla="*/ 24 h 284"/>
                    <a:gd name="T8" fmla="*/ 245 w 285"/>
                    <a:gd name="T9" fmla="*/ 42 h 284"/>
                    <a:gd name="T10" fmla="*/ 261 w 285"/>
                    <a:gd name="T11" fmla="*/ 62 h 284"/>
                    <a:gd name="T12" fmla="*/ 275 w 285"/>
                    <a:gd name="T13" fmla="*/ 86 h 284"/>
                    <a:gd name="T14" fmla="*/ 283 w 285"/>
                    <a:gd name="T15" fmla="*/ 114 h 284"/>
                    <a:gd name="T16" fmla="*/ 285 w 285"/>
                    <a:gd name="T17" fmla="*/ 142 h 284"/>
                    <a:gd name="T18" fmla="*/ 285 w 285"/>
                    <a:gd name="T19" fmla="*/ 156 h 284"/>
                    <a:gd name="T20" fmla="*/ 279 w 285"/>
                    <a:gd name="T21" fmla="*/ 184 h 284"/>
                    <a:gd name="T22" fmla="*/ 269 w 285"/>
                    <a:gd name="T23" fmla="*/ 210 h 284"/>
                    <a:gd name="T24" fmla="*/ 253 w 285"/>
                    <a:gd name="T25" fmla="*/ 232 h 284"/>
                    <a:gd name="T26" fmla="*/ 233 w 285"/>
                    <a:gd name="T27" fmla="*/ 252 h 284"/>
                    <a:gd name="T28" fmla="*/ 211 w 285"/>
                    <a:gd name="T29" fmla="*/ 268 h 284"/>
                    <a:gd name="T30" fmla="*/ 185 w 285"/>
                    <a:gd name="T31" fmla="*/ 278 h 284"/>
                    <a:gd name="T32" fmla="*/ 157 w 285"/>
                    <a:gd name="T33" fmla="*/ 284 h 284"/>
                    <a:gd name="T34" fmla="*/ 143 w 285"/>
                    <a:gd name="T35" fmla="*/ 284 h 284"/>
                    <a:gd name="T36" fmla="*/ 114 w 285"/>
                    <a:gd name="T37" fmla="*/ 282 h 284"/>
                    <a:gd name="T38" fmla="*/ 86 w 285"/>
                    <a:gd name="T39" fmla="*/ 274 h 284"/>
                    <a:gd name="T40" fmla="*/ 62 w 285"/>
                    <a:gd name="T41" fmla="*/ 260 h 284"/>
                    <a:gd name="T42" fmla="*/ 42 w 285"/>
                    <a:gd name="T43" fmla="*/ 242 h 284"/>
                    <a:gd name="T44" fmla="*/ 24 w 285"/>
                    <a:gd name="T45" fmla="*/ 222 h 284"/>
                    <a:gd name="T46" fmla="*/ 10 w 285"/>
                    <a:gd name="T47" fmla="*/ 198 h 284"/>
                    <a:gd name="T48" fmla="*/ 2 w 285"/>
                    <a:gd name="T49" fmla="*/ 170 h 284"/>
                    <a:gd name="T50" fmla="*/ 0 w 285"/>
                    <a:gd name="T51" fmla="*/ 142 h 284"/>
                    <a:gd name="T52" fmla="*/ 0 w 285"/>
                    <a:gd name="T53" fmla="*/ 128 h 284"/>
                    <a:gd name="T54" fmla="*/ 6 w 285"/>
                    <a:gd name="T55" fmla="*/ 100 h 284"/>
                    <a:gd name="T56" fmla="*/ 16 w 285"/>
                    <a:gd name="T57" fmla="*/ 74 h 284"/>
                    <a:gd name="T58" fmla="*/ 32 w 285"/>
                    <a:gd name="T59" fmla="*/ 52 h 284"/>
                    <a:gd name="T60" fmla="*/ 52 w 285"/>
                    <a:gd name="T61" fmla="*/ 32 h 284"/>
                    <a:gd name="T62" fmla="*/ 74 w 285"/>
                    <a:gd name="T63" fmla="*/ 16 h 284"/>
                    <a:gd name="T64" fmla="*/ 100 w 285"/>
                    <a:gd name="T65" fmla="*/ 6 h 284"/>
                    <a:gd name="T66" fmla="*/ 128 w 285"/>
                    <a:gd name="T67" fmla="*/ 0 h 284"/>
                    <a:gd name="T68" fmla="*/ 143 w 285"/>
                    <a:gd name="T6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4">
                      <a:moveTo>
                        <a:pt x="143" y="0"/>
                      </a:moveTo>
                      <a:lnTo>
                        <a:pt x="143" y="0"/>
                      </a:lnTo>
                      <a:lnTo>
                        <a:pt x="157" y="0"/>
                      </a:lnTo>
                      <a:lnTo>
                        <a:pt x="171" y="2"/>
                      </a:lnTo>
                      <a:lnTo>
                        <a:pt x="185" y="6"/>
                      </a:lnTo>
                      <a:lnTo>
                        <a:pt x="199" y="10"/>
                      </a:lnTo>
                      <a:lnTo>
                        <a:pt x="211" y="16"/>
                      </a:lnTo>
                      <a:lnTo>
                        <a:pt x="223" y="24"/>
                      </a:lnTo>
                      <a:lnTo>
                        <a:pt x="233" y="32"/>
                      </a:lnTo>
                      <a:lnTo>
                        <a:pt x="245" y="42"/>
                      </a:lnTo>
                      <a:lnTo>
                        <a:pt x="253" y="52"/>
                      </a:lnTo>
                      <a:lnTo>
                        <a:pt x="261" y="62"/>
                      </a:lnTo>
                      <a:lnTo>
                        <a:pt x="269" y="74"/>
                      </a:lnTo>
                      <a:lnTo>
                        <a:pt x="275" y="86"/>
                      </a:lnTo>
                      <a:lnTo>
                        <a:pt x="279" y="100"/>
                      </a:lnTo>
                      <a:lnTo>
                        <a:pt x="283" y="114"/>
                      </a:lnTo>
                      <a:lnTo>
                        <a:pt x="285" y="128"/>
                      </a:lnTo>
                      <a:lnTo>
                        <a:pt x="285" y="142"/>
                      </a:lnTo>
                      <a:lnTo>
                        <a:pt x="285" y="142"/>
                      </a:lnTo>
                      <a:lnTo>
                        <a:pt x="285" y="156"/>
                      </a:lnTo>
                      <a:lnTo>
                        <a:pt x="283" y="170"/>
                      </a:lnTo>
                      <a:lnTo>
                        <a:pt x="279" y="184"/>
                      </a:lnTo>
                      <a:lnTo>
                        <a:pt x="275" y="198"/>
                      </a:lnTo>
                      <a:lnTo>
                        <a:pt x="269" y="210"/>
                      </a:lnTo>
                      <a:lnTo>
                        <a:pt x="261" y="222"/>
                      </a:lnTo>
                      <a:lnTo>
                        <a:pt x="253" y="232"/>
                      </a:lnTo>
                      <a:lnTo>
                        <a:pt x="245" y="242"/>
                      </a:lnTo>
                      <a:lnTo>
                        <a:pt x="233" y="252"/>
                      </a:lnTo>
                      <a:lnTo>
                        <a:pt x="223" y="260"/>
                      </a:lnTo>
                      <a:lnTo>
                        <a:pt x="211" y="268"/>
                      </a:lnTo>
                      <a:lnTo>
                        <a:pt x="199" y="274"/>
                      </a:lnTo>
                      <a:lnTo>
                        <a:pt x="185" y="278"/>
                      </a:lnTo>
                      <a:lnTo>
                        <a:pt x="171" y="282"/>
                      </a:lnTo>
                      <a:lnTo>
                        <a:pt x="157" y="284"/>
                      </a:lnTo>
                      <a:lnTo>
                        <a:pt x="143" y="284"/>
                      </a:lnTo>
                      <a:lnTo>
                        <a:pt x="143" y="284"/>
                      </a:lnTo>
                      <a:lnTo>
                        <a:pt x="128" y="284"/>
                      </a:lnTo>
                      <a:lnTo>
                        <a:pt x="114" y="282"/>
                      </a:lnTo>
                      <a:lnTo>
                        <a:pt x="100" y="278"/>
                      </a:lnTo>
                      <a:lnTo>
                        <a:pt x="86" y="274"/>
                      </a:lnTo>
                      <a:lnTo>
                        <a:pt x="74" y="268"/>
                      </a:lnTo>
                      <a:lnTo>
                        <a:pt x="62" y="260"/>
                      </a:lnTo>
                      <a:lnTo>
                        <a:pt x="52" y="252"/>
                      </a:lnTo>
                      <a:lnTo>
                        <a:pt x="42" y="242"/>
                      </a:lnTo>
                      <a:lnTo>
                        <a:pt x="32" y="232"/>
                      </a:lnTo>
                      <a:lnTo>
                        <a:pt x="24" y="222"/>
                      </a:lnTo>
                      <a:lnTo>
                        <a:pt x="16" y="210"/>
                      </a:lnTo>
                      <a:lnTo>
                        <a:pt x="10" y="198"/>
                      </a:lnTo>
                      <a:lnTo>
                        <a:pt x="6" y="184"/>
                      </a:lnTo>
                      <a:lnTo>
                        <a:pt x="2" y="170"/>
                      </a:lnTo>
                      <a:lnTo>
                        <a:pt x="0" y="156"/>
                      </a:lnTo>
                      <a:lnTo>
                        <a:pt x="0" y="142"/>
                      </a:lnTo>
                      <a:lnTo>
                        <a:pt x="0" y="142"/>
                      </a:lnTo>
                      <a:lnTo>
                        <a:pt x="0" y="128"/>
                      </a:lnTo>
                      <a:lnTo>
                        <a:pt x="2" y="114"/>
                      </a:lnTo>
                      <a:lnTo>
                        <a:pt x="6" y="100"/>
                      </a:lnTo>
                      <a:lnTo>
                        <a:pt x="10" y="86"/>
                      </a:lnTo>
                      <a:lnTo>
                        <a:pt x="16" y="74"/>
                      </a:lnTo>
                      <a:lnTo>
                        <a:pt x="24" y="62"/>
                      </a:lnTo>
                      <a:lnTo>
                        <a:pt x="32" y="52"/>
                      </a:lnTo>
                      <a:lnTo>
                        <a:pt x="42" y="42"/>
                      </a:lnTo>
                      <a:lnTo>
                        <a:pt x="52" y="32"/>
                      </a:lnTo>
                      <a:lnTo>
                        <a:pt x="62" y="24"/>
                      </a:lnTo>
                      <a:lnTo>
                        <a:pt x="74" y="16"/>
                      </a:lnTo>
                      <a:lnTo>
                        <a:pt x="86" y="10"/>
                      </a:lnTo>
                      <a:lnTo>
                        <a:pt x="100" y="6"/>
                      </a:lnTo>
                      <a:lnTo>
                        <a:pt x="114" y="2"/>
                      </a:lnTo>
                      <a:lnTo>
                        <a:pt x="128" y="0"/>
                      </a:lnTo>
                      <a:lnTo>
                        <a:pt x="143" y="0"/>
                      </a:lnTo>
                      <a:lnTo>
                        <a:pt x="143" y="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6"/>
                <p:cNvSpPr>
                  <a:spLocks/>
                </p:cNvSpPr>
                <p:nvPr/>
              </p:nvSpPr>
              <p:spPr bwMode="auto">
                <a:xfrm>
                  <a:off x="2482" y="2437"/>
                  <a:ext cx="515" cy="234"/>
                </a:xfrm>
                <a:custGeom>
                  <a:avLst/>
                  <a:gdLst>
                    <a:gd name="T0" fmla="*/ 384 w 515"/>
                    <a:gd name="T1" fmla="*/ 2 h 234"/>
                    <a:gd name="T2" fmla="*/ 384 w 515"/>
                    <a:gd name="T3" fmla="*/ 2 h 234"/>
                    <a:gd name="T4" fmla="*/ 372 w 515"/>
                    <a:gd name="T5" fmla="*/ 14 h 234"/>
                    <a:gd name="T6" fmla="*/ 358 w 515"/>
                    <a:gd name="T7" fmla="*/ 24 h 234"/>
                    <a:gd name="T8" fmla="*/ 344 w 515"/>
                    <a:gd name="T9" fmla="*/ 34 h 234"/>
                    <a:gd name="T10" fmla="*/ 328 w 515"/>
                    <a:gd name="T11" fmla="*/ 42 h 234"/>
                    <a:gd name="T12" fmla="*/ 312 w 515"/>
                    <a:gd name="T13" fmla="*/ 48 h 234"/>
                    <a:gd name="T14" fmla="*/ 296 w 515"/>
                    <a:gd name="T15" fmla="*/ 54 h 234"/>
                    <a:gd name="T16" fmla="*/ 278 w 515"/>
                    <a:gd name="T17" fmla="*/ 56 h 234"/>
                    <a:gd name="T18" fmla="*/ 260 w 515"/>
                    <a:gd name="T19" fmla="*/ 58 h 234"/>
                    <a:gd name="T20" fmla="*/ 260 w 515"/>
                    <a:gd name="T21" fmla="*/ 58 h 234"/>
                    <a:gd name="T22" fmla="*/ 239 w 515"/>
                    <a:gd name="T23" fmla="*/ 56 h 234"/>
                    <a:gd name="T24" fmla="*/ 221 w 515"/>
                    <a:gd name="T25" fmla="*/ 54 h 234"/>
                    <a:gd name="T26" fmla="*/ 203 w 515"/>
                    <a:gd name="T27" fmla="*/ 48 h 234"/>
                    <a:gd name="T28" fmla="*/ 187 w 515"/>
                    <a:gd name="T29" fmla="*/ 42 h 234"/>
                    <a:gd name="T30" fmla="*/ 171 w 515"/>
                    <a:gd name="T31" fmla="*/ 34 h 234"/>
                    <a:gd name="T32" fmla="*/ 157 w 515"/>
                    <a:gd name="T33" fmla="*/ 24 h 234"/>
                    <a:gd name="T34" fmla="*/ 143 w 515"/>
                    <a:gd name="T35" fmla="*/ 12 h 234"/>
                    <a:gd name="T36" fmla="*/ 131 w 515"/>
                    <a:gd name="T37" fmla="*/ 0 h 234"/>
                    <a:gd name="T38" fmla="*/ 131 w 515"/>
                    <a:gd name="T39" fmla="*/ 0 h 234"/>
                    <a:gd name="T40" fmla="*/ 107 w 515"/>
                    <a:gd name="T41" fmla="*/ 14 h 234"/>
                    <a:gd name="T42" fmla="*/ 84 w 515"/>
                    <a:gd name="T43" fmla="*/ 30 h 234"/>
                    <a:gd name="T44" fmla="*/ 66 w 515"/>
                    <a:gd name="T45" fmla="*/ 48 h 234"/>
                    <a:gd name="T46" fmla="*/ 50 w 515"/>
                    <a:gd name="T47" fmla="*/ 66 h 234"/>
                    <a:gd name="T48" fmla="*/ 38 w 515"/>
                    <a:gd name="T49" fmla="*/ 86 h 234"/>
                    <a:gd name="T50" fmla="*/ 28 w 515"/>
                    <a:gd name="T51" fmla="*/ 106 h 234"/>
                    <a:gd name="T52" fmla="*/ 18 w 515"/>
                    <a:gd name="T53" fmla="*/ 124 h 234"/>
                    <a:gd name="T54" fmla="*/ 12 w 515"/>
                    <a:gd name="T55" fmla="*/ 144 h 234"/>
                    <a:gd name="T56" fmla="*/ 8 w 515"/>
                    <a:gd name="T57" fmla="*/ 162 h 234"/>
                    <a:gd name="T58" fmla="*/ 4 w 515"/>
                    <a:gd name="T59" fmla="*/ 178 h 234"/>
                    <a:gd name="T60" fmla="*/ 0 w 515"/>
                    <a:gd name="T61" fmla="*/ 208 h 234"/>
                    <a:gd name="T62" fmla="*/ 0 w 515"/>
                    <a:gd name="T63" fmla="*/ 228 h 234"/>
                    <a:gd name="T64" fmla="*/ 0 w 515"/>
                    <a:gd name="T65" fmla="*/ 234 h 234"/>
                    <a:gd name="T66" fmla="*/ 515 w 515"/>
                    <a:gd name="T67" fmla="*/ 234 h 234"/>
                    <a:gd name="T68" fmla="*/ 515 w 515"/>
                    <a:gd name="T69" fmla="*/ 234 h 234"/>
                    <a:gd name="T70" fmla="*/ 515 w 515"/>
                    <a:gd name="T71" fmla="*/ 210 h 234"/>
                    <a:gd name="T72" fmla="*/ 511 w 515"/>
                    <a:gd name="T73" fmla="*/ 188 h 234"/>
                    <a:gd name="T74" fmla="*/ 509 w 515"/>
                    <a:gd name="T75" fmla="*/ 166 h 234"/>
                    <a:gd name="T76" fmla="*/ 503 w 515"/>
                    <a:gd name="T77" fmla="*/ 146 h 234"/>
                    <a:gd name="T78" fmla="*/ 497 w 515"/>
                    <a:gd name="T79" fmla="*/ 128 h 234"/>
                    <a:gd name="T80" fmla="*/ 491 w 515"/>
                    <a:gd name="T81" fmla="*/ 110 h 234"/>
                    <a:gd name="T82" fmla="*/ 483 w 515"/>
                    <a:gd name="T83" fmla="*/ 94 h 234"/>
                    <a:gd name="T84" fmla="*/ 475 w 515"/>
                    <a:gd name="T85" fmla="*/ 80 h 234"/>
                    <a:gd name="T86" fmla="*/ 465 w 515"/>
                    <a:gd name="T87" fmla="*/ 66 h 234"/>
                    <a:gd name="T88" fmla="*/ 455 w 515"/>
                    <a:gd name="T89" fmla="*/ 54 h 234"/>
                    <a:gd name="T90" fmla="*/ 433 w 515"/>
                    <a:gd name="T91" fmla="*/ 34 h 234"/>
                    <a:gd name="T92" fmla="*/ 408 w 515"/>
                    <a:gd name="T93" fmla="*/ 16 h 234"/>
                    <a:gd name="T94" fmla="*/ 384 w 515"/>
                    <a:gd name="T95" fmla="*/ 2 h 234"/>
                    <a:gd name="T96" fmla="*/ 384 w 515"/>
                    <a:gd name="T97" fmla="*/ 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234">
                      <a:moveTo>
                        <a:pt x="384" y="2"/>
                      </a:moveTo>
                      <a:lnTo>
                        <a:pt x="384" y="2"/>
                      </a:lnTo>
                      <a:lnTo>
                        <a:pt x="372" y="14"/>
                      </a:lnTo>
                      <a:lnTo>
                        <a:pt x="358" y="24"/>
                      </a:lnTo>
                      <a:lnTo>
                        <a:pt x="344" y="34"/>
                      </a:lnTo>
                      <a:lnTo>
                        <a:pt x="328" y="42"/>
                      </a:lnTo>
                      <a:lnTo>
                        <a:pt x="312" y="48"/>
                      </a:lnTo>
                      <a:lnTo>
                        <a:pt x="296" y="54"/>
                      </a:lnTo>
                      <a:lnTo>
                        <a:pt x="278" y="56"/>
                      </a:lnTo>
                      <a:lnTo>
                        <a:pt x="260" y="58"/>
                      </a:lnTo>
                      <a:lnTo>
                        <a:pt x="260" y="58"/>
                      </a:lnTo>
                      <a:lnTo>
                        <a:pt x="239" y="56"/>
                      </a:lnTo>
                      <a:lnTo>
                        <a:pt x="221" y="54"/>
                      </a:lnTo>
                      <a:lnTo>
                        <a:pt x="203" y="48"/>
                      </a:lnTo>
                      <a:lnTo>
                        <a:pt x="187" y="42"/>
                      </a:lnTo>
                      <a:lnTo>
                        <a:pt x="171" y="34"/>
                      </a:lnTo>
                      <a:lnTo>
                        <a:pt x="157" y="24"/>
                      </a:lnTo>
                      <a:lnTo>
                        <a:pt x="143" y="12"/>
                      </a:lnTo>
                      <a:lnTo>
                        <a:pt x="131" y="0"/>
                      </a:lnTo>
                      <a:lnTo>
                        <a:pt x="131" y="0"/>
                      </a:lnTo>
                      <a:lnTo>
                        <a:pt x="107" y="14"/>
                      </a:lnTo>
                      <a:lnTo>
                        <a:pt x="84" y="30"/>
                      </a:lnTo>
                      <a:lnTo>
                        <a:pt x="66" y="48"/>
                      </a:lnTo>
                      <a:lnTo>
                        <a:pt x="50" y="66"/>
                      </a:lnTo>
                      <a:lnTo>
                        <a:pt x="38" y="86"/>
                      </a:lnTo>
                      <a:lnTo>
                        <a:pt x="28" y="106"/>
                      </a:lnTo>
                      <a:lnTo>
                        <a:pt x="18" y="124"/>
                      </a:lnTo>
                      <a:lnTo>
                        <a:pt x="12" y="144"/>
                      </a:lnTo>
                      <a:lnTo>
                        <a:pt x="8" y="162"/>
                      </a:lnTo>
                      <a:lnTo>
                        <a:pt x="4" y="178"/>
                      </a:lnTo>
                      <a:lnTo>
                        <a:pt x="0" y="208"/>
                      </a:lnTo>
                      <a:lnTo>
                        <a:pt x="0" y="228"/>
                      </a:lnTo>
                      <a:lnTo>
                        <a:pt x="0" y="234"/>
                      </a:lnTo>
                      <a:lnTo>
                        <a:pt x="515" y="234"/>
                      </a:lnTo>
                      <a:lnTo>
                        <a:pt x="515" y="234"/>
                      </a:lnTo>
                      <a:lnTo>
                        <a:pt x="515" y="210"/>
                      </a:lnTo>
                      <a:lnTo>
                        <a:pt x="511" y="188"/>
                      </a:lnTo>
                      <a:lnTo>
                        <a:pt x="509" y="166"/>
                      </a:lnTo>
                      <a:lnTo>
                        <a:pt x="503" y="146"/>
                      </a:lnTo>
                      <a:lnTo>
                        <a:pt x="497" y="128"/>
                      </a:lnTo>
                      <a:lnTo>
                        <a:pt x="491" y="110"/>
                      </a:lnTo>
                      <a:lnTo>
                        <a:pt x="483" y="94"/>
                      </a:lnTo>
                      <a:lnTo>
                        <a:pt x="475" y="80"/>
                      </a:lnTo>
                      <a:lnTo>
                        <a:pt x="465" y="66"/>
                      </a:lnTo>
                      <a:lnTo>
                        <a:pt x="455" y="54"/>
                      </a:lnTo>
                      <a:lnTo>
                        <a:pt x="433" y="34"/>
                      </a:lnTo>
                      <a:lnTo>
                        <a:pt x="408" y="16"/>
                      </a:lnTo>
                      <a:lnTo>
                        <a:pt x="384" y="2"/>
                      </a:lnTo>
                      <a:lnTo>
                        <a:pt x="384" y="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
                <p:cNvSpPr>
                  <a:spLocks/>
                </p:cNvSpPr>
                <p:nvPr/>
              </p:nvSpPr>
              <p:spPr bwMode="auto">
                <a:xfrm>
                  <a:off x="2744" y="2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8"/>
                <p:cNvSpPr>
                  <a:spLocks/>
                </p:cNvSpPr>
                <p:nvPr/>
              </p:nvSpPr>
              <p:spPr bwMode="auto">
                <a:xfrm>
                  <a:off x="2742" y="2423"/>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8" name="Group 117"/>
            <p:cNvGrpSpPr>
              <a:grpSpLocks noChangeAspect="1"/>
            </p:cNvGrpSpPr>
            <p:nvPr/>
          </p:nvGrpSpPr>
          <p:grpSpPr>
            <a:xfrm>
              <a:off x="3743659" y="2249116"/>
              <a:ext cx="280365" cy="188493"/>
              <a:chOff x="3103932" y="1238932"/>
              <a:chExt cx="827983" cy="445256"/>
            </a:xfrm>
          </p:grpSpPr>
          <p:sp>
            <p:nvSpPr>
              <p:cNvPr id="119" name="Oval Callout 118"/>
              <p:cNvSpPr/>
              <p:nvPr/>
            </p:nvSpPr>
            <p:spPr>
              <a:xfrm flipH="1">
                <a:off x="3103932" y="1238932"/>
                <a:ext cx="827983" cy="445256"/>
              </a:xfrm>
              <a:prstGeom prst="wedgeEllipseCallout">
                <a:avLst>
                  <a:gd name="adj1" fmla="val -53442"/>
                  <a:gd name="adj2" fmla="val 45656"/>
                </a:avLst>
              </a:prstGeom>
              <a:noFill/>
              <a:ln w="12700">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a:off x="3263126" y="13716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263126" y="14478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263126" y="15240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106522" y="2692300"/>
              <a:ext cx="1515053" cy="338554"/>
              <a:chOff x="3948432" y="2502783"/>
              <a:chExt cx="1515053" cy="338554"/>
            </a:xfrm>
          </p:grpSpPr>
          <p:sp>
            <p:nvSpPr>
              <p:cNvPr id="26" name="TextBox 25"/>
              <p:cNvSpPr txBox="1"/>
              <p:nvPr/>
            </p:nvSpPr>
            <p:spPr>
              <a:xfrm>
                <a:off x="4254500" y="2502783"/>
                <a:ext cx="1208985" cy="338554"/>
              </a:xfrm>
              <a:prstGeom prst="rect">
                <a:avLst/>
              </a:prstGeom>
              <a:noFill/>
            </p:spPr>
            <p:txBody>
              <a:bodyPr wrap="none" rtlCol="0">
                <a:spAutoFit/>
              </a:bodyPr>
              <a:lstStyle/>
              <a:p>
                <a:r>
                  <a:rPr lang="en-US" sz="1600" dirty="0">
                    <a:solidFill>
                      <a:schemeClr val="tx2"/>
                    </a:solidFill>
                  </a:rPr>
                  <a:t>Reviewer 4</a:t>
                </a:r>
              </a:p>
            </p:txBody>
          </p:sp>
          <p:grpSp>
            <p:nvGrpSpPr>
              <p:cNvPr id="129" name="Group 4"/>
              <p:cNvGrpSpPr>
                <a:grpSpLocks noChangeAspect="1"/>
              </p:cNvGrpSpPr>
              <p:nvPr/>
            </p:nvGrpSpPr>
            <p:grpSpPr bwMode="auto">
              <a:xfrm>
                <a:off x="3948432" y="2511187"/>
                <a:ext cx="338163" cy="321747"/>
                <a:chOff x="2482" y="2181"/>
                <a:chExt cx="515" cy="490"/>
              </a:xfrm>
            </p:grpSpPr>
            <p:sp>
              <p:nvSpPr>
                <p:cNvPr id="135" name="AutoShape 3"/>
                <p:cNvSpPr>
                  <a:spLocks noChangeAspect="1" noChangeArrowheads="1" noTextEdit="1"/>
                </p:cNvSpPr>
                <p:nvPr/>
              </p:nvSpPr>
              <p:spPr bwMode="auto">
                <a:xfrm>
                  <a:off x="2482" y="2181"/>
                  <a:ext cx="5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5"/>
                <p:cNvSpPr>
                  <a:spLocks/>
                </p:cNvSpPr>
                <p:nvPr/>
              </p:nvSpPr>
              <p:spPr bwMode="auto">
                <a:xfrm>
                  <a:off x="2597" y="2181"/>
                  <a:ext cx="285" cy="284"/>
                </a:xfrm>
                <a:custGeom>
                  <a:avLst/>
                  <a:gdLst>
                    <a:gd name="T0" fmla="*/ 143 w 285"/>
                    <a:gd name="T1" fmla="*/ 0 h 284"/>
                    <a:gd name="T2" fmla="*/ 171 w 285"/>
                    <a:gd name="T3" fmla="*/ 2 h 284"/>
                    <a:gd name="T4" fmla="*/ 199 w 285"/>
                    <a:gd name="T5" fmla="*/ 10 h 284"/>
                    <a:gd name="T6" fmla="*/ 223 w 285"/>
                    <a:gd name="T7" fmla="*/ 24 h 284"/>
                    <a:gd name="T8" fmla="*/ 245 w 285"/>
                    <a:gd name="T9" fmla="*/ 42 h 284"/>
                    <a:gd name="T10" fmla="*/ 261 w 285"/>
                    <a:gd name="T11" fmla="*/ 62 h 284"/>
                    <a:gd name="T12" fmla="*/ 275 w 285"/>
                    <a:gd name="T13" fmla="*/ 86 h 284"/>
                    <a:gd name="T14" fmla="*/ 283 w 285"/>
                    <a:gd name="T15" fmla="*/ 114 h 284"/>
                    <a:gd name="T16" fmla="*/ 285 w 285"/>
                    <a:gd name="T17" fmla="*/ 142 h 284"/>
                    <a:gd name="T18" fmla="*/ 285 w 285"/>
                    <a:gd name="T19" fmla="*/ 156 h 284"/>
                    <a:gd name="T20" fmla="*/ 279 w 285"/>
                    <a:gd name="T21" fmla="*/ 184 h 284"/>
                    <a:gd name="T22" fmla="*/ 269 w 285"/>
                    <a:gd name="T23" fmla="*/ 210 h 284"/>
                    <a:gd name="T24" fmla="*/ 253 w 285"/>
                    <a:gd name="T25" fmla="*/ 232 h 284"/>
                    <a:gd name="T26" fmla="*/ 233 w 285"/>
                    <a:gd name="T27" fmla="*/ 252 h 284"/>
                    <a:gd name="T28" fmla="*/ 211 w 285"/>
                    <a:gd name="T29" fmla="*/ 268 h 284"/>
                    <a:gd name="T30" fmla="*/ 185 w 285"/>
                    <a:gd name="T31" fmla="*/ 278 h 284"/>
                    <a:gd name="T32" fmla="*/ 157 w 285"/>
                    <a:gd name="T33" fmla="*/ 284 h 284"/>
                    <a:gd name="T34" fmla="*/ 143 w 285"/>
                    <a:gd name="T35" fmla="*/ 284 h 284"/>
                    <a:gd name="T36" fmla="*/ 114 w 285"/>
                    <a:gd name="T37" fmla="*/ 282 h 284"/>
                    <a:gd name="T38" fmla="*/ 86 w 285"/>
                    <a:gd name="T39" fmla="*/ 274 h 284"/>
                    <a:gd name="T40" fmla="*/ 62 w 285"/>
                    <a:gd name="T41" fmla="*/ 260 h 284"/>
                    <a:gd name="T42" fmla="*/ 42 w 285"/>
                    <a:gd name="T43" fmla="*/ 242 h 284"/>
                    <a:gd name="T44" fmla="*/ 24 w 285"/>
                    <a:gd name="T45" fmla="*/ 222 h 284"/>
                    <a:gd name="T46" fmla="*/ 10 w 285"/>
                    <a:gd name="T47" fmla="*/ 198 h 284"/>
                    <a:gd name="T48" fmla="*/ 2 w 285"/>
                    <a:gd name="T49" fmla="*/ 170 h 284"/>
                    <a:gd name="T50" fmla="*/ 0 w 285"/>
                    <a:gd name="T51" fmla="*/ 142 h 284"/>
                    <a:gd name="T52" fmla="*/ 0 w 285"/>
                    <a:gd name="T53" fmla="*/ 128 h 284"/>
                    <a:gd name="T54" fmla="*/ 6 w 285"/>
                    <a:gd name="T55" fmla="*/ 100 h 284"/>
                    <a:gd name="T56" fmla="*/ 16 w 285"/>
                    <a:gd name="T57" fmla="*/ 74 h 284"/>
                    <a:gd name="T58" fmla="*/ 32 w 285"/>
                    <a:gd name="T59" fmla="*/ 52 h 284"/>
                    <a:gd name="T60" fmla="*/ 52 w 285"/>
                    <a:gd name="T61" fmla="*/ 32 h 284"/>
                    <a:gd name="T62" fmla="*/ 74 w 285"/>
                    <a:gd name="T63" fmla="*/ 16 h 284"/>
                    <a:gd name="T64" fmla="*/ 100 w 285"/>
                    <a:gd name="T65" fmla="*/ 6 h 284"/>
                    <a:gd name="T66" fmla="*/ 128 w 285"/>
                    <a:gd name="T67" fmla="*/ 0 h 284"/>
                    <a:gd name="T68" fmla="*/ 143 w 285"/>
                    <a:gd name="T6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4">
                      <a:moveTo>
                        <a:pt x="143" y="0"/>
                      </a:moveTo>
                      <a:lnTo>
                        <a:pt x="143" y="0"/>
                      </a:lnTo>
                      <a:lnTo>
                        <a:pt x="157" y="0"/>
                      </a:lnTo>
                      <a:lnTo>
                        <a:pt x="171" y="2"/>
                      </a:lnTo>
                      <a:lnTo>
                        <a:pt x="185" y="6"/>
                      </a:lnTo>
                      <a:lnTo>
                        <a:pt x="199" y="10"/>
                      </a:lnTo>
                      <a:lnTo>
                        <a:pt x="211" y="16"/>
                      </a:lnTo>
                      <a:lnTo>
                        <a:pt x="223" y="24"/>
                      </a:lnTo>
                      <a:lnTo>
                        <a:pt x="233" y="32"/>
                      </a:lnTo>
                      <a:lnTo>
                        <a:pt x="245" y="42"/>
                      </a:lnTo>
                      <a:lnTo>
                        <a:pt x="253" y="52"/>
                      </a:lnTo>
                      <a:lnTo>
                        <a:pt x="261" y="62"/>
                      </a:lnTo>
                      <a:lnTo>
                        <a:pt x="269" y="74"/>
                      </a:lnTo>
                      <a:lnTo>
                        <a:pt x="275" y="86"/>
                      </a:lnTo>
                      <a:lnTo>
                        <a:pt x="279" y="100"/>
                      </a:lnTo>
                      <a:lnTo>
                        <a:pt x="283" y="114"/>
                      </a:lnTo>
                      <a:lnTo>
                        <a:pt x="285" y="128"/>
                      </a:lnTo>
                      <a:lnTo>
                        <a:pt x="285" y="142"/>
                      </a:lnTo>
                      <a:lnTo>
                        <a:pt x="285" y="142"/>
                      </a:lnTo>
                      <a:lnTo>
                        <a:pt x="285" y="156"/>
                      </a:lnTo>
                      <a:lnTo>
                        <a:pt x="283" y="170"/>
                      </a:lnTo>
                      <a:lnTo>
                        <a:pt x="279" y="184"/>
                      </a:lnTo>
                      <a:lnTo>
                        <a:pt x="275" y="198"/>
                      </a:lnTo>
                      <a:lnTo>
                        <a:pt x="269" y="210"/>
                      </a:lnTo>
                      <a:lnTo>
                        <a:pt x="261" y="222"/>
                      </a:lnTo>
                      <a:lnTo>
                        <a:pt x="253" y="232"/>
                      </a:lnTo>
                      <a:lnTo>
                        <a:pt x="245" y="242"/>
                      </a:lnTo>
                      <a:lnTo>
                        <a:pt x="233" y="252"/>
                      </a:lnTo>
                      <a:lnTo>
                        <a:pt x="223" y="260"/>
                      </a:lnTo>
                      <a:lnTo>
                        <a:pt x="211" y="268"/>
                      </a:lnTo>
                      <a:lnTo>
                        <a:pt x="199" y="274"/>
                      </a:lnTo>
                      <a:lnTo>
                        <a:pt x="185" y="278"/>
                      </a:lnTo>
                      <a:lnTo>
                        <a:pt x="171" y="282"/>
                      </a:lnTo>
                      <a:lnTo>
                        <a:pt x="157" y="284"/>
                      </a:lnTo>
                      <a:lnTo>
                        <a:pt x="143" y="284"/>
                      </a:lnTo>
                      <a:lnTo>
                        <a:pt x="143" y="284"/>
                      </a:lnTo>
                      <a:lnTo>
                        <a:pt x="128" y="284"/>
                      </a:lnTo>
                      <a:lnTo>
                        <a:pt x="114" y="282"/>
                      </a:lnTo>
                      <a:lnTo>
                        <a:pt x="100" y="278"/>
                      </a:lnTo>
                      <a:lnTo>
                        <a:pt x="86" y="274"/>
                      </a:lnTo>
                      <a:lnTo>
                        <a:pt x="74" y="268"/>
                      </a:lnTo>
                      <a:lnTo>
                        <a:pt x="62" y="260"/>
                      </a:lnTo>
                      <a:lnTo>
                        <a:pt x="52" y="252"/>
                      </a:lnTo>
                      <a:lnTo>
                        <a:pt x="42" y="242"/>
                      </a:lnTo>
                      <a:lnTo>
                        <a:pt x="32" y="232"/>
                      </a:lnTo>
                      <a:lnTo>
                        <a:pt x="24" y="222"/>
                      </a:lnTo>
                      <a:lnTo>
                        <a:pt x="16" y="210"/>
                      </a:lnTo>
                      <a:lnTo>
                        <a:pt x="10" y="198"/>
                      </a:lnTo>
                      <a:lnTo>
                        <a:pt x="6" y="184"/>
                      </a:lnTo>
                      <a:lnTo>
                        <a:pt x="2" y="170"/>
                      </a:lnTo>
                      <a:lnTo>
                        <a:pt x="0" y="156"/>
                      </a:lnTo>
                      <a:lnTo>
                        <a:pt x="0" y="142"/>
                      </a:lnTo>
                      <a:lnTo>
                        <a:pt x="0" y="142"/>
                      </a:lnTo>
                      <a:lnTo>
                        <a:pt x="0" y="128"/>
                      </a:lnTo>
                      <a:lnTo>
                        <a:pt x="2" y="114"/>
                      </a:lnTo>
                      <a:lnTo>
                        <a:pt x="6" y="100"/>
                      </a:lnTo>
                      <a:lnTo>
                        <a:pt x="10" y="86"/>
                      </a:lnTo>
                      <a:lnTo>
                        <a:pt x="16" y="74"/>
                      </a:lnTo>
                      <a:lnTo>
                        <a:pt x="24" y="62"/>
                      </a:lnTo>
                      <a:lnTo>
                        <a:pt x="32" y="52"/>
                      </a:lnTo>
                      <a:lnTo>
                        <a:pt x="42" y="42"/>
                      </a:lnTo>
                      <a:lnTo>
                        <a:pt x="52" y="32"/>
                      </a:lnTo>
                      <a:lnTo>
                        <a:pt x="62" y="24"/>
                      </a:lnTo>
                      <a:lnTo>
                        <a:pt x="74" y="16"/>
                      </a:lnTo>
                      <a:lnTo>
                        <a:pt x="86" y="10"/>
                      </a:lnTo>
                      <a:lnTo>
                        <a:pt x="100" y="6"/>
                      </a:lnTo>
                      <a:lnTo>
                        <a:pt x="114" y="2"/>
                      </a:lnTo>
                      <a:lnTo>
                        <a:pt x="128" y="0"/>
                      </a:lnTo>
                      <a:lnTo>
                        <a:pt x="143" y="0"/>
                      </a:lnTo>
                      <a:lnTo>
                        <a:pt x="143" y="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
                <p:cNvSpPr>
                  <a:spLocks/>
                </p:cNvSpPr>
                <p:nvPr/>
              </p:nvSpPr>
              <p:spPr bwMode="auto">
                <a:xfrm>
                  <a:off x="2482" y="2437"/>
                  <a:ext cx="515" cy="234"/>
                </a:xfrm>
                <a:custGeom>
                  <a:avLst/>
                  <a:gdLst>
                    <a:gd name="T0" fmla="*/ 384 w 515"/>
                    <a:gd name="T1" fmla="*/ 2 h 234"/>
                    <a:gd name="T2" fmla="*/ 384 w 515"/>
                    <a:gd name="T3" fmla="*/ 2 h 234"/>
                    <a:gd name="T4" fmla="*/ 372 w 515"/>
                    <a:gd name="T5" fmla="*/ 14 h 234"/>
                    <a:gd name="T6" fmla="*/ 358 w 515"/>
                    <a:gd name="T7" fmla="*/ 24 h 234"/>
                    <a:gd name="T8" fmla="*/ 344 w 515"/>
                    <a:gd name="T9" fmla="*/ 34 h 234"/>
                    <a:gd name="T10" fmla="*/ 328 w 515"/>
                    <a:gd name="T11" fmla="*/ 42 h 234"/>
                    <a:gd name="T12" fmla="*/ 312 w 515"/>
                    <a:gd name="T13" fmla="*/ 48 h 234"/>
                    <a:gd name="T14" fmla="*/ 296 w 515"/>
                    <a:gd name="T15" fmla="*/ 54 h 234"/>
                    <a:gd name="T16" fmla="*/ 278 w 515"/>
                    <a:gd name="T17" fmla="*/ 56 h 234"/>
                    <a:gd name="T18" fmla="*/ 260 w 515"/>
                    <a:gd name="T19" fmla="*/ 58 h 234"/>
                    <a:gd name="T20" fmla="*/ 260 w 515"/>
                    <a:gd name="T21" fmla="*/ 58 h 234"/>
                    <a:gd name="T22" fmla="*/ 239 w 515"/>
                    <a:gd name="T23" fmla="*/ 56 h 234"/>
                    <a:gd name="T24" fmla="*/ 221 w 515"/>
                    <a:gd name="T25" fmla="*/ 54 h 234"/>
                    <a:gd name="T26" fmla="*/ 203 w 515"/>
                    <a:gd name="T27" fmla="*/ 48 h 234"/>
                    <a:gd name="T28" fmla="*/ 187 w 515"/>
                    <a:gd name="T29" fmla="*/ 42 h 234"/>
                    <a:gd name="T30" fmla="*/ 171 w 515"/>
                    <a:gd name="T31" fmla="*/ 34 h 234"/>
                    <a:gd name="T32" fmla="*/ 157 w 515"/>
                    <a:gd name="T33" fmla="*/ 24 h 234"/>
                    <a:gd name="T34" fmla="*/ 143 w 515"/>
                    <a:gd name="T35" fmla="*/ 12 h 234"/>
                    <a:gd name="T36" fmla="*/ 131 w 515"/>
                    <a:gd name="T37" fmla="*/ 0 h 234"/>
                    <a:gd name="T38" fmla="*/ 131 w 515"/>
                    <a:gd name="T39" fmla="*/ 0 h 234"/>
                    <a:gd name="T40" fmla="*/ 107 w 515"/>
                    <a:gd name="T41" fmla="*/ 14 h 234"/>
                    <a:gd name="T42" fmla="*/ 84 w 515"/>
                    <a:gd name="T43" fmla="*/ 30 h 234"/>
                    <a:gd name="T44" fmla="*/ 66 w 515"/>
                    <a:gd name="T45" fmla="*/ 48 h 234"/>
                    <a:gd name="T46" fmla="*/ 50 w 515"/>
                    <a:gd name="T47" fmla="*/ 66 h 234"/>
                    <a:gd name="T48" fmla="*/ 38 w 515"/>
                    <a:gd name="T49" fmla="*/ 86 h 234"/>
                    <a:gd name="T50" fmla="*/ 28 w 515"/>
                    <a:gd name="T51" fmla="*/ 106 h 234"/>
                    <a:gd name="T52" fmla="*/ 18 w 515"/>
                    <a:gd name="T53" fmla="*/ 124 h 234"/>
                    <a:gd name="T54" fmla="*/ 12 w 515"/>
                    <a:gd name="T55" fmla="*/ 144 h 234"/>
                    <a:gd name="T56" fmla="*/ 8 w 515"/>
                    <a:gd name="T57" fmla="*/ 162 h 234"/>
                    <a:gd name="T58" fmla="*/ 4 w 515"/>
                    <a:gd name="T59" fmla="*/ 178 h 234"/>
                    <a:gd name="T60" fmla="*/ 0 w 515"/>
                    <a:gd name="T61" fmla="*/ 208 h 234"/>
                    <a:gd name="T62" fmla="*/ 0 w 515"/>
                    <a:gd name="T63" fmla="*/ 228 h 234"/>
                    <a:gd name="T64" fmla="*/ 0 w 515"/>
                    <a:gd name="T65" fmla="*/ 234 h 234"/>
                    <a:gd name="T66" fmla="*/ 515 w 515"/>
                    <a:gd name="T67" fmla="*/ 234 h 234"/>
                    <a:gd name="T68" fmla="*/ 515 w 515"/>
                    <a:gd name="T69" fmla="*/ 234 h 234"/>
                    <a:gd name="T70" fmla="*/ 515 w 515"/>
                    <a:gd name="T71" fmla="*/ 210 h 234"/>
                    <a:gd name="T72" fmla="*/ 511 w 515"/>
                    <a:gd name="T73" fmla="*/ 188 h 234"/>
                    <a:gd name="T74" fmla="*/ 509 w 515"/>
                    <a:gd name="T75" fmla="*/ 166 h 234"/>
                    <a:gd name="T76" fmla="*/ 503 w 515"/>
                    <a:gd name="T77" fmla="*/ 146 h 234"/>
                    <a:gd name="T78" fmla="*/ 497 w 515"/>
                    <a:gd name="T79" fmla="*/ 128 h 234"/>
                    <a:gd name="T80" fmla="*/ 491 w 515"/>
                    <a:gd name="T81" fmla="*/ 110 h 234"/>
                    <a:gd name="T82" fmla="*/ 483 w 515"/>
                    <a:gd name="T83" fmla="*/ 94 h 234"/>
                    <a:gd name="T84" fmla="*/ 475 w 515"/>
                    <a:gd name="T85" fmla="*/ 80 h 234"/>
                    <a:gd name="T86" fmla="*/ 465 w 515"/>
                    <a:gd name="T87" fmla="*/ 66 h 234"/>
                    <a:gd name="T88" fmla="*/ 455 w 515"/>
                    <a:gd name="T89" fmla="*/ 54 h 234"/>
                    <a:gd name="T90" fmla="*/ 433 w 515"/>
                    <a:gd name="T91" fmla="*/ 34 h 234"/>
                    <a:gd name="T92" fmla="*/ 408 w 515"/>
                    <a:gd name="T93" fmla="*/ 16 h 234"/>
                    <a:gd name="T94" fmla="*/ 384 w 515"/>
                    <a:gd name="T95" fmla="*/ 2 h 234"/>
                    <a:gd name="T96" fmla="*/ 384 w 515"/>
                    <a:gd name="T97" fmla="*/ 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234">
                      <a:moveTo>
                        <a:pt x="384" y="2"/>
                      </a:moveTo>
                      <a:lnTo>
                        <a:pt x="384" y="2"/>
                      </a:lnTo>
                      <a:lnTo>
                        <a:pt x="372" y="14"/>
                      </a:lnTo>
                      <a:lnTo>
                        <a:pt x="358" y="24"/>
                      </a:lnTo>
                      <a:lnTo>
                        <a:pt x="344" y="34"/>
                      </a:lnTo>
                      <a:lnTo>
                        <a:pt x="328" y="42"/>
                      </a:lnTo>
                      <a:lnTo>
                        <a:pt x="312" y="48"/>
                      </a:lnTo>
                      <a:lnTo>
                        <a:pt x="296" y="54"/>
                      </a:lnTo>
                      <a:lnTo>
                        <a:pt x="278" y="56"/>
                      </a:lnTo>
                      <a:lnTo>
                        <a:pt x="260" y="58"/>
                      </a:lnTo>
                      <a:lnTo>
                        <a:pt x="260" y="58"/>
                      </a:lnTo>
                      <a:lnTo>
                        <a:pt x="239" y="56"/>
                      </a:lnTo>
                      <a:lnTo>
                        <a:pt x="221" y="54"/>
                      </a:lnTo>
                      <a:lnTo>
                        <a:pt x="203" y="48"/>
                      </a:lnTo>
                      <a:lnTo>
                        <a:pt x="187" y="42"/>
                      </a:lnTo>
                      <a:lnTo>
                        <a:pt x="171" y="34"/>
                      </a:lnTo>
                      <a:lnTo>
                        <a:pt x="157" y="24"/>
                      </a:lnTo>
                      <a:lnTo>
                        <a:pt x="143" y="12"/>
                      </a:lnTo>
                      <a:lnTo>
                        <a:pt x="131" y="0"/>
                      </a:lnTo>
                      <a:lnTo>
                        <a:pt x="131" y="0"/>
                      </a:lnTo>
                      <a:lnTo>
                        <a:pt x="107" y="14"/>
                      </a:lnTo>
                      <a:lnTo>
                        <a:pt x="84" y="30"/>
                      </a:lnTo>
                      <a:lnTo>
                        <a:pt x="66" y="48"/>
                      </a:lnTo>
                      <a:lnTo>
                        <a:pt x="50" y="66"/>
                      </a:lnTo>
                      <a:lnTo>
                        <a:pt x="38" y="86"/>
                      </a:lnTo>
                      <a:lnTo>
                        <a:pt x="28" y="106"/>
                      </a:lnTo>
                      <a:lnTo>
                        <a:pt x="18" y="124"/>
                      </a:lnTo>
                      <a:lnTo>
                        <a:pt x="12" y="144"/>
                      </a:lnTo>
                      <a:lnTo>
                        <a:pt x="8" y="162"/>
                      </a:lnTo>
                      <a:lnTo>
                        <a:pt x="4" y="178"/>
                      </a:lnTo>
                      <a:lnTo>
                        <a:pt x="0" y="208"/>
                      </a:lnTo>
                      <a:lnTo>
                        <a:pt x="0" y="228"/>
                      </a:lnTo>
                      <a:lnTo>
                        <a:pt x="0" y="234"/>
                      </a:lnTo>
                      <a:lnTo>
                        <a:pt x="515" y="234"/>
                      </a:lnTo>
                      <a:lnTo>
                        <a:pt x="515" y="234"/>
                      </a:lnTo>
                      <a:lnTo>
                        <a:pt x="515" y="210"/>
                      </a:lnTo>
                      <a:lnTo>
                        <a:pt x="511" y="188"/>
                      </a:lnTo>
                      <a:lnTo>
                        <a:pt x="509" y="166"/>
                      </a:lnTo>
                      <a:lnTo>
                        <a:pt x="503" y="146"/>
                      </a:lnTo>
                      <a:lnTo>
                        <a:pt x="497" y="128"/>
                      </a:lnTo>
                      <a:lnTo>
                        <a:pt x="491" y="110"/>
                      </a:lnTo>
                      <a:lnTo>
                        <a:pt x="483" y="94"/>
                      </a:lnTo>
                      <a:lnTo>
                        <a:pt x="475" y="80"/>
                      </a:lnTo>
                      <a:lnTo>
                        <a:pt x="465" y="66"/>
                      </a:lnTo>
                      <a:lnTo>
                        <a:pt x="455" y="54"/>
                      </a:lnTo>
                      <a:lnTo>
                        <a:pt x="433" y="34"/>
                      </a:lnTo>
                      <a:lnTo>
                        <a:pt x="408" y="16"/>
                      </a:lnTo>
                      <a:lnTo>
                        <a:pt x="384" y="2"/>
                      </a:lnTo>
                      <a:lnTo>
                        <a:pt x="384" y="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
                <p:cNvSpPr>
                  <a:spLocks/>
                </p:cNvSpPr>
                <p:nvPr/>
              </p:nvSpPr>
              <p:spPr bwMode="auto">
                <a:xfrm>
                  <a:off x="2744" y="2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8"/>
                <p:cNvSpPr>
                  <a:spLocks/>
                </p:cNvSpPr>
                <p:nvPr/>
              </p:nvSpPr>
              <p:spPr bwMode="auto">
                <a:xfrm>
                  <a:off x="2742" y="2423"/>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0" name="Group 129"/>
            <p:cNvGrpSpPr>
              <a:grpSpLocks noChangeAspect="1"/>
            </p:cNvGrpSpPr>
            <p:nvPr/>
          </p:nvGrpSpPr>
          <p:grpSpPr>
            <a:xfrm>
              <a:off x="3710783" y="2656389"/>
              <a:ext cx="280365" cy="188493"/>
              <a:chOff x="3103932" y="1238932"/>
              <a:chExt cx="827983" cy="445256"/>
            </a:xfrm>
          </p:grpSpPr>
          <p:sp>
            <p:nvSpPr>
              <p:cNvPr id="131" name="Oval Callout 130"/>
              <p:cNvSpPr/>
              <p:nvPr/>
            </p:nvSpPr>
            <p:spPr>
              <a:xfrm flipH="1">
                <a:off x="3103932" y="1238932"/>
                <a:ext cx="827983" cy="445256"/>
              </a:xfrm>
              <a:prstGeom prst="wedgeEllipseCallout">
                <a:avLst>
                  <a:gd name="adj1" fmla="val -53442"/>
                  <a:gd name="adj2" fmla="val 45656"/>
                </a:avLst>
              </a:prstGeom>
              <a:noFill/>
              <a:ln w="12700">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p:nvPr/>
            </p:nvCxnSpPr>
            <p:spPr>
              <a:xfrm>
                <a:off x="3263126" y="13716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263126" y="14478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263126" y="15240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106522" y="3123228"/>
              <a:ext cx="1515053" cy="338554"/>
              <a:chOff x="3948432" y="2902407"/>
              <a:chExt cx="1515053" cy="338554"/>
            </a:xfrm>
          </p:grpSpPr>
          <p:sp>
            <p:nvSpPr>
              <p:cNvPr id="27" name="TextBox 26"/>
              <p:cNvSpPr txBox="1"/>
              <p:nvPr/>
            </p:nvSpPr>
            <p:spPr>
              <a:xfrm>
                <a:off x="4254500" y="2902407"/>
                <a:ext cx="1208985" cy="338554"/>
              </a:xfrm>
              <a:prstGeom prst="rect">
                <a:avLst/>
              </a:prstGeom>
              <a:noFill/>
            </p:spPr>
            <p:txBody>
              <a:bodyPr wrap="none" rtlCol="0">
                <a:spAutoFit/>
              </a:bodyPr>
              <a:lstStyle/>
              <a:p>
                <a:r>
                  <a:rPr lang="en-US" sz="1600" dirty="0">
                    <a:solidFill>
                      <a:schemeClr val="tx2"/>
                    </a:solidFill>
                  </a:rPr>
                  <a:t>Reviewer 5</a:t>
                </a:r>
              </a:p>
            </p:txBody>
          </p:sp>
          <p:grpSp>
            <p:nvGrpSpPr>
              <p:cNvPr id="141" name="Group 4"/>
              <p:cNvGrpSpPr>
                <a:grpSpLocks noChangeAspect="1"/>
              </p:cNvGrpSpPr>
              <p:nvPr/>
            </p:nvGrpSpPr>
            <p:grpSpPr bwMode="auto">
              <a:xfrm>
                <a:off x="3948432" y="2910811"/>
                <a:ext cx="338163" cy="321747"/>
                <a:chOff x="2482" y="2181"/>
                <a:chExt cx="515" cy="490"/>
              </a:xfrm>
            </p:grpSpPr>
            <p:sp>
              <p:nvSpPr>
                <p:cNvPr id="147" name="AutoShape 3"/>
                <p:cNvSpPr>
                  <a:spLocks noChangeAspect="1" noChangeArrowheads="1" noTextEdit="1"/>
                </p:cNvSpPr>
                <p:nvPr/>
              </p:nvSpPr>
              <p:spPr bwMode="auto">
                <a:xfrm>
                  <a:off x="2482" y="2181"/>
                  <a:ext cx="5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5"/>
                <p:cNvSpPr>
                  <a:spLocks/>
                </p:cNvSpPr>
                <p:nvPr/>
              </p:nvSpPr>
              <p:spPr bwMode="auto">
                <a:xfrm>
                  <a:off x="2597" y="2181"/>
                  <a:ext cx="285" cy="284"/>
                </a:xfrm>
                <a:custGeom>
                  <a:avLst/>
                  <a:gdLst>
                    <a:gd name="T0" fmla="*/ 143 w 285"/>
                    <a:gd name="T1" fmla="*/ 0 h 284"/>
                    <a:gd name="T2" fmla="*/ 171 w 285"/>
                    <a:gd name="T3" fmla="*/ 2 h 284"/>
                    <a:gd name="T4" fmla="*/ 199 w 285"/>
                    <a:gd name="T5" fmla="*/ 10 h 284"/>
                    <a:gd name="T6" fmla="*/ 223 w 285"/>
                    <a:gd name="T7" fmla="*/ 24 h 284"/>
                    <a:gd name="T8" fmla="*/ 245 w 285"/>
                    <a:gd name="T9" fmla="*/ 42 h 284"/>
                    <a:gd name="T10" fmla="*/ 261 w 285"/>
                    <a:gd name="T11" fmla="*/ 62 h 284"/>
                    <a:gd name="T12" fmla="*/ 275 w 285"/>
                    <a:gd name="T13" fmla="*/ 86 h 284"/>
                    <a:gd name="T14" fmla="*/ 283 w 285"/>
                    <a:gd name="T15" fmla="*/ 114 h 284"/>
                    <a:gd name="T16" fmla="*/ 285 w 285"/>
                    <a:gd name="T17" fmla="*/ 142 h 284"/>
                    <a:gd name="T18" fmla="*/ 285 w 285"/>
                    <a:gd name="T19" fmla="*/ 156 h 284"/>
                    <a:gd name="T20" fmla="*/ 279 w 285"/>
                    <a:gd name="T21" fmla="*/ 184 h 284"/>
                    <a:gd name="T22" fmla="*/ 269 w 285"/>
                    <a:gd name="T23" fmla="*/ 210 h 284"/>
                    <a:gd name="T24" fmla="*/ 253 w 285"/>
                    <a:gd name="T25" fmla="*/ 232 h 284"/>
                    <a:gd name="T26" fmla="*/ 233 w 285"/>
                    <a:gd name="T27" fmla="*/ 252 h 284"/>
                    <a:gd name="T28" fmla="*/ 211 w 285"/>
                    <a:gd name="T29" fmla="*/ 268 h 284"/>
                    <a:gd name="T30" fmla="*/ 185 w 285"/>
                    <a:gd name="T31" fmla="*/ 278 h 284"/>
                    <a:gd name="T32" fmla="*/ 157 w 285"/>
                    <a:gd name="T33" fmla="*/ 284 h 284"/>
                    <a:gd name="T34" fmla="*/ 143 w 285"/>
                    <a:gd name="T35" fmla="*/ 284 h 284"/>
                    <a:gd name="T36" fmla="*/ 114 w 285"/>
                    <a:gd name="T37" fmla="*/ 282 h 284"/>
                    <a:gd name="T38" fmla="*/ 86 w 285"/>
                    <a:gd name="T39" fmla="*/ 274 h 284"/>
                    <a:gd name="T40" fmla="*/ 62 w 285"/>
                    <a:gd name="T41" fmla="*/ 260 h 284"/>
                    <a:gd name="T42" fmla="*/ 42 w 285"/>
                    <a:gd name="T43" fmla="*/ 242 h 284"/>
                    <a:gd name="T44" fmla="*/ 24 w 285"/>
                    <a:gd name="T45" fmla="*/ 222 h 284"/>
                    <a:gd name="T46" fmla="*/ 10 w 285"/>
                    <a:gd name="T47" fmla="*/ 198 h 284"/>
                    <a:gd name="T48" fmla="*/ 2 w 285"/>
                    <a:gd name="T49" fmla="*/ 170 h 284"/>
                    <a:gd name="T50" fmla="*/ 0 w 285"/>
                    <a:gd name="T51" fmla="*/ 142 h 284"/>
                    <a:gd name="T52" fmla="*/ 0 w 285"/>
                    <a:gd name="T53" fmla="*/ 128 h 284"/>
                    <a:gd name="T54" fmla="*/ 6 w 285"/>
                    <a:gd name="T55" fmla="*/ 100 h 284"/>
                    <a:gd name="T56" fmla="*/ 16 w 285"/>
                    <a:gd name="T57" fmla="*/ 74 h 284"/>
                    <a:gd name="T58" fmla="*/ 32 w 285"/>
                    <a:gd name="T59" fmla="*/ 52 h 284"/>
                    <a:gd name="T60" fmla="*/ 52 w 285"/>
                    <a:gd name="T61" fmla="*/ 32 h 284"/>
                    <a:gd name="T62" fmla="*/ 74 w 285"/>
                    <a:gd name="T63" fmla="*/ 16 h 284"/>
                    <a:gd name="T64" fmla="*/ 100 w 285"/>
                    <a:gd name="T65" fmla="*/ 6 h 284"/>
                    <a:gd name="T66" fmla="*/ 128 w 285"/>
                    <a:gd name="T67" fmla="*/ 0 h 284"/>
                    <a:gd name="T68" fmla="*/ 143 w 285"/>
                    <a:gd name="T6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4">
                      <a:moveTo>
                        <a:pt x="143" y="0"/>
                      </a:moveTo>
                      <a:lnTo>
                        <a:pt x="143" y="0"/>
                      </a:lnTo>
                      <a:lnTo>
                        <a:pt x="157" y="0"/>
                      </a:lnTo>
                      <a:lnTo>
                        <a:pt x="171" y="2"/>
                      </a:lnTo>
                      <a:lnTo>
                        <a:pt x="185" y="6"/>
                      </a:lnTo>
                      <a:lnTo>
                        <a:pt x="199" y="10"/>
                      </a:lnTo>
                      <a:lnTo>
                        <a:pt x="211" y="16"/>
                      </a:lnTo>
                      <a:lnTo>
                        <a:pt x="223" y="24"/>
                      </a:lnTo>
                      <a:lnTo>
                        <a:pt x="233" y="32"/>
                      </a:lnTo>
                      <a:lnTo>
                        <a:pt x="245" y="42"/>
                      </a:lnTo>
                      <a:lnTo>
                        <a:pt x="253" y="52"/>
                      </a:lnTo>
                      <a:lnTo>
                        <a:pt x="261" y="62"/>
                      </a:lnTo>
                      <a:lnTo>
                        <a:pt x="269" y="74"/>
                      </a:lnTo>
                      <a:lnTo>
                        <a:pt x="275" y="86"/>
                      </a:lnTo>
                      <a:lnTo>
                        <a:pt x="279" y="100"/>
                      </a:lnTo>
                      <a:lnTo>
                        <a:pt x="283" y="114"/>
                      </a:lnTo>
                      <a:lnTo>
                        <a:pt x="285" y="128"/>
                      </a:lnTo>
                      <a:lnTo>
                        <a:pt x="285" y="142"/>
                      </a:lnTo>
                      <a:lnTo>
                        <a:pt x="285" y="142"/>
                      </a:lnTo>
                      <a:lnTo>
                        <a:pt x="285" y="156"/>
                      </a:lnTo>
                      <a:lnTo>
                        <a:pt x="283" y="170"/>
                      </a:lnTo>
                      <a:lnTo>
                        <a:pt x="279" y="184"/>
                      </a:lnTo>
                      <a:lnTo>
                        <a:pt x="275" y="198"/>
                      </a:lnTo>
                      <a:lnTo>
                        <a:pt x="269" y="210"/>
                      </a:lnTo>
                      <a:lnTo>
                        <a:pt x="261" y="222"/>
                      </a:lnTo>
                      <a:lnTo>
                        <a:pt x="253" y="232"/>
                      </a:lnTo>
                      <a:lnTo>
                        <a:pt x="245" y="242"/>
                      </a:lnTo>
                      <a:lnTo>
                        <a:pt x="233" y="252"/>
                      </a:lnTo>
                      <a:lnTo>
                        <a:pt x="223" y="260"/>
                      </a:lnTo>
                      <a:lnTo>
                        <a:pt x="211" y="268"/>
                      </a:lnTo>
                      <a:lnTo>
                        <a:pt x="199" y="274"/>
                      </a:lnTo>
                      <a:lnTo>
                        <a:pt x="185" y="278"/>
                      </a:lnTo>
                      <a:lnTo>
                        <a:pt x="171" y="282"/>
                      </a:lnTo>
                      <a:lnTo>
                        <a:pt x="157" y="284"/>
                      </a:lnTo>
                      <a:lnTo>
                        <a:pt x="143" y="284"/>
                      </a:lnTo>
                      <a:lnTo>
                        <a:pt x="143" y="284"/>
                      </a:lnTo>
                      <a:lnTo>
                        <a:pt x="128" y="284"/>
                      </a:lnTo>
                      <a:lnTo>
                        <a:pt x="114" y="282"/>
                      </a:lnTo>
                      <a:lnTo>
                        <a:pt x="100" y="278"/>
                      </a:lnTo>
                      <a:lnTo>
                        <a:pt x="86" y="274"/>
                      </a:lnTo>
                      <a:lnTo>
                        <a:pt x="74" y="268"/>
                      </a:lnTo>
                      <a:lnTo>
                        <a:pt x="62" y="260"/>
                      </a:lnTo>
                      <a:lnTo>
                        <a:pt x="52" y="252"/>
                      </a:lnTo>
                      <a:lnTo>
                        <a:pt x="42" y="242"/>
                      </a:lnTo>
                      <a:lnTo>
                        <a:pt x="32" y="232"/>
                      </a:lnTo>
                      <a:lnTo>
                        <a:pt x="24" y="222"/>
                      </a:lnTo>
                      <a:lnTo>
                        <a:pt x="16" y="210"/>
                      </a:lnTo>
                      <a:lnTo>
                        <a:pt x="10" y="198"/>
                      </a:lnTo>
                      <a:lnTo>
                        <a:pt x="6" y="184"/>
                      </a:lnTo>
                      <a:lnTo>
                        <a:pt x="2" y="170"/>
                      </a:lnTo>
                      <a:lnTo>
                        <a:pt x="0" y="156"/>
                      </a:lnTo>
                      <a:lnTo>
                        <a:pt x="0" y="142"/>
                      </a:lnTo>
                      <a:lnTo>
                        <a:pt x="0" y="142"/>
                      </a:lnTo>
                      <a:lnTo>
                        <a:pt x="0" y="128"/>
                      </a:lnTo>
                      <a:lnTo>
                        <a:pt x="2" y="114"/>
                      </a:lnTo>
                      <a:lnTo>
                        <a:pt x="6" y="100"/>
                      </a:lnTo>
                      <a:lnTo>
                        <a:pt x="10" y="86"/>
                      </a:lnTo>
                      <a:lnTo>
                        <a:pt x="16" y="74"/>
                      </a:lnTo>
                      <a:lnTo>
                        <a:pt x="24" y="62"/>
                      </a:lnTo>
                      <a:lnTo>
                        <a:pt x="32" y="52"/>
                      </a:lnTo>
                      <a:lnTo>
                        <a:pt x="42" y="42"/>
                      </a:lnTo>
                      <a:lnTo>
                        <a:pt x="52" y="32"/>
                      </a:lnTo>
                      <a:lnTo>
                        <a:pt x="62" y="24"/>
                      </a:lnTo>
                      <a:lnTo>
                        <a:pt x="74" y="16"/>
                      </a:lnTo>
                      <a:lnTo>
                        <a:pt x="86" y="10"/>
                      </a:lnTo>
                      <a:lnTo>
                        <a:pt x="100" y="6"/>
                      </a:lnTo>
                      <a:lnTo>
                        <a:pt x="114" y="2"/>
                      </a:lnTo>
                      <a:lnTo>
                        <a:pt x="128" y="0"/>
                      </a:lnTo>
                      <a:lnTo>
                        <a:pt x="143" y="0"/>
                      </a:lnTo>
                      <a:lnTo>
                        <a:pt x="143" y="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6"/>
                <p:cNvSpPr>
                  <a:spLocks/>
                </p:cNvSpPr>
                <p:nvPr/>
              </p:nvSpPr>
              <p:spPr bwMode="auto">
                <a:xfrm>
                  <a:off x="2482" y="2437"/>
                  <a:ext cx="515" cy="234"/>
                </a:xfrm>
                <a:custGeom>
                  <a:avLst/>
                  <a:gdLst>
                    <a:gd name="T0" fmla="*/ 384 w 515"/>
                    <a:gd name="T1" fmla="*/ 2 h 234"/>
                    <a:gd name="T2" fmla="*/ 384 w 515"/>
                    <a:gd name="T3" fmla="*/ 2 h 234"/>
                    <a:gd name="T4" fmla="*/ 372 w 515"/>
                    <a:gd name="T5" fmla="*/ 14 h 234"/>
                    <a:gd name="T6" fmla="*/ 358 w 515"/>
                    <a:gd name="T7" fmla="*/ 24 h 234"/>
                    <a:gd name="T8" fmla="*/ 344 w 515"/>
                    <a:gd name="T9" fmla="*/ 34 h 234"/>
                    <a:gd name="T10" fmla="*/ 328 w 515"/>
                    <a:gd name="T11" fmla="*/ 42 h 234"/>
                    <a:gd name="T12" fmla="*/ 312 w 515"/>
                    <a:gd name="T13" fmla="*/ 48 h 234"/>
                    <a:gd name="T14" fmla="*/ 296 w 515"/>
                    <a:gd name="T15" fmla="*/ 54 h 234"/>
                    <a:gd name="T16" fmla="*/ 278 w 515"/>
                    <a:gd name="T17" fmla="*/ 56 h 234"/>
                    <a:gd name="T18" fmla="*/ 260 w 515"/>
                    <a:gd name="T19" fmla="*/ 58 h 234"/>
                    <a:gd name="T20" fmla="*/ 260 w 515"/>
                    <a:gd name="T21" fmla="*/ 58 h 234"/>
                    <a:gd name="T22" fmla="*/ 239 w 515"/>
                    <a:gd name="T23" fmla="*/ 56 h 234"/>
                    <a:gd name="T24" fmla="*/ 221 w 515"/>
                    <a:gd name="T25" fmla="*/ 54 h 234"/>
                    <a:gd name="T26" fmla="*/ 203 w 515"/>
                    <a:gd name="T27" fmla="*/ 48 h 234"/>
                    <a:gd name="T28" fmla="*/ 187 w 515"/>
                    <a:gd name="T29" fmla="*/ 42 h 234"/>
                    <a:gd name="T30" fmla="*/ 171 w 515"/>
                    <a:gd name="T31" fmla="*/ 34 h 234"/>
                    <a:gd name="T32" fmla="*/ 157 w 515"/>
                    <a:gd name="T33" fmla="*/ 24 h 234"/>
                    <a:gd name="T34" fmla="*/ 143 w 515"/>
                    <a:gd name="T35" fmla="*/ 12 h 234"/>
                    <a:gd name="T36" fmla="*/ 131 w 515"/>
                    <a:gd name="T37" fmla="*/ 0 h 234"/>
                    <a:gd name="T38" fmla="*/ 131 w 515"/>
                    <a:gd name="T39" fmla="*/ 0 h 234"/>
                    <a:gd name="T40" fmla="*/ 107 w 515"/>
                    <a:gd name="T41" fmla="*/ 14 h 234"/>
                    <a:gd name="T42" fmla="*/ 84 w 515"/>
                    <a:gd name="T43" fmla="*/ 30 h 234"/>
                    <a:gd name="T44" fmla="*/ 66 w 515"/>
                    <a:gd name="T45" fmla="*/ 48 h 234"/>
                    <a:gd name="T46" fmla="*/ 50 w 515"/>
                    <a:gd name="T47" fmla="*/ 66 h 234"/>
                    <a:gd name="T48" fmla="*/ 38 w 515"/>
                    <a:gd name="T49" fmla="*/ 86 h 234"/>
                    <a:gd name="T50" fmla="*/ 28 w 515"/>
                    <a:gd name="T51" fmla="*/ 106 h 234"/>
                    <a:gd name="T52" fmla="*/ 18 w 515"/>
                    <a:gd name="T53" fmla="*/ 124 h 234"/>
                    <a:gd name="T54" fmla="*/ 12 w 515"/>
                    <a:gd name="T55" fmla="*/ 144 h 234"/>
                    <a:gd name="T56" fmla="*/ 8 w 515"/>
                    <a:gd name="T57" fmla="*/ 162 h 234"/>
                    <a:gd name="T58" fmla="*/ 4 w 515"/>
                    <a:gd name="T59" fmla="*/ 178 h 234"/>
                    <a:gd name="T60" fmla="*/ 0 w 515"/>
                    <a:gd name="T61" fmla="*/ 208 h 234"/>
                    <a:gd name="T62" fmla="*/ 0 w 515"/>
                    <a:gd name="T63" fmla="*/ 228 h 234"/>
                    <a:gd name="T64" fmla="*/ 0 w 515"/>
                    <a:gd name="T65" fmla="*/ 234 h 234"/>
                    <a:gd name="T66" fmla="*/ 515 w 515"/>
                    <a:gd name="T67" fmla="*/ 234 h 234"/>
                    <a:gd name="T68" fmla="*/ 515 w 515"/>
                    <a:gd name="T69" fmla="*/ 234 h 234"/>
                    <a:gd name="T70" fmla="*/ 515 w 515"/>
                    <a:gd name="T71" fmla="*/ 210 h 234"/>
                    <a:gd name="T72" fmla="*/ 511 w 515"/>
                    <a:gd name="T73" fmla="*/ 188 h 234"/>
                    <a:gd name="T74" fmla="*/ 509 w 515"/>
                    <a:gd name="T75" fmla="*/ 166 h 234"/>
                    <a:gd name="T76" fmla="*/ 503 w 515"/>
                    <a:gd name="T77" fmla="*/ 146 h 234"/>
                    <a:gd name="T78" fmla="*/ 497 w 515"/>
                    <a:gd name="T79" fmla="*/ 128 h 234"/>
                    <a:gd name="T80" fmla="*/ 491 w 515"/>
                    <a:gd name="T81" fmla="*/ 110 h 234"/>
                    <a:gd name="T82" fmla="*/ 483 w 515"/>
                    <a:gd name="T83" fmla="*/ 94 h 234"/>
                    <a:gd name="T84" fmla="*/ 475 w 515"/>
                    <a:gd name="T85" fmla="*/ 80 h 234"/>
                    <a:gd name="T86" fmla="*/ 465 w 515"/>
                    <a:gd name="T87" fmla="*/ 66 h 234"/>
                    <a:gd name="T88" fmla="*/ 455 w 515"/>
                    <a:gd name="T89" fmla="*/ 54 h 234"/>
                    <a:gd name="T90" fmla="*/ 433 w 515"/>
                    <a:gd name="T91" fmla="*/ 34 h 234"/>
                    <a:gd name="T92" fmla="*/ 408 w 515"/>
                    <a:gd name="T93" fmla="*/ 16 h 234"/>
                    <a:gd name="T94" fmla="*/ 384 w 515"/>
                    <a:gd name="T95" fmla="*/ 2 h 234"/>
                    <a:gd name="T96" fmla="*/ 384 w 515"/>
                    <a:gd name="T97" fmla="*/ 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234">
                      <a:moveTo>
                        <a:pt x="384" y="2"/>
                      </a:moveTo>
                      <a:lnTo>
                        <a:pt x="384" y="2"/>
                      </a:lnTo>
                      <a:lnTo>
                        <a:pt x="372" y="14"/>
                      </a:lnTo>
                      <a:lnTo>
                        <a:pt x="358" y="24"/>
                      </a:lnTo>
                      <a:lnTo>
                        <a:pt x="344" y="34"/>
                      </a:lnTo>
                      <a:lnTo>
                        <a:pt x="328" y="42"/>
                      </a:lnTo>
                      <a:lnTo>
                        <a:pt x="312" y="48"/>
                      </a:lnTo>
                      <a:lnTo>
                        <a:pt x="296" y="54"/>
                      </a:lnTo>
                      <a:lnTo>
                        <a:pt x="278" y="56"/>
                      </a:lnTo>
                      <a:lnTo>
                        <a:pt x="260" y="58"/>
                      </a:lnTo>
                      <a:lnTo>
                        <a:pt x="260" y="58"/>
                      </a:lnTo>
                      <a:lnTo>
                        <a:pt x="239" y="56"/>
                      </a:lnTo>
                      <a:lnTo>
                        <a:pt x="221" y="54"/>
                      </a:lnTo>
                      <a:lnTo>
                        <a:pt x="203" y="48"/>
                      </a:lnTo>
                      <a:lnTo>
                        <a:pt x="187" y="42"/>
                      </a:lnTo>
                      <a:lnTo>
                        <a:pt x="171" y="34"/>
                      </a:lnTo>
                      <a:lnTo>
                        <a:pt x="157" y="24"/>
                      </a:lnTo>
                      <a:lnTo>
                        <a:pt x="143" y="12"/>
                      </a:lnTo>
                      <a:lnTo>
                        <a:pt x="131" y="0"/>
                      </a:lnTo>
                      <a:lnTo>
                        <a:pt x="131" y="0"/>
                      </a:lnTo>
                      <a:lnTo>
                        <a:pt x="107" y="14"/>
                      </a:lnTo>
                      <a:lnTo>
                        <a:pt x="84" y="30"/>
                      </a:lnTo>
                      <a:lnTo>
                        <a:pt x="66" y="48"/>
                      </a:lnTo>
                      <a:lnTo>
                        <a:pt x="50" y="66"/>
                      </a:lnTo>
                      <a:lnTo>
                        <a:pt x="38" y="86"/>
                      </a:lnTo>
                      <a:lnTo>
                        <a:pt x="28" y="106"/>
                      </a:lnTo>
                      <a:lnTo>
                        <a:pt x="18" y="124"/>
                      </a:lnTo>
                      <a:lnTo>
                        <a:pt x="12" y="144"/>
                      </a:lnTo>
                      <a:lnTo>
                        <a:pt x="8" y="162"/>
                      </a:lnTo>
                      <a:lnTo>
                        <a:pt x="4" y="178"/>
                      </a:lnTo>
                      <a:lnTo>
                        <a:pt x="0" y="208"/>
                      </a:lnTo>
                      <a:lnTo>
                        <a:pt x="0" y="228"/>
                      </a:lnTo>
                      <a:lnTo>
                        <a:pt x="0" y="234"/>
                      </a:lnTo>
                      <a:lnTo>
                        <a:pt x="515" y="234"/>
                      </a:lnTo>
                      <a:lnTo>
                        <a:pt x="515" y="234"/>
                      </a:lnTo>
                      <a:lnTo>
                        <a:pt x="515" y="210"/>
                      </a:lnTo>
                      <a:lnTo>
                        <a:pt x="511" y="188"/>
                      </a:lnTo>
                      <a:lnTo>
                        <a:pt x="509" y="166"/>
                      </a:lnTo>
                      <a:lnTo>
                        <a:pt x="503" y="146"/>
                      </a:lnTo>
                      <a:lnTo>
                        <a:pt x="497" y="128"/>
                      </a:lnTo>
                      <a:lnTo>
                        <a:pt x="491" y="110"/>
                      </a:lnTo>
                      <a:lnTo>
                        <a:pt x="483" y="94"/>
                      </a:lnTo>
                      <a:lnTo>
                        <a:pt x="475" y="80"/>
                      </a:lnTo>
                      <a:lnTo>
                        <a:pt x="465" y="66"/>
                      </a:lnTo>
                      <a:lnTo>
                        <a:pt x="455" y="54"/>
                      </a:lnTo>
                      <a:lnTo>
                        <a:pt x="433" y="34"/>
                      </a:lnTo>
                      <a:lnTo>
                        <a:pt x="408" y="16"/>
                      </a:lnTo>
                      <a:lnTo>
                        <a:pt x="384" y="2"/>
                      </a:lnTo>
                      <a:lnTo>
                        <a:pt x="384" y="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
                <p:cNvSpPr>
                  <a:spLocks/>
                </p:cNvSpPr>
                <p:nvPr/>
              </p:nvSpPr>
              <p:spPr bwMode="auto">
                <a:xfrm>
                  <a:off x="2744" y="242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8"/>
                <p:cNvSpPr>
                  <a:spLocks/>
                </p:cNvSpPr>
                <p:nvPr/>
              </p:nvSpPr>
              <p:spPr bwMode="auto">
                <a:xfrm>
                  <a:off x="2742" y="2423"/>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2" name="Group 141"/>
            <p:cNvGrpSpPr>
              <a:grpSpLocks noChangeAspect="1"/>
            </p:cNvGrpSpPr>
            <p:nvPr/>
          </p:nvGrpSpPr>
          <p:grpSpPr>
            <a:xfrm>
              <a:off x="3706560" y="3099603"/>
              <a:ext cx="280365" cy="188493"/>
              <a:chOff x="3103932" y="1238932"/>
              <a:chExt cx="827983" cy="445256"/>
            </a:xfrm>
          </p:grpSpPr>
          <p:sp>
            <p:nvSpPr>
              <p:cNvPr id="143" name="Oval Callout 142"/>
              <p:cNvSpPr/>
              <p:nvPr/>
            </p:nvSpPr>
            <p:spPr>
              <a:xfrm flipH="1">
                <a:off x="3103932" y="1238932"/>
                <a:ext cx="827983" cy="445256"/>
              </a:xfrm>
              <a:prstGeom prst="wedgeEllipseCallout">
                <a:avLst>
                  <a:gd name="adj1" fmla="val -53442"/>
                  <a:gd name="adj2" fmla="val 45656"/>
                </a:avLst>
              </a:prstGeom>
              <a:noFill/>
              <a:ln w="12700">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3263126" y="13716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263126" y="14478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263126" y="1524000"/>
                <a:ext cx="4922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6A3DB12B-6091-3F6B-EF9F-BF23913102EC}"/>
              </a:ext>
            </a:extLst>
          </p:cNvPr>
          <p:cNvGrpSpPr/>
          <p:nvPr/>
        </p:nvGrpSpPr>
        <p:grpSpPr>
          <a:xfrm>
            <a:off x="4305748" y="1587800"/>
            <a:ext cx="5228832" cy="1802652"/>
            <a:chOff x="4305748" y="1587800"/>
            <a:chExt cx="5228832" cy="1802652"/>
          </a:xfrm>
        </p:grpSpPr>
        <p:grpSp>
          <p:nvGrpSpPr>
            <p:cNvPr id="3" name="Group 2"/>
            <p:cNvGrpSpPr/>
            <p:nvPr/>
          </p:nvGrpSpPr>
          <p:grpSpPr>
            <a:xfrm>
              <a:off x="4305748" y="1587800"/>
              <a:ext cx="2323161" cy="1802652"/>
              <a:chOff x="6701761" y="1347861"/>
              <a:chExt cx="2323161" cy="1802652"/>
            </a:xfrm>
          </p:grpSpPr>
          <p:sp>
            <p:nvSpPr>
              <p:cNvPr id="64" name="TextBox 63">
                <a:extLst>
                  <a:ext uri="{FF2B5EF4-FFF2-40B4-BE49-F238E27FC236}">
                    <a16:creationId xmlns:a16="http://schemas.microsoft.com/office/drawing/2014/main" id="{B2183D43-9A10-4E54-AE22-07F31FF329E6}"/>
                  </a:ext>
                </a:extLst>
              </p:cNvPr>
              <p:cNvSpPr txBox="1"/>
              <p:nvPr/>
            </p:nvSpPr>
            <p:spPr>
              <a:xfrm>
                <a:off x="6701761" y="1456457"/>
                <a:ext cx="420978" cy="232263"/>
              </a:xfrm>
              <a:prstGeom prst="rect">
                <a:avLst/>
              </a:prstGeom>
              <a:noFill/>
            </p:spPr>
            <p:txBody>
              <a:bodyPr wrap="none" rtlCol="0" anchor="ctr">
                <a:spAutoFit/>
              </a:bodyPr>
              <a:lstStyle/>
              <a:p>
                <a:pPr defTabSz="685800">
                  <a:defRPr/>
                </a:pPr>
                <a:r>
                  <a:rPr lang="en-US" sz="1200" b="1" dirty="0">
                    <a:solidFill>
                      <a:srgbClr val="FFFFFF"/>
                    </a:solidFill>
                    <a:latin typeface="Helvetica" panose="020B0604020202020204" pitchFamily="34" charset="0"/>
                    <a:cs typeface="Helvetica" panose="020B0604020202020204" pitchFamily="34" charset="0"/>
                  </a:rPr>
                  <a:t>GPT</a:t>
                </a:r>
                <a:endParaRPr lang="en-US" sz="1200" dirty="0">
                  <a:solidFill>
                    <a:srgbClr val="FFFFFF"/>
                  </a:solidFill>
                  <a:latin typeface="Helvetica" panose="020B0604020202020204" pitchFamily="34" charset="0"/>
                  <a:cs typeface="Helvetica" panose="020B0604020202020204" pitchFamily="34" charset="0"/>
                </a:endParaRPr>
              </a:p>
            </p:txBody>
          </p:sp>
          <p:grpSp>
            <p:nvGrpSpPr>
              <p:cNvPr id="65" name="Group 64">
                <a:extLst>
                  <a:ext uri="{FF2B5EF4-FFF2-40B4-BE49-F238E27FC236}">
                    <a16:creationId xmlns:a16="http://schemas.microsoft.com/office/drawing/2014/main" id="{04E3AE50-8E7A-5B88-A615-1A7D84754B02}"/>
                  </a:ext>
                </a:extLst>
              </p:cNvPr>
              <p:cNvGrpSpPr>
                <a:grpSpLocks noChangeAspect="1"/>
              </p:cNvGrpSpPr>
              <p:nvPr/>
            </p:nvGrpSpPr>
            <p:grpSpPr>
              <a:xfrm>
                <a:off x="6741830" y="1694722"/>
                <a:ext cx="2283092" cy="1122986"/>
                <a:chOff x="3372045" y="1031330"/>
                <a:chExt cx="4249783" cy="2090343"/>
              </a:xfrm>
            </p:grpSpPr>
            <p:sp>
              <p:nvSpPr>
                <p:cNvPr id="66" name="Rounded Rectangle 65">
                  <a:extLst>
                    <a:ext uri="{FF2B5EF4-FFF2-40B4-BE49-F238E27FC236}">
                      <a16:creationId xmlns:a16="http://schemas.microsoft.com/office/drawing/2014/main" id="{979158E6-22DF-4D1E-F9BA-D0E13DD1C296}"/>
                    </a:ext>
                  </a:extLst>
                </p:cNvPr>
                <p:cNvSpPr/>
                <p:nvPr/>
              </p:nvSpPr>
              <p:spPr>
                <a:xfrm>
                  <a:off x="3372045" y="1031330"/>
                  <a:ext cx="4249783" cy="2090343"/>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050">
                    <a:solidFill>
                      <a:srgbClr val="FFFF00"/>
                    </a:solidFill>
                    <a:latin typeface="Arial"/>
                  </a:endParaRPr>
                </a:p>
              </p:txBody>
            </p:sp>
            <p:grpSp>
              <p:nvGrpSpPr>
                <p:cNvPr id="67" name="Group 66">
                  <a:extLst>
                    <a:ext uri="{FF2B5EF4-FFF2-40B4-BE49-F238E27FC236}">
                      <a16:creationId xmlns:a16="http://schemas.microsoft.com/office/drawing/2014/main" id="{EC9457AF-9E9E-4347-3D52-C034CF606A74}"/>
                    </a:ext>
                  </a:extLst>
                </p:cNvPr>
                <p:cNvGrpSpPr/>
                <p:nvPr/>
              </p:nvGrpSpPr>
              <p:grpSpPr>
                <a:xfrm>
                  <a:off x="3556626" y="1061464"/>
                  <a:ext cx="3880621" cy="401031"/>
                  <a:chOff x="445838" y="1109996"/>
                  <a:chExt cx="3880621" cy="401031"/>
                </a:xfrm>
              </p:grpSpPr>
              <p:sp>
                <p:nvSpPr>
                  <p:cNvPr id="82" name="Rounded Rectangle 81">
                    <a:extLst>
                      <a:ext uri="{FF2B5EF4-FFF2-40B4-BE49-F238E27FC236}">
                        <a16:creationId xmlns:a16="http://schemas.microsoft.com/office/drawing/2014/main" id="{AF04F60B-D898-CC14-7E56-FA56D10137C1}"/>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050" dirty="0">
                      <a:solidFill>
                        <a:srgbClr val="FFFF00"/>
                      </a:solidFill>
                      <a:latin typeface="Arial"/>
                    </a:endParaRPr>
                  </a:p>
                </p:txBody>
              </p:sp>
              <p:sp>
                <p:nvSpPr>
                  <p:cNvPr id="83" name="TextBox 82">
                    <a:extLst>
                      <a:ext uri="{FF2B5EF4-FFF2-40B4-BE49-F238E27FC236}">
                        <a16:creationId xmlns:a16="http://schemas.microsoft.com/office/drawing/2014/main" id="{7F6D76E1-CB1F-D813-65C0-8C5783600785}"/>
                      </a:ext>
                    </a:extLst>
                  </p:cNvPr>
                  <p:cNvSpPr txBox="1"/>
                  <p:nvPr/>
                </p:nvSpPr>
                <p:spPr>
                  <a:xfrm>
                    <a:off x="1736862" y="1109996"/>
                    <a:ext cx="1298574" cy="401031"/>
                  </a:xfrm>
                  <a:prstGeom prst="rect">
                    <a:avLst/>
                  </a:prstGeom>
                  <a:noFill/>
                </p:spPr>
                <p:txBody>
                  <a:bodyPr wrap="none" rtlCol="0" anchor="ctr">
                    <a:spAutoFit/>
                  </a:bodyPr>
                  <a:lstStyle/>
                  <a:p>
                    <a:pPr algn="ctr" defTabSz="457200">
                      <a:defRPr/>
                    </a:pPr>
                    <a:r>
                      <a:rPr lang="en-US" sz="800" dirty="0">
                        <a:solidFill>
                          <a:srgbClr val="FFFFFF"/>
                        </a:solidFill>
                        <a:latin typeface="Helvetica" panose="020B0604020202020204" pitchFamily="34" charset="0"/>
                        <a:cs typeface="Helvetica" panose="020B0604020202020204" pitchFamily="34" charset="0"/>
                      </a:rPr>
                      <a:t>DECODER</a:t>
                    </a:r>
                  </a:p>
                </p:txBody>
              </p:sp>
            </p:grpSp>
            <p:sp>
              <p:nvSpPr>
                <p:cNvPr id="68" name="Rounded Rectangle 67">
                  <a:extLst>
                    <a:ext uri="{FF2B5EF4-FFF2-40B4-BE49-F238E27FC236}">
                      <a16:creationId xmlns:a16="http://schemas.microsoft.com/office/drawing/2014/main" id="{7F32C692-826F-2952-FEE5-E10037308A85}"/>
                    </a:ext>
                  </a:extLst>
                </p:cNvPr>
                <p:cNvSpPr/>
                <p:nvPr/>
              </p:nvSpPr>
              <p:spPr>
                <a:xfrm>
                  <a:off x="3556626" y="1501265"/>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050" dirty="0">
                    <a:solidFill>
                      <a:srgbClr val="FFFF00"/>
                    </a:solidFill>
                    <a:latin typeface="Arial"/>
                  </a:endParaRPr>
                </a:p>
              </p:txBody>
            </p:sp>
            <p:grpSp>
              <p:nvGrpSpPr>
                <p:cNvPr id="69" name="Group 68">
                  <a:extLst>
                    <a:ext uri="{FF2B5EF4-FFF2-40B4-BE49-F238E27FC236}">
                      <a16:creationId xmlns:a16="http://schemas.microsoft.com/office/drawing/2014/main" id="{45FCAEEC-BCD1-FC44-16DB-D63E63D9581F}"/>
                    </a:ext>
                  </a:extLst>
                </p:cNvPr>
                <p:cNvGrpSpPr/>
                <p:nvPr/>
              </p:nvGrpSpPr>
              <p:grpSpPr>
                <a:xfrm>
                  <a:off x="3556626" y="2681182"/>
                  <a:ext cx="3880621" cy="401031"/>
                  <a:chOff x="445838" y="2681315"/>
                  <a:chExt cx="3880621" cy="401031"/>
                </a:xfrm>
              </p:grpSpPr>
              <p:sp>
                <p:nvSpPr>
                  <p:cNvPr id="80" name="Rounded Rectangle 79">
                    <a:extLst>
                      <a:ext uri="{FF2B5EF4-FFF2-40B4-BE49-F238E27FC236}">
                        <a16:creationId xmlns:a16="http://schemas.microsoft.com/office/drawing/2014/main" id="{D2850393-056A-11B9-C074-AC68B93252C7}"/>
                      </a:ext>
                    </a:extLst>
                  </p:cNvPr>
                  <p:cNvSpPr/>
                  <p:nvPr/>
                </p:nvSpPr>
                <p:spPr>
                  <a:xfrm>
                    <a:off x="445838" y="2784473"/>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050" dirty="0">
                      <a:solidFill>
                        <a:srgbClr val="FFFF00"/>
                      </a:solidFill>
                      <a:latin typeface="Arial"/>
                    </a:endParaRPr>
                  </a:p>
                </p:txBody>
              </p:sp>
              <p:sp>
                <p:nvSpPr>
                  <p:cNvPr id="81" name="TextBox 80">
                    <a:extLst>
                      <a:ext uri="{FF2B5EF4-FFF2-40B4-BE49-F238E27FC236}">
                        <a16:creationId xmlns:a16="http://schemas.microsoft.com/office/drawing/2014/main" id="{FB19C03E-7198-C85A-44A6-29001A54BE31}"/>
                      </a:ext>
                    </a:extLst>
                  </p:cNvPr>
                  <p:cNvSpPr txBox="1"/>
                  <p:nvPr/>
                </p:nvSpPr>
                <p:spPr>
                  <a:xfrm>
                    <a:off x="1736862" y="2681315"/>
                    <a:ext cx="1298574" cy="401031"/>
                  </a:xfrm>
                  <a:prstGeom prst="rect">
                    <a:avLst/>
                  </a:prstGeom>
                  <a:noFill/>
                </p:spPr>
                <p:txBody>
                  <a:bodyPr wrap="none" rtlCol="0" anchor="ctr">
                    <a:spAutoFit/>
                  </a:bodyPr>
                  <a:lstStyle/>
                  <a:p>
                    <a:pPr algn="ctr" defTabSz="457200">
                      <a:defRPr/>
                    </a:pPr>
                    <a:r>
                      <a:rPr lang="en-US" sz="800" dirty="0">
                        <a:solidFill>
                          <a:srgbClr val="FFFFFF"/>
                        </a:solidFill>
                        <a:latin typeface="Helvetica" panose="020B0604020202020204" pitchFamily="34" charset="0"/>
                        <a:cs typeface="Helvetica" panose="020B0604020202020204" pitchFamily="34" charset="0"/>
                      </a:rPr>
                      <a:t>DECODER</a:t>
                    </a:r>
                  </a:p>
                </p:txBody>
              </p:sp>
            </p:grpSp>
            <p:sp>
              <p:nvSpPr>
                <p:cNvPr id="70" name="Rounded Rectangle 69">
                  <a:extLst>
                    <a:ext uri="{FF2B5EF4-FFF2-40B4-BE49-F238E27FC236}">
                      <a16:creationId xmlns:a16="http://schemas.microsoft.com/office/drawing/2014/main" id="{8D6F7A69-5A7C-5B1F-1288-DEA1A62C0EB5}"/>
                    </a:ext>
                  </a:extLst>
                </p:cNvPr>
                <p:cNvSpPr/>
                <p:nvPr/>
              </p:nvSpPr>
              <p:spPr>
                <a:xfrm>
                  <a:off x="3556626" y="1856644"/>
                  <a:ext cx="3880621" cy="786391"/>
                </a:xfrm>
                <a:prstGeom prst="roundRect">
                  <a:avLst>
                    <a:gd name="adj" fmla="val 19540"/>
                  </a:avLst>
                </a:prstGeom>
                <a:noFill/>
                <a:ln w="28575">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050" dirty="0">
                    <a:solidFill>
                      <a:srgbClr val="FFFF00"/>
                    </a:solidFill>
                    <a:latin typeface="Arial"/>
                  </a:endParaRPr>
                </a:p>
              </p:txBody>
            </p:sp>
            <p:sp>
              <p:nvSpPr>
                <p:cNvPr id="71" name="TextBox 70">
                  <a:extLst>
                    <a:ext uri="{FF2B5EF4-FFF2-40B4-BE49-F238E27FC236}">
                      <a16:creationId xmlns:a16="http://schemas.microsoft.com/office/drawing/2014/main" id="{9C84096A-A93A-F0E7-2781-38DFCAF30A17}"/>
                    </a:ext>
                  </a:extLst>
                </p:cNvPr>
                <p:cNvSpPr txBox="1"/>
                <p:nvPr/>
              </p:nvSpPr>
              <p:spPr>
                <a:xfrm>
                  <a:off x="5190791" y="2480384"/>
                  <a:ext cx="612287" cy="401031"/>
                </a:xfrm>
                <a:prstGeom prst="rect">
                  <a:avLst/>
                </a:prstGeom>
                <a:noFill/>
              </p:spPr>
              <p:txBody>
                <a:bodyPr wrap="none" rtlCol="0" anchor="ctr">
                  <a:spAutoFit/>
                </a:bodyPr>
                <a:lstStyle/>
                <a:p>
                  <a:pPr algn="ctr" defTabSz="457200">
                    <a:defRPr/>
                  </a:pPr>
                  <a:r>
                    <a:rPr lang="en-US" sz="800" b="1" dirty="0">
                      <a:solidFill>
                        <a:srgbClr val="FFFFFF"/>
                      </a:solidFill>
                      <a:latin typeface="Helvetica" panose="020B0604020202020204" pitchFamily="34" charset="0"/>
                      <a:cs typeface="Helvetica" panose="020B0604020202020204" pitchFamily="34" charset="0"/>
                    </a:rPr>
                    <a:t>. . .</a:t>
                  </a:r>
                </a:p>
              </p:txBody>
            </p:sp>
            <p:sp>
              <p:nvSpPr>
                <p:cNvPr id="72" name="TextBox 71">
                  <a:extLst>
                    <a:ext uri="{FF2B5EF4-FFF2-40B4-BE49-F238E27FC236}">
                      <a16:creationId xmlns:a16="http://schemas.microsoft.com/office/drawing/2014/main" id="{87893235-D71C-D621-0566-9C51CBE2AAD0}"/>
                    </a:ext>
                  </a:extLst>
                </p:cNvPr>
                <p:cNvSpPr txBox="1"/>
                <p:nvPr/>
              </p:nvSpPr>
              <p:spPr>
                <a:xfrm>
                  <a:off x="5190791" y="1186404"/>
                  <a:ext cx="612287" cy="401031"/>
                </a:xfrm>
                <a:prstGeom prst="rect">
                  <a:avLst/>
                </a:prstGeom>
                <a:noFill/>
              </p:spPr>
              <p:txBody>
                <a:bodyPr wrap="none" rtlCol="0" anchor="ctr">
                  <a:spAutoFit/>
                </a:bodyPr>
                <a:lstStyle/>
                <a:p>
                  <a:pPr algn="ctr" defTabSz="457200">
                    <a:defRPr/>
                  </a:pPr>
                  <a:r>
                    <a:rPr lang="en-US" sz="800" b="1" dirty="0">
                      <a:solidFill>
                        <a:srgbClr val="FFFFFF"/>
                      </a:solidFill>
                      <a:latin typeface="Helvetica" panose="020B0604020202020204" pitchFamily="34" charset="0"/>
                      <a:cs typeface="Helvetica" panose="020B0604020202020204" pitchFamily="34" charset="0"/>
                    </a:rPr>
                    <a:t>. . .</a:t>
                  </a:r>
                </a:p>
              </p:txBody>
            </p:sp>
            <p:sp>
              <p:nvSpPr>
                <p:cNvPr id="73" name="TextBox 72">
                  <a:extLst>
                    <a:ext uri="{FF2B5EF4-FFF2-40B4-BE49-F238E27FC236}">
                      <a16:creationId xmlns:a16="http://schemas.microsoft.com/office/drawing/2014/main" id="{156708E8-2E1B-3E54-80FD-FBDF980C95D0}"/>
                    </a:ext>
                  </a:extLst>
                </p:cNvPr>
                <p:cNvSpPr txBox="1"/>
                <p:nvPr/>
              </p:nvSpPr>
              <p:spPr>
                <a:xfrm>
                  <a:off x="5190791" y="1536607"/>
                  <a:ext cx="612287" cy="401031"/>
                </a:xfrm>
                <a:prstGeom prst="rect">
                  <a:avLst/>
                </a:prstGeom>
                <a:noFill/>
              </p:spPr>
              <p:txBody>
                <a:bodyPr wrap="none" rtlCol="0" anchor="ctr">
                  <a:spAutoFit/>
                </a:bodyPr>
                <a:lstStyle/>
                <a:p>
                  <a:pPr algn="ctr" defTabSz="457200">
                    <a:defRPr/>
                  </a:pPr>
                  <a:r>
                    <a:rPr lang="en-US" sz="800" b="1" dirty="0">
                      <a:solidFill>
                        <a:srgbClr val="FFFFFF"/>
                      </a:solidFill>
                      <a:latin typeface="Helvetica" panose="020B0604020202020204" pitchFamily="34" charset="0"/>
                      <a:cs typeface="Helvetica" panose="020B0604020202020204" pitchFamily="34" charset="0"/>
                    </a:rPr>
                    <a:t>. . .</a:t>
                  </a:r>
                </a:p>
              </p:txBody>
            </p:sp>
            <p:grpSp>
              <p:nvGrpSpPr>
                <p:cNvPr id="74" name="Group 73">
                  <a:extLst>
                    <a:ext uri="{FF2B5EF4-FFF2-40B4-BE49-F238E27FC236}">
                      <a16:creationId xmlns:a16="http://schemas.microsoft.com/office/drawing/2014/main" id="{463D897E-2FCE-3AD7-703C-5076878974C0}"/>
                    </a:ext>
                  </a:extLst>
                </p:cNvPr>
                <p:cNvGrpSpPr/>
                <p:nvPr/>
              </p:nvGrpSpPr>
              <p:grpSpPr>
                <a:xfrm>
                  <a:off x="3637656" y="1860374"/>
                  <a:ext cx="3718560" cy="401031"/>
                  <a:chOff x="502920" y="1908906"/>
                  <a:chExt cx="3718560" cy="401031"/>
                </a:xfrm>
              </p:grpSpPr>
              <p:sp>
                <p:nvSpPr>
                  <p:cNvPr id="78" name="Rounded Rectangle 77">
                    <a:extLst>
                      <a:ext uri="{FF2B5EF4-FFF2-40B4-BE49-F238E27FC236}">
                        <a16:creationId xmlns:a16="http://schemas.microsoft.com/office/drawing/2014/main" id="{3B8AA587-ED59-29CE-BF45-D33AC7E0CAD9}"/>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050" dirty="0">
                      <a:solidFill>
                        <a:srgbClr val="FFFF00"/>
                      </a:solidFill>
                      <a:latin typeface="Arial"/>
                    </a:endParaRPr>
                  </a:p>
                </p:txBody>
              </p:sp>
              <p:sp>
                <p:nvSpPr>
                  <p:cNvPr id="79" name="TextBox 78">
                    <a:extLst>
                      <a:ext uri="{FF2B5EF4-FFF2-40B4-BE49-F238E27FC236}">
                        <a16:creationId xmlns:a16="http://schemas.microsoft.com/office/drawing/2014/main" id="{5FC81C45-E0B4-932F-3B08-6816584D6ACC}"/>
                      </a:ext>
                    </a:extLst>
                  </p:cNvPr>
                  <p:cNvSpPr txBox="1"/>
                  <p:nvPr/>
                </p:nvSpPr>
                <p:spPr>
                  <a:xfrm>
                    <a:off x="995292" y="1908906"/>
                    <a:ext cx="2733810" cy="401031"/>
                  </a:xfrm>
                  <a:prstGeom prst="rect">
                    <a:avLst/>
                  </a:prstGeom>
                  <a:noFill/>
                </p:spPr>
                <p:txBody>
                  <a:bodyPr wrap="none" rtlCol="0" anchor="ctr">
                    <a:spAutoFit/>
                  </a:bodyPr>
                  <a:lstStyle/>
                  <a:p>
                    <a:pPr algn="ctr" defTabSz="457200">
                      <a:defRPr/>
                    </a:pPr>
                    <a:r>
                      <a:rPr lang="en-US" sz="800" dirty="0">
                        <a:solidFill>
                          <a:srgbClr val="FFFFFF"/>
                        </a:solidFill>
                        <a:latin typeface="Helvetica" panose="020B0604020202020204" pitchFamily="34" charset="0"/>
                        <a:cs typeface="Helvetica" panose="020B0604020202020204" pitchFamily="34" charset="0"/>
                      </a:rPr>
                      <a:t>Feedforward neural network</a:t>
                    </a:r>
                  </a:p>
                </p:txBody>
              </p:sp>
            </p:grpSp>
            <p:grpSp>
              <p:nvGrpSpPr>
                <p:cNvPr id="75" name="Group 74">
                  <a:extLst>
                    <a:ext uri="{FF2B5EF4-FFF2-40B4-BE49-F238E27FC236}">
                      <a16:creationId xmlns:a16="http://schemas.microsoft.com/office/drawing/2014/main" id="{478D865A-8B53-31E5-3C38-337C76B06684}"/>
                    </a:ext>
                  </a:extLst>
                </p:cNvPr>
                <p:cNvGrpSpPr/>
                <p:nvPr/>
              </p:nvGrpSpPr>
              <p:grpSpPr>
                <a:xfrm>
                  <a:off x="3637656" y="2187722"/>
                  <a:ext cx="3718560" cy="401031"/>
                  <a:chOff x="526868" y="2182914"/>
                  <a:chExt cx="3718560" cy="401031"/>
                </a:xfrm>
              </p:grpSpPr>
              <p:sp>
                <p:nvSpPr>
                  <p:cNvPr id="76" name="Rounded Rectangle 75">
                    <a:extLst>
                      <a:ext uri="{FF2B5EF4-FFF2-40B4-BE49-F238E27FC236}">
                        <a16:creationId xmlns:a16="http://schemas.microsoft.com/office/drawing/2014/main" id="{FA3C8CEE-FBBE-DE5F-F721-CE703E6EA93D}"/>
                      </a:ext>
                    </a:extLst>
                  </p:cNvPr>
                  <p:cNvSpPr/>
                  <p:nvPr/>
                </p:nvSpPr>
                <p:spPr>
                  <a:xfrm>
                    <a:off x="526868" y="2246520"/>
                    <a:ext cx="3718560" cy="259646"/>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050" dirty="0">
                      <a:solidFill>
                        <a:srgbClr val="FFFF00"/>
                      </a:solidFill>
                      <a:latin typeface="Arial"/>
                    </a:endParaRPr>
                  </a:p>
                </p:txBody>
              </p:sp>
              <p:sp>
                <p:nvSpPr>
                  <p:cNvPr id="77" name="TextBox 76">
                    <a:extLst>
                      <a:ext uri="{FF2B5EF4-FFF2-40B4-BE49-F238E27FC236}">
                        <a16:creationId xmlns:a16="http://schemas.microsoft.com/office/drawing/2014/main" id="{E81C3197-FEEC-BE30-D6F6-37B0E458A7A5}"/>
                      </a:ext>
                    </a:extLst>
                  </p:cNvPr>
                  <p:cNvSpPr txBox="1"/>
                  <p:nvPr/>
                </p:nvSpPr>
                <p:spPr>
                  <a:xfrm>
                    <a:off x="1279224" y="2182914"/>
                    <a:ext cx="2301149" cy="401031"/>
                  </a:xfrm>
                  <a:prstGeom prst="rect">
                    <a:avLst/>
                  </a:prstGeom>
                  <a:noFill/>
                </p:spPr>
                <p:txBody>
                  <a:bodyPr wrap="none" rtlCol="0" anchor="ctr">
                    <a:spAutoFit/>
                  </a:bodyPr>
                  <a:lstStyle/>
                  <a:p>
                    <a:pPr algn="ctr" defTabSz="457200">
                      <a:defRPr/>
                    </a:pPr>
                    <a:r>
                      <a:rPr lang="en-US" sz="800" b="1" dirty="0">
                        <a:solidFill>
                          <a:srgbClr val="FFC000"/>
                        </a:solidFill>
                        <a:latin typeface="Helvetica" panose="020B0604020202020204" pitchFamily="34" charset="0"/>
                        <a:cs typeface="Helvetica" panose="020B0604020202020204" pitchFamily="34" charset="0"/>
                      </a:rPr>
                      <a:t>Masked self-attention</a:t>
                    </a:r>
                  </a:p>
                </p:txBody>
              </p:sp>
            </p:grpSp>
          </p:grpSp>
          <p:cxnSp>
            <p:nvCxnSpPr>
              <p:cNvPr id="84" name="Straight Arrow Connector 83">
                <a:extLst>
                  <a:ext uri="{FF2B5EF4-FFF2-40B4-BE49-F238E27FC236}">
                    <a16:creationId xmlns:a16="http://schemas.microsoft.com/office/drawing/2014/main" id="{9FB43C20-5D1E-365B-C2E6-14DD622D9890}"/>
                  </a:ext>
                </a:extLst>
              </p:cNvPr>
              <p:cNvCxnSpPr>
                <a:cxnSpLocks/>
              </p:cNvCxnSpPr>
              <p:nvPr/>
            </p:nvCxnSpPr>
            <p:spPr>
              <a:xfrm flipV="1">
                <a:off x="7881986" y="1573394"/>
                <a:ext cx="0" cy="17955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E8C74C1-306D-2AE3-FBE3-036350BD1DBC}"/>
                  </a:ext>
                </a:extLst>
              </p:cNvPr>
              <p:cNvCxnSpPr>
                <a:cxnSpLocks/>
              </p:cNvCxnSpPr>
              <p:nvPr/>
            </p:nvCxnSpPr>
            <p:spPr>
              <a:xfrm flipV="1">
                <a:off x="7881986" y="1973760"/>
                <a:ext cx="0" cy="45578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4370341-1CB9-C5C8-16B8-9126799BD1FE}"/>
                  </a:ext>
                </a:extLst>
              </p:cNvPr>
              <p:cNvCxnSpPr>
                <a:cxnSpLocks/>
              </p:cNvCxnSpPr>
              <p:nvPr/>
            </p:nvCxnSpPr>
            <p:spPr>
              <a:xfrm flipV="1">
                <a:off x="7881986" y="2836148"/>
                <a:ext cx="0" cy="14570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3D1BD8B-E8E4-0826-93DD-CE81B298E761}"/>
                  </a:ext>
                </a:extLst>
              </p:cNvPr>
              <p:cNvSpPr txBox="1"/>
              <p:nvPr/>
            </p:nvSpPr>
            <p:spPr>
              <a:xfrm>
                <a:off x="7968882" y="1347861"/>
                <a:ext cx="335989" cy="307777"/>
              </a:xfrm>
              <a:prstGeom prst="rect">
                <a:avLst/>
              </a:prstGeom>
              <a:noFill/>
            </p:spPr>
            <p:txBody>
              <a:bodyPr wrap="none" lIns="45720" rIns="45720" rtlCol="0" anchor="ctr">
                <a:spAutoFit/>
              </a:bodyPr>
              <a:lstStyle/>
              <a:p>
                <a:pPr algn="ctr" defTabSz="457200">
                  <a:defRPr/>
                </a:pPr>
                <a:r>
                  <a:rPr lang="en-US" sz="700" dirty="0">
                    <a:solidFill>
                      <a:srgbClr val="FFFFFF"/>
                    </a:solidFill>
                    <a:latin typeface="Helvetica" panose="020B0604020202020204" pitchFamily="34" charset="0"/>
                    <a:cs typeface="Helvetica" panose="020B0604020202020204" pitchFamily="34" charset="0"/>
                  </a:rPr>
                  <a:t>word2</a:t>
                </a:r>
              </a:p>
              <a:p>
                <a:pPr algn="ctr" defTabSz="457200">
                  <a:defRPr/>
                </a:pPr>
                <a:r>
                  <a:rPr lang="en-US" sz="700" dirty="0">
                    <a:solidFill>
                      <a:srgbClr val="FFFFFF"/>
                    </a:solidFill>
                    <a:latin typeface="Helvetica" panose="020B0604020202020204" pitchFamily="34" charset="0"/>
                    <a:cs typeface="Helvetica" panose="020B0604020202020204" pitchFamily="34" charset="0"/>
                  </a:rPr>
                  <a:t>30%</a:t>
                </a:r>
              </a:p>
            </p:txBody>
          </p:sp>
          <p:sp>
            <p:nvSpPr>
              <p:cNvPr id="88" name="TextBox 87">
                <a:extLst>
                  <a:ext uri="{FF2B5EF4-FFF2-40B4-BE49-F238E27FC236}">
                    <a16:creationId xmlns:a16="http://schemas.microsoft.com/office/drawing/2014/main" id="{7518F8BC-D579-BD3F-11F7-B2E781EB0087}"/>
                  </a:ext>
                </a:extLst>
              </p:cNvPr>
              <p:cNvSpPr txBox="1"/>
              <p:nvPr/>
            </p:nvSpPr>
            <p:spPr>
              <a:xfrm>
                <a:off x="7522021" y="1347861"/>
                <a:ext cx="335989" cy="307777"/>
              </a:xfrm>
              <a:prstGeom prst="rect">
                <a:avLst/>
              </a:prstGeom>
              <a:noFill/>
            </p:spPr>
            <p:txBody>
              <a:bodyPr wrap="none" lIns="45720" rIns="45720" rtlCol="0" anchor="ctr">
                <a:spAutoFit/>
              </a:bodyPr>
              <a:lstStyle/>
              <a:p>
                <a:pPr algn="ctr" defTabSz="457200">
                  <a:defRPr/>
                </a:pPr>
                <a:r>
                  <a:rPr lang="en-US" sz="700" dirty="0">
                    <a:solidFill>
                      <a:srgbClr val="FFFFFF"/>
                    </a:solidFill>
                    <a:latin typeface="Helvetica" panose="020B0604020202020204" pitchFamily="34" charset="0"/>
                    <a:cs typeface="Helvetica" panose="020B0604020202020204" pitchFamily="34" charset="0"/>
                  </a:rPr>
                  <a:t>word1</a:t>
                </a:r>
              </a:p>
              <a:p>
                <a:pPr algn="ctr" defTabSz="457200">
                  <a:defRPr/>
                </a:pPr>
                <a:r>
                  <a:rPr lang="en-US" sz="700" dirty="0">
                    <a:solidFill>
                      <a:srgbClr val="FFFFFF"/>
                    </a:solidFill>
                    <a:latin typeface="Helvetica" panose="020B0604020202020204" pitchFamily="34" charset="0"/>
                    <a:cs typeface="Helvetica" panose="020B0604020202020204" pitchFamily="34" charset="0"/>
                  </a:rPr>
                  <a:t>70%</a:t>
                </a:r>
              </a:p>
            </p:txBody>
          </p:sp>
          <p:sp>
            <p:nvSpPr>
              <p:cNvPr id="89" name="TextBox 88">
                <a:extLst>
                  <a:ext uri="{FF2B5EF4-FFF2-40B4-BE49-F238E27FC236}">
                    <a16:creationId xmlns:a16="http://schemas.microsoft.com/office/drawing/2014/main" id="{7D2D6409-7665-0292-94CC-30BD883A2BE0}"/>
                  </a:ext>
                </a:extLst>
              </p:cNvPr>
              <p:cNvSpPr txBox="1"/>
              <p:nvPr/>
            </p:nvSpPr>
            <p:spPr>
              <a:xfrm>
                <a:off x="7671193" y="2919681"/>
                <a:ext cx="438582" cy="230832"/>
              </a:xfrm>
              <a:prstGeom prst="rect">
                <a:avLst/>
              </a:prstGeom>
              <a:noFill/>
            </p:spPr>
            <p:txBody>
              <a:bodyPr wrap="none" lIns="45720" rIns="45720" rtlCol="0" anchor="ctr">
                <a:spAutoFit/>
              </a:bodyPr>
              <a:lstStyle/>
              <a:p>
                <a:pPr algn="ctr" defTabSz="457200">
                  <a:defRPr/>
                </a:pPr>
                <a:r>
                  <a:rPr lang="en-US" sz="900" dirty="0">
                    <a:solidFill>
                      <a:srgbClr val="FFFFFF"/>
                    </a:solidFill>
                    <a:latin typeface="Helvetica" panose="020B0604020202020204" pitchFamily="34" charset="0"/>
                    <a:cs typeface="Helvetica" panose="020B0604020202020204" pitchFamily="34" charset="0"/>
                  </a:rPr>
                  <a:t>INPUT</a:t>
                </a:r>
                <a:endParaRPr lang="en-US" sz="1000" dirty="0">
                  <a:solidFill>
                    <a:srgbClr val="FFFFFF"/>
                  </a:solidFill>
                  <a:latin typeface="Helvetica" panose="020B0604020202020204" pitchFamily="34" charset="0"/>
                  <a:cs typeface="Helvetica" panose="020B0604020202020204" pitchFamily="34" charset="0"/>
                </a:endParaRPr>
              </a:p>
            </p:txBody>
          </p:sp>
        </p:grpSp>
        <p:pic>
          <p:nvPicPr>
            <p:cNvPr id="90" name="Picture 89">
              <a:extLst>
                <a:ext uri="{FF2B5EF4-FFF2-40B4-BE49-F238E27FC236}">
                  <a16:creationId xmlns:a16="http://schemas.microsoft.com/office/drawing/2014/main" id="{1B4C41BA-F83F-AE19-6627-2823B0E60B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3348" y="1793385"/>
              <a:ext cx="1571232" cy="1013504"/>
            </a:xfrm>
            <a:prstGeom prst="rect">
              <a:avLst/>
            </a:prstGeom>
          </p:spPr>
        </p:pic>
        <p:cxnSp>
          <p:nvCxnSpPr>
            <p:cNvPr id="91" name="Straight Arrow Connector 90"/>
            <p:cNvCxnSpPr/>
            <p:nvPr/>
          </p:nvCxnSpPr>
          <p:spPr>
            <a:xfrm>
              <a:off x="6767164" y="2350032"/>
              <a:ext cx="1130291" cy="0"/>
            </a:xfrm>
            <a:prstGeom prst="straightConnector1">
              <a:avLst/>
            </a:prstGeom>
            <a:ln w="28575">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6980574" y="1594284"/>
              <a:ext cx="809837" cy="707886"/>
            </a:xfrm>
            <a:prstGeom prst="rect">
              <a:avLst/>
            </a:prstGeom>
            <a:noFill/>
          </p:spPr>
          <p:txBody>
            <a:bodyPr wrap="none" rtlCol="0">
              <a:spAutoFit/>
            </a:bodyPr>
            <a:lstStyle/>
            <a:p>
              <a:r>
                <a:rPr lang="en-US" sz="4000" b="1" dirty="0">
                  <a:solidFill>
                    <a:srgbClr val="FF0000"/>
                  </a:solidFill>
                </a:rPr>
                <a:t>??</a:t>
              </a:r>
            </a:p>
          </p:txBody>
        </p:sp>
      </p:grpSp>
      <p:grpSp>
        <p:nvGrpSpPr>
          <p:cNvPr id="236" name="Group 235"/>
          <p:cNvGrpSpPr/>
          <p:nvPr/>
        </p:nvGrpSpPr>
        <p:grpSpPr>
          <a:xfrm>
            <a:off x="4892695" y="3696040"/>
            <a:ext cx="4181527" cy="2624435"/>
            <a:chOff x="7269641" y="3852565"/>
            <a:chExt cx="4181527" cy="2624435"/>
          </a:xfrm>
        </p:grpSpPr>
        <p:sp>
          <p:nvSpPr>
            <p:cNvPr id="231" name="Rectangle 230"/>
            <p:cNvSpPr/>
            <p:nvPr/>
          </p:nvSpPr>
          <p:spPr>
            <a:xfrm>
              <a:off x="7269641" y="4242762"/>
              <a:ext cx="3983568" cy="2049537"/>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2" name="Rectangle 231"/>
            <p:cNvSpPr/>
            <p:nvPr/>
          </p:nvSpPr>
          <p:spPr>
            <a:xfrm>
              <a:off x="7478015" y="3852565"/>
              <a:ext cx="3717684" cy="338554"/>
            </a:xfrm>
            <a:prstGeom prst="rect">
              <a:avLst/>
            </a:prstGeom>
          </p:spPr>
          <p:txBody>
            <a:bodyPr wrap="none">
              <a:spAutoFit/>
            </a:bodyPr>
            <a:lstStyle/>
            <a:p>
              <a:r>
                <a:rPr lang="en-US" sz="1600" dirty="0">
                  <a:solidFill>
                    <a:schemeClr val="tx2"/>
                  </a:solidFill>
                </a:rPr>
                <a:t>ENORMOUS Supplementary Materials</a:t>
              </a:r>
            </a:p>
          </p:txBody>
        </p:sp>
        <p:sp>
          <p:nvSpPr>
            <p:cNvPr id="233" name="Rectangle 232"/>
            <p:cNvSpPr/>
            <p:nvPr/>
          </p:nvSpPr>
          <p:spPr>
            <a:xfrm>
              <a:off x="7370232" y="4343400"/>
              <a:ext cx="3983568" cy="2049537"/>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4" name="Rectangle 233"/>
            <p:cNvSpPr/>
            <p:nvPr/>
          </p:nvSpPr>
          <p:spPr>
            <a:xfrm>
              <a:off x="7467600" y="4419600"/>
              <a:ext cx="3983568" cy="2049537"/>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0" name="TextBox 229"/>
            <p:cNvSpPr txBox="1"/>
            <p:nvPr/>
          </p:nvSpPr>
          <p:spPr>
            <a:xfrm>
              <a:off x="7620000" y="4538008"/>
              <a:ext cx="3186118" cy="1938992"/>
            </a:xfrm>
            <a:prstGeom prst="rect">
              <a:avLst/>
            </a:prstGeom>
            <a:noFill/>
          </p:spPr>
          <p:txBody>
            <a:bodyPr wrap="square" rtlCol="0">
              <a:spAutoFit/>
            </a:bodyPr>
            <a:lstStyle/>
            <a:p>
              <a:r>
                <a:rPr lang="en-US" sz="1000" u="sng" dirty="0">
                  <a:solidFill>
                    <a:schemeClr val="bg1"/>
                  </a:solidFill>
                </a:rPr>
                <a:t>Table of Contents</a:t>
              </a:r>
              <a:endParaRPr lang="en-US" sz="1000" dirty="0">
                <a:solidFill>
                  <a:schemeClr val="bg1"/>
                </a:solidFill>
              </a:endParaRPr>
            </a:p>
            <a:p>
              <a:r>
                <a:rPr lang="en-US" sz="1000" dirty="0">
                  <a:solidFill>
                    <a:schemeClr val="bg1"/>
                  </a:solidFill>
                </a:rPr>
                <a:t>1. Data Collection: Additional Methodological Details</a:t>
              </a:r>
            </a:p>
            <a:p>
              <a:r>
                <a:rPr lang="en-US" sz="1000" dirty="0">
                  <a:solidFill>
                    <a:schemeClr val="bg1"/>
                  </a:solidFill>
                </a:rPr>
                <a:t>2. Background: Context and Lexical Probability</a:t>
              </a:r>
            </a:p>
            <a:p>
              <a:r>
                <a:rPr lang="en-US" sz="1000" dirty="0">
                  <a:solidFill>
                    <a:schemeClr val="bg1"/>
                  </a:solidFill>
                </a:rPr>
                <a:t>3. Estimating Lexical Probability in Natural Language</a:t>
              </a:r>
            </a:p>
            <a:p>
              <a:r>
                <a:rPr lang="en-US" sz="1000" dirty="0">
                  <a:solidFill>
                    <a:schemeClr val="bg1"/>
                  </a:solidFill>
                </a:rPr>
                <a:t>4. The Present Study: Extraction of Lexical Probability Values Under Multiple Conditions</a:t>
              </a:r>
            </a:p>
            <a:p>
              <a:r>
                <a:rPr lang="en-US" sz="1000" dirty="0">
                  <a:solidFill>
                    <a:schemeClr val="bg1"/>
                  </a:solidFill>
                </a:rPr>
                <a:t>5. Preparation of Data for Statistical Analysis</a:t>
              </a:r>
            </a:p>
            <a:p>
              <a:r>
                <a:rPr lang="en-US" sz="1000" dirty="0">
                  <a:solidFill>
                    <a:schemeClr val="bg1"/>
                  </a:solidFill>
                </a:rPr>
                <a:t>6. Assumptions for Hypothesis Testing</a:t>
              </a:r>
            </a:p>
            <a:p>
              <a:r>
                <a:rPr lang="en-US" sz="1000" dirty="0">
                  <a:solidFill>
                    <a:schemeClr val="bg1"/>
                  </a:solidFill>
                </a:rPr>
                <a:t>7. Complete Results Tables for Analyses Reported in the Main Manuscript</a:t>
              </a:r>
            </a:p>
            <a:p>
              <a:r>
                <a:rPr lang="en-US" sz="1000" dirty="0">
                  <a:solidFill>
                    <a:schemeClr val="bg1"/>
                  </a:solidFill>
                </a:rPr>
                <a:t>8. Additional Statistical Analyses</a:t>
              </a:r>
            </a:p>
            <a:p>
              <a:endParaRPr lang="en-US" sz="1000" dirty="0">
                <a:solidFill>
                  <a:schemeClr val="bg1"/>
                </a:solidFill>
              </a:endParaRPr>
            </a:p>
          </p:txBody>
        </p:sp>
        <p:sp>
          <p:nvSpPr>
            <p:cNvPr id="235" name="TextBox 234"/>
            <p:cNvSpPr txBox="1"/>
            <p:nvPr/>
          </p:nvSpPr>
          <p:spPr>
            <a:xfrm>
              <a:off x="10300306" y="6093023"/>
              <a:ext cx="1053494" cy="307777"/>
            </a:xfrm>
            <a:prstGeom prst="rect">
              <a:avLst/>
            </a:prstGeom>
            <a:noFill/>
          </p:spPr>
          <p:txBody>
            <a:bodyPr wrap="none" rtlCol="0">
              <a:spAutoFit/>
            </a:bodyPr>
            <a:lstStyle/>
            <a:p>
              <a:r>
                <a:rPr lang="en-US" sz="1400" b="1" dirty="0">
                  <a:solidFill>
                    <a:schemeClr val="bg1"/>
                  </a:solidFill>
                </a:rPr>
                <a:t>50+ pages</a:t>
              </a:r>
            </a:p>
          </p:txBody>
        </p:sp>
      </p:grpSp>
      <p:sp>
        <p:nvSpPr>
          <p:cNvPr id="9" name="Title 1">
            <a:extLst>
              <a:ext uri="{FF2B5EF4-FFF2-40B4-BE49-F238E27FC236}">
                <a16:creationId xmlns:a16="http://schemas.microsoft.com/office/drawing/2014/main" id="{F8678F2D-3B87-E29D-42F3-26158FB9C91D}"/>
              </a:ext>
            </a:extLst>
          </p:cNvPr>
          <p:cNvSpPr txBox="1">
            <a:spLocks/>
          </p:cNvSpPr>
          <p:nvPr/>
        </p:nvSpPr>
        <p:spPr>
          <a:xfrm>
            <a:off x="1810115" y="69825"/>
            <a:ext cx="8571769"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r>
              <a:rPr lang="en-US" sz="3000" dirty="0">
                <a:solidFill>
                  <a:srgbClr val="FFFF00"/>
                </a:solidFill>
                <a:latin typeface="Arial"/>
              </a:rPr>
              <a:t>What Large Language Models </a:t>
            </a:r>
          </a:p>
          <a:p>
            <a:pPr>
              <a:defRPr/>
            </a:pPr>
            <a:r>
              <a:rPr lang="en-US" sz="3000" dirty="0">
                <a:solidFill>
                  <a:srgbClr val="FFFF00"/>
                </a:solidFill>
                <a:latin typeface="Arial"/>
              </a:rPr>
              <a:t>can and can’t tell us….</a:t>
            </a:r>
          </a:p>
        </p:txBody>
      </p:sp>
      <p:pic>
        <p:nvPicPr>
          <p:cNvPr id="4" name="Picture 3">
            <a:extLst>
              <a:ext uri="{FF2B5EF4-FFF2-40B4-BE49-F238E27FC236}">
                <a16:creationId xmlns:a16="http://schemas.microsoft.com/office/drawing/2014/main" id="{665C0FCB-B897-1318-0721-60D57984924C}"/>
              </a:ext>
            </a:extLst>
          </p:cNvPr>
          <p:cNvPicPr>
            <a:picLocks noChangeAspect="1"/>
          </p:cNvPicPr>
          <p:nvPr/>
        </p:nvPicPr>
        <p:blipFill>
          <a:blip r:embed="rId3"/>
          <a:stretch>
            <a:fillRect/>
          </a:stretch>
        </p:blipFill>
        <p:spPr>
          <a:xfrm>
            <a:off x="1960075" y="594033"/>
            <a:ext cx="905250" cy="1088226"/>
          </a:xfrm>
          <a:prstGeom prst="rect">
            <a:avLst/>
          </a:prstGeom>
        </p:spPr>
      </p:pic>
    </p:spTree>
    <p:extLst>
      <p:ext uri="{BB962C8B-B14F-4D97-AF65-F5344CB8AC3E}">
        <p14:creationId xmlns:p14="http://schemas.microsoft.com/office/powerpoint/2010/main" val="134244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E49BE-40DF-46A4-2E46-32B855739A86}"/>
            </a:ext>
          </a:extLst>
        </p:cNvPr>
        <p:cNvGrpSpPr/>
        <p:nvPr/>
      </p:nvGrpSpPr>
      <p:grpSpPr>
        <a:xfrm>
          <a:off x="0" y="0"/>
          <a:ext cx="0" cy="0"/>
          <a:chOff x="0" y="0"/>
          <a:chExt cx="0" cy="0"/>
        </a:xfrm>
      </p:grpSpPr>
      <p:grpSp>
        <p:nvGrpSpPr>
          <p:cNvPr id="91" name="Group 90">
            <a:extLst>
              <a:ext uri="{FF2B5EF4-FFF2-40B4-BE49-F238E27FC236}">
                <a16:creationId xmlns:a16="http://schemas.microsoft.com/office/drawing/2014/main" id="{1A572E81-F5CB-8A2E-4FD5-A8D78484CA6A}"/>
              </a:ext>
            </a:extLst>
          </p:cNvPr>
          <p:cNvGrpSpPr>
            <a:grpSpLocks noChangeAspect="1"/>
          </p:cNvGrpSpPr>
          <p:nvPr/>
        </p:nvGrpSpPr>
        <p:grpSpPr>
          <a:xfrm>
            <a:off x="386823" y="974787"/>
            <a:ext cx="5179943" cy="4585547"/>
            <a:chOff x="454750" y="1625376"/>
            <a:chExt cx="4424190" cy="3916516"/>
          </a:xfrm>
        </p:grpSpPr>
        <p:grpSp>
          <p:nvGrpSpPr>
            <p:cNvPr id="4" name="Group 3">
              <a:extLst>
                <a:ext uri="{FF2B5EF4-FFF2-40B4-BE49-F238E27FC236}">
                  <a16:creationId xmlns:a16="http://schemas.microsoft.com/office/drawing/2014/main" id="{0B895A87-E1C9-466B-72A2-61EE29A11A11}"/>
                </a:ext>
              </a:extLst>
            </p:cNvPr>
            <p:cNvGrpSpPr/>
            <p:nvPr/>
          </p:nvGrpSpPr>
          <p:grpSpPr>
            <a:xfrm>
              <a:off x="454750" y="1625376"/>
              <a:ext cx="4406628" cy="3916516"/>
              <a:chOff x="2424156" y="776940"/>
              <a:chExt cx="6602282" cy="5983417"/>
            </a:xfrm>
          </p:grpSpPr>
          <p:grpSp>
            <p:nvGrpSpPr>
              <p:cNvPr id="6" name="Group 5">
                <a:extLst>
                  <a:ext uri="{FF2B5EF4-FFF2-40B4-BE49-F238E27FC236}">
                    <a16:creationId xmlns:a16="http://schemas.microsoft.com/office/drawing/2014/main" id="{3DB19A11-CB78-ABEB-C360-5453FB61D975}"/>
                  </a:ext>
                </a:extLst>
              </p:cNvPr>
              <p:cNvGrpSpPr/>
              <p:nvPr/>
            </p:nvGrpSpPr>
            <p:grpSpPr>
              <a:xfrm>
                <a:off x="7316379" y="6100036"/>
                <a:ext cx="1479901" cy="660321"/>
                <a:chOff x="7316379" y="6100036"/>
                <a:chExt cx="1479901" cy="660321"/>
              </a:xfrm>
            </p:grpSpPr>
            <p:cxnSp>
              <p:nvCxnSpPr>
                <p:cNvPr id="79" name="Straight Arrow Connector 78">
                  <a:extLst>
                    <a:ext uri="{FF2B5EF4-FFF2-40B4-BE49-F238E27FC236}">
                      <a16:creationId xmlns:a16="http://schemas.microsoft.com/office/drawing/2014/main" id="{F71F7580-D582-E030-2E7B-A2C93AE33A96}"/>
                    </a:ext>
                  </a:extLst>
                </p:cNvPr>
                <p:cNvCxnSpPr>
                  <a:cxnSpLocks/>
                </p:cNvCxnSpPr>
                <p:nvPr/>
              </p:nvCxnSpPr>
              <p:spPr>
                <a:xfrm>
                  <a:off x="7589212"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BA2E82B6-523B-B0DE-A014-61A001D10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22494" y="6614133"/>
                  <a:ext cx="333437" cy="85290"/>
                </a:xfrm>
                <a:prstGeom prst="rect">
                  <a:avLst/>
                </a:prstGeom>
              </p:spPr>
            </p:pic>
            <p:pic>
              <p:nvPicPr>
                <p:cNvPr id="81" name="Picture 80">
                  <a:extLst>
                    <a:ext uri="{FF2B5EF4-FFF2-40B4-BE49-F238E27FC236}">
                      <a16:creationId xmlns:a16="http://schemas.microsoft.com/office/drawing/2014/main" id="{CD2DC944-9FE1-E7B6-F26D-96BFB9446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488" y="6553200"/>
                  <a:ext cx="138988" cy="207157"/>
                </a:xfrm>
                <a:prstGeom prst="rect">
                  <a:avLst/>
                </a:prstGeom>
              </p:spPr>
            </p:pic>
            <p:cxnSp>
              <p:nvCxnSpPr>
                <p:cNvPr id="83" name="Straight Arrow Connector 82">
                  <a:extLst>
                    <a:ext uri="{FF2B5EF4-FFF2-40B4-BE49-F238E27FC236}">
                      <a16:creationId xmlns:a16="http://schemas.microsoft.com/office/drawing/2014/main" id="{C815A605-C18B-E3A3-C43F-C9C91F8EC94A}"/>
                    </a:ext>
                  </a:extLst>
                </p:cNvPr>
                <p:cNvCxnSpPr>
                  <a:cxnSpLocks/>
                </p:cNvCxnSpPr>
                <p:nvPr/>
              </p:nvCxnSpPr>
              <p:spPr>
                <a:xfrm>
                  <a:off x="8436981"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A54F171F-8B93-D7C2-FC59-C81AAAE9722D}"/>
                    </a:ext>
                  </a:extLst>
                </p:cNvPr>
                <p:cNvGrpSpPr/>
                <p:nvPr/>
              </p:nvGrpSpPr>
              <p:grpSpPr>
                <a:xfrm>
                  <a:off x="7316379" y="6100056"/>
                  <a:ext cx="545670" cy="352652"/>
                  <a:chOff x="2400590" y="5765537"/>
                  <a:chExt cx="605702" cy="341694"/>
                </a:xfrm>
              </p:grpSpPr>
              <p:sp>
                <p:nvSpPr>
                  <p:cNvPr id="88" name="TextBox 87">
                    <a:extLst>
                      <a:ext uri="{FF2B5EF4-FFF2-40B4-BE49-F238E27FC236}">
                        <a16:creationId xmlns:a16="http://schemas.microsoft.com/office/drawing/2014/main" id="{26848B12-2BD2-EB14-6D6A-F9A587C5D113}"/>
                      </a:ext>
                    </a:extLst>
                  </p:cNvPr>
                  <p:cNvSpPr txBox="1"/>
                  <p:nvPr/>
                </p:nvSpPr>
                <p:spPr>
                  <a:xfrm>
                    <a:off x="2400590" y="5765537"/>
                    <a:ext cx="605702" cy="341694"/>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visual</a:t>
                    </a:r>
                  </a:p>
                </p:txBody>
              </p:sp>
              <p:sp>
                <p:nvSpPr>
                  <p:cNvPr id="89" name="Rounded Rectangle 88">
                    <a:extLst>
                      <a:ext uri="{FF2B5EF4-FFF2-40B4-BE49-F238E27FC236}">
                        <a16:creationId xmlns:a16="http://schemas.microsoft.com/office/drawing/2014/main" id="{A6208EAE-DEB5-0632-72C4-BC43E376983E}"/>
                      </a:ext>
                    </a:extLst>
                  </p:cNvPr>
                  <p:cNvSpPr/>
                  <p:nvPr/>
                </p:nvSpPr>
                <p:spPr>
                  <a:xfrm>
                    <a:off x="2409908" y="5785642"/>
                    <a:ext cx="587065" cy="241829"/>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nvGrpSpPr>
                <p:cNvPr id="85" name="Group 84">
                  <a:extLst>
                    <a:ext uri="{FF2B5EF4-FFF2-40B4-BE49-F238E27FC236}">
                      <a16:creationId xmlns:a16="http://schemas.microsoft.com/office/drawing/2014/main" id="{37680780-2203-18E2-6494-CEE11CF8C29A}"/>
                    </a:ext>
                  </a:extLst>
                </p:cNvPr>
                <p:cNvGrpSpPr/>
                <p:nvPr/>
              </p:nvGrpSpPr>
              <p:grpSpPr>
                <a:xfrm>
                  <a:off x="8077685" y="6100036"/>
                  <a:ext cx="718595" cy="352650"/>
                  <a:chOff x="3222258" y="5765533"/>
                  <a:chExt cx="797652" cy="341693"/>
                </a:xfrm>
              </p:grpSpPr>
              <p:sp>
                <p:nvSpPr>
                  <p:cNvPr id="86" name="TextBox 85">
                    <a:extLst>
                      <a:ext uri="{FF2B5EF4-FFF2-40B4-BE49-F238E27FC236}">
                        <a16:creationId xmlns:a16="http://schemas.microsoft.com/office/drawing/2014/main" id="{6B8B9F5D-74BA-ABB5-6B08-BB8213A90C31}"/>
                      </a:ext>
                    </a:extLst>
                  </p:cNvPr>
                  <p:cNvSpPr txBox="1"/>
                  <p:nvPr/>
                </p:nvSpPr>
                <p:spPr>
                  <a:xfrm>
                    <a:off x="3222258" y="5765533"/>
                    <a:ext cx="797652" cy="341693"/>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auditory</a:t>
                    </a:r>
                  </a:p>
                </p:txBody>
              </p:sp>
              <p:sp>
                <p:nvSpPr>
                  <p:cNvPr id="87" name="Rounded Rectangle 86">
                    <a:extLst>
                      <a:ext uri="{FF2B5EF4-FFF2-40B4-BE49-F238E27FC236}">
                        <a16:creationId xmlns:a16="http://schemas.microsoft.com/office/drawing/2014/main" id="{E71087C4-4EED-B9B0-C05B-6EF74A726F34}"/>
                      </a:ext>
                    </a:extLst>
                  </p:cNvPr>
                  <p:cNvSpPr/>
                  <p:nvPr/>
                </p:nvSpPr>
                <p:spPr>
                  <a:xfrm>
                    <a:off x="3259199" y="5785642"/>
                    <a:ext cx="723772" cy="236781"/>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grpSp>
            <p:nvGrpSpPr>
              <p:cNvPr id="7" name="Group 6">
                <a:extLst>
                  <a:ext uri="{FF2B5EF4-FFF2-40B4-BE49-F238E27FC236}">
                    <a16:creationId xmlns:a16="http://schemas.microsoft.com/office/drawing/2014/main" id="{C7A0392E-6404-BCAE-6068-9134EB914E56}"/>
                  </a:ext>
                </a:extLst>
              </p:cNvPr>
              <p:cNvGrpSpPr/>
              <p:nvPr/>
            </p:nvGrpSpPr>
            <p:grpSpPr>
              <a:xfrm>
                <a:off x="3978623" y="2084674"/>
                <a:ext cx="5047815" cy="790013"/>
                <a:chOff x="3978623" y="2084674"/>
                <a:chExt cx="5047815" cy="790013"/>
              </a:xfrm>
            </p:grpSpPr>
            <p:sp>
              <p:nvSpPr>
                <p:cNvPr id="73" name="Rounded Rectangle 72">
                  <a:extLst>
                    <a:ext uri="{FF2B5EF4-FFF2-40B4-BE49-F238E27FC236}">
                      <a16:creationId xmlns:a16="http://schemas.microsoft.com/office/drawing/2014/main" id="{76E04680-9B90-C85A-C6C6-42A5AC2AC287}"/>
                    </a:ext>
                  </a:extLst>
                </p:cNvPr>
                <p:cNvSpPr/>
                <p:nvPr/>
              </p:nvSpPr>
              <p:spPr>
                <a:xfrm>
                  <a:off x="3978623" y="2164569"/>
                  <a:ext cx="5047815" cy="710118"/>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74" name="TextBox 73">
                  <a:extLst>
                    <a:ext uri="{FF2B5EF4-FFF2-40B4-BE49-F238E27FC236}">
                      <a16:creationId xmlns:a16="http://schemas.microsoft.com/office/drawing/2014/main" id="{6BD82D76-E795-62AF-1960-BC6F9B62EC37}"/>
                    </a:ext>
                  </a:extLst>
                </p:cNvPr>
                <p:cNvSpPr txBox="1"/>
                <p:nvPr/>
              </p:nvSpPr>
              <p:spPr>
                <a:xfrm>
                  <a:off x="5199359" y="2084674"/>
                  <a:ext cx="2606345" cy="387918"/>
                </a:xfrm>
                <a:prstGeom prst="rect">
                  <a:avLst/>
                </a:prstGeom>
                <a:noFill/>
              </p:spPr>
              <p:txBody>
                <a:bodyPr wrap="none" lIns="34290" rIns="34290" rtlCol="0" anchor="ctr">
                  <a:spAutoFit/>
                </a:bodyPr>
                <a:lstStyle/>
                <a:p>
                  <a:pPr algn="ctr" defTabSz="342900">
                    <a:defRPr/>
                  </a:pPr>
                  <a:r>
                    <a:rPr lang="en-US" sz="1050" dirty="0">
                      <a:solidFill>
                        <a:srgbClr val="9966FF"/>
                      </a:solidFill>
                      <a:latin typeface="Arial"/>
                    </a:rPr>
                    <a:t>DISCOURSE STRUCTURE</a:t>
                  </a:r>
                </a:p>
              </p:txBody>
            </p:sp>
            <p:sp>
              <p:nvSpPr>
                <p:cNvPr id="75" name="Rounded Rectangle 74">
                  <a:extLst>
                    <a:ext uri="{FF2B5EF4-FFF2-40B4-BE49-F238E27FC236}">
                      <a16:creationId xmlns:a16="http://schemas.microsoft.com/office/drawing/2014/main" id="{F3749669-1AF3-A6DD-FD3A-C065FC783602}"/>
                    </a:ext>
                  </a:extLst>
                </p:cNvPr>
                <p:cNvSpPr/>
                <p:nvPr/>
              </p:nvSpPr>
              <p:spPr>
                <a:xfrm>
                  <a:off x="774327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6" name="Rounded Rectangle 75">
                  <a:extLst>
                    <a:ext uri="{FF2B5EF4-FFF2-40B4-BE49-F238E27FC236}">
                      <a16:creationId xmlns:a16="http://schemas.microsoft.com/office/drawing/2014/main" id="{4AEF863F-1AF3-1D1C-0B37-BB7997F646A4}"/>
                    </a:ext>
                  </a:extLst>
                </p:cNvPr>
                <p:cNvSpPr/>
                <p:nvPr/>
              </p:nvSpPr>
              <p:spPr>
                <a:xfrm>
                  <a:off x="6552552"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7" name="Rounded Rectangle 76">
                  <a:extLst>
                    <a:ext uri="{FF2B5EF4-FFF2-40B4-BE49-F238E27FC236}">
                      <a16:creationId xmlns:a16="http://schemas.microsoft.com/office/drawing/2014/main" id="{9BEBBA00-04A9-DAE8-F3D6-47F98BAD8DFD}"/>
                    </a:ext>
                  </a:extLst>
                </p:cNvPr>
                <p:cNvSpPr/>
                <p:nvPr/>
              </p:nvSpPr>
              <p:spPr>
                <a:xfrm>
                  <a:off x="417110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8" name="Rounded Rectangle 77">
                  <a:extLst>
                    <a:ext uri="{FF2B5EF4-FFF2-40B4-BE49-F238E27FC236}">
                      <a16:creationId xmlns:a16="http://schemas.microsoft.com/office/drawing/2014/main" id="{BDD69319-5AE6-0F0C-1631-26107254FE53}"/>
                    </a:ext>
                  </a:extLst>
                </p:cNvPr>
                <p:cNvSpPr/>
                <p:nvPr/>
              </p:nvSpPr>
              <p:spPr>
                <a:xfrm>
                  <a:off x="5361829"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8" name="Group 7">
                <a:extLst>
                  <a:ext uri="{FF2B5EF4-FFF2-40B4-BE49-F238E27FC236}">
                    <a16:creationId xmlns:a16="http://schemas.microsoft.com/office/drawing/2014/main" id="{AC5EC0F7-139B-4766-0545-E3A4D7E6C418}"/>
                  </a:ext>
                </a:extLst>
              </p:cNvPr>
              <p:cNvGrpSpPr/>
              <p:nvPr/>
            </p:nvGrpSpPr>
            <p:grpSpPr>
              <a:xfrm>
                <a:off x="2424156" y="776940"/>
                <a:ext cx="6602282" cy="1151653"/>
                <a:chOff x="2424156" y="776940"/>
                <a:chExt cx="6602282" cy="1151653"/>
              </a:xfrm>
            </p:grpSpPr>
            <p:grpSp>
              <p:nvGrpSpPr>
                <p:cNvPr id="65" name="Group 64">
                  <a:extLst>
                    <a:ext uri="{FF2B5EF4-FFF2-40B4-BE49-F238E27FC236}">
                      <a16:creationId xmlns:a16="http://schemas.microsoft.com/office/drawing/2014/main" id="{F49C5765-2E91-F889-9D12-00C1FB33B1DE}"/>
                    </a:ext>
                  </a:extLst>
                </p:cNvPr>
                <p:cNvGrpSpPr/>
                <p:nvPr/>
              </p:nvGrpSpPr>
              <p:grpSpPr>
                <a:xfrm>
                  <a:off x="2585199" y="1139239"/>
                  <a:ext cx="6274792" cy="689559"/>
                  <a:chOff x="4846216" y="1385315"/>
                  <a:chExt cx="4154909" cy="555352"/>
                </a:xfrm>
              </p:grpSpPr>
              <p:sp>
                <p:nvSpPr>
                  <p:cNvPr id="71" name="Rounded Rectangle 70">
                    <a:extLst>
                      <a:ext uri="{FF2B5EF4-FFF2-40B4-BE49-F238E27FC236}">
                        <a16:creationId xmlns:a16="http://schemas.microsoft.com/office/drawing/2014/main" id="{E6D10CD4-6D77-4BD7-F875-DE4E0F478D1E}"/>
                      </a:ext>
                    </a:extLst>
                  </p:cNvPr>
                  <p:cNvSpPr/>
                  <p:nvPr/>
                </p:nvSpPr>
                <p:spPr>
                  <a:xfrm>
                    <a:off x="4846216" y="1434897"/>
                    <a:ext cx="4154909" cy="505770"/>
                  </a:xfrm>
                  <a:prstGeom prst="roundRect">
                    <a:avLst>
                      <a:gd name="adj" fmla="val 50000"/>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defRPr/>
                    </a:pPr>
                    <a:endParaRPr lang="en-US" sz="1350">
                      <a:solidFill>
                        <a:srgbClr val="00FF00"/>
                      </a:solidFill>
                      <a:highlight>
                        <a:srgbClr val="00FF00"/>
                      </a:highlight>
                      <a:latin typeface="Arial"/>
                    </a:endParaRPr>
                  </a:p>
                </p:txBody>
              </p:sp>
              <p:sp>
                <p:nvSpPr>
                  <p:cNvPr id="72" name="TextBox 71">
                    <a:extLst>
                      <a:ext uri="{FF2B5EF4-FFF2-40B4-BE49-F238E27FC236}">
                        <a16:creationId xmlns:a16="http://schemas.microsoft.com/office/drawing/2014/main" id="{D52D4B7C-FA38-14D8-2086-F97036CEE262}"/>
                      </a:ext>
                    </a:extLst>
                  </p:cNvPr>
                  <p:cNvSpPr txBox="1"/>
                  <p:nvPr/>
                </p:nvSpPr>
                <p:spPr>
                  <a:xfrm>
                    <a:off x="6305549" y="1385315"/>
                    <a:ext cx="1232816" cy="312418"/>
                  </a:xfrm>
                  <a:prstGeom prst="rect">
                    <a:avLst/>
                  </a:prstGeom>
                  <a:noFill/>
                </p:spPr>
                <p:txBody>
                  <a:bodyPr wrap="none" lIns="34290" rIns="34290" rtlCol="0" anchor="ctr">
                    <a:spAutoFit/>
                  </a:bodyPr>
                  <a:lstStyle/>
                  <a:p>
                    <a:pPr algn="ctr" defTabSz="342900">
                      <a:defRPr/>
                    </a:pPr>
                    <a:r>
                      <a:rPr lang="en-US" sz="1050" dirty="0">
                        <a:solidFill>
                          <a:srgbClr val="FF6666"/>
                        </a:solidFill>
                        <a:latin typeface="Arial"/>
                      </a:rPr>
                      <a:t>INTERPRETATION</a:t>
                    </a:r>
                  </a:p>
                </p:txBody>
              </p:sp>
            </p:grpSp>
            <p:sp>
              <p:nvSpPr>
                <p:cNvPr id="66" name="Rounded Rectangle 65">
                  <a:extLst>
                    <a:ext uri="{FF2B5EF4-FFF2-40B4-BE49-F238E27FC236}">
                      <a16:creationId xmlns:a16="http://schemas.microsoft.com/office/drawing/2014/main" id="{99983C65-F8D5-679F-06BA-3C6BF908CBE4}"/>
                    </a:ext>
                  </a:extLst>
                </p:cNvPr>
                <p:cNvSpPr/>
                <p:nvPr/>
              </p:nvSpPr>
              <p:spPr>
                <a:xfrm>
                  <a:off x="2424156" y="776940"/>
                  <a:ext cx="6602282" cy="1151653"/>
                </a:xfrm>
                <a:prstGeom prst="roundRect">
                  <a:avLst>
                    <a:gd name="adj" fmla="val 49644"/>
                  </a:avLst>
                </a:prstGeom>
                <a:noFill/>
                <a:ln>
                  <a:solidFill>
                    <a:schemeClr val="accent6">
                      <a:lumMod val="60000"/>
                      <a:lumOff val="40000"/>
                      <a:alpha val="9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7030A0"/>
                    </a:solidFill>
                    <a:latin typeface="Arial"/>
                  </a:endParaRPr>
                </a:p>
              </p:txBody>
            </p:sp>
            <p:sp>
              <p:nvSpPr>
                <p:cNvPr id="67" name="TextBox 66">
                  <a:extLst>
                    <a:ext uri="{FF2B5EF4-FFF2-40B4-BE49-F238E27FC236}">
                      <a16:creationId xmlns:a16="http://schemas.microsoft.com/office/drawing/2014/main" id="{883FE972-EC1F-9A18-7541-16522C6C0436}"/>
                    </a:ext>
                  </a:extLst>
                </p:cNvPr>
                <p:cNvSpPr txBox="1"/>
                <p:nvPr/>
              </p:nvSpPr>
              <p:spPr>
                <a:xfrm>
                  <a:off x="3478008" y="843794"/>
                  <a:ext cx="4234907" cy="246857"/>
                </a:xfrm>
                <a:prstGeom prst="rect">
                  <a:avLst/>
                </a:prstGeom>
                <a:noFill/>
              </p:spPr>
              <p:txBody>
                <a:bodyPr wrap="square" lIns="34290" tIns="0" rIns="34290" bIns="0" rtlCol="0" anchor="ctr">
                  <a:spAutoFit/>
                </a:bodyPr>
                <a:lstStyle/>
                <a:p>
                  <a:pPr algn="ctr" defTabSz="685800">
                    <a:defRPr/>
                  </a:pPr>
                  <a:r>
                    <a:rPr lang="en-US" sz="1050" dirty="0">
                      <a:solidFill>
                        <a:schemeClr val="accent6">
                          <a:lumMod val="60000"/>
                          <a:lumOff val="40000"/>
                        </a:schemeClr>
                      </a:solidFill>
                      <a:latin typeface="Arial"/>
                      <a:cs typeface="Arial"/>
                    </a:rPr>
                    <a:t>STORED REAL-WORLD KNOWLEDGE</a:t>
                  </a:r>
                </a:p>
              </p:txBody>
            </p:sp>
            <p:sp>
              <p:nvSpPr>
                <p:cNvPr id="68" name="Rounded Rectangle 67">
                  <a:extLst>
                    <a:ext uri="{FF2B5EF4-FFF2-40B4-BE49-F238E27FC236}">
                      <a16:creationId xmlns:a16="http://schemas.microsoft.com/office/drawing/2014/main" id="{C79084FD-B8F3-D2BE-C95C-E8C799BCA59A}"/>
                    </a:ext>
                  </a:extLst>
                </p:cNvPr>
                <p:cNvSpPr/>
                <p:nvPr/>
              </p:nvSpPr>
              <p:spPr>
                <a:xfrm>
                  <a:off x="7055682"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69" name="Rounded Rectangle 68">
                  <a:extLst>
                    <a:ext uri="{FF2B5EF4-FFF2-40B4-BE49-F238E27FC236}">
                      <a16:creationId xmlns:a16="http://schemas.microsoft.com/office/drawing/2014/main" id="{9EC06948-4CF8-4977-A476-8E1C6306DB64}"/>
                    </a:ext>
                  </a:extLst>
                </p:cNvPr>
                <p:cNvSpPr/>
                <p:nvPr/>
              </p:nvSpPr>
              <p:spPr>
                <a:xfrm>
                  <a:off x="4996168"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0" name="Rounded Rectangle 69">
                  <a:extLst>
                    <a:ext uri="{FF2B5EF4-FFF2-40B4-BE49-F238E27FC236}">
                      <a16:creationId xmlns:a16="http://schemas.microsoft.com/office/drawing/2014/main" id="{C1BAEA8E-381F-9B68-FE4F-2F8E496E1857}"/>
                    </a:ext>
                  </a:extLst>
                </p:cNvPr>
                <p:cNvSpPr/>
                <p:nvPr/>
              </p:nvSpPr>
              <p:spPr>
                <a:xfrm>
                  <a:off x="2936655"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9" name="Group 8">
                <a:extLst>
                  <a:ext uri="{FF2B5EF4-FFF2-40B4-BE49-F238E27FC236}">
                    <a16:creationId xmlns:a16="http://schemas.microsoft.com/office/drawing/2014/main" id="{5C7323A8-52E9-285C-926A-214870C09F1F}"/>
                  </a:ext>
                </a:extLst>
              </p:cNvPr>
              <p:cNvGrpSpPr/>
              <p:nvPr/>
            </p:nvGrpSpPr>
            <p:grpSpPr>
              <a:xfrm>
                <a:off x="6844244" y="4890745"/>
                <a:ext cx="928156" cy="443255"/>
                <a:chOff x="6754554" y="4673973"/>
                <a:chExt cx="928156" cy="443255"/>
              </a:xfrm>
            </p:grpSpPr>
            <p:sp>
              <p:nvSpPr>
                <p:cNvPr id="63" name="Rounded Rectangle 62">
                  <a:extLst>
                    <a:ext uri="{FF2B5EF4-FFF2-40B4-BE49-F238E27FC236}">
                      <a16:creationId xmlns:a16="http://schemas.microsoft.com/office/drawing/2014/main" id="{C807A5F0-D28C-AF60-0547-D7CC0E51B69F}"/>
                    </a:ext>
                  </a:extLst>
                </p:cNvPr>
                <p:cNvSpPr/>
                <p:nvPr/>
              </p:nvSpPr>
              <p:spPr>
                <a:xfrm>
                  <a:off x="6754554" y="4673973"/>
                  <a:ext cx="928156" cy="443255"/>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4" name="Rounded Rectangle 63">
                  <a:extLst>
                    <a:ext uri="{FF2B5EF4-FFF2-40B4-BE49-F238E27FC236}">
                      <a16:creationId xmlns:a16="http://schemas.microsoft.com/office/drawing/2014/main" id="{823C1407-A40C-C3F1-ED9B-691E7EF1BA3E}"/>
                    </a:ext>
                  </a:extLst>
                </p:cNvPr>
                <p:cNvSpPr/>
                <p:nvPr/>
              </p:nvSpPr>
              <p:spPr>
                <a:xfrm>
                  <a:off x="6830012" y="4731794"/>
                  <a:ext cx="777240" cy="330589"/>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0" name="Group 9">
                <a:extLst>
                  <a:ext uri="{FF2B5EF4-FFF2-40B4-BE49-F238E27FC236}">
                    <a16:creationId xmlns:a16="http://schemas.microsoft.com/office/drawing/2014/main" id="{7EBFD172-64B5-4658-B715-2D9B5DAD32B6}"/>
                  </a:ext>
                </a:extLst>
              </p:cNvPr>
              <p:cNvGrpSpPr/>
              <p:nvPr/>
            </p:nvGrpSpPr>
            <p:grpSpPr>
              <a:xfrm>
                <a:off x="8060738" y="4890745"/>
                <a:ext cx="930862" cy="443255"/>
                <a:chOff x="7975631" y="4667514"/>
                <a:chExt cx="930862" cy="443255"/>
              </a:xfrm>
            </p:grpSpPr>
            <p:sp>
              <p:nvSpPr>
                <p:cNvPr id="61" name="Rounded Rectangle 60">
                  <a:extLst>
                    <a:ext uri="{FF2B5EF4-FFF2-40B4-BE49-F238E27FC236}">
                      <a16:creationId xmlns:a16="http://schemas.microsoft.com/office/drawing/2014/main" id="{104C0F5C-7047-608E-34EA-C1FDE2C1398D}"/>
                    </a:ext>
                  </a:extLst>
                </p:cNvPr>
                <p:cNvSpPr/>
                <p:nvPr/>
              </p:nvSpPr>
              <p:spPr>
                <a:xfrm>
                  <a:off x="7975631" y="4667514"/>
                  <a:ext cx="930862" cy="443255"/>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2" name="Rounded Rectangle 61">
                  <a:extLst>
                    <a:ext uri="{FF2B5EF4-FFF2-40B4-BE49-F238E27FC236}">
                      <a16:creationId xmlns:a16="http://schemas.microsoft.com/office/drawing/2014/main" id="{632D2F25-F1A1-839F-5F02-176CF25343C1}"/>
                    </a:ext>
                  </a:extLst>
                </p:cNvPr>
                <p:cNvSpPr/>
                <p:nvPr/>
              </p:nvSpPr>
              <p:spPr>
                <a:xfrm>
                  <a:off x="8052442" y="4723847"/>
                  <a:ext cx="777240" cy="33058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1" name="Group 10">
                <a:extLst>
                  <a:ext uri="{FF2B5EF4-FFF2-40B4-BE49-F238E27FC236}">
                    <a16:creationId xmlns:a16="http://schemas.microsoft.com/office/drawing/2014/main" id="{64E314BE-2F61-81C4-B4AE-99A342A50313}"/>
                  </a:ext>
                </a:extLst>
              </p:cNvPr>
              <p:cNvGrpSpPr/>
              <p:nvPr/>
            </p:nvGrpSpPr>
            <p:grpSpPr>
              <a:xfrm>
                <a:off x="8060738" y="4096544"/>
                <a:ext cx="930862" cy="545111"/>
                <a:chOff x="8060738" y="4096544"/>
                <a:chExt cx="930862" cy="545111"/>
              </a:xfrm>
            </p:grpSpPr>
            <p:grpSp>
              <p:nvGrpSpPr>
                <p:cNvPr id="55" name="Group 54">
                  <a:extLst>
                    <a:ext uri="{FF2B5EF4-FFF2-40B4-BE49-F238E27FC236}">
                      <a16:creationId xmlns:a16="http://schemas.microsoft.com/office/drawing/2014/main" id="{87F29825-C0DE-BBE2-54EA-7F93B9F466A1}"/>
                    </a:ext>
                  </a:extLst>
                </p:cNvPr>
                <p:cNvGrpSpPr/>
                <p:nvPr/>
              </p:nvGrpSpPr>
              <p:grpSpPr>
                <a:xfrm>
                  <a:off x="8060738" y="4198400"/>
                  <a:ext cx="930862" cy="443255"/>
                  <a:chOff x="7933894" y="4198400"/>
                  <a:chExt cx="930862" cy="443255"/>
                </a:xfrm>
              </p:grpSpPr>
              <p:sp>
                <p:nvSpPr>
                  <p:cNvPr id="59" name="Rounded Rectangle 58">
                    <a:extLst>
                      <a:ext uri="{FF2B5EF4-FFF2-40B4-BE49-F238E27FC236}">
                        <a16:creationId xmlns:a16="http://schemas.microsoft.com/office/drawing/2014/main" id="{B3CF3767-2CA6-BC5C-85A5-58EB92A9FE12}"/>
                      </a:ext>
                    </a:extLst>
                  </p:cNvPr>
                  <p:cNvSpPr/>
                  <p:nvPr/>
                </p:nvSpPr>
                <p:spPr>
                  <a:xfrm>
                    <a:off x="7933894" y="4198400"/>
                    <a:ext cx="930862" cy="44325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0" name="Rounded Rectangle 59">
                    <a:extLst>
                      <a:ext uri="{FF2B5EF4-FFF2-40B4-BE49-F238E27FC236}">
                        <a16:creationId xmlns:a16="http://schemas.microsoft.com/office/drawing/2014/main" id="{4F61497E-0899-1116-14A6-9F294711BE71}"/>
                      </a:ext>
                    </a:extLst>
                  </p:cNvPr>
                  <p:cNvSpPr/>
                  <p:nvPr/>
                </p:nvSpPr>
                <p:spPr>
                  <a:xfrm>
                    <a:off x="8010705" y="4254733"/>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6" name="Group 55">
                  <a:extLst>
                    <a:ext uri="{FF2B5EF4-FFF2-40B4-BE49-F238E27FC236}">
                      <a16:creationId xmlns:a16="http://schemas.microsoft.com/office/drawing/2014/main" id="{82257A91-E958-3CC7-0873-67C3176245FB}"/>
                    </a:ext>
                  </a:extLst>
                </p:cNvPr>
                <p:cNvGrpSpPr/>
                <p:nvPr/>
              </p:nvGrpSpPr>
              <p:grpSpPr>
                <a:xfrm>
                  <a:off x="8260744" y="4096544"/>
                  <a:ext cx="537987" cy="246856"/>
                  <a:chOff x="8133900" y="4007188"/>
                  <a:chExt cx="537987" cy="246856"/>
                </a:xfrm>
              </p:grpSpPr>
              <p:sp>
                <p:nvSpPr>
                  <p:cNvPr id="57" name="Rectangle 56">
                    <a:extLst>
                      <a:ext uri="{FF2B5EF4-FFF2-40B4-BE49-F238E27FC236}">
                        <a16:creationId xmlns:a16="http://schemas.microsoft.com/office/drawing/2014/main" id="{370A01EC-A91E-65F6-C044-7F2EE41B7FB0}"/>
                      </a:ext>
                    </a:extLst>
                  </p:cNvPr>
                  <p:cNvSpPr/>
                  <p:nvPr/>
                </p:nvSpPr>
                <p:spPr>
                  <a:xfrm>
                    <a:off x="8164715" y="4081433"/>
                    <a:ext cx="476356"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8" name="TextBox 57">
                    <a:extLst>
                      <a:ext uri="{FF2B5EF4-FFF2-40B4-BE49-F238E27FC236}">
                        <a16:creationId xmlns:a16="http://schemas.microsoft.com/office/drawing/2014/main" id="{0EF5262E-07EF-EBC1-6F60-F3246A32D77B}"/>
                      </a:ext>
                    </a:extLst>
                  </p:cNvPr>
                  <p:cNvSpPr txBox="1"/>
                  <p:nvPr/>
                </p:nvSpPr>
                <p:spPr>
                  <a:xfrm>
                    <a:off x="8133900" y="4007188"/>
                    <a:ext cx="537987" cy="246856"/>
                  </a:xfrm>
                  <a:prstGeom prst="rect">
                    <a:avLst/>
                  </a:prstGeom>
                  <a:noFill/>
                </p:spPr>
                <p:txBody>
                  <a:bodyPr wrap="none" lIns="0" tIns="0" rIns="0" bIns="0" rtlCol="0" anchor="b">
                    <a:spAutoFit/>
                  </a:bodyPr>
                  <a:lstStyle/>
                  <a:p>
                    <a:pPr algn="ctr" defTabSz="685800">
                      <a:defRPr/>
                    </a:pPr>
                    <a:r>
                      <a:rPr lang="en-US" sz="1050" dirty="0">
                        <a:solidFill>
                          <a:srgbClr val="FFFF00"/>
                        </a:solidFill>
                        <a:latin typeface="Arial" panose="020B0604020202020204" pitchFamily="34" charset="0"/>
                        <a:cs typeface="Arial" panose="020B0604020202020204" pitchFamily="34" charset="0"/>
                      </a:rPr>
                      <a:t>SYNT</a:t>
                    </a:r>
                  </a:p>
                </p:txBody>
              </p:sp>
            </p:grpSp>
          </p:grpSp>
          <p:grpSp>
            <p:nvGrpSpPr>
              <p:cNvPr id="12" name="Group 11">
                <a:extLst>
                  <a:ext uri="{FF2B5EF4-FFF2-40B4-BE49-F238E27FC236}">
                    <a16:creationId xmlns:a16="http://schemas.microsoft.com/office/drawing/2014/main" id="{BC1D25F6-E455-095A-8E1A-552E2E12D511}"/>
                  </a:ext>
                </a:extLst>
              </p:cNvPr>
              <p:cNvGrpSpPr/>
              <p:nvPr/>
            </p:nvGrpSpPr>
            <p:grpSpPr>
              <a:xfrm>
                <a:off x="6844244" y="4096544"/>
                <a:ext cx="928156" cy="551570"/>
                <a:chOff x="6844244" y="4096544"/>
                <a:chExt cx="928156" cy="551570"/>
              </a:xfrm>
            </p:grpSpPr>
            <p:grpSp>
              <p:nvGrpSpPr>
                <p:cNvPr id="49" name="Group 48">
                  <a:extLst>
                    <a:ext uri="{FF2B5EF4-FFF2-40B4-BE49-F238E27FC236}">
                      <a16:creationId xmlns:a16="http://schemas.microsoft.com/office/drawing/2014/main" id="{26194994-D4AB-1FBF-39DC-28607E090C60}"/>
                    </a:ext>
                  </a:extLst>
                </p:cNvPr>
                <p:cNvGrpSpPr/>
                <p:nvPr/>
              </p:nvGrpSpPr>
              <p:grpSpPr>
                <a:xfrm>
                  <a:off x="6844244" y="4204859"/>
                  <a:ext cx="928156" cy="443255"/>
                  <a:chOff x="6723322" y="4204859"/>
                  <a:chExt cx="928156" cy="443255"/>
                </a:xfrm>
              </p:grpSpPr>
              <p:sp>
                <p:nvSpPr>
                  <p:cNvPr id="53" name="Rounded Rectangle 52">
                    <a:extLst>
                      <a:ext uri="{FF2B5EF4-FFF2-40B4-BE49-F238E27FC236}">
                        <a16:creationId xmlns:a16="http://schemas.microsoft.com/office/drawing/2014/main" id="{9BAE7F22-51BF-7DE6-95C8-262D600B265B}"/>
                      </a:ext>
                    </a:extLst>
                  </p:cNvPr>
                  <p:cNvSpPr/>
                  <p:nvPr/>
                </p:nvSpPr>
                <p:spPr>
                  <a:xfrm>
                    <a:off x="6723322" y="4204859"/>
                    <a:ext cx="928156" cy="44325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54" name="Rounded Rectangle 53">
                    <a:extLst>
                      <a:ext uri="{FF2B5EF4-FFF2-40B4-BE49-F238E27FC236}">
                        <a16:creationId xmlns:a16="http://schemas.microsoft.com/office/drawing/2014/main" id="{40050F6F-98DD-EFB0-B676-357E880BF216}"/>
                      </a:ext>
                    </a:extLst>
                  </p:cNvPr>
                  <p:cNvSpPr/>
                  <p:nvPr/>
                </p:nvSpPr>
                <p:spPr>
                  <a:xfrm>
                    <a:off x="6798780" y="4261192"/>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0" name="Group 49">
                  <a:extLst>
                    <a:ext uri="{FF2B5EF4-FFF2-40B4-BE49-F238E27FC236}">
                      <a16:creationId xmlns:a16="http://schemas.microsoft.com/office/drawing/2014/main" id="{7596054A-67B4-6F4D-094C-458B74A6F386}"/>
                    </a:ext>
                  </a:extLst>
                </p:cNvPr>
                <p:cNvGrpSpPr/>
                <p:nvPr/>
              </p:nvGrpSpPr>
              <p:grpSpPr>
                <a:xfrm>
                  <a:off x="7089765" y="4096544"/>
                  <a:ext cx="437114" cy="246856"/>
                  <a:chOff x="7089765" y="4096544"/>
                  <a:chExt cx="437114" cy="246856"/>
                </a:xfrm>
              </p:grpSpPr>
              <p:sp>
                <p:nvSpPr>
                  <p:cNvPr id="51" name="Rectangle 50">
                    <a:extLst>
                      <a:ext uri="{FF2B5EF4-FFF2-40B4-BE49-F238E27FC236}">
                        <a16:creationId xmlns:a16="http://schemas.microsoft.com/office/drawing/2014/main" id="{D3CDAD5B-6F28-A8BC-99EE-8D89DDB80541}"/>
                      </a:ext>
                    </a:extLst>
                  </p:cNvPr>
                  <p:cNvSpPr/>
                  <p:nvPr/>
                </p:nvSpPr>
                <p:spPr>
                  <a:xfrm>
                    <a:off x="7115540" y="4170055"/>
                    <a:ext cx="38556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2" name="TextBox 51">
                    <a:extLst>
                      <a:ext uri="{FF2B5EF4-FFF2-40B4-BE49-F238E27FC236}">
                        <a16:creationId xmlns:a16="http://schemas.microsoft.com/office/drawing/2014/main" id="{79CDFEF3-86F2-0D6E-7415-4D9AE031907F}"/>
                      </a:ext>
                    </a:extLst>
                  </p:cNvPr>
                  <p:cNvSpPr txBox="1"/>
                  <p:nvPr/>
                </p:nvSpPr>
                <p:spPr>
                  <a:xfrm>
                    <a:off x="7089765" y="4096544"/>
                    <a:ext cx="437114" cy="246856"/>
                  </a:xfrm>
                  <a:prstGeom prst="rect">
                    <a:avLst/>
                  </a:prstGeom>
                  <a:noFill/>
                </p:spPr>
                <p:txBody>
                  <a:bodyPr wrap="none" lIns="0" tIns="0" rIns="0" bIns="0" rtlCol="0" anchor="b">
                    <a:spAutoFit/>
                  </a:bodyPr>
                  <a:lstStyle/>
                  <a:p>
                    <a:pPr algn="ctr" defTabSz="685800">
                      <a:defRPr/>
                    </a:pPr>
                    <a:r>
                      <a:rPr lang="en-US" sz="1050" dirty="0">
                        <a:solidFill>
                          <a:srgbClr val="FF99FF"/>
                        </a:solidFill>
                        <a:latin typeface="Arial" panose="020B0604020202020204" pitchFamily="34" charset="0"/>
                        <a:cs typeface="Arial" panose="020B0604020202020204" pitchFamily="34" charset="0"/>
                      </a:rPr>
                      <a:t>SEM</a:t>
                    </a:r>
                  </a:p>
                </p:txBody>
              </p:sp>
            </p:grpSp>
          </p:grpSp>
          <p:grpSp>
            <p:nvGrpSpPr>
              <p:cNvPr id="13" name="Group 12">
                <a:extLst>
                  <a:ext uri="{FF2B5EF4-FFF2-40B4-BE49-F238E27FC236}">
                    <a16:creationId xmlns:a16="http://schemas.microsoft.com/office/drawing/2014/main" id="{064E6AEA-A13D-B310-74EC-CAF6D8D5B685}"/>
                  </a:ext>
                </a:extLst>
              </p:cNvPr>
              <p:cNvGrpSpPr/>
              <p:nvPr/>
            </p:nvGrpSpPr>
            <p:grpSpPr>
              <a:xfrm>
                <a:off x="7199816" y="5487236"/>
                <a:ext cx="1563184" cy="454123"/>
                <a:chOff x="7199816" y="5487236"/>
                <a:chExt cx="1563184" cy="454123"/>
              </a:xfrm>
            </p:grpSpPr>
            <p:sp>
              <p:nvSpPr>
                <p:cNvPr id="33" name="Rounded Rectangle 32">
                  <a:extLst>
                    <a:ext uri="{FF2B5EF4-FFF2-40B4-BE49-F238E27FC236}">
                      <a16:creationId xmlns:a16="http://schemas.microsoft.com/office/drawing/2014/main" id="{1AA83615-0C81-6C85-9573-1EE28F40DF6E}"/>
                    </a:ext>
                  </a:extLst>
                </p:cNvPr>
                <p:cNvSpPr/>
                <p:nvPr/>
              </p:nvSpPr>
              <p:spPr>
                <a:xfrm>
                  <a:off x="7199816" y="5644504"/>
                  <a:ext cx="724984" cy="296855"/>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sp>
              <p:nvSpPr>
                <p:cNvPr id="34" name="Rounded Rectangle 33">
                  <a:extLst>
                    <a:ext uri="{FF2B5EF4-FFF2-40B4-BE49-F238E27FC236}">
                      <a16:creationId xmlns:a16="http://schemas.microsoft.com/office/drawing/2014/main" id="{C6F99885-1F94-AABB-8624-E763D2FAB0EB}"/>
                    </a:ext>
                  </a:extLst>
                </p:cNvPr>
                <p:cNvSpPr/>
                <p:nvPr/>
              </p:nvSpPr>
              <p:spPr>
                <a:xfrm>
                  <a:off x="8038016" y="5644504"/>
                  <a:ext cx="724984" cy="29685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nvGrpSpPr>
                <p:cNvPr id="35" name="Group 34">
                  <a:extLst>
                    <a:ext uri="{FF2B5EF4-FFF2-40B4-BE49-F238E27FC236}">
                      <a16:creationId xmlns:a16="http://schemas.microsoft.com/office/drawing/2014/main" id="{5DEF33CF-44E9-6A60-A63E-210FE19E48F2}"/>
                    </a:ext>
                  </a:extLst>
                </p:cNvPr>
                <p:cNvGrpSpPr/>
                <p:nvPr/>
              </p:nvGrpSpPr>
              <p:grpSpPr>
                <a:xfrm>
                  <a:off x="8150729" y="5487237"/>
                  <a:ext cx="499559" cy="211590"/>
                  <a:chOff x="8153114" y="4042454"/>
                  <a:chExt cx="499559" cy="211590"/>
                </a:xfrm>
              </p:grpSpPr>
              <p:sp>
                <p:nvSpPr>
                  <p:cNvPr id="47" name="Rectangle 46">
                    <a:extLst>
                      <a:ext uri="{FF2B5EF4-FFF2-40B4-BE49-F238E27FC236}">
                        <a16:creationId xmlns:a16="http://schemas.microsoft.com/office/drawing/2014/main" id="{314C5AB7-E62D-0D35-0B97-22A6A58E745A}"/>
                      </a:ext>
                    </a:extLst>
                  </p:cNvPr>
                  <p:cNvSpPr/>
                  <p:nvPr/>
                </p:nvSpPr>
                <p:spPr>
                  <a:xfrm>
                    <a:off x="8180877" y="4081433"/>
                    <a:ext cx="444032"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8" name="TextBox 47">
                    <a:extLst>
                      <a:ext uri="{FF2B5EF4-FFF2-40B4-BE49-F238E27FC236}">
                        <a16:creationId xmlns:a16="http://schemas.microsoft.com/office/drawing/2014/main" id="{A6682786-2253-CFAE-9324-5A4CA220CCD5}"/>
                      </a:ext>
                    </a:extLst>
                  </p:cNvPr>
                  <p:cNvSpPr txBox="1"/>
                  <p:nvPr/>
                </p:nvSpPr>
                <p:spPr>
                  <a:xfrm>
                    <a:off x="8153114" y="4042454"/>
                    <a:ext cx="499559" cy="211590"/>
                  </a:xfrm>
                  <a:prstGeom prst="rect">
                    <a:avLst/>
                  </a:prstGeom>
                  <a:noFill/>
                </p:spPr>
                <p:txBody>
                  <a:bodyPr wrap="none" lIns="0" tIns="0" rIns="0" bIns="0" rtlCol="0" anchor="b">
                    <a:spAutoFit/>
                  </a:bodyPr>
                  <a:lstStyle/>
                  <a:p>
                    <a:pPr algn="ctr" defTabSz="685800">
                      <a:defRPr/>
                    </a:pPr>
                    <a:r>
                      <a:rPr lang="en-US" sz="900" dirty="0">
                        <a:solidFill>
                          <a:srgbClr val="00FFFF"/>
                        </a:solidFill>
                        <a:latin typeface="Arial" panose="020B0604020202020204" pitchFamily="34" charset="0"/>
                        <a:cs typeface="Arial" panose="020B0604020202020204" pitchFamily="34" charset="0"/>
                      </a:rPr>
                      <a:t>PHON</a:t>
                    </a:r>
                  </a:p>
                </p:txBody>
              </p:sp>
            </p:grpSp>
            <p:grpSp>
              <p:nvGrpSpPr>
                <p:cNvPr id="36" name="Group 35">
                  <a:extLst>
                    <a:ext uri="{FF2B5EF4-FFF2-40B4-BE49-F238E27FC236}">
                      <a16:creationId xmlns:a16="http://schemas.microsoft.com/office/drawing/2014/main" id="{D349D19F-1421-CDA5-F250-DB998189D114}"/>
                    </a:ext>
                  </a:extLst>
                </p:cNvPr>
                <p:cNvGrpSpPr/>
                <p:nvPr/>
              </p:nvGrpSpPr>
              <p:grpSpPr>
                <a:xfrm>
                  <a:off x="7317332" y="5487236"/>
                  <a:ext cx="489953" cy="211591"/>
                  <a:chOff x="7358383" y="5459475"/>
                  <a:chExt cx="489953" cy="211591"/>
                </a:xfrm>
              </p:grpSpPr>
              <p:sp>
                <p:nvSpPr>
                  <p:cNvPr id="45" name="Rectangle 44">
                    <a:extLst>
                      <a:ext uri="{FF2B5EF4-FFF2-40B4-BE49-F238E27FC236}">
                        <a16:creationId xmlns:a16="http://schemas.microsoft.com/office/drawing/2014/main" id="{E38D2B09-670F-A53F-D73D-31BB6A1B2414}"/>
                      </a:ext>
                    </a:extLst>
                  </p:cNvPr>
                  <p:cNvSpPr/>
                  <p:nvPr/>
                </p:nvSpPr>
                <p:spPr>
                  <a:xfrm>
                    <a:off x="7377868" y="5525482"/>
                    <a:ext cx="45098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6" name="TextBox 45">
                    <a:extLst>
                      <a:ext uri="{FF2B5EF4-FFF2-40B4-BE49-F238E27FC236}">
                        <a16:creationId xmlns:a16="http://schemas.microsoft.com/office/drawing/2014/main" id="{9B30D7F4-4F3A-0B5A-EEF9-42473EF1E775}"/>
                      </a:ext>
                    </a:extLst>
                  </p:cNvPr>
                  <p:cNvSpPr txBox="1"/>
                  <p:nvPr/>
                </p:nvSpPr>
                <p:spPr>
                  <a:xfrm>
                    <a:off x="7358383" y="5459475"/>
                    <a:ext cx="489953" cy="211591"/>
                  </a:xfrm>
                  <a:prstGeom prst="rect">
                    <a:avLst/>
                  </a:prstGeom>
                  <a:noFill/>
                </p:spPr>
                <p:txBody>
                  <a:bodyPr wrap="none" lIns="0" tIns="0" rIns="0" bIns="0" rtlCol="0" anchor="b">
                    <a:spAutoFit/>
                  </a:bodyPr>
                  <a:lstStyle/>
                  <a:p>
                    <a:pPr algn="ctr" defTabSz="685800">
                      <a:defRPr/>
                    </a:pPr>
                    <a:r>
                      <a:rPr lang="en-US" sz="900" dirty="0">
                        <a:solidFill>
                          <a:srgbClr val="FFC000"/>
                        </a:solidFill>
                        <a:latin typeface="Arial" panose="020B0604020202020204" pitchFamily="34" charset="0"/>
                        <a:cs typeface="Arial" panose="020B0604020202020204" pitchFamily="34" charset="0"/>
                      </a:rPr>
                      <a:t>ORTH</a:t>
                    </a:r>
                  </a:p>
                </p:txBody>
              </p:sp>
            </p:grpSp>
            <p:grpSp>
              <p:nvGrpSpPr>
                <p:cNvPr id="37" name="Group 36">
                  <a:extLst>
                    <a:ext uri="{FF2B5EF4-FFF2-40B4-BE49-F238E27FC236}">
                      <a16:creationId xmlns:a16="http://schemas.microsoft.com/office/drawing/2014/main" id="{51E3083C-3CD2-201C-3A58-F91811BA8DDF}"/>
                    </a:ext>
                  </a:extLst>
                </p:cNvPr>
                <p:cNvGrpSpPr/>
                <p:nvPr/>
              </p:nvGrpSpPr>
              <p:grpSpPr>
                <a:xfrm>
                  <a:off x="7259537" y="5725846"/>
                  <a:ext cx="604314" cy="134170"/>
                  <a:chOff x="7288311" y="5715000"/>
                  <a:chExt cx="604314" cy="134170"/>
                </a:xfrm>
              </p:grpSpPr>
              <p:sp>
                <p:nvSpPr>
                  <p:cNvPr id="42" name="Rounded Rectangle 41">
                    <a:extLst>
                      <a:ext uri="{FF2B5EF4-FFF2-40B4-BE49-F238E27FC236}">
                        <a16:creationId xmlns:a16="http://schemas.microsoft.com/office/drawing/2014/main" id="{4E79336F-C541-5CB0-77B4-F331B919E745}"/>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3" name="Rounded Rectangle 42">
                    <a:extLst>
                      <a:ext uri="{FF2B5EF4-FFF2-40B4-BE49-F238E27FC236}">
                        <a16:creationId xmlns:a16="http://schemas.microsoft.com/office/drawing/2014/main" id="{09564191-9E8D-FAFC-90B8-ED925DCEC53E}"/>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4" name="Rounded Rectangle 43">
                    <a:extLst>
                      <a:ext uri="{FF2B5EF4-FFF2-40B4-BE49-F238E27FC236}">
                        <a16:creationId xmlns:a16="http://schemas.microsoft.com/office/drawing/2014/main" id="{795F8BE9-308A-6E64-5E44-834DDA05AF42}"/>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nvGrpSpPr>
                <p:cNvPr id="38" name="Group 37">
                  <a:extLst>
                    <a:ext uri="{FF2B5EF4-FFF2-40B4-BE49-F238E27FC236}">
                      <a16:creationId xmlns:a16="http://schemas.microsoft.com/office/drawing/2014/main" id="{CF6601EE-76AF-54C9-C047-A0EFFFA49EED}"/>
                    </a:ext>
                  </a:extLst>
                </p:cNvPr>
                <p:cNvGrpSpPr/>
                <p:nvPr/>
              </p:nvGrpSpPr>
              <p:grpSpPr>
                <a:xfrm>
                  <a:off x="8097354" y="5725846"/>
                  <a:ext cx="604314" cy="134170"/>
                  <a:chOff x="7288311" y="5715000"/>
                  <a:chExt cx="604314" cy="134170"/>
                </a:xfrm>
              </p:grpSpPr>
              <p:sp>
                <p:nvSpPr>
                  <p:cNvPr id="39" name="Rounded Rectangle 38">
                    <a:extLst>
                      <a:ext uri="{FF2B5EF4-FFF2-40B4-BE49-F238E27FC236}">
                        <a16:creationId xmlns:a16="http://schemas.microsoft.com/office/drawing/2014/main" id="{3B0F9C7F-CDE9-92F0-3D00-E5C0F73CF504}"/>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0" name="Rounded Rectangle 39">
                    <a:extLst>
                      <a:ext uri="{FF2B5EF4-FFF2-40B4-BE49-F238E27FC236}">
                        <a16:creationId xmlns:a16="http://schemas.microsoft.com/office/drawing/2014/main" id="{5719DD02-A0C6-25CC-B816-1404835B3EF1}"/>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1" name="Rounded Rectangle 40">
                    <a:extLst>
                      <a:ext uri="{FF2B5EF4-FFF2-40B4-BE49-F238E27FC236}">
                        <a16:creationId xmlns:a16="http://schemas.microsoft.com/office/drawing/2014/main" id="{DD1C315E-5819-BB72-532C-3A2DBFC4A680}"/>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grpSp>
            <p:nvGrpSpPr>
              <p:cNvPr id="14" name="Group 13">
                <a:extLst>
                  <a:ext uri="{FF2B5EF4-FFF2-40B4-BE49-F238E27FC236}">
                    <a16:creationId xmlns:a16="http://schemas.microsoft.com/office/drawing/2014/main" id="{E856EA21-D89F-2E4D-5AA7-1A16C3E4FC13}"/>
                  </a:ext>
                </a:extLst>
              </p:cNvPr>
              <p:cNvGrpSpPr/>
              <p:nvPr/>
            </p:nvGrpSpPr>
            <p:grpSpPr>
              <a:xfrm>
                <a:off x="5879960" y="4199222"/>
                <a:ext cx="1430695" cy="2202419"/>
                <a:chOff x="5879960" y="4199222"/>
                <a:chExt cx="1430695" cy="2202419"/>
              </a:xfrm>
            </p:grpSpPr>
            <p:sp>
              <p:nvSpPr>
                <p:cNvPr id="27" name="Right Brace 26">
                  <a:extLst>
                    <a:ext uri="{FF2B5EF4-FFF2-40B4-BE49-F238E27FC236}">
                      <a16:creationId xmlns:a16="http://schemas.microsoft.com/office/drawing/2014/main" id="{1A8631D9-5932-B34A-A71B-E6C8AA1F2E43}"/>
                    </a:ext>
                  </a:extLst>
                </p:cNvPr>
                <p:cNvSpPr/>
                <p:nvPr/>
              </p:nvSpPr>
              <p:spPr>
                <a:xfrm flipH="1">
                  <a:off x="6509735" y="4199222"/>
                  <a:ext cx="97253" cy="121073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29" name="TextBox 28">
                  <a:extLst>
                    <a:ext uri="{FF2B5EF4-FFF2-40B4-BE49-F238E27FC236}">
                      <a16:creationId xmlns:a16="http://schemas.microsoft.com/office/drawing/2014/main" id="{DBEE174A-E478-62FF-7AD3-6250564B40EC}"/>
                    </a:ext>
                  </a:extLst>
                </p:cNvPr>
                <p:cNvSpPr txBox="1"/>
                <p:nvPr/>
              </p:nvSpPr>
              <p:spPr>
                <a:xfrm>
                  <a:off x="5879960" y="5584404"/>
                  <a:ext cx="1201341" cy="387918"/>
                </a:xfrm>
                <a:prstGeom prst="rect">
                  <a:avLst/>
                </a:prstGeom>
                <a:noFill/>
              </p:spPr>
              <p:txBody>
                <a:bodyPr wrap="none" rtlCol="0" anchor="ctr">
                  <a:spAutoFit/>
                </a:bodyPr>
                <a:lstStyle/>
                <a:p>
                  <a:pPr algn="ctr" defTabSz="342900">
                    <a:defRPr/>
                  </a:pPr>
                  <a:r>
                    <a:rPr lang="en-US" sz="1050" dirty="0" err="1">
                      <a:solidFill>
                        <a:srgbClr val="FFFFFF"/>
                      </a:solidFill>
                      <a:latin typeface="Helvetica" panose="020B0604020202020204" pitchFamily="34" charset="0"/>
                      <a:cs typeface="Helvetica" panose="020B0604020202020204" pitchFamily="34" charset="0"/>
                    </a:rPr>
                    <a:t>Sublexical</a:t>
                  </a:r>
                  <a:endParaRPr lang="en-US" sz="1050" dirty="0">
                    <a:solidFill>
                      <a:srgbClr val="FFFFFF"/>
                    </a:solidFill>
                    <a:latin typeface="Helvetica" panose="020B0604020202020204" pitchFamily="34" charset="0"/>
                    <a:cs typeface="Helvetica" panose="020B0604020202020204" pitchFamily="34" charset="0"/>
                  </a:endParaRPr>
                </a:p>
              </p:txBody>
            </p:sp>
            <p:sp>
              <p:nvSpPr>
                <p:cNvPr id="30" name="Right Brace 29">
                  <a:extLst>
                    <a:ext uri="{FF2B5EF4-FFF2-40B4-BE49-F238E27FC236}">
                      <a16:creationId xmlns:a16="http://schemas.microsoft.com/office/drawing/2014/main" id="{A19A5911-08D7-8F24-221F-59A4484035D8}"/>
                    </a:ext>
                  </a:extLst>
                </p:cNvPr>
                <p:cNvSpPr/>
                <p:nvPr/>
              </p:nvSpPr>
              <p:spPr>
                <a:xfrm flipH="1">
                  <a:off x="7038085" y="5566914"/>
                  <a:ext cx="95323" cy="45720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31" name="TextBox 30">
                  <a:extLst>
                    <a:ext uri="{FF2B5EF4-FFF2-40B4-BE49-F238E27FC236}">
                      <a16:creationId xmlns:a16="http://schemas.microsoft.com/office/drawing/2014/main" id="{59B9FF13-5294-9243-9142-8C7E1BD3E4B5}"/>
                    </a:ext>
                  </a:extLst>
                </p:cNvPr>
                <p:cNvSpPr txBox="1"/>
                <p:nvPr/>
              </p:nvSpPr>
              <p:spPr>
                <a:xfrm>
                  <a:off x="6272632" y="6066621"/>
                  <a:ext cx="1038023" cy="335020"/>
                </a:xfrm>
                <a:prstGeom prst="rect">
                  <a:avLst/>
                </a:prstGeom>
                <a:noFill/>
              </p:spPr>
              <p:txBody>
                <a:bodyPr wrap="none" rtlCol="0" anchor="ctr">
                  <a:spAutoFit/>
                </a:bodyPr>
                <a:lstStyle/>
                <a:p>
                  <a:pPr algn="ctr" defTabSz="342900">
                    <a:defRPr/>
                  </a:pPr>
                  <a:r>
                    <a:rPr lang="en-US" sz="825" dirty="0" err="1">
                      <a:solidFill>
                        <a:srgbClr val="FFFFFF"/>
                      </a:solidFill>
                      <a:latin typeface="Helvetica" panose="020B0604020202020204" pitchFamily="34" charset="0"/>
                      <a:cs typeface="Helvetica" panose="020B0604020202020204" pitchFamily="34" charset="0"/>
                    </a:rPr>
                    <a:t>Perceptual</a:t>
                  </a:r>
                  <a:endParaRPr lang="en-US" sz="825" dirty="0">
                    <a:solidFill>
                      <a:srgbClr val="FFFFFF"/>
                    </a:solidFill>
                    <a:latin typeface="Helvetica" panose="020B0604020202020204" pitchFamily="34" charset="0"/>
                    <a:cs typeface="Helvetica" panose="020B0604020202020204" pitchFamily="34" charset="0"/>
                  </a:endParaRPr>
                </a:p>
              </p:txBody>
            </p:sp>
            <p:sp>
              <p:nvSpPr>
                <p:cNvPr id="32" name="Right Brace 31">
                  <a:extLst>
                    <a:ext uri="{FF2B5EF4-FFF2-40B4-BE49-F238E27FC236}">
                      <a16:creationId xmlns:a16="http://schemas.microsoft.com/office/drawing/2014/main" id="{2E1B5C85-5CB4-BAEC-E86F-C00DBE66B1B5}"/>
                    </a:ext>
                  </a:extLst>
                </p:cNvPr>
                <p:cNvSpPr/>
                <p:nvPr/>
              </p:nvSpPr>
              <p:spPr>
                <a:xfrm flipH="1">
                  <a:off x="7196297" y="6096000"/>
                  <a:ext cx="87247" cy="296856"/>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grpSp>
          <p:grpSp>
            <p:nvGrpSpPr>
              <p:cNvPr id="15" name="Group 14">
                <a:extLst>
                  <a:ext uri="{FF2B5EF4-FFF2-40B4-BE49-F238E27FC236}">
                    <a16:creationId xmlns:a16="http://schemas.microsoft.com/office/drawing/2014/main" id="{2FB224B7-116D-0DF7-33BF-4D82E3AEE01A}"/>
                  </a:ext>
                </a:extLst>
              </p:cNvPr>
              <p:cNvGrpSpPr/>
              <p:nvPr/>
            </p:nvGrpSpPr>
            <p:grpSpPr>
              <a:xfrm>
                <a:off x="5720001" y="3039480"/>
                <a:ext cx="3246006" cy="881581"/>
                <a:chOff x="5720001" y="3039480"/>
                <a:chExt cx="3246006" cy="881581"/>
              </a:xfrm>
            </p:grpSpPr>
            <p:sp>
              <p:nvSpPr>
                <p:cNvPr id="16" name="Rounded Rectangle 15">
                  <a:extLst>
                    <a:ext uri="{FF2B5EF4-FFF2-40B4-BE49-F238E27FC236}">
                      <a16:creationId xmlns:a16="http://schemas.microsoft.com/office/drawing/2014/main" id="{4D992E29-0E93-21B7-1CF3-D6366A203F30}"/>
                    </a:ext>
                  </a:extLst>
                </p:cNvPr>
                <p:cNvSpPr/>
                <p:nvPr/>
              </p:nvSpPr>
              <p:spPr>
                <a:xfrm>
                  <a:off x="5720001" y="3110662"/>
                  <a:ext cx="3246006" cy="810399"/>
                </a:xfrm>
                <a:prstGeom prst="roundRect">
                  <a:avLst>
                    <a:gd name="adj" fmla="val 2065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17" name="TextBox 16">
                  <a:extLst>
                    <a:ext uri="{FF2B5EF4-FFF2-40B4-BE49-F238E27FC236}">
                      <a16:creationId xmlns:a16="http://schemas.microsoft.com/office/drawing/2014/main" id="{7B34CA08-DED1-8725-1020-6D23D023D5A5}"/>
                    </a:ext>
                  </a:extLst>
                </p:cNvPr>
                <p:cNvSpPr txBox="1"/>
                <p:nvPr/>
              </p:nvSpPr>
              <p:spPr>
                <a:xfrm>
                  <a:off x="6368816" y="3039480"/>
                  <a:ext cx="2077966" cy="387918"/>
                </a:xfrm>
                <a:prstGeom prst="rect">
                  <a:avLst/>
                </a:prstGeom>
                <a:noFill/>
                <a:ln>
                  <a:noFill/>
                </a:ln>
              </p:spPr>
              <p:txBody>
                <a:bodyPr wrap="none" lIns="34290" rIns="34290" rtlCol="0" anchor="ctr">
                  <a:spAutoFit/>
                </a:bodyPr>
                <a:lstStyle/>
                <a:p>
                  <a:pPr algn="ctr" defTabSz="342900">
                    <a:defRPr/>
                  </a:pPr>
                  <a:r>
                    <a:rPr lang="en-US" sz="1050" dirty="0">
                      <a:solidFill>
                        <a:srgbClr val="00FF00"/>
                      </a:solidFill>
                      <a:latin typeface="Arial"/>
                    </a:rPr>
                    <a:t>EVENT STRUCTURE</a:t>
                  </a:r>
                </a:p>
              </p:txBody>
            </p:sp>
            <p:grpSp>
              <p:nvGrpSpPr>
                <p:cNvPr id="18" name="Group 17">
                  <a:extLst>
                    <a:ext uri="{FF2B5EF4-FFF2-40B4-BE49-F238E27FC236}">
                      <a16:creationId xmlns:a16="http://schemas.microsoft.com/office/drawing/2014/main" id="{C2771543-B733-A5B2-15A4-585FB8FB3691}"/>
                    </a:ext>
                  </a:extLst>
                </p:cNvPr>
                <p:cNvGrpSpPr/>
                <p:nvPr/>
              </p:nvGrpSpPr>
              <p:grpSpPr>
                <a:xfrm>
                  <a:off x="5853644" y="3386451"/>
                  <a:ext cx="928156" cy="434629"/>
                  <a:chOff x="5926574" y="3425667"/>
                  <a:chExt cx="928156" cy="457200"/>
                </a:xfrm>
              </p:grpSpPr>
              <p:sp>
                <p:nvSpPr>
                  <p:cNvPr id="25" name="Rounded Rectangle 24">
                    <a:extLst>
                      <a:ext uri="{FF2B5EF4-FFF2-40B4-BE49-F238E27FC236}">
                        <a16:creationId xmlns:a16="http://schemas.microsoft.com/office/drawing/2014/main" id="{45AA78FC-EF6F-1FCF-F799-46A9F33E7BFF}"/>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6" name="Rounded Rectangle 25">
                    <a:extLst>
                      <a:ext uri="{FF2B5EF4-FFF2-40B4-BE49-F238E27FC236}">
                        <a16:creationId xmlns:a16="http://schemas.microsoft.com/office/drawing/2014/main" id="{61865E5A-E9C6-A61D-A89C-46766D7B62BA}"/>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9" name="Group 18">
                  <a:extLst>
                    <a:ext uri="{FF2B5EF4-FFF2-40B4-BE49-F238E27FC236}">
                      <a16:creationId xmlns:a16="http://schemas.microsoft.com/office/drawing/2014/main" id="{2AC308B0-F9BC-0D3E-8C74-38A282CC2495}"/>
                    </a:ext>
                  </a:extLst>
                </p:cNvPr>
                <p:cNvGrpSpPr/>
                <p:nvPr/>
              </p:nvGrpSpPr>
              <p:grpSpPr>
                <a:xfrm>
                  <a:off x="6924705" y="3386451"/>
                  <a:ext cx="928156" cy="434629"/>
                  <a:chOff x="5926574" y="3425667"/>
                  <a:chExt cx="928156" cy="457200"/>
                </a:xfrm>
              </p:grpSpPr>
              <p:sp>
                <p:nvSpPr>
                  <p:cNvPr id="23" name="Rounded Rectangle 22">
                    <a:extLst>
                      <a:ext uri="{FF2B5EF4-FFF2-40B4-BE49-F238E27FC236}">
                        <a16:creationId xmlns:a16="http://schemas.microsoft.com/office/drawing/2014/main" id="{5566E733-6F13-C84C-09FE-F04EA371DBBB}"/>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4" name="Rounded Rectangle 23">
                    <a:extLst>
                      <a:ext uri="{FF2B5EF4-FFF2-40B4-BE49-F238E27FC236}">
                        <a16:creationId xmlns:a16="http://schemas.microsoft.com/office/drawing/2014/main" id="{311FDD31-5051-9A6A-1914-D4464DD8ABB3}"/>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20" name="Group 19">
                  <a:extLst>
                    <a:ext uri="{FF2B5EF4-FFF2-40B4-BE49-F238E27FC236}">
                      <a16:creationId xmlns:a16="http://schemas.microsoft.com/office/drawing/2014/main" id="{4296C320-7FC7-C1A2-34CF-CE6BF23899AC}"/>
                    </a:ext>
                  </a:extLst>
                </p:cNvPr>
                <p:cNvGrpSpPr/>
                <p:nvPr/>
              </p:nvGrpSpPr>
              <p:grpSpPr>
                <a:xfrm>
                  <a:off x="7995766" y="3386451"/>
                  <a:ext cx="928156" cy="434629"/>
                  <a:chOff x="5926574" y="3425667"/>
                  <a:chExt cx="928156" cy="457200"/>
                </a:xfrm>
              </p:grpSpPr>
              <p:sp>
                <p:nvSpPr>
                  <p:cNvPr id="21" name="Rounded Rectangle 20">
                    <a:extLst>
                      <a:ext uri="{FF2B5EF4-FFF2-40B4-BE49-F238E27FC236}">
                        <a16:creationId xmlns:a16="http://schemas.microsoft.com/office/drawing/2014/main" id="{2F658F06-B03D-8203-A95E-54B4B03ABA98}"/>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2" name="Rounded Rectangle 21">
                    <a:extLst>
                      <a:ext uri="{FF2B5EF4-FFF2-40B4-BE49-F238E27FC236}">
                        <a16:creationId xmlns:a16="http://schemas.microsoft.com/office/drawing/2014/main" id="{57C384D5-2E22-F672-6736-9E2F38C5793B}"/>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grpSp>
        <p:grpSp>
          <p:nvGrpSpPr>
            <p:cNvPr id="90" name="Group 89">
              <a:extLst>
                <a:ext uri="{FF2B5EF4-FFF2-40B4-BE49-F238E27FC236}">
                  <a16:creationId xmlns:a16="http://schemas.microsoft.com/office/drawing/2014/main" id="{D60EFE17-FF8B-26D9-7BF3-1E168E83AD2F}"/>
                </a:ext>
              </a:extLst>
            </p:cNvPr>
            <p:cNvGrpSpPr/>
            <p:nvPr/>
          </p:nvGrpSpPr>
          <p:grpSpPr>
            <a:xfrm>
              <a:off x="1937122" y="2280993"/>
              <a:ext cx="2742288" cy="2832373"/>
              <a:chOff x="4618641" y="1932962"/>
              <a:chExt cx="3843675" cy="3950799"/>
            </a:xfrm>
          </p:grpSpPr>
          <p:cxnSp>
            <p:nvCxnSpPr>
              <p:cNvPr id="115" name="Straight Connector 114">
                <a:extLst>
                  <a:ext uri="{FF2B5EF4-FFF2-40B4-BE49-F238E27FC236}">
                    <a16:creationId xmlns:a16="http://schemas.microsoft.com/office/drawing/2014/main" id="{7A992C5D-CF8A-BDC8-D0ED-72C5CC8AAB27}"/>
                  </a:ext>
                </a:extLst>
              </p:cNvPr>
              <p:cNvCxnSpPr/>
              <p:nvPr/>
            </p:nvCxnSpPr>
            <p:spPr>
              <a:xfrm>
                <a:off x="7254604" y="388296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FCF016F-6075-25E4-4A5F-19C389266198}"/>
                  </a:ext>
                </a:extLst>
              </p:cNvPr>
              <p:cNvCxnSpPr/>
              <p:nvPr/>
            </p:nvCxnSpPr>
            <p:spPr>
              <a:xfrm>
                <a:off x="8341363" y="3813617"/>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648FA22-DADA-6A10-9B23-E6456B91B518}"/>
                  </a:ext>
                </a:extLst>
              </p:cNvPr>
              <p:cNvCxnSpPr/>
              <p:nvPr/>
            </p:nvCxnSpPr>
            <p:spPr>
              <a:xfrm flipV="1">
                <a:off x="7429004" y="5189232"/>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25A4941-B389-6C15-CF78-64F2E9F708C7}"/>
                  </a:ext>
                </a:extLst>
              </p:cNvPr>
              <p:cNvCxnSpPr/>
              <p:nvPr/>
            </p:nvCxnSpPr>
            <p:spPr>
              <a:xfrm flipH="1" flipV="1">
                <a:off x="7283544" y="5200618"/>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5BCA058-CD11-6BD9-0836-672A6D06FE4F}"/>
                  </a:ext>
                </a:extLst>
              </p:cNvPr>
              <p:cNvCxnSpPr/>
              <p:nvPr/>
            </p:nvCxnSpPr>
            <p:spPr>
              <a:xfrm>
                <a:off x="7465020" y="5722523"/>
                <a:ext cx="1196" cy="161238"/>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BF4CD6-FF57-C254-7D1C-0D12F9C169D8}"/>
                  </a:ext>
                </a:extLst>
              </p:cNvPr>
              <p:cNvCxnSpPr/>
              <p:nvPr/>
            </p:nvCxnSpPr>
            <p:spPr>
              <a:xfrm>
                <a:off x="8287763" y="5718202"/>
                <a:ext cx="1196" cy="161239"/>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E565328-2762-A914-A8A7-6793A11C04B8}"/>
                  </a:ext>
                </a:extLst>
              </p:cNvPr>
              <p:cNvCxnSpPr/>
              <p:nvPr/>
            </p:nvCxnSpPr>
            <p:spPr>
              <a:xfrm>
                <a:off x="7152360"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5BD245E-6B26-AEC3-7D8F-05B95A5B55CA}"/>
                  </a:ext>
                </a:extLst>
              </p:cNvPr>
              <p:cNvCxnSpPr/>
              <p:nvPr/>
            </p:nvCxnSpPr>
            <p:spPr>
              <a:xfrm>
                <a:off x="8304721"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8A9346D-B8CD-22A9-7DDE-732C7019DD2A}"/>
                  </a:ext>
                </a:extLst>
              </p:cNvPr>
              <p:cNvCxnSpPr/>
              <p:nvPr/>
            </p:nvCxnSpPr>
            <p:spPr>
              <a:xfrm>
                <a:off x="5973944"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6015346-BCC7-1578-6703-3A213A25A842}"/>
                  </a:ext>
                </a:extLst>
              </p:cNvPr>
              <p:cNvCxnSpPr/>
              <p:nvPr/>
            </p:nvCxnSpPr>
            <p:spPr>
              <a:xfrm>
                <a:off x="7017289"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6242793-E558-00FF-115C-921AA63E0E25}"/>
                  </a:ext>
                </a:extLst>
              </p:cNvPr>
              <p:cNvCxnSpPr/>
              <p:nvPr/>
            </p:nvCxnSpPr>
            <p:spPr>
              <a:xfrm>
                <a:off x="8216612"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139A0FE-4F02-9284-3100-761960602D25}"/>
                  </a:ext>
                </a:extLst>
              </p:cNvPr>
              <p:cNvCxnSpPr/>
              <p:nvPr/>
            </p:nvCxnSpPr>
            <p:spPr>
              <a:xfrm>
                <a:off x="5817965"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1708499-2BC9-7D4B-BBF4-6121AF8E5FB9}"/>
                  </a:ext>
                </a:extLst>
              </p:cNvPr>
              <p:cNvCxnSpPr/>
              <p:nvPr/>
            </p:nvCxnSpPr>
            <p:spPr>
              <a:xfrm>
                <a:off x="4618641" y="197851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A7FF8F-1F67-D727-3E76-820044AD2C31}"/>
                  </a:ext>
                </a:extLst>
              </p:cNvPr>
              <p:cNvCxnSpPr/>
              <p:nvPr/>
            </p:nvCxnSpPr>
            <p:spPr>
              <a:xfrm flipH="1" flipV="1">
                <a:off x="7402162" y="4515106"/>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F10A995-80C9-D076-8B88-6AB8DFA53C46}"/>
                  </a:ext>
                </a:extLst>
              </p:cNvPr>
              <p:cNvCxnSpPr/>
              <p:nvPr/>
            </p:nvCxnSpPr>
            <p:spPr>
              <a:xfrm flipV="1">
                <a:off x="7536254" y="4515105"/>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1F32CB8-0C19-00B6-7E20-39CBD195AC71}"/>
                  </a:ext>
                </a:extLst>
              </p:cNvPr>
              <p:cNvCxnSpPr/>
              <p:nvPr/>
            </p:nvCxnSpPr>
            <p:spPr>
              <a:xfrm>
                <a:off x="8366772" y="4506201"/>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3D56FB-524C-BA87-C9CC-DC8630F05BA8}"/>
                  </a:ext>
                </a:extLst>
              </p:cNvPr>
              <p:cNvCxnSpPr/>
              <p:nvPr/>
            </p:nvCxnSpPr>
            <p:spPr>
              <a:xfrm>
                <a:off x="7253403" y="450053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85C918A-E8DE-4C2A-816A-0EF9F394D5AD}"/>
                  </a:ext>
                </a:extLst>
              </p:cNvPr>
              <p:cNvCxnSpPr>
                <a:cxnSpLocks/>
              </p:cNvCxnSpPr>
              <p:nvPr/>
            </p:nvCxnSpPr>
            <p:spPr>
              <a:xfrm rot="16200000">
                <a:off x="7657846" y="4135542"/>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21A9541-2704-F512-DE27-31E3C3ED0E02}"/>
                  </a:ext>
                </a:extLst>
              </p:cNvPr>
              <p:cNvCxnSpPr/>
              <p:nvPr/>
            </p:nvCxnSpPr>
            <p:spPr>
              <a:xfrm rot="16200000">
                <a:off x="7666436" y="4855279"/>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99EB4DBB-8B8E-12AE-248B-4CD69C6EDB81}"/>
                </a:ext>
              </a:extLst>
            </p:cNvPr>
            <p:cNvGrpSpPr/>
            <p:nvPr/>
          </p:nvGrpSpPr>
          <p:grpSpPr>
            <a:xfrm>
              <a:off x="1217654" y="2274643"/>
              <a:ext cx="3661286" cy="2864728"/>
              <a:chOff x="3553548" y="1923565"/>
              <a:chExt cx="5420122" cy="4240908"/>
            </a:xfrm>
          </p:grpSpPr>
          <p:cxnSp>
            <p:nvCxnSpPr>
              <p:cNvPr id="137" name="Straight Connector 136">
                <a:extLst>
                  <a:ext uri="{FF2B5EF4-FFF2-40B4-BE49-F238E27FC236}">
                    <a16:creationId xmlns:a16="http://schemas.microsoft.com/office/drawing/2014/main" id="{5A623BDB-D1FD-70DB-B010-DFE339313A07}"/>
                  </a:ext>
                </a:extLst>
              </p:cNvPr>
              <p:cNvCxnSpPr/>
              <p:nvPr/>
            </p:nvCxnSpPr>
            <p:spPr>
              <a:xfrm>
                <a:off x="4809405" y="2880783"/>
                <a:ext cx="909839" cy="44112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5CADEB63-B82D-04A2-6BE6-CADC1B5D69C7}"/>
                  </a:ext>
                </a:extLst>
              </p:cNvPr>
              <p:cNvGrpSpPr/>
              <p:nvPr/>
            </p:nvGrpSpPr>
            <p:grpSpPr>
              <a:xfrm>
                <a:off x="7292228" y="3981385"/>
                <a:ext cx="1079" cy="228600"/>
                <a:chOff x="8440931" y="3976732"/>
                <a:chExt cx="1079" cy="228600"/>
              </a:xfrm>
            </p:grpSpPr>
            <p:cxnSp>
              <p:nvCxnSpPr>
                <p:cNvPr id="192" name="Straight Connector 191">
                  <a:extLst>
                    <a:ext uri="{FF2B5EF4-FFF2-40B4-BE49-F238E27FC236}">
                      <a16:creationId xmlns:a16="http://schemas.microsoft.com/office/drawing/2014/main" id="{113DA3F8-7B65-6248-CFDD-A5F199CBE20E}"/>
                    </a:ext>
                  </a:extLst>
                </p:cNvPr>
                <p:cNvCxnSpPr/>
                <p:nvPr/>
              </p:nvCxnSpPr>
              <p:spPr>
                <a:xfrm>
                  <a:off x="8440931" y="397673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DC15093-4430-965A-23EB-7A9A83390A63}"/>
                    </a:ext>
                  </a:extLst>
                </p:cNvPr>
                <p:cNvCxnSpPr>
                  <a:cxnSpLocks/>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DAEC9E5E-4159-6D05-4018-47533A156D4A}"/>
                  </a:ext>
                </a:extLst>
              </p:cNvPr>
              <p:cNvCxnSpPr/>
              <p:nvPr/>
            </p:nvCxnSpPr>
            <p:spPr>
              <a:xfrm>
                <a:off x="7683786" y="4628664"/>
                <a:ext cx="464730" cy="271814"/>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70D1311-DE89-C67A-3FF0-76AC19ECFA03}"/>
                  </a:ext>
                </a:extLst>
              </p:cNvPr>
              <p:cNvCxnSpPr/>
              <p:nvPr/>
            </p:nvCxnSpPr>
            <p:spPr>
              <a:xfrm flipV="1">
                <a:off x="7623353" y="4689097"/>
                <a:ext cx="464730" cy="271814"/>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74727EE-B11F-CFD4-0C9E-4B83682CD41C}"/>
                  </a:ext>
                </a:extLst>
              </p:cNvPr>
              <p:cNvCxnSpPr/>
              <p:nvPr/>
            </p:nvCxnSpPr>
            <p:spPr>
              <a:xfrm>
                <a:off x="7381773" y="5340632"/>
                <a:ext cx="1142681" cy="19411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77FCE99-8076-8B58-432C-0277979606E5}"/>
                  </a:ext>
                </a:extLst>
              </p:cNvPr>
              <p:cNvCxnSpPr/>
              <p:nvPr/>
            </p:nvCxnSpPr>
            <p:spPr>
              <a:xfrm flipV="1">
                <a:off x="7381773" y="5340632"/>
                <a:ext cx="1142681" cy="194118"/>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B937E6D0-9FB4-3306-C23A-F1DA7082833B}"/>
                  </a:ext>
                </a:extLst>
              </p:cNvPr>
              <p:cNvGrpSpPr/>
              <p:nvPr/>
            </p:nvGrpSpPr>
            <p:grpSpPr>
              <a:xfrm>
                <a:off x="8440931" y="3928384"/>
                <a:ext cx="1079" cy="228600"/>
                <a:chOff x="8440931" y="3928384"/>
                <a:chExt cx="1079" cy="228600"/>
              </a:xfrm>
            </p:grpSpPr>
            <p:cxnSp>
              <p:nvCxnSpPr>
                <p:cNvPr id="190" name="Straight Connector 189">
                  <a:extLst>
                    <a:ext uri="{FF2B5EF4-FFF2-40B4-BE49-F238E27FC236}">
                      <a16:creationId xmlns:a16="http://schemas.microsoft.com/office/drawing/2014/main" id="{DA80BCBF-003E-C724-2A8B-FBC8F89374DE}"/>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4852123-6C5E-EEEE-4045-3FEF077D8443}"/>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0A0B4C78-7D47-E824-BE2D-530768BCC333}"/>
                  </a:ext>
                </a:extLst>
              </p:cNvPr>
              <p:cNvGrpSpPr/>
              <p:nvPr/>
            </p:nvGrpSpPr>
            <p:grpSpPr>
              <a:xfrm>
                <a:off x="7538878" y="5942037"/>
                <a:ext cx="2392" cy="222436"/>
                <a:chOff x="8439852" y="3928384"/>
                <a:chExt cx="2158" cy="315369"/>
              </a:xfrm>
            </p:grpSpPr>
            <p:cxnSp>
              <p:nvCxnSpPr>
                <p:cNvPr id="188" name="Straight Connector 187">
                  <a:extLst>
                    <a:ext uri="{FF2B5EF4-FFF2-40B4-BE49-F238E27FC236}">
                      <a16:creationId xmlns:a16="http://schemas.microsoft.com/office/drawing/2014/main" id="{CC9B0BC6-8251-5646-94C8-776C2F0A91F1}"/>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0BEFDF8-6788-89DB-9457-F7E80FA8744E}"/>
                    </a:ext>
                  </a:extLst>
                </p:cNvPr>
                <p:cNvCxnSpPr/>
                <p:nvPr/>
              </p:nvCxnSpPr>
              <p:spPr>
                <a:xfrm>
                  <a:off x="8439852" y="4152315"/>
                  <a:ext cx="1079" cy="9143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39847375-11B1-1728-2578-DE3F596EC9D6}"/>
                  </a:ext>
                </a:extLst>
              </p:cNvPr>
              <p:cNvGrpSpPr/>
              <p:nvPr/>
            </p:nvGrpSpPr>
            <p:grpSpPr>
              <a:xfrm>
                <a:off x="8395948" y="5949146"/>
                <a:ext cx="2392" cy="161239"/>
                <a:chOff x="8439852" y="3928384"/>
                <a:chExt cx="2158" cy="228600"/>
              </a:xfrm>
            </p:grpSpPr>
            <p:cxnSp>
              <p:nvCxnSpPr>
                <p:cNvPr id="186" name="Straight Connector 185">
                  <a:extLst>
                    <a:ext uri="{FF2B5EF4-FFF2-40B4-BE49-F238E27FC236}">
                      <a16:creationId xmlns:a16="http://schemas.microsoft.com/office/drawing/2014/main" id="{E5DF72B2-6430-C2CE-2F05-C89500B675BC}"/>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8E46677-578B-01AA-62FF-E4370161D452}"/>
                    </a:ext>
                  </a:extLst>
                </p:cNvPr>
                <p:cNvCxnSpPr/>
                <p:nvPr/>
              </p:nvCxnSpPr>
              <p:spPr>
                <a:xfrm>
                  <a:off x="8439852" y="4020714"/>
                  <a:ext cx="1079" cy="91441"/>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E84B34AD-5128-BE27-1B26-4F0BFD5E7125}"/>
                  </a:ext>
                </a:extLst>
              </p:cNvPr>
              <p:cNvGrpSpPr/>
              <p:nvPr/>
            </p:nvGrpSpPr>
            <p:grpSpPr>
              <a:xfrm>
                <a:off x="5696174" y="2949027"/>
                <a:ext cx="620032" cy="245358"/>
                <a:chOff x="5696174" y="2949027"/>
                <a:chExt cx="620032" cy="245358"/>
              </a:xfrm>
            </p:grpSpPr>
            <p:cxnSp>
              <p:nvCxnSpPr>
                <p:cNvPr id="184" name="Straight Connector 183">
                  <a:extLst>
                    <a:ext uri="{FF2B5EF4-FFF2-40B4-BE49-F238E27FC236}">
                      <a16:creationId xmlns:a16="http://schemas.microsoft.com/office/drawing/2014/main" id="{9C48FC4A-3733-3B0D-019D-6DBC83ADAF20}"/>
                    </a:ext>
                  </a:extLst>
                </p:cNvPr>
                <p:cNvCxnSpPr/>
                <p:nvPr/>
              </p:nvCxnSpPr>
              <p:spPr>
                <a:xfrm>
                  <a:off x="5696174"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F671240-8FD3-8A2A-A81E-CC822959BF0F}"/>
                    </a:ext>
                  </a:extLst>
                </p:cNvPr>
                <p:cNvCxnSpPr/>
                <p:nvPr/>
              </p:nvCxnSpPr>
              <p:spPr>
                <a:xfrm rot="17580000">
                  <a:off x="6047012" y="3037756"/>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AB878960-48C9-E698-53CF-D0501DCBF16D}"/>
                  </a:ext>
                </a:extLst>
              </p:cNvPr>
              <p:cNvGrpSpPr/>
              <p:nvPr/>
            </p:nvGrpSpPr>
            <p:grpSpPr>
              <a:xfrm>
                <a:off x="6895916" y="2942737"/>
                <a:ext cx="620032" cy="245358"/>
                <a:chOff x="5720348" y="2949027"/>
                <a:chExt cx="620032" cy="245358"/>
              </a:xfrm>
            </p:grpSpPr>
            <p:cxnSp>
              <p:nvCxnSpPr>
                <p:cNvPr id="182" name="Straight Connector 181">
                  <a:extLst>
                    <a:ext uri="{FF2B5EF4-FFF2-40B4-BE49-F238E27FC236}">
                      <a16:creationId xmlns:a16="http://schemas.microsoft.com/office/drawing/2014/main" id="{05901968-B672-3A79-0C8B-7D785F618B80}"/>
                    </a:ext>
                  </a:extLst>
                </p:cNvPr>
                <p:cNvCxnSpPr/>
                <p:nvPr/>
              </p:nvCxnSpPr>
              <p:spPr>
                <a:xfrm>
                  <a:off x="5720348"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A24CFD5-6696-664F-C2CC-FCAD3BF47EAC}"/>
                    </a:ext>
                  </a:extLst>
                </p:cNvPr>
                <p:cNvCxnSpPr/>
                <p:nvPr/>
              </p:nvCxnSpPr>
              <p:spPr>
                <a:xfrm rot="17580000">
                  <a:off x="6047012" y="3021811"/>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05912123-B092-1E98-299E-7727A4C8D9BD}"/>
                  </a:ext>
                </a:extLst>
              </p:cNvPr>
              <p:cNvGrpSpPr/>
              <p:nvPr/>
            </p:nvGrpSpPr>
            <p:grpSpPr>
              <a:xfrm>
                <a:off x="8004770" y="2930909"/>
                <a:ext cx="620032" cy="245358"/>
                <a:chOff x="5696174" y="2936940"/>
                <a:chExt cx="620032" cy="245358"/>
              </a:xfrm>
            </p:grpSpPr>
            <p:cxnSp>
              <p:nvCxnSpPr>
                <p:cNvPr id="180" name="Straight Connector 179">
                  <a:extLst>
                    <a:ext uri="{FF2B5EF4-FFF2-40B4-BE49-F238E27FC236}">
                      <a16:creationId xmlns:a16="http://schemas.microsoft.com/office/drawing/2014/main" id="{322E52E9-A1C7-C1C3-51BF-FDDD42CC389E}"/>
                    </a:ext>
                  </a:extLst>
                </p:cNvPr>
                <p:cNvCxnSpPr/>
                <p:nvPr/>
              </p:nvCxnSpPr>
              <p:spPr>
                <a:xfrm>
                  <a:off x="5696174" y="2936940"/>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8ABE3C1-1C86-25E9-374D-05BE98FA7848}"/>
                    </a:ext>
                  </a:extLst>
                </p:cNvPr>
                <p:cNvCxnSpPr/>
                <p:nvPr/>
              </p:nvCxnSpPr>
              <p:spPr>
                <a:xfrm rot="17580000">
                  <a:off x="6047012" y="302180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01324013-B530-4F7E-482F-06F7F3999B2A}"/>
                  </a:ext>
                </a:extLst>
              </p:cNvPr>
              <p:cNvGrpSpPr/>
              <p:nvPr/>
            </p:nvGrpSpPr>
            <p:grpSpPr>
              <a:xfrm>
                <a:off x="5402336" y="2003166"/>
                <a:ext cx="620032" cy="245358"/>
                <a:chOff x="5672000" y="2950075"/>
                <a:chExt cx="620032" cy="245358"/>
              </a:xfrm>
            </p:grpSpPr>
            <p:cxnSp>
              <p:nvCxnSpPr>
                <p:cNvPr id="178" name="Straight Connector 177">
                  <a:extLst>
                    <a:ext uri="{FF2B5EF4-FFF2-40B4-BE49-F238E27FC236}">
                      <a16:creationId xmlns:a16="http://schemas.microsoft.com/office/drawing/2014/main" id="{FBF133BB-70A6-FDB1-3294-5175C848DF1E}"/>
                    </a:ext>
                  </a:extLst>
                </p:cNvPr>
                <p:cNvCxnSpPr/>
                <p:nvPr/>
              </p:nvCxnSpPr>
              <p:spPr>
                <a:xfrm>
                  <a:off x="5672000" y="295007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49060BF-DA16-796D-AFC6-553E73110E8F}"/>
                    </a:ext>
                  </a:extLst>
                </p:cNvPr>
                <p:cNvCxnSpPr/>
                <p:nvPr/>
              </p:nvCxnSpPr>
              <p:spPr>
                <a:xfrm rot="17580000">
                  <a:off x="6047012" y="305369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4F5FAC5E-CEDB-B7BF-24AE-4D02CF0C0FB9}"/>
                  </a:ext>
                </a:extLst>
              </p:cNvPr>
              <p:cNvGrpSpPr/>
              <p:nvPr/>
            </p:nvGrpSpPr>
            <p:grpSpPr>
              <a:xfrm>
                <a:off x="6592618" y="1967448"/>
                <a:ext cx="620032" cy="245358"/>
                <a:chOff x="5686714" y="2920647"/>
                <a:chExt cx="620032" cy="245358"/>
              </a:xfrm>
            </p:grpSpPr>
            <p:cxnSp>
              <p:nvCxnSpPr>
                <p:cNvPr id="176" name="Straight Connector 175">
                  <a:extLst>
                    <a:ext uri="{FF2B5EF4-FFF2-40B4-BE49-F238E27FC236}">
                      <a16:creationId xmlns:a16="http://schemas.microsoft.com/office/drawing/2014/main" id="{B08B6699-1460-231C-8CF6-FCFE9CE76544}"/>
                    </a:ext>
                  </a:extLst>
                </p:cNvPr>
                <p:cNvCxnSpPr/>
                <p:nvPr/>
              </p:nvCxnSpPr>
              <p:spPr>
                <a:xfrm>
                  <a:off x="5686714" y="292064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96E49BF-FC0E-6D75-E46B-EA28B6AFBD96}"/>
                    </a:ext>
                  </a:extLst>
                </p:cNvPr>
                <p:cNvCxnSpPr/>
                <p:nvPr/>
              </p:nvCxnSpPr>
              <p:spPr>
                <a:xfrm rot="17580000">
                  <a:off x="6047012" y="301649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98348551-6732-841D-9894-50213A9114D8}"/>
                  </a:ext>
                </a:extLst>
              </p:cNvPr>
              <p:cNvGrpSpPr/>
              <p:nvPr/>
            </p:nvGrpSpPr>
            <p:grpSpPr>
              <a:xfrm>
                <a:off x="7710932" y="1923565"/>
                <a:ext cx="620032" cy="245358"/>
                <a:chOff x="5672000" y="2876505"/>
                <a:chExt cx="620032" cy="245358"/>
              </a:xfrm>
            </p:grpSpPr>
            <p:cxnSp>
              <p:nvCxnSpPr>
                <p:cNvPr id="174" name="Straight Connector 173">
                  <a:extLst>
                    <a:ext uri="{FF2B5EF4-FFF2-40B4-BE49-F238E27FC236}">
                      <a16:creationId xmlns:a16="http://schemas.microsoft.com/office/drawing/2014/main" id="{CD93259B-8CCB-E2D3-59FD-2B57A4F80149}"/>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F843D5B-0718-142B-2FAE-374ACE162156}"/>
                    </a:ext>
                  </a:extLst>
                </p:cNvPr>
                <p:cNvCxnSpPr>
                  <a:cxnSpLocks/>
                </p:cNvCxnSpPr>
                <p:nvPr/>
              </p:nvCxnSpPr>
              <p:spPr>
                <a:xfrm rot="17580000">
                  <a:off x="6105866" y="300625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0F21F030-121C-A217-E729-53293CAED80E}"/>
                  </a:ext>
                </a:extLst>
              </p:cNvPr>
              <p:cNvGrpSpPr/>
              <p:nvPr/>
            </p:nvGrpSpPr>
            <p:grpSpPr>
              <a:xfrm>
                <a:off x="3553548" y="1999614"/>
                <a:ext cx="644109" cy="281562"/>
                <a:chOff x="3553548" y="1999614"/>
                <a:chExt cx="644109" cy="281562"/>
              </a:xfrm>
            </p:grpSpPr>
            <p:cxnSp>
              <p:nvCxnSpPr>
                <p:cNvPr id="172" name="Straight Connector 171">
                  <a:extLst>
                    <a:ext uri="{FF2B5EF4-FFF2-40B4-BE49-F238E27FC236}">
                      <a16:creationId xmlns:a16="http://schemas.microsoft.com/office/drawing/2014/main" id="{20015A85-D3D0-9750-26B9-2FA1923B63B7}"/>
                    </a:ext>
                  </a:extLst>
                </p:cNvPr>
                <p:cNvCxnSpPr/>
                <p:nvPr/>
              </p:nvCxnSpPr>
              <p:spPr>
                <a:xfrm>
                  <a:off x="3553548" y="1999614"/>
                  <a:ext cx="644109" cy="28156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4608CE3-1A69-0CBB-E706-1E47B4048E31}"/>
                    </a:ext>
                  </a:extLst>
                </p:cNvPr>
                <p:cNvCxnSpPr/>
                <p:nvPr/>
              </p:nvCxnSpPr>
              <p:spPr>
                <a:xfrm rot="17640000">
                  <a:off x="3826714" y="201896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0E76F03D-1EFD-722E-C94C-94D19FF0409E}"/>
                  </a:ext>
                </a:extLst>
              </p:cNvPr>
              <p:cNvGrpSpPr/>
              <p:nvPr/>
            </p:nvGrpSpPr>
            <p:grpSpPr>
              <a:xfrm>
                <a:off x="8459844" y="4692313"/>
                <a:ext cx="1079" cy="228600"/>
                <a:chOff x="8440931" y="3968994"/>
                <a:chExt cx="1079" cy="228600"/>
              </a:xfrm>
            </p:grpSpPr>
            <p:cxnSp>
              <p:nvCxnSpPr>
                <p:cNvPr id="170" name="Straight Connector 169">
                  <a:extLst>
                    <a:ext uri="{FF2B5EF4-FFF2-40B4-BE49-F238E27FC236}">
                      <a16:creationId xmlns:a16="http://schemas.microsoft.com/office/drawing/2014/main" id="{0F4B29B2-4DFE-3D48-3C46-9BEDE920EC14}"/>
                    </a:ext>
                  </a:extLst>
                </p:cNvPr>
                <p:cNvCxnSpPr/>
                <p:nvPr/>
              </p:nvCxnSpPr>
              <p:spPr>
                <a:xfrm>
                  <a:off x="8440931" y="396899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AEB70D3-97CF-527C-E7CD-FA4A43ECD30D}"/>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59F1D15F-6F75-1243-CE53-8335C8FAE94B}"/>
                  </a:ext>
                </a:extLst>
              </p:cNvPr>
              <p:cNvGrpSpPr/>
              <p:nvPr/>
            </p:nvGrpSpPr>
            <p:grpSpPr>
              <a:xfrm>
                <a:off x="7289255" y="4693650"/>
                <a:ext cx="30083" cy="228600"/>
                <a:chOff x="8440931" y="3974792"/>
                <a:chExt cx="30083" cy="228600"/>
              </a:xfrm>
            </p:grpSpPr>
            <p:cxnSp>
              <p:nvCxnSpPr>
                <p:cNvPr id="168" name="Straight Connector 167">
                  <a:extLst>
                    <a:ext uri="{FF2B5EF4-FFF2-40B4-BE49-F238E27FC236}">
                      <a16:creationId xmlns:a16="http://schemas.microsoft.com/office/drawing/2014/main" id="{77258010-3AC6-6479-92E6-ADDAC1B9B106}"/>
                    </a:ext>
                  </a:extLst>
                </p:cNvPr>
                <p:cNvCxnSpPr/>
                <p:nvPr/>
              </p:nvCxnSpPr>
              <p:spPr>
                <a:xfrm>
                  <a:off x="8469935" y="397479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87995EE-47E9-740C-34D2-F217277C560E}"/>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9793CA7E-D020-9A97-BDFE-1EDA968CF249}"/>
                  </a:ext>
                </a:extLst>
              </p:cNvPr>
              <p:cNvGrpSpPr/>
              <p:nvPr/>
            </p:nvGrpSpPr>
            <p:grpSpPr>
              <a:xfrm rot="16200000">
                <a:off x="7851283" y="4136247"/>
                <a:ext cx="6343" cy="418466"/>
                <a:chOff x="8435667" y="3822405"/>
                <a:chExt cx="6343" cy="348722"/>
              </a:xfrm>
            </p:grpSpPr>
            <p:cxnSp>
              <p:nvCxnSpPr>
                <p:cNvPr id="166" name="Straight Connector 165">
                  <a:extLst>
                    <a:ext uri="{FF2B5EF4-FFF2-40B4-BE49-F238E27FC236}">
                      <a16:creationId xmlns:a16="http://schemas.microsoft.com/office/drawing/2014/main" id="{5A74D6D2-DF62-6AC5-3E81-945DE5828666}"/>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973F653-F9DE-EB5C-BBDF-8DE87867DEE8}"/>
                    </a:ext>
                  </a:extLst>
                </p:cNvPr>
                <p:cNvCxnSpPr>
                  <a:cxnSpLocks/>
                </p:cNvCxnSpPr>
                <p:nvPr/>
              </p:nvCxnSpPr>
              <p:spPr>
                <a:xfrm rot="5400000">
                  <a:off x="8263940" y="3994132"/>
                  <a:ext cx="348722" cy="5267"/>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D26170FA-9223-7461-8BB1-72831D8A8CEE}"/>
                  </a:ext>
                </a:extLst>
              </p:cNvPr>
              <p:cNvGrpSpPr/>
              <p:nvPr/>
            </p:nvGrpSpPr>
            <p:grpSpPr>
              <a:xfrm rot="16200000">
                <a:off x="7833010" y="4958219"/>
                <a:ext cx="1079" cy="274320"/>
                <a:chOff x="8440931" y="3857880"/>
                <a:chExt cx="1079" cy="228600"/>
              </a:xfrm>
            </p:grpSpPr>
            <p:cxnSp>
              <p:nvCxnSpPr>
                <p:cNvPr id="164" name="Straight Connector 163">
                  <a:extLst>
                    <a:ext uri="{FF2B5EF4-FFF2-40B4-BE49-F238E27FC236}">
                      <a16:creationId xmlns:a16="http://schemas.microsoft.com/office/drawing/2014/main" id="{022AC513-7EC9-0129-0827-DF9610E21978}"/>
                    </a:ext>
                  </a:extLst>
                </p:cNvPr>
                <p:cNvCxnSpPr/>
                <p:nvPr/>
              </p:nvCxnSpPr>
              <p:spPr>
                <a:xfrm>
                  <a:off x="8440931" y="3857880"/>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BEDDE83-5E06-FAFE-64CC-631B000B9A97}"/>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14829703-B052-C5BC-33BA-6CD851A6D8FA}"/>
                  </a:ext>
                </a:extLst>
              </p:cNvPr>
              <p:cNvGrpSpPr/>
              <p:nvPr/>
            </p:nvGrpSpPr>
            <p:grpSpPr>
              <a:xfrm>
                <a:off x="7768398" y="5964927"/>
                <a:ext cx="386971" cy="173764"/>
                <a:chOff x="5672000" y="2876505"/>
                <a:chExt cx="620032" cy="245358"/>
              </a:xfrm>
            </p:grpSpPr>
            <p:cxnSp>
              <p:nvCxnSpPr>
                <p:cNvPr id="162" name="Straight Connector 161">
                  <a:extLst>
                    <a:ext uri="{FF2B5EF4-FFF2-40B4-BE49-F238E27FC236}">
                      <a16:creationId xmlns:a16="http://schemas.microsoft.com/office/drawing/2014/main" id="{D6EEA04B-CE14-50AC-2C61-1C189F953E83}"/>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F045754-EDDB-AE5D-7462-FF2783F46385}"/>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76AEF299-6F89-9C8C-480A-F50B0A9A91EC}"/>
                  </a:ext>
                </a:extLst>
              </p:cNvPr>
              <p:cNvGrpSpPr/>
              <p:nvPr/>
            </p:nvGrpSpPr>
            <p:grpSpPr>
              <a:xfrm>
                <a:off x="8586699" y="5964927"/>
                <a:ext cx="386971" cy="173764"/>
                <a:chOff x="5672000" y="2876505"/>
                <a:chExt cx="620032" cy="245358"/>
              </a:xfrm>
            </p:grpSpPr>
            <p:cxnSp>
              <p:nvCxnSpPr>
                <p:cNvPr id="160" name="Straight Connector 159">
                  <a:extLst>
                    <a:ext uri="{FF2B5EF4-FFF2-40B4-BE49-F238E27FC236}">
                      <a16:creationId xmlns:a16="http://schemas.microsoft.com/office/drawing/2014/main" id="{DE42CE03-184A-21D4-5DBC-35807C237D6A}"/>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6D61056-B186-AA2A-4135-24199AC94C12}"/>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9" name="Straight Connector 158">
                <a:extLst>
                  <a:ext uri="{FF2B5EF4-FFF2-40B4-BE49-F238E27FC236}">
                    <a16:creationId xmlns:a16="http://schemas.microsoft.com/office/drawing/2014/main" id="{0DD6C898-C577-6413-DF83-732C45B1E9E1}"/>
                  </a:ext>
                </a:extLst>
              </p:cNvPr>
              <p:cNvCxnSpPr/>
              <p:nvPr/>
            </p:nvCxnSpPr>
            <p:spPr>
              <a:xfrm rot="17760000">
                <a:off x="5296977" y="307245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 name="Title 1">
            <a:extLst>
              <a:ext uri="{FF2B5EF4-FFF2-40B4-BE49-F238E27FC236}">
                <a16:creationId xmlns:a16="http://schemas.microsoft.com/office/drawing/2014/main" id="{9416168C-D28F-DC87-22D1-CE555F11DA43}"/>
              </a:ext>
            </a:extLst>
          </p:cNvPr>
          <p:cNvSpPr txBox="1">
            <a:spLocks/>
          </p:cNvSpPr>
          <p:nvPr/>
        </p:nvSpPr>
        <p:spPr>
          <a:xfrm>
            <a:off x="1489735" y="25570"/>
            <a:ext cx="9851798"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r>
              <a:rPr lang="en-US" sz="3000" dirty="0">
                <a:solidFill>
                  <a:srgbClr val="FFFF00"/>
                </a:solidFill>
                <a:latin typeface="Arial"/>
              </a:rPr>
              <a:t>Some Assumptions about Language Processing</a:t>
            </a:r>
          </a:p>
        </p:txBody>
      </p:sp>
      <p:sp>
        <p:nvSpPr>
          <p:cNvPr id="97" name="TextBox 96">
            <a:extLst>
              <a:ext uri="{FF2B5EF4-FFF2-40B4-BE49-F238E27FC236}">
                <a16:creationId xmlns:a16="http://schemas.microsoft.com/office/drawing/2014/main" id="{6D1CBD8A-2546-724A-9DB6-F596E1DFCBC6}"/>
              </a:ext>
            </a:extLst>
          </p:cNvPr>
          <p:cNvSpPr txBox="1"/>
          <p:nvPr/>
        </p:nvSpPr>
        <p:spPr>
          <a:xfrm>
            <a:off x="7061284" y="1376673"/>
            <a:ext cx="4375338" cy="923330"/>
          </a:xfrm>
          <a:prstGeom prst="rect">
            <a:avLst/>
          </a:prstGeom>
          <a:noFill/>
        </p:spPr>
        <p:txBody>
          <a:bodyPr wrap="square" rtlCol="0" anchor="ctr">
            <a:spAutoFit/>
          </a:bodyPr>
          <a:lstStyle/>
          <a:p>
            <a:pPr defTabSz="457200">
              <a:defRPr/>
            </a:pPr>
            <a:r>
              <a:rPr lang="en-US" dirty="0">
                <a:solidFill>
                  <a:srgbClr val="FFFFFF"/>
                </a:solidFill>
                <a:latin typeface="Arial" panose="020B0604020202020204" pitchFamily="34" charset="0"/>
                <a:cs typeface="Arial" panose="020B0604020202020204" pitchFamily="34" charset="0"/>
              </a:rPr>
              <a:t>Hierarchically structured </a:t>
            </a:r>
          </a:p>
          <a:p>
            <a:pPr defTabSz="457200">
              <a:defRPr/>
            </a:pPr>
            <a:r>
              <a:rPr lang="en-US" dirty="0">
                <a:solidFill>
                  <a:srgbClr val="FFFFFF"/>
                </a:solidFill>
                <a:latin typeface="Arial" panose="020B0604020202020204" pitchFamily="34" charset="0"/>
                <a:cs typeface="Arial" panose="020B0604020202020204" pitchFamily="34" charset="0"/>
              </a:rPr>
              <a:t>information represented at multiple temporal &amp; spatial scales</a:t>
            </a:r>
          </a:p>
        </p:txBody>
      </p:sp>
      <p:grpSp>
        <p:nvGrpSpPr>
          <p:cNvPr id="106" name="Group 105">
            <a:extLst>
              <a:ext uri="{FF2B5EF4-FFF2-40B4-BE49-F238E27FC236}">
                <a16:creationId xmlns:a16="http://schemas.microsoft.com/office/drawing/2014/main" id="{9EB05538-B366-EADD-8BC0-9090DFB1B977}"/>
              </a:ext>
            </a:extLst>
          </p:cNvPr>
          <p:cNvGrpSpPr/>
          <p:nvPr/>
        </p:nvGrpSpPr>
        <p:grpSpPr>
          <a:xfrm>
            <a:off x="5468155" y="1332436"/>
            <a:ext cx="6952414" cy="4040819"/>
            <a:chOff x="5468155" y="1332436"/>
            <a:chExt cx="6952414" cy="4040819"/>
          </a:xfrm>
        </p:grpSpPr>
        <p:grpSp>
          <p:nvGrpSpPr>
            <p:cNvPr id="102" name="Group 101">
              <a:extLst>
                <a:ext uri="{FF2B5EF4-FFF2-40B4-BE49-F238E27FC236}">
                  <a16:creationId xmlns:a16="http://schemas.microsoft.com/office/drawing/2014/main" id="{AD7AB9A4-3194-C74D-4ED6-36924E9E5172}"/>
                </a:ext>
              </a:extLst>
            </p:cNvPr>
            <p:cNvGrpSpPr/>
            <p:nvPr/>
          </p:nvGrpSpPr>
          <p:grpSpPr>
            <a:xfrm>
              <a:off x="5815646" y="1332436"/>
              <a:ext cx="0" cy="4040819"/>
              <a:chOff x="5709630" y="1676992"/>
              <a:chExt cx="0" cy="4040819"/>
            </a:xfrm>
          </p:grpSpPr>
          <p:cxnSp>
            <p:nvCxnSpPr>
              <p:cNvPr id="93" name="Straight Arrow Connector 92">
                <a:extLst>
                  <a:ext uri="{FF2B5EF4-FFF2-40B4-BE49-F238E27FC236}">
                    <a16:creationId xmlns:a16="http://schemas.microsoft.com/office/drawing/2014/main" id="{DF0E7416-D1D3-74EF-44F1-9E8CCB4886FA}"/>
                  </a:ext>
                </a:extLst>
              </p:cNvPr>
              <p:cNvCxnSpPr>
                <a:cxnSpLocks/>
              </p:cNvCxnSpPr>
              <p:nvPr/>
            </p:nvCxnSpPr>
            <p:spPr>
              <a:xfrm>
                <a:off x="5709630" y="1676992"/>
                <a:ext cx="0" cy="128016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42BC6691-F58A-5493-D957-BDA0D9F87A80}"/>
                  </a:ext>
                </a:extLst>
              </p:cNvPr>
              <p:cNvCxnSpPr>
                <a:cxnSpLocks/>
              </p:cNvCxnSpPr>
              <p:nvPr/>
            </p:nvCxnSpPr>
            <p:spPr>
              <a:xfrm flipV="1">
                <a:off x="5709630" y="4711971"/>
                <a:ext cx="0" cy="100584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849DA91-924F-97EF-1CA9-633D7798A3DD}"/>
                  </a:ext>
                </a:extLst>
              </p:cNvPr>
              <p:cNvCxnSpPr>
                <a:cxnSpLocks/>
              </p:cNvCxnSpPr>
              <p:nvPr/>
            </p:nvCxnSpPr>
            <p:spPr>
              <a:xfrm>
                <a:off x="5709630" y="3252278"/>
                <a:ext cx="0" cy="887698"/>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95" name="TextBox 194">
              <a:extLst>
                <a:ext uri="{FF2B5EF4-FFF2-40B4-BE49-F238E27FC236}">
                  <a16:creationId xmlns:a16="http://schemas.microsoft.com/office/drawing/2014/main" id="{3E5900D4-F864-9925-5C30-DF0B624FCB73}"/>
                </a:ext>
              </a:extLst>
            </p:cNvPr>
            <p:cNvSpPr txBox="1"/>
            <p:nvPr/>
          </p:nvSpPr>
          <p:spPr>
            <a:xfrm>
              <a:off x="7002264" y="3429516"/>
              <a:ext cx="5418305" cy="1200329"/>
            </a:xfrm>
            <a:prstGeom prst="rect">
              <a:avLst/>
            </a:prstGeom>
            <a:noFill/>
          </p:spPr>
          <p:txBody>
            <a:bodyPr wrap="square">
              <a:spAutoFit/>
            </a:bodyPr>
            <a:lstStyle/>
            <a:p>
              <a:r>
                <a:rPr lang="en-US" i="1" kern="100" dirty="0">
                  <a:solidFill>
                    <a:schemeClr val="tx2"/>
                  </a:solidFill>
                  <a:latin typeface="Arial" panose="020B0604020202020204" pitchFamily="34" charset="0"/>
                  <a:ea typeface="Times New Roman" panose="02020603050405020304" pitchFamily="18" charset="0"/>
                  <a:cs typeface="Arial" panose="020B0604020202020204" pitchFamily="34" charset="0"/>
                </a:rPr>
                <a:t>M</a:t>
              </a:r>
              <a:r>
                <a:rPr lang="en-US" i="1"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any </a:t>
              </a:r>
              <a:r>
                <a:rPr lang="en-US"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constraints encoded </a:t>
              </a:r>
            </a:p>
            <a:p>
              <a:r>
                <a:rPr lang="en-US"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the prior context “bottom out” to</a:t>
              </a:r>
            </a:p>
            <a:p>
              <a:r>
                <a:rPr lang="en-US"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inform the lexical properties </a:t>
              </a:r>
            </a:p>
            <a:p>
              <a:r>
                <a:rPr lang="en-US"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of each subsequent word</a:t>
              </a:r>
              <a:r>
                <a:rPr lang="en-US" dirty="0">
                  <a:solidFill>
                    <a:schemeClr val="tx2"/>
                  </a:solidFill>
                  <a:effectLst/>
                  <a:latin typeface="Arial" panose="020B0604020202020204" pitchFamily="34" charset="0"/>
                  <a:cs typeface="Arial" panose="020B0604020202020204" pitchFamily="34" charset="0"/>
                </a:rPr>
                <a:t> </a:t>
              </a:r>
              <a:endParaRPr lang="en-US" dirty="0">
                <a:solidFill>
                  <a:schemeClr val="tx2"/>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3F5FF323-458E-F8DA-7735-C0FAC2113E69}"/>
                </a:ext>
              </a:extLst>
            </p:cNvPr>
            <p:cNvSpPr txBox="1"/>
            <p:nvPr/>
          </p:nvSpPr>
          <p:spPr>
            <a:xfrm>
              <a:off x="5468155" y="3873177"/>
              <a:ext cx="1053495" cy="400110"/>
            </a:xfrm>
            <a:prstGeom prst="rect">
              <a:avLst/>
            </a:prstGeom>
            <a:noFill/>
          </p:spPr>
          <p:txBody>
            <a:bodyPr wrap="none" rtlCol="0" anchor="ctr">
              <a:spAutoFit/>
            </a:bodyPr>
            <a:lstStyle/>
            <a:p>
              <a:pPr algn="ctr" defTabSz="342900">
                <a:defRPr/>
              </a:pPr>
              <a:r>
                <a:rPr lang="en-US" sz="2000" b="1" dirty="0">
                  <a:solidFill>
                    <a:srgbClr val="FFFFFF"/>
                  </a:solidFill>
                  <a:latin typeface="Helvetica" panose="020B0604020202020204" pitchFamily="34" charset="0"/>
                  <a:cs typeface="Helvetica" panose="020B0604020202020204" pitchFamily="34" charset="0"/>
                </a:rPr>
                <a:t>Lexical</a:t>
              </a:r>
            </a:p>
          </p:txBody>
        </p:sp>
      </p:grpSp>
      <p:sp>
        <p:nvSpPr>
          <p:cNvPr id="105" name="TextBox 104">
            <a:extLst>
              <a:ext uri="{FF2B5EF4-FFF2-40B4-BE49-F238E27FC236}">
                <a16:creationId xmlns:a16="http://schemas.microsoft.com/office/drawing/2014/main" id="{FB09DB22-9041-4CA1-0962-7C693CD4FB8C}"/>
              </a:ext>
            </a:extLst>
          </p:cNvPr>
          <p:cNvSpPr txBox="1"/>
          <p:nvPr/>
        </p:nvSpPr>
        <p:spPr>
          <a:xfrm>
            <a:off x="233965" y="6130163"/>
            <a:ext cx="10468379" cy="646331"/>
          </a:xfrm>
          <a:prstGeom prst="rect">
            <a:avLst/>
          </a:prstGeom>
          <a:noFill/>
        </p:spPr>
        <p:txBody>
          <a:bodyPr wrap="square">
            <a:spAutoFit/>
          </a:bodyPr>
          <a:lstStyle/>
          <a:p>
            <a:r>
              <a:rPr lang="en-US" sz="1800" i="1" kern="100" dirty="0">
                <a:solidFill>
                  <a:schemeClr val="tx2"/>
                </a:solidFill>
                <a:effectLst/>
                <a:latin typeface="Times Roman" pitchFamily="2" charset="0"/>
                <a:ea typeface="Malgun Gothic" panose="020B0503020000020004" pitchFamily="34" charset="-127"/>
                <a:cs typeface="Times Roman" pitchFamily="2" charset="0"/>
              </a:rPr>
              <a:t>“We were excited about the conference in Chicago. A group of us went out for dinner. </a:t>
            </a:r>
            <a:r>
              <a:rPr lang="en-US" i="1" kern="100" dirty="0">
                <a:solidFill>
                  <a:schemeClr val="tx2"/>
                </a:solidFill>
                <a:latin typeface="Times Roman" pitchFamily="2" charset="0"/>
                <a:ea typeface="Malgun Gothic" panose="020B0503020000020004" pitchFamily="34" charset="-127"/>
                <a:cs typeface="Times Roman" pitchFamily="2" charset="0"/>
              </a:rPr>
              <a:t>At the restaurant Tilo got his tacos  and asked for a …lime”</a:t>
            </a:r>
            <a:endParaRPr lang="en-US" sz="1800" kern="100" dirty="0">
              <a:solidFill>
                <a:schemeClr val="tx2"/>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8008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37D31-79C6-EFB5-7428-B009D0D14253}"/>
            </a:ext>
          </a:extLst>
        </p:cNvPr>
        <p:cNvGrpSpPr/>
        <p:nvPr/>
      </p:nvGrpSpPr>
      <p:grpSpPr>
        <a:xfrm>
          <a:off x="0" y="0"/>
          <a:ext cx="0" cy="0"/>
          <a:chOff x="0" y="0"/>
          <a:chExt cx="0" cy="0"/>
        </a:xfrm>
      </p:grpSpPr>
      <p:grpSp>
        <p:nvGrpSpPr>
          <p:cNvPr id="457" name="Group 456">
            <a:extLst>
              <a:ext uri="{FF2B5EF4-FFF2-40B4-BE49-F238E27FC236}">
                <a16:creationId xmlns:a16="http://schemas.microsoft.com/office/drawing/2014/main" id="{25E2DADF-0454-9F6F-1AEB-214398D7F3AF}"/>
              </a:ext>
            </a:extLst>
          </p:cNvPr>
          <p:cNvGrpSpPr>
            <a:grpSpLocks noChangeAspect="1"/>
          </p:cNvGrpSpPr>
          <p:nvPr/>
        </p:nvGrpSpPr>
        <p:grpSpPr>
          <a:xfrm>
            <a:off x="9234824" y="1029053"/>
            <a:ext cx="2915179" cy="2291351"/>
            <a:chOff x="2099504" y="2217349"/>
            <a:chExt cx="2443032" cy="1920240"/>
          </a:xfrm>
        </p:grpSpPr>
        <p:pic>
          <p:nvPicPr>
            <p:cNvPr id="458" name="Picture 457">
              <a:extLst>
                <a:ext uri="{FF2B5EF4-FFF2-40B4-BE49-F238E27FC236}">
                  <a16:creationId xmlns:a16="http://schemas.microsoft.com/office/drawing/2014/main" id="{C6C6AAF2-9B4C-CEC6-FBC2-C294E84DF176}"/>
                </a:ext>
              </a:extLst>
            </p:cNvPr>
            <p:cNvPicPr>
              <a:picLocks noChangeAspect="1"/>
            </p:cNvPicPr>
            <p:nvPr/>
          </p:nvPicPr>
          <p:blipFill>
            <a:blip r:embed="rId3">
              <a:duotone>
                <a:srgbClr val="808080">
                  <a:shade val="45000"/>
                  <a:satMod val="135000"/>
                </a:srgbClr>
                <a:prstClr val="white"/>
              </a:duotone>
            </a:blip>
            <a:stretch>
              <a:fillRect/>
            </a:stretch>
          </p:blipFill>
          <p:spPr>
            <a:xfrm flipH="1">
              <a:off x="2099504" y="2217349"/>
              <a:ext cx="2443032" cy="1920240"/>
            </a:xfrm>
            <a:prstGeom prst="rect">
              <a:avLst/>
            </a:prstGeom>
            <a:noFill/>
          </p:spPr>
        </p:pic>
        <p:grpSp>
          <p:nvGrpSpPr>
            <p:cNvPr id="459" name="Group 458">
              <a:extLst>
                <a:ext uri="{FF2B5EF4-FFF2-40B4-BE49-F238E27FC236}">
                  <a16:creationId xmlns:a16="http://schemas.microsoft.com/office/drawing/2014/main" id="{2DF43A0F-117F-361B-296D-3BE5DDBEE10E}"/>
                </a:ext>
              </a:extLst>
            </p:cNvPr>
            <p:cNvGrpSpPr/>
            <p:nvPr/>
          </p:nvGrpSpPr>
          <p:grpSpPr>
            <a:xfrm>
              <a:off x="2436776" y="2388932"/>
              <a:ext cx="1830424" cy="864490"/>
              <a:chOff x="214163" y="1057356"/>
              <a:chExt cx="8817554" cy="5536756"/>
            </a:xfrm>
          </p:grpSpPr>
          <p:sp>
            <p:nvSpPr>
              <p:cNvPr id="460" name="Oval 459">
                <a:extLst>
                  <a:ext uri="{FF2B5EF4-FFF2-40B4-BE49-F238E27FC236}">
                    <a16:creationId xmlns:a16="http://schemas.microsoft.com/office/drawing/2014/main" id="{6CDCDE4B-D7ED-2460-1668-CED251E2D3E6}"/>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1" name="Oval 460">
                <a:extLst>
                  <a:ext uri="{FF2B5EF4-FFF2-40B4-BE49-F238E27FC236}">
                    <a16:creationId xmlns:a16="http://schemas.microsoft.com/office/drawing/2014/main" id="{09341F87-AAC3-0234-1D0A-7CEF179E014F}"/>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2" name="Oval 461">
                <a:extLst>
                  <a:ext uri="{FF2B5EF4-FFF2-40B4-BE49-F238E27FC236}">
                    <a16:creationId xmlns:a16="http://schemas.microsoft.com/office/drawing/2014/main" id="{6368A7ED-503E-3F93-5E39-D1DAA744552D}"/>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3" name="Oval 462">
                <a:extLst>
                  <a:ext uri="{FF2B5EF4-FFF2-40B4-BE49-F238E27FC236}">
                    <a16:creationId xmlns:a16="http://schemas.microsoft.com/office/drawing/2014/main" id="{A7073B38-9C21-A0E4-1BAF-F57C13B9F6AD}"/>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4" name="Oval 463">
                <a:extLst>
                  <a:ext uri="{FF2B5EF4-FFF2-40B4-BE49-F238E27FC236}">
                    <a16:creationId xmlns:a16="http://schemas.microsoft.com/office/drawing/2014/main" id="{4218D153-FC27-D122-5E30-C43C76C2F697}"/>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5" name="Oval 464">
                <a:extLst>
                  <a:ext uri="{FF2B5EF4-FFF2-40B4-BE49-F238E27FC236}">
                    <a16:creationId xmlns:a16="http://schemas.microsoft.com/office/drawing/2014/main" id="{FA3D6E5B-57DF-1CEC-A25C-E2A611DA9461}"/>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6" name="Oval 465">
                <a:extLst>
                  <a:ext uri="{FF2B5EF4-FFF2-40B4-BE49-F238E27FC236}">
                    <a16:creationId xmlns:a16="http://schemas.microsoft.com/office/drawing/2014/main" id="{0A4A42AB-86A7-D106-FFA6-3B71DCF6637E}"/>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7" name="Oval 466">
                <a:extLst>
                  <a:ext uri="{FF2B5EF4-FFF2-40B4-BE49-F238E27FC236}">
                    <a16:creationId xmlns:a16="http://schemas.microsoft.com/office/drawing/2014/main" id="{1CCF1C0F-381B-D60F-62A4-2ACAA59CEA9B}"/>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468" name="Straight Arrow Connector 467">
                <a:extLst>
                  <a:ext uri="{FF2B5EF4-FFF2-40B4-BE49-F238E27FC236}">
                    <a16:creationId xmlns:a16="http://schemas.microsoft.com/office/drawing/2014/main" id="{DD7204A3-4D26-0032-044E-FBC9EB4179A9}"/>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69" name="Straight Arrow Connector 468">
                <a:extLst>
                  <a:ext uri="{FF2B5EF4-FFF2-40B4-BE49-F238E27FC236}">
                    <a16:creationId xmlns:a16="http://schemas.microsoft.com/office/drawing/2014/main" id="{C8862443-3AA9-382F-E9F1-3D2ECBE2976D}"/>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70" name="Straight Arrow Connector 469">
                <a:extLst>
                  <a:ext uri="{FF2B5EF4-FFF2-40B4-BE49-F238E27FC236}">
                    <a16:creationId xmlns:a16="http://schemas.microsoft.com/office/drawing/2014/main" id="{ADD5C957-200E-AC9A-3B2F-03A2163721A5}"/>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71" name="Straight Arrow Connector 470">
                <a:extLst>
                  <a:ext uri="{FF2B5EF4-FFF2-40B4-BE49-F238E27FC236}">
                    <a16:creationId xmlns:a16="http://schemas.microsoft.com/office/drawing/2014/main" id="{5F0F7AD6-E46E-E5D6-EAA9-E8BE8CB340E2}"/>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2" name="Straight Arrow Connector 471">
                <a:extLst>
                  <a:ext uri="{FF2B5EF4-FFF2-40B4-BE49-F238E27FC236}">
                    <a16:creationId xmlns:a16="http://schemas.microsoft.com/office/drawing/2014/main" id="{3D7F5861-3E51-C449-C7E0-33979644FA83}"/>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3" name="Straight Arrow Connector 472">
                <a:extLst>
                  <a:ext uri="{FF2B5EF4-FFF2-40B4-BE49-F238E27FC236}">
                    <a16:creationId xmlns:a16="http://schemas.microsoft.com/office/drawing/2014/main" id="{FA214226-BEA1-2A92-667C-460ED89C0812}"/>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474" name="Straight Arrow Connector 473">
                <a:extLst>
                  <a:ext uri="{FF2B5EF4-FFF2-40B4-BE49-F238E27FC236}">
                    <a16:creationId xmlns:a16="http://schemas.microsoft.com/office/drawing/2014/main" id="{453DC899-B3DD-583C-ACAC-0EB32CC9CD74}"/>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75" name="Straight Arrow Connector 474">
                <a:extLst>
                  <a:ext uri="{FF2B5EF4-FFF2-40B4-BE49-F238E27FC236}">
                    <a16:creationId xmlns:a16="http://schemas.microsoft.com/office/drawing/2014/main" id="{64231A9E-2946-3CFA-8F9C-346A35E83F93}"/>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76" name="Straight Arrow Connector 475">
                <a:extLst>
                  <a:ext uri="{FF2B5EF4-FFF2-40B4-BE49-F238E27FC236}">
                    <a16:creationId xmlns:a16="http://schemas.microsoft.com/office/drawing/2014/main" id="{2BA02039-2418-71D2-B191-B4C362B4515B}"/>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77" name="Straight Arrow Connector 476">
                <a:extLst>
                  <a:ext uri="{FF2B5EF4-FFF2-40B4-BE49-F238E27FC236}">
                    <a16:creationId xmlns:a16="http://schemas.microsoft.com/office/drawing/2014/main" id="{FC7AE750-6034-3423-FA1F-8E2DF30E9511}"/>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8" name="Straight Arrow Connector 477">
                <a:extLst>
                  <a:ext uri="{FF2B5EF4-FFF2-40B4-BE49-F238E27FC236}">
                    <a16:creationId xmlns:a16="http://schemas.microsoft.com/office/drawing/2014/main" id="{8BE83715-C86E-1AD7-0C5A-1FC2D769E818}"/>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9" name="Straight Arrow Connector 478">
                <a:extLst>
                  <a:ext uri="{FF2B5EF4-FFF2-40B4-BE49-F238E27FC236}">
                    <a16:creationId xmlns:a16="http://schemas.microsoft.com/office/drawing/2014/main" id="{FF57D3CE-FC48-551F-375A-1F1D8804E639}"/>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0" name="Straight Arrow Connector 479">
                <a:extLst>
                  <a:ext uri="{FF2B5EF4-FFF2-40B4-BE49-F238E27FC236}">
                    <a16:creationId xmlns:a16="http://schemas.microsoft.com/office/drawing/2014/main" id="{3CCCF3D6-DFEB-BF3F-6907-B97EDB8EB9AD}"/>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1" name="Straight Arrow Connector 480">
                <a:extLst>
                  <a:ext uri="{FF2B5EF4-FFF2-40B4-BE49-F238E27FC236}">
                    <a16:creationId xmlns:a16="http://schemas.microsoft.com/office/drawing/2014/main" id="{420DD224-388D-4138-A8BD-78603BEB2FB9}"/>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2" name="Straight Arrow Connector 481">
                <a:extLst>
                  <a:ext uri="{FF2B5EF4-FFF2-40B4-BE49-F238E27FC236}">
                    <a16:creationId xmlns:a16="http://schemas.microsoft.com/office/drawing/2014/main" id="{742E3F4B-5463-F523-9188-9ECF520CED4A}"/>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3" name="Straight Arrow Connector 482">
                <a:extLst>
                  <a:ext uri="{FF2B5EF4-FFF2-40B4-BE49-F238E27FC236}">
                    <a16:creationId xmlns:a16="http://schemas.microsoft.com/office/drawing/2014/main" id="{14E99B96-0E05-913F-EBAA-44ABD6B7E769}"/>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sp>
        <p:nvSpPr>
          <p:cNvPr id="510" name="Striped Right Arrow 509">
            <a:extLst>
              <a:ext uri="{FF2B5EF4-FFF2-40B4-BE49-F238E27FC236}">
                <a16:creationId xmlns:a16="http://schemas.microsoft.com/office/drawing/2014/main" id="{D1882DFB-0888-F7A0-647D-1BD996590DFB}"/>
              </a:ext>
            </a:extLst>
          </p:cNvPr>
          <p:cNvSpPr/>
          <p:nvPr/>
        </p:nvSpPr>
        <p:spPr>
          <a:xfrm rot="10800000">
            <a:off x="5210158" y="1922404"/>
            <a:ext cx="1463040" cy="127646"/>
          </a:xfrm>
          <a:prstGeom prst="stripedRightArrow">
            <a:avLst>
              <a:gd name="adj1" fmla="val 50000"/>
              <a:gd name="adj2" fmla="val 111562"/>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1pPr>
            <a:lvl2pPr marL="4572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2pPr>
            <a:lvl3pPr marL="9144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3pPr>
            <a:lvl4pPr marL="13716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4pPr>
            <a:lvl5pPr marL="18288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5pPr>
            <a:lvl6pPr marL="2286000" algn="l" defTabSz="914400" rtl="0" eaLnBrk="1" latinLnBrk="0" hangingPunct="1">
              <a:defRPr sz="1600" kern="1200">
                <a:solidFill>
                  <a:schemeClr val="tx1"/>
                </a:solidFill>
                <a:latin typeface="Times New Roman" charset="0"/>
                <a:ea typeface="ＭＳ Ｐゴシック" charset="-128"/>
                <a:cs typeface="+mn-cs"/>
              </a:defRPr>
            </a:lvl6pPr>
            <a:lvl7pPr marL="2743200" algn="l" defTabSz="914400" rtl="0" eaLnBrk="1" latinLnBrk="0" hangingPunct="1">
              <a:defRPr sz="1600" kern="1200">
                <a:solidFill>
                  <a:schemeClr val="tx1"/>
                </a:solidFill>
                <a:latin typeface="Times New Roman" charset="0"/>
                <a:ea typeface="ＭＳ Ｐゴシック" charset="-128"/>
                <a:cs typeface="+mn-cs"/>
              </a:defRPr>
            </a:lvl7pPr>
            <a:lvl8pPr marL="3200400" algn="l" defTabSz="914400" rtl="0" eaLnBrk="1" latinLnBrk="0" hangingPunct="1">
              <a:defRPr sz="1600" kern="1200">
                <a:solidFill>
                  <a:schemeClr val="tx1"/>
                </a:solidFill>
                <a:latin typeface="Times New Roman" charset="0"/>
                <a:ea typeface="ＭＳ Ｐゴシック" charset="-128"/>
                <a:cs typeface="+mn-cs"/>
              </a:defRPr>
            </a:lvl8pPr>
          </a:lstStyle>
          <a:p>
            <a:pPr eaLnBrk="1" hangingPunct="1">
              <a:defRPr/>
            </a:pPr>
            <a:endParaRPr lang="en-US">
              <a:solidFill>
                <a:srgbClr val="FFFF00"/>
              </a:solidFill>
              <a:cs typeface="ＭＳ Ｐゴシック"/>
            </a:endParaRPr>
          </a:p>
        </p:txBody>
      </p:sp>
      <p:sp>
        <p:nvSpPr>
          <p:cNvPr id="513" name="Striped Right Arrow 512">
            <a:extLst>
              <a:ext uri="{FF2B5EF4-FFF2-40B4-BE49-F238E27FC236}">
                <a16:creationId xmlns:a16="http://schemas.microsoft.com/office/drawing/2014/main" id="{D1882DFB-0888-F7A0-647D-1BD996590DFB}"/>
              </a:ext>
            </a:extLst>
          </p:cNvPr>
          <p:cNvSpPr/>
          <p:nvPr/>
        </p:nvSpPr>
        <p:spPr>
          <a:xfrm>
            <a:off x="5165304" y="1585197"/>
            <a:ext cx="1463040" cy="127646"/>
          </a:xfrm>
          <a:prstGeom prst="stripedRightArrow">
            <a:avLst>
              <a:gd name="adj1" fmla="val 50000"/>
              <a:gd name="adj2" fmla="val 100369"/>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1pPr>
            <a:lvl2pPr marL="4572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2pPr>
            <a:lvl3pPr marL="9144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3pPr>
            <a:lvl4pPr marL="13716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4pPr>
            <a:lvl5pPr marL="18288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5pPr>
            <a:lvl6pPr marL="2286000" algn="l" defTabSz="914400" rtl="0" eaLnBrk="1" latinLnBrk="0" hangingPunct="1">
              <a:defRPr sz="1600" kern="1200">
                <a:solidFill>
                  <a:schemeClr val="tx1"/>
                </a:solidFill>
                <a:latin typeface="Times New Roman" charset="0"/>
                <a:ea typeface="ＭＳ Ｐゴシック" charset="-128"/>
                <a:cs typeface="+mn-cs"/>
              </a:defRPr>
            </a:lvl6pPr>
            <a:lvl7pPr marL="2743200" algn="l" defTabSz="914400" rtl="0" eaLnBrk="1" latinLnBrk="0" hangingPunct="1">
              <a:defRPr sz="1600" kern="1200">
                <a:solidFill>
                  <a:schemeClr val="tx1"/>
                </a:solidFill>
                <a:latin typeface="Times New Roman" charset="0"/>
                <a:ea typeface="ＭＳ Ｐゴシック" charset="-128"/>
                <a:cs typeface="+mn-cs"/>
              </a:defRPr>
            </a:lvl7pPr>
            <a:lvl8pPr marL="3200400" algn="l" defTabSz="914400" rtl="0" eaLnBrk="1" latinLnBrk="0" hangingPunct="1">
              <a:defRPr sz="1600" kern="1200">
                <a:solidFill>
                  <a:schemeClr val="tx1"/>
                </a:solidFill>
                <a:latin typeface="Times New Roman" charset="0"/>
                <a:ea typeface="ＭＳ Ｐゴシック" charset="-128"/>
                <a:cs typeface="+mn-cs"/>
              </a:defRPr>
            </a:lvl8pPr>
          </a:lstStyle>
          <a:p>
            <a:pPr eaLnBrk="1" hangingPunct="1">
              <a:defRPr/>
            </a:pPr>
            <a:endParaRPr lang="en-US">
              <a:solidFill>
                <a:srgbClr val="FFFF00"/>
              </a:solidFill>
              <a:cs typeface="ＭＳ Ｐゴシック"/>
            </a:endParaRPr>
          </a:p>
        </p:txBody>
      </p:sp>
      <p:sp>
        <p:nvSpPr>
          <p:cNvPr id="589" name="TextBox 588">
            <a:extLst>
              <a:ext uri="{FF2B5EF4-FFF2-40B4-BE49-F238E27FC236}">
                <a16:creationId xmlns:a16="http://schemas.microsoft.com/office/drawing/2014/main" id="{DB56DF47-4166-FFBC-1A24-56DFE047157C}"/>
              </a:ext>
            </a:extLst>
          </p:cNvPr>
          <p:cNvSpPr txBox="1"/>
          <p:nvPr/>
        </p:nvSpPr>
        <p:spPr>
          <a:xfrm>
            <a:off x="3132898" y="3362526"/>
            <a:ext cx="218008"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At</a:t>
            </a:r>
            <a:endParaRPr lang="en-US" dirty="0">
              <a:solidFill>
                <a:srgbClr val="FF46D1"/>
              </a:solidFill>
              <a:latin typeface="Helvetica" panose="020B0604020202020204" pitchFamily="34" charset="0"/>
              <a:cs typeface="Helvetica" panose="020B0604020202020204" pitchFamily="34" charset="0"/>
            </a:endParaRPr>
          </a:p>
        </p:txBody>
      </p:sp>
      <p:sp>
        <p:nvSpPr>
          <p:cNvPr id="590" name="TextBox 589">
            <a:extLst>
              <a:ext uri="{FF2B5EF4-FFF2-40B4-BE49-F238E27FC236}">
                <a16:creationId xmlns:a16="http://schemas.microsoft.com/office/drawing/2014/main" id="{91706B1D-A8F9-607F-079E-984B59A2C443}"/>
              </a:ext>
            </a:extLst>
          </p:cNvPr>
          <p:cNvSpPr txBox="1"/>
          <p:nvPr/>
        </p:nvSpPr>
        <p:spPr>
          <a:xfrm>
            <a:off x="7208311" y="3362526"/>
            <a:ext cx="294954" cy="276999"/>
          </a:xfrm>
          <a:prstGeom prst="rect">
            <a:avLst/>
          </a:prstGeom>
          <a:noFill/>
        </p:spPr>
        <p:txBody>
          <a:bodyPr wrap="none" lIns="0" tIns="0" rIns="0" bIns="0" rtlCol="0" anchor="ctr">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He</a:t>
            </a:r>
            <a:endParaRPr lang="en-US" dirty="0">
              <a:solidFill>
                <a:srgbClr val="FF46D1"/>
              </a:solidFill>
              <a:latin typeface="Helvetica" panose="020B0604020202020204" pitchFamily="34" charset="0"/>
              <a:cs typeface="Helvetica" panose="020B0604020202020204" pitchFamily="34" charset="0"/>
            </a:endParaRPr>
          </a:p>
        </p:txBody>
      </p:sp>
      <p:sp>
        <p:nvSpPr>
          <p:cNvPr id="591" name="TextBox 590">
            <a:extLst>
              <a:ext uri="{FF2B5EF4-FFF2-40B4-BE49-F238E27FC236}">
                <a16:creationId xmlns:a16="http://schemas.microsoft.com/office/drawing/2014/main" id="{DB56DF47-4166-FFBC-1A24-56DFE047157C}"/>
              </a:ext>
            </a:extLst>
          </p:cNvPr>
          <p:cNvSpPr txBox="1"/>
          <p:nvPr/>
        </p:nvSpPr>
        <p:spPr>
          <a:xfrm>
            <a:off x="3421133" y="3362526"/>
            <a:ext cx="320602"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the</a:t>
            </a:r>
            <a:endParaRPr lang="en-US" dirty="0">
              <a:solidFill>
                <a:srgbClr val="FF46D1"/>
              </a:solidFill>
              <a:latin typeface="Helvetica" panose="020B0604020202020204" pitchFamily="34" charset="0"/>
              <a:cs typeface="Helvetica" panose="020B0604020202020204" pitchFamily="34" charset="0"/>
            </a:endParaRPr>
          </a:p>
        </p:txBody>
      </p:sp>
      <p:sp>
        <p:nvSpPr>
          <p:cNvPr id="592" name="TextBox 591">
            <a:extLst>
              <a:ext uri="{FF2B5EF4-FFF2-40B4-BE49-F238E27FC236}">
                <a16:creationId xmlns:a16="http://schemas.microsoft.com/office/drawing/2014/main" id="{DB56DF47-4166-FFBC-1A24-56DFE047157C}"/>
              </a:ext>
            </a:extLst>
          </p:cNvPr>
          <p:cNvSpPr txBox="1"/>
          <p:nvPr/>
        </p:nvSpPr>
        <p:spPr>
          <a:xfrm>
            <a:off x="3789002" y="3362526"/>
            <a:ext cx="1102866"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restaurant,</a:t>
            </a:r>
            <a:endParaRPr lang="en-US" dirty="0">
              <a:solidFill>
                <a:srgbClr val="FF46D1"/>
              </a:solidFill>
              <a:latin typeface="Helvetica" panose="020B0604020202020204" pitchFamily="34" charset="0"/>
              <a:cs typeface="Helvetica" panose="020B0604020202020204" pitchFamily="34" charset="0"/>
            </a:endParaRPr>
          </a:p>
        </p:txBody>
      </p:sp>
      <p:sp>
        <p:nvSpPr>
          <p:cNvPr id="593" name="TextBox 592">
            <a:extLst>
              <a:ext uri="{FF2B5EF4-FFF2-40B4-BE49-F238E27FC236}">
                <a16:creationId xmlns:a16="http://schemas.microsoft.com/office/drawing/2014/main" id="{DB56DF47-4166-FFBC-1A24-56DFE047157C}"/>
              </a:ext>
            </a:extLst>
          </p:cNvPr>
          <p:cNvSpPr txBox="1"/>
          <p:nvPr/>
        </p:nvSpPr>
        <p:spPr>
          <a:xfrm>
            <a:off x="5195276" y="3362526"/>
            <a:ext cx="363433"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cs typeface="Helvetica" panose="020B0604020202020204" pitchFamily="34" charset="0"/>
              </a:rPr>
              <a:t>Tilo</a:t>
            </a:r>
          </a:p>
        </p:txBody>
      </p:sp>
      <p:sp>
        <p:nvSpPr>
          <p:cNvPr id="594" name="TextBox 593">
            <a:extLst>
              <a:ext uri="{FF2B5EF4-FFF2-40B4-BE49-F238E27FC236}">
                <a16:creationId xmlns:a16="http://schemas.microsoft.com/office/drawing/2014/main" id="{DB56DF47-4166-FFBC-1A24-56DFE047157C}"/>
              </a:ext>
            </a:extLst>
          </p:cNvPr>
          <p:cNvSpPr txBox="1"/>
          <p:nvPr/>
        </p:nvSpPr>
        <p:spPr>
          <a:xfrm>
            <a:off x="6231861" y="3362526"/>
            <a:ext cx="294953"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his</a:t>
            </a:r>
            <a:endParaRPr lang="en-US" dirty="0">
              <a:solidFill>
                <a:srgbClr val="FF46D1"/>
              </a:solidFill>
              <a:latin typeface="Helvetica" panose="020B0604020202020204" pitchFamily="34" charset="0"/>
              <a:cs typeface="Helvetica" panose="020B0604020202020204" pitchFamily="34" charset="0"/>
            </a:endParaRPr>
          </a:p>
        </p:txBody>
      </p:sp>
      <p:sp>
        <p:nvSpPr>
          <p:cNvPr id="595" name="TextBox 594">
            <a:extLst>
              <a:ext uri="{FF2B5EF4-FFF2-40B4-BE49-F238E27FC236}">
                <a16:creationId xmlns:a16="http://schemas.microsoft.com/office/drawing/2014/main" id="{DB56DF47-4166-FFBC-1A24-56DFE047157C}"/>
              </a:ext>
            </a:extLst>
          </p:cNvPr>
          <p:cNvSpPr txBox="1"/>
          <p:nvPr/>
        </p:nvSpPr>
        <p:spPr>
          <a:xfrm>
            <a:off x="6433942" y="3362526"/>
            <a:ext cx="679673"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  tacos</a:t>
            </a:r>
            <a:endParaRPr lang="en-US" dirty="0">
              <a:solidFill>
                <a:srgbClr val="FF46D1"/>
              </a:solidFill>
              <a:latin typeface="Helvetica" panose="020B0604020202020204" pitchFamily="34" charset="0"/>
              <a:cs typeface="Helvetica" panose="020B0604020202020204" pitchFamily="34" charset="0"/>
            </a:endParaRPr>
          </a:p>
        </p:txBody>
      </p:sp>
      <p:sp>
        <p:nvSpPr>
          <p:cNvPr id="596" name="TextBox 595">
            <a:extLst>
              <a:ext uri="{FF2B5EF4-FFF2-40B4-BE49-F238E27FC236}">
                <a16:creationId xmlns:a16="http://schemas.microsoft.com/office/drawing/2014/main" id="{DB56DF47-4166-FFBC-1A24-56DFE047157C}"/>
              </a:ext>
            </a:extLst>
          </p:cNvPr>
          <p:cNvSpPr txBox="1"/>
          <p:nvPr/>
        </p:nvSpPr>
        <p:spPr>
          <a:xfrm>
            <a:off x="5836966" y="3362526"/>
            <a:ext cx="320601"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got</a:t>
            </a:r>
            <a:endParaRPr lang="en-US" dirty="0">
              <a:solidFill>
                <a:srgbClr val="FF46D1"/>
              </a:solidFill>
              <a:latin typeface="Helvetica" panose="020B0604020202020204" pitchFamily="34" charset="0"/>
              <a:cs typeface="Helvetica" panose="020B0604020202020204" pitchFamily="34" charset="0"/>
            </a:endParaRPr>
          </a:p>
        </p:txBody>
      </p:sp>
      <p:sp>
        <p:nvSpPr>
          <p:cNvPr id="597" name="TextBox 596">
            <a:extLst>
              <a:ext uri="{FF2B5EF4-FFF2-40B4-BE49-F238E27FC236}">
                <a16:creationId xmlns:a16="http://schemas.microsoft.com/office/drawing/2014/main" id="{91706B1D-A8F9-607F-079E-984B59A2C443}"/>
              </a:ext>
            </a:extLst>
          </p:cNvPr>
          <p:cNvSpPr txBox="1"/>
          <p:nvPr/>
        </p:nvSpPr>
        <p:spPr>
          <a:xfrm>
            <a:off x="7565605" y="3362526"/>
            <a:ext cx="615553" cy="276999"/>
          </a:xfrm>
          <a:prstGeom prst="rect">
            <a:avLst/>
          </a:prstGeom>
          <a:noFill/>
        </p:spPr>
        <p:txBody>
          <a:bodyPr wrap="none" lIns="0" tIns="0" rIns="0" bIns="0" rtlCol="0" anchor="ctr">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asked</a:t>
            </a:r>
            <a:endParaRPr lang="en-US" dirty="0">
              <a:solidFill>
                <a:srgbClr val="FF46D1"/>
              </a:solidFill>
              <a:latin typeface="Helvetica" panose="020B0604020202020204" pitchFamily="34" charset="0"/>
              <a:cs typeface="Helvetica" panose="020B0604020202020204" pitchFamily="34" charset="0"/>
            </a:endParaRPr>
          </a:p>
        </p:txBody>
      </p:sp>
      <p:sp>
        <p:nvSpPr>
          <p:cNvPr id="598" name="TextBox 597">
            <a:extLst>
              <a:ext uri="{FF2B5EF4-FFF2-40B4-BE49-F238E27FC236}">
                <a16:creationId xmlns:a16="http://schemas.microsoft.com/office/drawing/2014/main" id="{91706B1D-A8F9-607F-079E-984B59A2C443}"/>
              </a:ext>
            </a:extLst>
          </p:cNvPr>
          <p:cNvSpPr txBox="1"/>
          <p:nvPr/>
        </p:nvSpPr>
        <p:spPr>
          <a:xfrm>
            <a:off x="8271085" y="3362526"/>
            <a:ext cx="269306" cy="276999"/>
          </a:xfrm>
          <a:prstGeom prst="rect">
            <a:avLst/>
          </a:prstGeom>
          <a:noFill/>
        </p:spPr>
        <p:txBody>
          <a:bodyPr wrap="none" lIns="0" tIns="0" rIns="0" bIns="0" rtlCol="0" anchor="ctr">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for</a:t>
            </a:r>
            <a:endParaRPr lang="en-US" dirty="0">
              <a:solidFill>
                <a:srgbClr val="FF46D1"/>
              </a:solidFill>
              <a:latin typeface="Helvetica" panose="020B0604020202020204" pitchFamily="34" charset="0"/>
              <a:cs typeface="Helvetica" panose="020B0604020202020204" pitchFamily="34" charset="0"/>
            </a:endParaRPr>
          </a:p>
        </p:txBody>
      </p:sp>
      <p:sp>
        <p:nvSpPr>
          <p:cNvPr id="599" name="TextBox 598">
            <a:extLst>
              <a:ext uri="{FF2B5EF4-FFF2-40B4-BE49-F238E27FC236}">
                <a16:creationId xmlns:a16="http://schemas.microsoft.com/office/drawing/2014/main" id="{91706B1D-A8F9-607F-079E-984B59A2C443}"/>
              </a:ext>
            </a:extLst>
          </p:cNvPr>
          <p:cNvSpPr txBox="1"/>
          <p:nvPr/>
        </p:nvSpPr>
        <p:spPr>
          <a:xfrm>
            <a:off x="8598429" y="3362526"/>
            <a:ext cx="128240" cy="276999"/>
          </a:xfrm>
          <a:prstGeom prst="rect">
            <a:avLst/>
          </a:prstGeom>
          <a:noFill/>
        </p:spPr>
        <p:txBody>
          <a:bodyPr wrap="none" lIns="0" tIns="0" rIns="0" bIns="0" rtlCol="0" anchor="ctr">
            <a:spAutoFit/>
          </a:bodyPr>
          <a:lstStyle/>
          <a:p>
            <a:pPr>
              <a:defRPr/>
            </a:pPr>
            <a:r>
              <a:rPr lang="en-US" dirty="0">
                <a:solidFill>
                  <a:srgbClr val="FF46D1"/>
                </a:solidFill>
                <a:latin typeface="Helvetica" panose="020B0604020202020204" pitchFamily="34" charset="0"/>
                <a:ea typeface="ＭＳ Ｐゴシック"/>
                <a:cs typeface="Helvetica" panose="020B0604020202020204" pitchFamily="34" charset="0"/>
              </a:rPr>
              <a:t>a</a:t>
            </a:r>
            <a:endParaRPr lang="en-US" dirty="0">
              <a:solidFill>
                <a:srgbClr val="FF46D1"/>
              </a:solidFill>
              <a:latin typeface="Helvetica" panose="020B0604020202020204" pitchFamily="34" charset="0"/>
              <a:cs typeface="Helvetica" panose="020B0604020202020204" pitchFamily="34" charset="0"/>
            </a:endParaRPr>
          </a:p>
        </p:txBody>
      </p:sp>
      <p:sp>
        <p:nvSpPr>
          <p:cNvPr id="600" name="Curved Down Arrow 599">
            <a:extLst>
              <a:ext uri="{FF2B5EF4-FFF2-40B4-BE49-F238E27FC236}">
                <a16:creationId xmlns:a16="http://schemas.microsoft.com/office/drawing/2014/main" id="{EEB75656-6053-CA34-CCD0-B69B9EA97249}"/>
              </a:ext>
            </a:extLst>
          </p:cNvPr>
          <p:cNvSpPr/>
          <p:nvPr/>
        </p:nvSpPr>
        <p:spPr>
          <a:xfrm>
            <a:off x="3192522" y="2985203"/>
            <a:ext cx="496769" cy="309521"/>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1" name="Curved Down Arrow 600">
            <a:extLst>
              <a:ext uri="{FF2B5EF4-FFF2-40B4-BE49-F238E27FC236}">
                <a16:creationId xmlns:a16="http://schemas.microsoft.com/office/drawing/2014/main" id="{AA915490-1EF6-5DE2-97F7-071E34D363FC}"/>
              </a:ext>
            </a:extLst>
          </p:cNvPr>
          <p:cNvSpPr/>
          <p:nvPr/>
        </p:nvSpPr>
        <p:spPr>
          <a:xfrm>
            <a:off x="3365990" y="2981961"/>
            <a:ext cx="980824" cy="31600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2" name="Curved Down Arrow 601">
            <a:extLst>
              <a:ext uri="{FF2B5EF4-FFF2-40B4-BE49-F238E27FC236}">
                <a16:creationId xmlns:a16="http://schemas.microsoft.com/office/drawing/2014/main" id="{FFB7F04F-D397-F3E3-F7A2-68C60D09EA12}"/>
              </a:ext>
            </a:extLst>
          </p:cNvPr>
          <p:cNvSpPr/>
          <p:nvPr/>
        </p:nvSpPr>
        <p:spPr>
          <a:xfrm>
            <a:off x="3838444" y="2985776"/>
            <a:ext cx="1645742"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3" name="Curved Down Arrow 602">
            <a:extLst>
              <a:ext uri="{FF2B5EF4-FFF2-40B4-BE49-F238E27FC236}">
                <a16:creationId xmlns:a16="http://schemas.microsoft.com/office/drawing/2014/main" id="{9B7B3730-616A-2C09-0D8F-8B5019B2A2E8}"/>
              </a:ext>
            </a:extLst>
          </p:cNvPr>
          <p:cNvSpPr/>
          <p:nvPr/>
        </p:nvSpPr>
        <p:spPr>
          <a:xfrm>
            <a:off x="4487926" y="2985774"/>
            <a:ext cx="1604238" cy="308376"/>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4" name="Curved Down Arrow 603">
            <a:extLst>
              <a:ext uri="{FF2B5EF4-FFF2-40B4-BE49-F238E27FC236}">
                <a16:creationId xmlns:a16="http://schemas.microsoft.com/office/drawing/2014/main" id="{3375815E-136B-93C9-FEA4-BC1E52ED9A1D}"/>
              </a:ext>
            </a:extLst>
          </p:cNvPr>
          <p:cNvSpPr/>
          <p:nvPr/>
        </p:nvSpPr>
        <p:spPr>
          <a:xfrm>
            <a:off x="4590579" y="2985774"/>
            <a:ext cx="1911378" cy="308376"/>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5" name="Curved Down Arrow 604">
            <a:extLst>
              <a:ext uri="{FF2B5EF4-FFF2-40B4-BE49-F238E27FC236}">
                <a16:creationId xmlns:a16="http://schemas.microsoft.com/office/drawing/2014/main" id="{3C5A5F7C-ABC4-3A4F-3063-6A350670F43E}"/>
              </a:ext>
            </a:extLst>
          </p:cNvPr>
          <p:cNvSpPr/>
          <p:nvPr/>
        </p:nvSpPr>
        <p:spPr>
          <a:xfrm>
            <a:off x="4731691" y="2985774"/>
            <a:ext cx="2177696" cy="308376"/>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6" name="Curved Down Arrow 605">
            <a:extLst>
              <a:ext uri="{FF2B5EF4-FFF2-40B4-BE49-F238E27FC236}">
                <a16:creationId xmlns:a16="http://schemas.microsoft.com/office/drawing/2014/main" id="{D021EF62-0811-2A39-9E20-60661918DC3D}"/>
              </a:ext>
            </a:extLst>
          </p:cNvPr>
          <p:cNvSpPr/>
          <p:nvPr/>
        </p:nvSpPr>
        <p:spPr>
          <a:xfrm>
            <a:off x="5032206" y="2985776"/>
            <a:ext cx="2381359"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7"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94" y="3315530"/>
            <a:ext cx="292323"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08"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6" y="3315530"/>
            <a:ext cx="655460"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09"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8" y="3315530"/>
            <a:ext cx="1801368"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0"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90" y="3315530"/>
            <a:ext cx="2694998"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1"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92" y="3315530"/>
            <a:ext cx="3081527"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2"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93" y="3315530"/>
            <a:ext cx="3464869"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3"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94" y="3315530"/>
            <a:ext cx="4057042"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4"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94" y="3315530"/>
            <a:ext cx="4436961"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5" name="Curved Down Arrow 614">
            <a:extLst>
              <a:ext uri="{FF2B5EF4-FFF2-40B4-BE49-F238E27FC236}">
                <a16:creationId xmlns:a16="http://schemas.microsoft.com/office/drawing/2014/main" id="{D021EF62-0811-2A39-9E20-60661918DC3D}"/>
              </a:ext>
            </a:extLst>
          </p:cNvPr>
          <p:cNvSpPr/>
          <p:nvPr/>
        </p:nvSpPr>
        <p:spPr>
          <a:xfrm>
            <a:off x="5544841" y="2985776"/>
            <a:ext cx="2362042"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16"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5" y="3315530"/>
            <a:ext cx="5111496"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7"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5" y="3315530"/>
            <a:ext cx="5455795"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18" name="Curved Down Arrow 617">
            <a:extLst>
              <a:ext uri="{FF2B5EF4-FFF2-40B4-BE49-F238E27FC236}">
                <a16:creationId xmlns:a16="http://schemas.microsoft.com/office/drawing/2014/main" id="{D021EF62-0811-2A39-9E20-60661918DC3D}"/>
              </a:ext>
            </a:extLst>
          </p:cNvPr>
          <p:cNvSpPr/>
          <p:nvPr/>
        </p:nvSpPr>
        <p:spPr>
          <a:xfrm>
            <a:off x="6021901" y="2985776"/>
            <a:ext cx="2362042"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19" name="Curved Down Arrow 618">
            <a:extLst>
              <a:ext uri="{FF2B5EF4-FFF2-40B4-BE49-F238E27FC236}">
                <a16:creationId xmlns:a16="http://schemas.microsoft.com/office/drawing/2014/main" id="{D021EF62-0811-2A39-9E20-60661918DC3D}"/>
              </a:ext>
            </a:extLst>
          </p:cNvPr>
          <p:cNvSpPr/>
          <p:nvPr/>
        </p:nvSpPr>
        <p:spPr>
          <a:xfrm>
            <a:off x="5480941" y="2985776"/>
            <a:ext cx="3242185"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20" name="Curved Down Arrow 619">
            <a:extLst>
              <a:ext uri="{FF2B5EF4-FFF2-40B4-BE49-F238E27FC236}">
                <a16:creationId xmlns:a16="http://schemas.microsoft.com/office/drawing/2014/main" id="{D021EF62-0811-2A39-9E20-60661918DC3D}"/>
              </a:ext>
            </a:extLst>
          </p:cNvPr>
          <p:cNvSpPr/>
          <p:nvPr/>
        </p:nvSpPr>
        <p:spPr>
          <a:xfrm>
            <a:off x="5704215" y="2985776"/>
            <a:ext cx="3414531"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21"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3" y="3315530"/>
            <a:ext cx="5880813"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22"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2" y="3315530"/>
            <a:ext cx="5880814"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25" name="TextBox 624">
            <a:extLst>
              <a:ext uri="{FF2B5EF4-FFF2-40B4-BE49-F238E27FC236}">
                <a16:creationId xmlns:a16="http://schemas.microsoft.com/office/drawing/2014/main" id="{91706B1D-A8F9-607F-079E-984B59A2C443}"/>
              </a:ext>
            </a:extLst>
          </p:cNvPr>
          <p:cNvSpPr txBox="1"/>
          <p:nvPr/>
        </p:nvSpPr>
        <p:spPr>
          <a:xfrm>
            <a:off x="8723125" y="3362526"/>
            <a:ext cx="230832" cy="276999"/>
          </a:xfrm>
          <a:prstGeom prst="rect">
            <a:avLst/>
          </a:prstGeom>
          <a:noFill/>
        </p:spPr>
        <p:txBody>
          <a:bodyPr wrap="none" lIns="0" tIns="0" rIns="0" bIns="0" rtlCol="0" anchor="ctr">
            <a:spAutoFit/>
          </a:bodyPr>
          <a:lstStyle/>
          <a:p>
            <a:pPr>
              <a:defRPr/>
            </a:pPr>
            <a:r>
              <a:rPr lang="en-US" dirty="0">
                <a:solidFill>
                  <a:srgbClr val="FF46D1"/>
                </a:solidFill>
                <a:latin typeface="Helvetica" panose="020B0604020202020204" pitchFamily="34" charset="0"/>
                <a:ea typeface="ＭＳ Ｐゴシック"/>
                <a:cs typeface="Helvetica" panose="020B0604020202020204" pitchFamily="34" charset="0"/>
              </a:rPr>
              <a:t>…</a:t>
            </a:r>
            <a:endParaRPr lang="en-US" dirty="0">
              <a:solidFill>
                <a:srgbClr val="FF46D1"/>
              </a:solidFill>
              <a:latin typeface="Helvetica" panose="020B0604020202020204" pitchFamily="34" charset="0"/>
              <a:cs typeface="Helvetica" panose="020B0604020202020204" pitchFamily="34" charset="0"/>
            </a:endParaRPr>
          </a:p>
        </p:txBody>
      </p:sp>
      <p:sp>
        <p:nvSpPr>
          <p:cNvPr id="626" name="TextBox 625">
            <a:extLst>
              <a:ext uri="{FF2B5EF4-FFF2-40B4-BE49-F238E27FC236}">
                <a16:creationId xmlns:a16="http://schemas.microsoft.com/office/drawing/2014/main" id="{91706B1D-A8F9-607F-079E-984B59A2C443}"/>
              </a:ext>
            </a:extLst>
          </p:cNvPr>
          <p:cNvSpPr txBox="1"/>
          <p:nvPr/>
        </p:nvSpPr>
        <p:spPr>
          <a:xfrm>
            <a:off x="8810350" y="3362526"/>
            <a:ext cx="423193" cy="276999"/>
          </a:xfrm>
          <a:prstGeom prst="rect">
            <a:avLst/>
          </a:prstGeom>
          <a:noFill/>
        </p:spPr>
        <p:txBody>
          <a:bodyPr wrap="none" lIns="0" tIns="0" rIns="0" bIns="0" rtlCol="0" anchor="ctr">
            <a:spAutoFit/>
          </a:bodyPr>
          <a:lstStyle/>
          <a:p>
            <a:pPr>
              <a:defRPr/>
            </a:pPr>
            <a:r>
              <a:rPr lang="en-US" dirty="0">
                <a:solidFill>
                  <a:srgbClr val="FF46D1"/>
                </a:solidFill>
                <a:latin typeface="Helvetica" panose="020B0604020202020204" pitchFamily="34" charset="0"/>
                <a:ea typeface="ＭＳ Ｐゴシック"/>
                <a:cs typeface="Helvetica" panose="020B0604020202020204" pitchFamily="34" charset="0"/>
              </a:rPr>
              <a:t>lime</a:t>
            </a:r>
            <a:endParaRPr lang="en-US" dirty="0">
              <a:solidFill>
                <a:srgbClr val="FF46D1"/>
              </a:solidFill>
              <a:latin typeface="Helvetica" panose="020B0604020202020204" pitchFamily="34" charset="0"/>
              <a:cs typeface="Helvetica" panose="020B0604020202020204" pitchFamily="34" charset="0"/>
            </a:endParaRPr>
          </a:p>
        </p:txBody>
      </p:sp>
      <p:sp>
        <p:nvSpPr>
          <p:cNvPr id="627"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2" y="3315530"/>
            <a:ext cx="6128960"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28" name="shaded pink box 7 birthday">
            <a:extLst>
              <a:ext uri="{FF2B5EF4-FFF2-40B4-BE49-F238E27FC236}">
                <a16:creationId xmlns:a16="http://schemas.microsoft.com/office/drawing/2014/main" id="{4F8D9DAB-B7BF-F13E-2F33-1E9560961798}"/>
              </a:ext>
            </a:extLst>
          </p:cNvPr>
          <p:cNvSpPr>
            <a:spLocks noChangeArrowheads="1"/>
          </p:cNvSpPr>
          <p:nvPr/>
        </p:nvSpPr>
        <p:spPr bwMode="auto">
          <a:xfrm>
            <a:off x="3104583" y="3315530"/>
            <a:ext cx="5674191"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10" name="Rectangle 9">
            <a:extLst>
              <a:ext uri="{FF2B5EF4-FFF2-40B4-BE49-F238E27FC236}">
                <a16:creationId xmlns:a16="http://schemas.microsoft.com/office/drawing/2014/main" id="{634E1CC7-B17B-0BC2-F8E9-93593B422697}"/>
              </a:ext>
            </a:extLst>
          </p:cNvPr>
          <p:cNvSpPr/>
          <p:nvPr/>
        </p:nvSpPr>
        <p:spPr>
          <a:xfrm>
            <a:off x="4837027" y="1114858"/>
            <a:ext cx="22926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Dynamic &amp; cooperative</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2CB821A-15AF-61EC-465E-D8A1E2EAE6CE}"/>
              </a:ext>
            </a:extLst>
          </p:cNvPr>
          <p:cNvSpPr/>
          <p:nvPr/>
        </p:nvSpPr>
        <p:spPr>
          <a:xfrm>
            <a:off x="3192522" y="2102891"/>
            <a:ext cx="717511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Helvetica" pitchFamily="2" charset="0"/>
              </a:rPr>
              <a:t>Continually draw on </a:t>
            </a:r>
            <a:r>
              <a:rPr lang="en-US" sz="1600" i="1" dirty="0">
                <a:solidFill>
                  <a:srgbClr val="FFFFFF"/>
                </a:solidFill>
                <a:latin typeface="Helvetica" pitchFamily="2" charset="0"/>
              </a:rPr>
              <a:t>shared </a:t>
            </a:r>
            <a:r>
              <a:rPr kumimoji="0" lang="en-US" sz="1600" b="0" i="1" u="none" strike="noStrike" kern="1200" cap="none" spc="0" normalizeH="0" baseline="0" noProof="0" dirty="0">
                <a:ln>
                  <a:noFill/>
                </a:ln>
                <a:solidFill>
                  <a:srgbClr val="FFFFFF"/>
                </a:solidFill>
                <a:effectLst/>
                <a:uLnTx/>
                <a:uFillTx/>
                <a:latin typeface="Helvetica" pitchFamily="2" charset="0"/>
              </a:rPr>
              <a:t>linguistic &amp; non-linguistic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Helvetica" pitchFamily="2" charset="0"/>
              </a:rPr>
              <a:t> </a:t>
            </a:r>
            <a:endParaRPr kumimoji="0" lang="en-US" sz="1600" b="0" i="1" u="none" strike="noStrike" kern="1200" cap="none" spc="0" normalizeH="0" baseline="0" noProof="0" dirty="0">
              <a:ln>
                <a:noFill/>
              </a:ln>
              <a:solidFill>
                <a:srgbClr val="FFFF00"/>
              </a:solidFill>
              <a:effectLst/>
              <a:uLnTx/>
              <a:uFillTx/>
              <a:latin typeface="Helvetica" pitchFamily="2" charset="0"/>
            </a:endParaRPr>
          </a:p>
        </p:txBody>
      </p:sp>
      <p:sp>
        <p:nvSpPr>
          <p:cNvPr id="12" name="Title 1">
            <a:extLst>
              <a:ext uri="{FF2B5EF4-FFF2-40B4-BE49-F238E27FC236}">
                <a16:creationId xmlns:a16="http://schemas.microsoft.com/office/drawing/2014/main" id="{A858431F-4D42-19A9-57F7-305C0D21D161}"/>
              </a:ext>
            </a:extLst>
          </p:cNvPr>
          <p:cNvSpPr txBox="1">
            <a:spLocks/>
          </p:cNvSpPr>
          <p:nvPr/>
        </p:nvSpPr>
        <p:spPr>
          <a:xfrm>
            <a:off x="1489735" y="25570"/>
            <a:ext cx="9851798"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r>
              <a:rPr lang="en-US" sz="3000" dirty="0">
                <a:solidFill>
                  <a:srgbClr val="FFFF00"/>
                </a:solidFill>
                <a:latin typeface="Arial"/>
              </a:rPr>
              <a:t>Some Assumptions about Language Processing</a:t>
            </a:r>
          </a:p>
        </p:txBody>
      </p:sp>
      <p:grpSp>
        <p:nvGrpSpPr>
          <p:cNvPr id="15" name="Group 14">
            <a:extLst>
              <a:ext uri="{FF2B5EF4-FFF2-40B4-BE49-F238E27FC236}">
                <a16:creationId xmlns:a16="http://schemas.microsoft.com/office/drawing/2014/main" id="{0C1458DB-F730-970B-DE89-1BE9B1C39FE1}"/>
              </a:ext>
            </a:extLst>
          </p:cNvPr>
          <p:cNvGrpSpPr/>
          <p:nvPr/>
        </p:nvGrpSpPr>
        <p:grpSpPr>
          <a:xfrm>
            <a:off x="4436992" y="3986818"/>
            <a:ext cx="6108326" cy="815738"/>
            <a:chOff x="4436992" y="3986818"/>
            <a:chExt cx="6108326" cy="815738"/>
          </a:xfrm>
        </p:grpSpPr>
        <p:sp>
          <p:nvSpPr>
            <p:cNvPr id="9" name="TextBox 8">
              <a:extLst>
                <a:ext uri="{FF2B5EF4-FFF2-40B4-BE49-F238E27FC236}">
                  <a16:creationId xmlns:a16="http://schemas.microsoft.com/office/drawing/2014/main" id="{7BCC6FA2-DA31-1B30-6864-B7F62A45D342}"/>
                </a:ext>
              </a:extLst>
            </p:cNvPr>
            <p:cNvSpPr txBox="1"/>
            <p:nvPr/>
          </p:nvSpPr>
          <p:spPr>
            <a:xfrm>
              <a:off x="4837470" y="4402446"/>
              <a:ext cx="4001071" cy="400110"/>
            </a:xfrm>
            <a:prstGeom prst="rect">
              <a:avLst/>
            </a:prstGeom>
            <a:noFill/>
          </p:spPr>
          <p:txBody>
            <a:bodyPr wrap="square">
              <a:spAutoFit/>
            </a:bodyPr>
            <a:lstStyle/>
            <a:p>
              <a:pPr>
                <a:defRPr/>
              </a:pPr>
              <a:r>
                <a:rPr lang="en-US" sz="2000" b="1" dirty="0">
                  <a:solidFill>
                    <a:schemeClr val="tx2"/>
                  </a:solidFill>
                  <a:latin typeface="Arial"/>
                </a:rPr>
                <a:t>Le</a:t>
              </a:r>
              <a:r>
                <a:rPr kumimoji="0" lang="en-US" sz="2000" b="1" i="0" u="none" strike="noStrike" kern="1200" cap="none" spc="0" normalizeH="0" baseline="0" noProof="0" dirty="0" err="1">
                  <a:ln>
                    <a:noFill/>
                  </a:ln>
                  <a:solidFill>
                    <a:schemeClr val="tx2"/>
                  </a:solidFill>
                  <a:effectLst/>
                  <a:uLnTx/>
                  <a:uFillTx/>
                  <a:latin typeface="Arial"/>
                </a:rPr>
                <a:t>xical</a:t>
              </a:r>
              <a:r>
                <a:rPr kumimoji="0" lang="en-US" sz="2000" b="1" i="0" u="none" strike="noStrike" kern="1200" cap="none" spc="0" normalizeH="0" baseline="0" noProof="0" dirty="0">
                  <a:ln>
                    <a:noFill/>
                  </a:ln>
                  <a:solidFill>
                    <a:schemeClr val="tx2"/>
                  </a:solidFill>
                  <a:effectLst/>
                  <a:uLnTx/>
                  <a:uFillTx/>
                  <a:latin typeface="Arial"/>
                </a:rPr>
                <a:t> bottleneck</a:t>
              </a:r>
            </a:p>
          </p:txBody>
        </p:sp>
        <p:sp>
          <p:nvSpPr>
            <p:cNvPr id="14" name="TextBox 13">
              <a:extLst>
                <a:ext uri="{FF2B5EF4-FFF2-40B4-BE49-F238E27FC236}">
                  <a16:creationId xmlns:a16="http://schemas.microsoft.com/office/drawing/2014/main" id="{06323109-E75F-1CC1-E065-0922D1DE57C2}"/>
                </a:ext>
              </a:extLst>
            </p:cNvPr>
            <p:cNvSpPr txBox="1"/>
            <p:nvPr/>
          </p:nvSpPr>
          <p:spPr>
            <a:xfrm>
              <a:off x="4436992" y="3986818"/>
              <a:ext cx="6108326" cy="369332"/>
            </a:xfrm>
            <a:prstGeom prst="rect">
              <a:avLst/>
            </a:prstGeom>
            <a:noFill/>
          </p:spPr>
          <p:txBody>
            <a:bodyPr wrap="square">
              <a:spAutoFit/>
            </a:bodyPr>
            <a:lstStyle/>
            <a:p>
              <a:r>
                <a:rPr kumimoji="0" lang="en-US" sz="1800" b="1" i="1" u="none" strike="noStrike" kern="1200" cap="none" spc="0" normalizeH="0" baseline="0" noProof="0" dirty="0">
                  <a:ln>
                    <a:noFill/>
                  </a:ln>
                  <a:solidFill>
                    <a:srgbClr val="FFFFFF"/>
                  </a:solidFill>
                  <a:effectLst/>
                  <a:uLnTx/>
                  <a:uFillTx/>
                  <a:latin typeface="Helvetica" pitchFamily="2" charset="0"/>
                </a:rPr>
                <a:t>Words being produced one by one</a:t>
              </a:r>
              <a:endParaRPr lang="en-US" b="1" dirty="0"/>
            </a:p>
          </p:txBody>
        </p:sp>
      </p:grpSp>
      <p:sp>
        <p:nvSpPr>
          <p:cNvPr id="16" name="TextBox 15">
            <a:extLst>
              <a:ext uri="{FF2B5EF4-FFF2-40B4-BE49-F238E27FC236}">
                <a16:creationId xmlns:a16="http://schemas.microsoft.com/office/drawing/2014/main" id="{30F05142-D705-DB10-AC5A-DACDB3A9A5E2}"/>
              </a:ext>
            </a:extLst>
          </p:cNvPr>
          <p:cNvSpPr txBox="1"/>
          <p:nvPr/>
        </p:nvSpPr>
        <p:spPr>
          <a:xfrm>
            <a:off x="9618243" y="3454859"/>
            <a:ext cx="1826141" cy="369332"/>
          </a:xfrm>
          <a:prstGeom prst="rect">
            <a:avLst/>
          </a:prstGeom>
          <a:noFill/>
        </p:spPr>
        <p:txBody>
          <a:bodyPr wrap="none" rtlCol="0">
            <a:spAutoFit/>
          </a:bodyPr>
          <a:lstStyle/>
          <a:p>
            <a:r>
              <a:rPr lang="en-US" b="1" dirty="0"/>
              <a:t>Comprehender</a:t>
            </a:r>
          </a:p>
        </p:txBody>
      </p:sp>
      <p:sp>
        <p:nvSpPr>
          <p:cNvPr id="17" name="TextBox 16">
            <a:extLst>
              <a:ext uri="{FF2B5EF4-FFF2-40B4-BE49-F238E27FC236}">
                <a16:creationId xmlns:a16="http://schemas.microsoft.com/office/drawing/2014/main" id="{A29D56C1-AF36-C2F3-19E3-4A1B917B161C}"/>
              </a:ext>
            </a:extLst>
          </p:cNvPr>
          <p:cNvSpPr txBox="1"/>
          <p:nvPr/>
        </p:nvSpPr>
        <p:spPr>
          <a:xfrm>
            <a:off x="996589" y="3550535"/>
            <a:ext cx="1197764" cy="369332"/>
          </a:xfrm>
          <a:prstGeom prst="rect">
            <a:avLst/>
          </a:prstGeom>
          <a:noFill/>
        </p:spPr>
        <p:txBody>
          <a:bodyPr wrap="none" rtlCol="0">
            <a:spAutoFit/>
          </a:bodyPr>
          <a:lstStyle/>
          <a:p>
            <a:r>
              <a:rPr lang="en-US" b="1" dirty="0"/>
              <a:t>Producer</a:t>
            </a:r>
          </a:p>
        </p:txBody>
      </p:sp>
      <p:grpSp>
        <p:nvGrpSpPr>
          <p:cNvPr id="18" name="Group 17">
            <a:extLst>
              <a:ext uri="{FF2B5EF4-FFF2-40B4-BE49-F238E27FC236}">
                <a16:creationId xmlns:a16="http://schemas.microsoft.com/office/drawing/2014/main" id="{F6292E6F-0283-50E3-B7A2-6183C7BA7049}"/>
              </a:ext>
            </a:extLst>
          </p:cNvPr>
          <p:cNvGrpSpPr>
            <a:grpSpLocks noChangeAspect="1"/>
          </p:cNvGrpSpPr>
          <p:nvPr/>
        </p:nvGrpSpPr>
        <p:grpSpPr>
          <a:xfrm>
            <a:off x="167666" y="1137649"/>
            <a:ext cx="3109525" cy="2291351"/>
            <a:chOff x="3010916" y="1968068"/>
            <a:chExt cx="2481811" cy="1828800"/>
          </a:xfrm>
        </p:grpSpPr>
        <p:pic>
          <p:nvPicPr>
            <p:cNvPr id="19" name="Picture 18">
              <a:extLst>
                <a:ext uri="{FF2B5EF4-FFF2-40B4-BE49-F238E27FC236}">
                  <a16:creationId xmlns:a16="http://schemas.microsoft.com/office/drawing/2014/main" id="{68193999-FBFF-9A32-8CCF-3BE86C4FE92B}"/>
                </a:ext>
              </a:extLst>
            </p:cNvPr>
            <p:cNvPicPr>
              <a:picLocks/>
            </p:cNvPicPr>
            <p:nvPr/>
          </p:nvPicPr>
          <p:blipFill>
            <a:blip r:embed="rId3">
              <a:duotone>
                <a:srgbClr val="808080">
                  <a:shade val="45000"/>
                  <a:satMod val="135000"/>
                </a:srgbClr>
                <a:prstClr val="white"/>
              </a:duotone>
            </a:blip>
            <a:stretch>
              <a:fillRect/>
            </a:stretch>
          </p:blipFill>
          <p:spPr>
            <a:xfrm>
              <a:off x="3010916" y="1968068"/>
              <a:ext cx="2481811" cy="1828800"/>
            </a:xfrm>
            <a:prstGeom prst="rect">
              <a:avLst/>
            </a:prstGeom>
          </p:spPr>
        </p:pic>
        <p:grpSp>
          <p:nvGrpSpPr>
            <p:cNvPr id="20" name="Group 19">
              <a:extLst>
                <a:ext uri="{FF2B5EF4-FFF2-40B4-BE49-F238E27FC236}">
                  <a16:creationId xmlns:a16="http://schemas.microsoft.com/office/drawing/2014/main" id="{876D29DA-EA0E-63C0-11C8-52568182FEC2}"/>
                </a:ext>
              </a:extLst>
            </p:cNvPr>
            <p:cNvGrpSpPr/>
            <p:nvPr/>
          </p:nvGrpSpPr>
          <p:grpSpPr>
            <a:xfrm>
              <a:off x="3356077" y="2130305"/>
              <a:ext cx="1743261" cy="823324"/>
              <a:chOff x="214163" y="1057356"/>
              <a:chExt cx="8817554" cy="5536756"/>
            </a:xfrm>
          </p:grpSpPr>
          <p:sp>
            <p:nvSpPr>
              <p:cNvPr id="21" name="Oval 20">
                <a:extLst>
                  <a:ext uri="{FF2B5EF4-FFF2-40B4-BE49-F238E27FC236}">
                    <a16:creationId xmlns:a16="http://schemas.microsoft.com/office/drawing/2014/main" id="{7DEEA3C6-57EB-78F3-4A9B-6AEF8AE8E077}"/>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2" name="Oval 21">
                <a:extLst>
                  <a:ext uri="{FF2B5EF4-FFF2-40B4-BE49-F238E27FC236}">
                    <a16:creationId xmlns:a16="http://schemas.microsoft.com/office/drawing/2014/main" id="{2FA4AD3C-2C6B-7B1E-B7BF-D18F829DE94E}"/>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3" name="Oval 22">
                <a:extLst>
                  <a:ext uri="{FF2B5EF4-FFF2-40B4-BE49-F238E27FC236}">
                    <a16:creationId xmlns:a16="http://schemas.microsoft.com/office/drawing/2014/main" id="{DD84B02F-0047-A650-F68A-5D06DA0E010E}"/>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4" name="Oval 23">
                <a:extLst>
                  <a:ext uri="{FF2B5EF4-FFF2-40B4-BE49-F238E27FC236}">
                    <a16:creationId xmlns:a16="http://schemas.microsoft.com/office/drawing/2014/main" id="{50E78377-17D7-02DA-ABC9-A216032B0200}"/>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5" name="Oval 24">
                <a:extLst>
                  <a:ext uri="{FF2B5EF4-FFF2-40B4-BE49-F238E27FC236}">
                    <a16:creationId xmlns:a16="http://schemas.microsoft.com/office/drawing/2014/main" id="{229C1388-A055-3504-26D0-D4AAD8FE79EA}"/>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6" name="Oval 25">
                <a:extLst>
                  <a:ext uri="{FF2B5EF4-FFF2-40B4-BE49-F238E27FC236}">
                    <a16:creationId xmlns:a16="http://schemas.microsoft.com/office/drawing/2014/main" id="{0DA461A4-A6B9-1791-D6D3-BD17F7520323}"/>
                  </a:ext>
                </a:extLst>
              </p:cNvPr>
              <p:cNvSpPr/>
              <p:nvPr/>
            </p:nvSpPr>
            <p:spPr bwMode="auto">
              <a:xfrm>
                <a:off x="732960" y="5636715"/>
                <a:ext cx="3000789" cy="957397"/>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7" name="Oval 26">
                <a:extLst>
                  <a:ext uri="{FF2B5EF4-FFF2-40B4-BE49-F238E27FC236}">
                    <a16:creationId xmlns:a16="http://schemas.microsoft.com/office/drawing/2014/main" id="{C733AEF1-E4D3-0B1A-6B38-51D732E76B15}"/>
                  </a:ext>
                </a:extLst>
              </p:cNvPr>
              <p:cNvSpPr/>
              <p:nvPr/>
            </p:nvSpPr>
            <p:spPr bwMode="auto">
              <a:xfrm>
                <a:off x="5783655" y="5636715"/>
                <a:ext cx="3000789" cy="957397"/>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28" name="Oval 27">
                <a:extLst>
                  <a:ext uri="{FF2B5EF4-FFF2-40B4-BE49-F238E27FC236}">
                    <a16:creationId xmlns:a16="http://schemas.microsoft.com/office/drawing/2014/main" id="{A104A481-1ED8-59D0-F1EE-0CA525C79E95}"/>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29" name="Straight Arrow Connector 28">
                <a:extLst>
                  <a:ext uri="{FF2B5EF4-FFF2-40B4-BE49-F238E27FC236}">
                    <a16:creationId xmlns:a16="http://schemas.microsoft.com/office/drawing/2014/main" id="{59DDE9CD-3859-9B89-C9C4-FA1335C6EAE0}"/>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30" name="Straight Arrow Connector 29">
                <a:extLst>
                  <a:ext uri="{FF2B5EF4-FFF2-40B4-BE49-F238E27FC236}">
                    <a16:creationId xmlns:a16="http://schemas.microsoft.com/office/drawing/2014/main" id="{B28D645E-BB28-237E-C0D0-88845BB0EC8C}"/>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31" name="Straight Arrow Connector 30">
                <a:extLst>
                  <a:ext uri="{FF2B5EF4-FFF2-40B4-BE49-F238E27FC236}">
                    <a16:creationId xmlns:a16="http://schemas.microsoft.com/office/drawing/2014/main" id="{7EF015E6-51CD-7C48-49AB-37908247E6C5}"/>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32" name="Straight Arrow Connector 31">
                <a:extLst>
                  <a:ext uri="{FF2B5EF4-FFF2-40B4-BE49-F238E27FC236}">
                    <a16:creationId xmlns:a16="http://schemas.microsoft.com/office/drawing/2014/main" id="{A24DC47D-EC42-2DEB-A615-8D9A37DC56B8}"/>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3" name="Straight Arrow Connector 32">
                <a:extLst>
                  <a:ext uri="{FF2B5EF4-FFF2-40B4-BE49-F238E27FC236}">
                    <a16:creationId xmlns:a16="http://schemas.microsoft.com/office/drawing/2014/main" id="{1E7BF67D-0F35-0C8D-98F8-01D5E9E885ED}"/>
                  </a:ext>
                </a:extLst>
              </p:cNvPr>
              <p:cNvCxnSpPr/>
              <p:nvPr/>
            </p:nvCxnSpPr>
            <p:spPr bwMode="auto">
              <a:xfrm>
                <a:off x="3581400" y="6019800"/>
                <a:ext cx="2514600"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4" name="Straight Arrow Connector 33">
                <a:extLst>
                  <a:ext uri="{FF2B5EF4-FFF2-40B4-BE49-F238E27FC236}">
                    <a16:creationId xmlns:a16="http://schemas.microsoft.com/office/drawing/2014/main" id="{1F0ADC2F-1C60-B894-2836-11A4DF1DA902}"/>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35" name="Straight Arrow Connector 34">
                <a:extLst>
                  <a:ext uri="{FF2B5EF4-FFF2-40B4-BE49-F238E27FC236}">
                    <a16:creationId xmlns:a16="http://schemas.microsoft.com/office/drawing/2014/main" id="{905078F2-E6B8-A8DA-F19F-DE29106D3DEB}"/>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36" name="Straight Arrow Connector 35">
                <a:extLst>
                  <a:ext uri="{FF2B5EF4-FFF2-40B4-BE49-F238E27FC236}">
                    <a16:creationId xmlns:a16="http://schemas.microsoft.com/office/drawing/2014/main" id="{42553560-D1AD-E3B1-D071-D54195407925}"/>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37" name="Straight Arrow Connector 36">
                <a:extLst>
                  <a:ext uri="{FF2B5EF4-FFF2-40B4-BE49-F238E27FC236}">
                    <a16:creationId xmlns:a16="http://schemas.microsoft.com/office/drawing/2014/main" id="{695AA7B9-46AF-81BC-55A3-27794D9A2C34}"/>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38" name="Straight Arrow Connector 37">
                <a:extLst>
                  <a:ext uri="{FF2B5EF4-FFF2-40B4-BE49-F238E27FC236}">
                    <a16:creationId xmlns:a16="http://schemas.microsoft.com/office/drawing/2014/main" id="{3D20A3CE-203B-E22B-26A4-A702DC803C9C}"/>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39" name="Straight Arrow Connector 38">
                <a:extLst>
                  <a:ext uri="{FF2B5EF4-FFF2-40B4-BE49-F238E27FC236}">
                    <a16:creationId xmlns:a16="http://schemas.microsoft.com/office/drawing/2014/main" id="{4917C117-2E13-FBAC-A40B-8AF3931CBD04}"/>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0" name="Straight Arrow Connector 39">
                <a:extLst>
                  <a:ext uri="{FF2B5EF4-FFF2-40B4-BE49-F238E27FC236}">
                    <a16:creationId xmlns:a16="http://schemas.microsoft.com/office/drawing/2014/main" id="{3C8E8393-6BA4-2322-F866-506F1BAFCC01}"/>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1" name="Straight Arrow Connector 40">
                <a:extLst>
                  <a:ext uri="{FF2B5EF4-FFF2-40B4-BE49-F238E27FC236}">
                    <a16:creationId xmlns:a16="http://schemas.microsoft.com/office/drawing/2014/main" id="{A6845713-96E0-A96B-8728-5EE1CFCBCD12}"/>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2" name="Straight Arrow Connector 41">
                <a:extLst>
                  <a:ext uri="{FF2B5EF4-FFF2-40B4-BE49-F238E27FC236}">
                    <a16:creationId xmlns:a16="http://schemas.microsoft.com/office/drawing/2014/main" id="{2D00DC52-F086-AE94-68EC-3C1C0C17043A}"/>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3" name="Straight Arrow Connector 42">
                <a:extLst>
                  <a:ext uri="{FF2B5EF4-FFF2-40B4-BE49-F238E27FC236}">
                    <a16:creationId xmlns:a16="http://schemas.microsoft.com/office/drawing/2014/main" id="{B6AEE103-2331-8079-225A-A4FBBC31B64B}"/>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4" name="Straight Arrow Connector 43">
                <a:extLst>
                  <a:ext uri="{FF2B5EF4-FFF2-40B4-BE49-F238E27FC236}">
                    <a16:creationId xmlns:a16="http://schemas.microsoft.com/office/drawing/2014/main" id="{F0B0822C-612D-79EB-DF6E-FB6784A47C0E}"/>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spTree>
    <p:extLst>
      <p:ext uri="{BB962C8B-B14F-4D97-AF65-F5344CB8AC3E}">
        <p14:creationId xmlns:p14="http://schemas.microsoft.com/office/powerpoint/2010/main" val="30779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9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22"/>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621"/>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62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27"/>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62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2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p:bldP spid="590" grpId="0"/>
      <p:bldP spid="591" grpId="0"/>
      <p:bldP spid="592" grpId="0"/>
      <p:bldP spid="593" grpId="0"/>
      <p:bldP spid="594" grpId="0"/>
      <p:bldP spid="595" grpId="0"/>
      <p:bldP spid="596" grpId="0"/>
      <p:bldP spid="597" grpId="0"/>
      <p:bldP spid="598" grpId="0"/>
      <p:bldP spid="599" grpId="0"/>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1" grpId="1" animBg="1"/>
      <p:bldP spid="622" grpId="0" animBg="1"/>
      <p:bldP spid="622" grpId="1" animBg="1"/>
      <p:bldP spid="625" grpId="0"/>
      <p:bldP spid="625" grpId="1"/>
      <p:bldP spid="626" grpId="0"/>
      <p:bldP spid="627" grpId="0" animBg="1"/>
      <p:bldP spid="6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FFAE2-5973-BCDD-2229-6B9ECEFEC0B4}"/>
            </a:ext>
          </a:extLst>
        </p:cNvPr>
        <p:cNvGrpSpPr/>
        <p:nvPr/>
      </p:nvGrpSpPr>
      <p:grpSpPr>
        <a:xfrm>
          <a:off x="0" y="0"/>
          <a:ext cx="0" cy="0"/>
          <a:chOff x="0" y="0"/>
          <a:chExt cx="0" cy="0"/>
        </a:xfrm>
      </p:grpSpPr>
      <p:grpSp>
        <p:nvGrpSpPr>
          <p:cNvPr id="457" name="Group 456">
            <a:extLst>
              <a:ext uri="{FF2B5EF4-FFF2-40B4-BE49-F238E27FC236}">
                <a16:creationId xmlns:a16="http://schemas.microsoft.com/office/drawing/2014/main" id="{9053FB58-0C2A-C482-B188-6E3F624DF865}"/>
              </a:ext>
            </a:extLst>
          </p:cNvPr>
          <p:cNvGrpSpPr>
            <a:grpSpLocks noChangeAspect="1"/>
          </p:cNvGrpSpPr>
          <p:nvPr/>
        </p:nvGrpSpPr>
        <p:grpSpPr>
          <a:xfrm>
            <a:off x="9234824" y="1029053"/>
            <a:ext cx="2915179" cy="2291351"/>
            <a:chOff x="2099504" y="2217349"/>
            <a:chExt cx="2443032" cy="1920240"/>
          </a:xfrm>
        </p:grpSpPr>
        <p:pic>
          <p:nvPicPr>
            <p:cNvPr id="458" name="Picture 457">
              <a:extLst>
                <a:ext uri="{FF2B5EF4-FFF2-40B4-BE49-F238E27FC236}">
                  <a16:creationId xmlns:a16="http://schemas.microsoft.com/office/drawing/2014/main" id="{4A011484-04D1-A9C9-7854-A9EFD72A5EF4}"/>
                </a:ext>
              </a:extLst>
            </p:cNvPr>
            <p:cNvPicPr>
              <a:picLocks noChangeAspect="1"/>
            </p:cNvPicPr>
            <p:nvPr/>
          </p:nvPicPr>
          <p:blipFill>
            <a:blip r:embed="rId3">
              <a:duotone>
                <a:srgbClr val="808080">
                  <a:shade val="45000"/>
                  <a:satMod val="135000"/>
                </a:srgbClr>
                <a:prstClr val="white"/>
              </a:duotone>
            </a:blip>
            <a:stretch>
              <a:fillRect/>
            </a:stretch>
          </p:blipFill>
          <p:spPr>
            <a:xfrm flipH="1">
              <a:off x="2099504" y="2217349"/>
              <a:ext cx="2443032" cy="1920240"/>
            </a:xfrm>
            <a:prstGeom prst="rect">
              <a:avLst/>
            </a:prstGeom>
            <a:noFill/>
          </p:spPr>
        </p:pic>
        <p:grpSp>
          <p:nvGrpSpPr>
            <p:cNvPr id="459" name="Group 458">
              <a:extLst>
                <a:ext uri="{FF2B5EF4-FFF2-40B4-BE49-F238E27FC236}">
                  <a16:creationId xmlns:a16="http://schemas.microsoft.com/office/drawing/2014/main" id="{0EDF3CBA-D6DC-DC13-43AF-C912F43D63A2}"/>
                </a:ext>
              </a:extLst>
            </p:cNvPr>
            <p:cNvGrpSpPr/>
            <p:nvPr/>
          </p:nvGrpSpPr>
          <p:grpSpPr>
            <a:xfrm>
              <a:off x="2436776" y="2388932"/>
              <a:ext cx="1830424" cy="864490"/>
              <a:chOff x="214163" y="1057356"/>
              <a:chExt cx="8817554" cy="5536756"/>
            </a:xfrm>
          </p:grpSpPr>
          <p:sp>
            <p:nvSpPr>
              <p:cNvPr id="460" name="Oval 459">
                <a:extLst>
                  <a:ext uri="{FF2B5EF4-FFF2-40B4-BE49-F238E27FC236}">
                    <a16:creationId xmlns:a16="http://schemas.microsoft.com/office/drawing/2014/main" id="{91766D87-4C0C-84EA-E117-4EC56A06713B}"/>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1" name="Oval 460">
                <a:extLst>
                  <a:ext uri="{FF2B5EF4-FFF2-40B4-BE49-F238E27FC236}">
                    <a16:creationId xmlns:a16="http://schemas.microsoft.com/office/drawing/2014/main" id="{5FAF4E86-70C2-D216-E7E9-065094F4458D}"/>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2" name="Oval 461">
                <a:extLst>
                  <a:ext uri="{FF2B5EF4-FFF2-40B4-BE49-F238E27FC236}">
                    <a16:creationId xmlns:a16="http://schemas.microsoft.com/office/drawing/2014/main" id="{18EFB8CC-8C54-6939-9316-3966FBE27B69}"/>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3" name="Oval 462">
                <a:extLst>
                  <a:ext uri="{FF2B5EF4-FFF2-40B4-BE49-F238E27FC236}">
                    <a16:creationId xmlns:a16="http://schemas.microsoft.com/office/drawing/2014/main" id="{73ECDF09-045E-5E05-7B2E-0C842EC19288}"/>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4" name="Oval 463">
                <a:extLst>
                  <a:ext uri="{FF2B5EF4-FFF2-40B4-BE49-F238E27FC236}">
                    <a16:creationId xmlns:a16="http://schemas.microsoft.com/office/drawing/2014/main" id="{67CF562C-8CCF-0EF6-02CA-09AFDC00DA43}"/>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5" name="Oval 464">
                <a:extLst>
                  <a:ext uri="{FF2B5EF4-FFF2-40B4-BE49-F238E27FC236}">
                    <a16:creationId xmlns:a16="http://schemas.microsoft.com/office/drawing/2014/main" id="{8939902B-1BB4-F6CC-6AB1-C2086EC17255}"/>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6" name="Oval 465">
                <a:extLst>
                  <a:ext uri="{FF2B5EF4-FFF2-40B4-BE49-F238E27FC236}">
                    <a16:creationId xmlns:a16="http://schemas.microsoft.com/office/drawing/2014/main" id="{150375B5-AAF7-357F-83CF-6F55CAE41EC5}"/>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67" name="Oval 466">
                <a:extLst>
                  <a:ext uri="{FF2B5EF4-FFF2-40B4-BE49-F238E27FC236}">
                    <a16:creationId xmlns:a16="http://schemas.microsoft.com/office/drawing/2014/main" id="{8326D8CA-4396-8E40-99DC-8580A4C7ABC6}"/>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468" name="Straight Arrow Connector 467">
                <a:extLst>
                  <a:ext uri="{FF2B5EF4-FFF2-40B4-BE49-F238E27FC236}">
                    <a16:creationId xmlns:a16="http://schemas.microsoft.com/office/drawing/2014/main" id="{82A9728D-DCB0-E13A-954E-6FB94679F2DC}"/>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69" name="Straight Arrow Connector 468">
                <a:extLst>
                  <a:ext uri="{FF2B5EF4-FFF2-40B4-BE49-F238E27FC236}">
                    <a16:creationId xmlns:a16="http://schemas.microsoft.com/office/drawing/2014/main" id="{A718FF47-ADCE-829B-6162-3EE53A1EF2C6}"/>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70" name="Straight Arrow Connector 469">
                <a:extLst>
                  <a:ext uri="{FF2B5EF4-FFF2-40B4-BE49-F238E27FC236}">
                    <a16:creationId xmlns:a16="http://schemas.microsoft.com/office/drawing/2014/main" id="{F71B5ECC-8FB1-8F31-DE2C-6FD6BB91E5CA}"/>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71" name="Straight Arrow Connector 470">
                <a:extLst>
                  <a:ext uri="{FF2B5EF4-FFF2-40B4-BE49-F238E27FC236}">
                    <a16:creationId xmlns:a16="http://schemas.microsoft.com/office/drawing/2014/main" id="{6D551385-9A42-6E29-0E1C-B394440780D7}"/>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2" name="Straight Arrow Connector 471">
                <a:extLst>
                  <a:ext uri="{FF2B5EF4-FFF2-40B4-BE49-F238E27FC236}">
                    <a16:creationId xmlns:a16="http://schemas.microsoft.com/office/drawing/2014/main" id="{F420CC44-CCC1-2C19-4BCB-3EAA56332CEB}"/>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3" name="Straight Arrow Connector 472">
                <a:extLst>
                  <a:ext uri="{FF2B5EF4-FFF2-40B4-BE49-F238E27FC236}">
                    <a16:creationId xmlns:a16="http://schemas.microsoft.com/office/drawing/2014/main" id="{8379821F-D8DD-0B32-5070-D98192CAEFFA}"/>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474" name="Straight Arrow Connector 473">
                <a:extLst>
                  <a:ext uri="{FF2B5EF4-FFF2-40B4-BE49-F238E27FC236}">
                    <a16:creationId xmlns:a16="http://schemas.microsoft.com/office/drawing/2014/main" id="{A9833E5B-46C6-8943-0742-87EF1E969E55}"/>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75" name="Straight Arrow Connector 474">
                <a:extLst>
                  <a:ext uri="{FF2B5EF4-FFF2-40B4-BE49-F238E27FC236}">
                    <a16:creationId xmlns:a16="http://schemas.microsoft.com/office/drawing/2014/main" id="{3F292D91-56ED-B722-8292-1E9CCA23E952}"/>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76" name="Straight Arrow Connector 475">
                <a:extLst>
                  <a:ext uri="{FF2B5EF4-FFF2-40B4-BE49-F238E27FC236}">
                    <a16:creationId xmlns:a16="http://schemas.microsoft.com/office/drawing/2014/main" id="{CF33C74F-CB47-BF1F-F50A-8213D8C94085}"/>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77" name="Straight Arrow Connector 476">
                <a:extLst>
                  <a:ext uri="{FF2B5EF4-FFF2-40B4-BE49-F238E27FC236}">
                    <a16:creationId xmlns:a16="http://schemas.microsoft.com/office/drawing/2014/main" id="{FD0DD9EE-72DD-B018-C245-377B2C779B32}"/>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8" name="Straight Arrow Connector 477">
                <a:extLst>
                  <a:ext uri="{FF2B5EF4-FFF2-40B4-BE49-F238E27FC236}">
                    <a16:creationId xmlns:a16="http://schemas.microsoft.com/office/drawing/2014/main" id="{D2D21D91-622B-76F2-6B1F-D0E9E8EFD9F2}"/>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79" name="Straight Arrow Connector 478">
                <a:extLst>
                  <a:ext uri="{FF2B5EF4-FFF2-40B4-BE49-F238E27FC236}">
                    <a16:creationId xmlns:a16="http://schemas.microsoft.com/office/drawing/2014/main" id="{A90024A7-8F00-2F08-A772-4AFABE9C586E}"/>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0" name="Straight Arrow Connector 479">
                <a:extLst>
                  <a:ext uri="{FF2B5EF4-FFF2-40B4-BE49-F238E27FC236}">
                    <a16:creationId xmlns:a16="http://schemas.microsoft.com/office/drawing/2014/main" id="{8F871668-D93A-9BDC-C0FF-D0B02E06A305}"/>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1" name="Straight Arrow Connector 480">
                <a:extLst>
                  <a:ext uri="{FF2B5EF4-FFF2-40B4-BE49-F238E27FC236}">
                    <a16:creationId xmlns:a16="http://schemas.microsoft.com/office/drawing/2014/main" id="{6ECA954A-1434-B65E-2F65-3385C0C98850}"/>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2" name="Straight Arrow Connector 481">
                <a:extLst>
                  <a:ext uri="{FF2B5EF4-FFF2-40B4-BE49-F238E27FC236}">
                    <a16:creationId xmlns:a16="http://schemas.microsoft.com/office/drawing/2014/main" id="{4D181223-B4A0-953D-CF5D-A7287F398A9B}"/>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83" name="Straight Arrow Connector 482">
                <a:extLst>
                  <a:ext uri="{FF2B5EF4-FFF2-40B4-BE49-F238E27FC236}">
                    <a16:creationId xmlns:a16="http://schemas.microsoft.com/office/drawing/2014/main" id="{D36C30E7-6514-58FC-6F25-B050D1133DE5}"/>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grpSp>
        <p:nvGrpSpPr>
          <p:cNvPr id="512" name="Group 511">
            <a:extLst>
              <a:ext uri="{FF2B5EF4-FFF2-40B4-BE49-F238E27FC236}">
                <a16:creationId xmlns:a16="http://schemas.microsoft.com/office/drawing/2014/main" id="{20F43F4A-8100-90D5-C015-1A8266174145}"/>
              </a:ext>
            </a:extLst>
          </p:cNvPr>
          <p:cNvGrpSpPr>
            <a:grpSpLocks noChangeAspect="1"/>
          </p:cNvGrpSpPr>
          <p:nvPr/>
        </p:nvGrpSpPr>
        <p:grpSpPr>
          <a:xfrm>
            <a:off x="167666" y="1137649"/>
            <a:ext cx="3109525" cy="2291351"/>
            <a:chOff x="3010916" y="1968068"/>
            <a:chExt cx="2481811" cy="1828800"/>
          </a:xfrm>
        </p:grpSpPr>
        <p:pic>
          <p:nvPicPr>
            <p:cNvPr id="484" name="Picture 483">
              <a:extLst>
                <a:ext uri="{FF2B5EF4-FFF2-40B4-BE49-F238E27FC236}">
                  <a16:creationId xmlns:a16="http://schemas.microsoft.com/office/drawing/2014/main" id="{D60E0D93-5CBE-2043-4913-C3BA951A016B}"/>
                </a:ext>
              </a:extLst>
            </p:cNvPr>
            <p:cNvPicPr>
              <a:picLocks/>
            </p:cNvPicPr>
            <p:nvPr/>
          </p:nvPicPr>
          <p:blipFill>
            <a:blip r:embed="rId3">
              <a:duotone>
                <a:srgbClr val="808080">
                  <a:shade val="45000"/>
                  <a:satMod val="135000"/>
                </a:srgbClr>
                <a:prstClr val="white"/>
              </a:duotone>
            </a:blip>
            <a:stretch>
              <a:fillRect/>
            </a:stretch>
          </p:blipFill>
          <p:spPr>
            <a:xfrm>
              <a:off x="3010916" y="1968068"/>
              <a:ext cx="2481811" cy="1828800"/>
            </a:xfrm>
            <a:prstGeom prst="rect">
              <a:avLst/>
            </a:prstGeom>
          </p:spPr>
        </p:pic>
        <p:grpSp>
          <p:nvGrpSpPr>
            <p:cNvPr id="485" name="Group 484">
              <a:extLst>
                <a:ext uri="{FF2B5EF4-FFF2-40B4-BE49-F238E27FC236}">
                  <a16:creationId xmlns:a16="http://schemas.microsoft.com/office/drawing/2014/main" id="{28FE3BBB-9F08-7216-3C45-C59FE38B5049}"/>
                </a:ext>
              </a:extLst>
            </p:cNvPr>
            <p:cNvGrpSpPr/>
            <p:nvPr/>
          </p:nvGrpSpPr>
          <p:grpSpPr>
            <a:xfrm>
              <a:off x="3356077" y="2130305"/>
              <a:ext cx="1743261" cy="823324"/>
              <a:chOff x="214163" y="1057356"/>
              <a:chExt cx="8817554" cy="5536756"/>
            </a:xfrm>
          </p:grpSpPr>
          <p:sp>
            <p:nvSpPr>
              <p:cNvPr id="486" name="Oval 485">
                <a:extLst>
                  <a:ext uri="{FF2B5EF4-FFF2-40B4-BE49-F238E27FC236}">
                    <a16:creationId xmlns:a16="http://schemas.microsoft.com/office/drawing/2014/main" id="{6F680EF2-1E85-CAE9-371F-19E3D6CA8F5E}"/>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87" name="Oval 486">
                <a:extLst>
                  <a:ext uri="{FF2B5EF4-FFF2-40B4-BE49-F238E27FC236}">
                    <a16:creationId xmlns:a16="http://schemas.microsoft.com/office/drawing/2014/main" id="{A2075E43-50FE-4C64-AA7E-4C81C61F6788}"/>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88" name="Oval 487">
                <a:extLst>
                  <a:ext uri="{FF2B5EF4-FFF2-40B4-BE49-F238E27FC236}">
                    <a16:creationId xmlns:a16="http://schemas.microsoft.com/office/drawing/2014/main" id="{86511D36-D6D3-BD25-AAD2-601C5837B465}"/>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89" name="Oval 488">
                <a:extLst>
                  <a:ext uri="{FF2B5EF4-FFF2-40B4-BE49-F238E27FC236}">
                    <a16:creationId xmlns:a16="http://schemas.microsoft.com/office/drawing/2014/main" id="{15FA38AB-7689-9D99-0C46-DE0DCB17B4C3}"/>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90" name="Oval 489">
                <a:extLst>
                  <a:ext uri="{FF2B5EF4-FFF2-40B4-BE49-F238E27FC236}">
                    <a16:creationId xmlns:a16="http://schemas.microsoft.com/office/drawing/2014/main" id="{2F34E946-D0BC-4E2A-204F-B16DBE61B67E}"/>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91" name="Oval 490">
                <a:extLst>
                  <a:ext uri="{FF2B5EF4-FFF2-40B4-BE49-F238E27FC236}">
                    <a16:creationId xmlns:a16="http://schemas.microsoft.com/office/drawing/2014/main" id="{80DA9DC0-2E71-FCF5-E909-993DFB0AADE8}"/>
                  </a:ext>
                </a:extLst>
              </p:cNvPr>
              <p:cNvSpPr/>
              <p:nvPr/>
            </p:nvSpPr>
            <p:spPr bwMode="auto">
              <a:xfrm>
                <a:off x="732960" y="5636715"/>
                <a:ext cx="3000789" cy="957397"/>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92" name="Oval 491">
                <a:extLst>
                  <a:ext uri="{FF2B5EF4-FFF2-40B4-BE49-F238E27FC236}">
                    <a16:creationId xmlns:a16="http://schemas.microsoft.com/office/drawing/2014/main" id="{A562D8D8-0BF9-E73A-BED2-76719B9D653E}"/>
                  </a:ext>
                </a:extLst>
              </p:cNvPr>
              <p:cNvSpPr/>
              <p:nvPr/>
            </p:nvSpPr>
            <p:spPr bwMode="auto">
              <a:xfrm>
                <a:off x="5783655" y="5636715"/>
                <a:ext cx="3000789" cy="957397"/>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493" name="Oval 492">
                <a:extLst>
                  <a:ext uri="{FF2B5EF4-FFF2-40B4-BE49-F238E27FC236}">
                    <a16:creationId xmlns:a16="http://schemas.microsoft.com/office/drawing/2014/main" id="{11520C82-78DF-B941-4B56-4906DB62134F}"/>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494" name="Straight Arrow Connector 493">
                <a:extLst>
                  <a:ext uri="{FF2B5EF4-FFF2-40B4-BE49-F238E27FC236}">
                    <a16:creationId xmlns:a16="http://schemas.microsoft.com/office/drawing/2014/main" id="{3AC23D5D-6B51-6FBC-3075-48E6B2E9FAD4}"/>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495" name="Straight Arrow Connector 494">
                <a:extLst>
                  <a:ext uri="{FF2B5EF4-FFF2-40B4-BE49-F238E27FC236}">
                    <a16:creationId xmlns:a16="http://schemas.microsoft.com/office/drawing/2014/main" id="{F499C9B1-3E0B-4C5D-C946-24CFDB09A126}"/>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96" name="Straight Arrow Connector 495">
                <a:extLst>
                  <a:ext uri="{FF2B5EF4-FFF2-40B4-BE49-F238E27FC236}">
                    <a16:creationId xmlns:a16="http://schemas.microsoft.com/office/drawing/2014/main" id="{ADCC9C1F-E6FE-D5AB-F409-6F8C4D84ED0B}"/>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497" name="Straight Arrow Connector 496">
                <a:extLst>
                  <a:ext uri="{FF2B5EF4-FFF2-40B4-BE49-F238E27FC236}">
                    <a16:creationId xmlns:a16="http://schemas.microsoft.com/office/drawing/2014/main" id="{59111CD1-E44B-C58C-C44E-363176432F28}"/>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98" name="Straight Arrow Connector 497">
                <a:extLst>
                  <a:ext uri="{FF2B5EF4-FFF2-40B4-BE49-F238E27FC236}">
                    <a16:creationId xmlns:a16="http://schemas.microsoft.com/office/drawing/2014/main" id="{71F9B223-515E-D1FE-17AD-CDA77E5CAFFD}"/>
                  </a:ext>
                </a:extLst>
              </p:cNvPr>
              <p:cNvCxnSpPr/>
              <p:nvPr/>
            </p:nvCxnSpPr>
            <p:spPr bwMode="auto">
              <a:xfrm>
                <a:off x="3581400" y="6019800"/>
                <a:ext cx="2514600"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499" name="Straight Arrow Connector 498">
                <a:extLst>
                  <a:ext uri="{FF2B5EF4-FFF2-40B4-BE49-F238E27FC236}">
                    <a16:creationId xmlns:a16="http://schemas.microsoft.com/office/drawing/2014/main" id="{9BCB32B3-2D57-E705-BD68-BAB6F08F6AB5}"/>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500" name="Straight Arrow Connector 499">
                <a:extLst>
                  <a:ext uri="{FF2B5EF4-FFF2-40B4-BE49-F238E27FC236}">
                    <a16:creationId xmlns:a16="http://schemas.microsoft.com/office/drawing/2014/main" id="{430FEF2F-9BC5-3BD0-F955-A3B56C3BFD23}"/>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501" name="Straight Arrow Connector 500">
                <a:extLst>
                  <a:ext uri="{FF2B5EF4-FFF2-40B4-BE49-F238E27FC236}">
                    <a16:creationId xmlns:a16="http://schemas.microsoft.com/office/drawing/2014/main" id="{40472825-F013-523E-96AE-1E270617AC60}"/>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502" name="Straight Arrow Connector 501">
                <a:extLst>
                  <a:ext uri="{FF2B5EF4-FFF2-40B4-BE49-F238E27FC236}">
                    <a16:creationId xmlns:a16="http://schemas.microsoft.com/office/drawing/2014/main" id="{7D100431-2F05-80C1-C581-BD284B8A4067}"/>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503" name="Straight Arrow Connector 502">
                <a:extLst>
                  <a:ext uri="{FF2B5EF4-FFF2-40B4-BE49-F238E27FC236}">
                    <a16:creationId xmlns:a16="http://schemas.microsoft.com/office/drawing/2014/main" id="{CEC437E9-F452-3634-DEDC-D6FB2C1FA099}"/>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04" name="Straight Arrow Connector 503">
                <a:extLst>
                  <a:ext uri="{FF2B5EF4-FFF2-40B4-BE49-F238E27FC236}">
                    <a16:creationId xmlns:a16="http://schemas.microsoft.com/office/drawing/2014/main" id="{8F4D52BC-47E8-8E62-A069-78CBDACFC35F}"/>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05" name="Straight Arrow Connector 504">
                <a:extLst>
                  <a:ext uri="{FF2B5EF4-FFF2-40B4-BE49-F238E27FC236}">
                    <a16:creationId xmlns:a16="http://schemas.microsoft.com/office/drawing/2014/main" id="{F8D6E8F9-1A4E-6BF6-A939-A0BF45399E85}"/>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06" name="Straight Arrow Connector 505">
                <a:extLst>
                  <a:ext uri="{FF2B5EF4-FFF2-40B4-BE49-F238E27FC236}">
                    <a16:creationId xmlns:a16="http://schemas.microsoft.com/office/drawing/2014/main" id="{8C27C663-4DEB-22B6-63CE-B742FA5B6A98}"/>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07" name="Straight Arrow Connector 506">
                <a:extLst>
                  <a:ext uri="{FF2B5EF4-FFF2-40B4-BE49-F238E27FC236}">
                    <a16:creationId xmlns:a16="http://schemas.microsoft.com/office/drawing/2014/main" id="{149C852C-3857-7714-35B3-2EC0AD70A78E}"/>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08" name="Straight Arrow Connector 507">
                <a:extLst>
                  <a:ext uri="{FF2B5EF4-FFF2-40B4-BE49-F238E27FC236}">
                    <a16:creationId xmlns:a16="http://schemas.microsoft.com/office/drawing/2014/main" id="{55E5C153-271D-0791-DA65-6FE0EADA0B49}"/>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509" name="Straight Arrow Connector 508">
                <a:extLst>
                  <a:ext uri="{FF2B5EF4-FFF2-40B4-BE49-F238E27FC236}">
                    <a16:creationId xmlns:a16="http://schemas.microsoft.com/office/drawing/2014/main" id="{19EE9797-C237-0481-EAF9-4B98AD6EC343}"/>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sp>
        <p:nvSpPr>
          <p:cNvPr id="632" name="TextBox 631">
            <a:extLst>
              <a:ext uri="{FF2B5EF4-FFF2-40B4-BE49-F238E27FC236}">
                <a16:creationId xmlns:a16="http://schemas.microsoft.com/office/drawing/2014/main" id="{AA5A5D8A-AB24-4614-9385-73FD5B6EE772}"/>
              </a:ext>
            </a:extLst>
          </p:cNvPr>
          <p:cNvSpPr txBox="1"/>
          <p:nvPr/>
        </p:nvSpPr>
        <p:spPr>
          <a:xfrm>
            <a:off x="9618243" y="3454859"/>
            <a:ext cx="1826141" cy="369332"/>
          </a:xfrm>
          <a:prstGeom prst="rect">
            <a:avLst/>
          </a:prstGeom>
          <a:noFill/>
        </p:spPr>
        <p:txBody>
          <a:bodyPr wrap="none" rtlCol="0">
            <a:spAutoFit/>
          </a:bodyPr>
          <a:lstStyle/>
          <a:p>
            <a:r>
              <a:rPr lang="en-US" b="1" dirty="0"/>
              <a:t>Comprehender</a:t>
            </a:r>
          </a:p>
        </p:txBody>
      </p:sp>
      <p:sp>
        <p:nvSpPr>
          <p:cNvPr id="633" name="TextBox 632">
            <a:extLst>
              <a:ext uri="{FF2B5EF4-FFF2-40B4-BE49-F238E27FC236}">
                <a16:creationId xmlns:a16="http://schemas.microsoft.com/office/drawing/2014/main" id="{D4236431-BB64-355D-3403-59C158CBF175}"/>
              </a:ext>
            </a:extLst>
          </p:cNvPr>
          <p:cNvSpPr txBox="1"/>
          <p:nvPr/>
        </p:nvSpPr>
        <p:spPr>
          <a:xfrm>
            <a:off x="996589" y="3550535"/>
            <a:ext cx="1197764" cy="369332"/>
          </a:xfrm>
          <a:prstGeom prst="rect">
            <a:avLst/>
          </a:prstGeom>
          <a:noFill/>
        </p:spPr>
        <p:txBody>
          <a:bodyPr wrap="none" rtlCol="0">
            <a:spAutoFit/>
          </a:bodyPr>
          <a:lstStyle/>
          <a:p>
            <a:r>
              <a:rPr lang="en-US" b="1" dirty="0"/>
              <a:t>Producer</a:t>
            </a:r>
          </a:p>
        </p:txBody>
      </p:sp>
      <p:sp>
        <p:nvSpPr>
          <p:cNvPr id="9" name="TextBox 8">
            <a:extLst>
              <a:ext uri="{FF2B5EF4-FFF2-40B4-BE49-F238E27FC236}">
                <a16:creationId xmlns:a16="http://schemas.microsoft.com/office/drawing/2014/main" id="{A9F3101E-6E56-94DC-0674-AD5D4FB616AF}"/>
              </a:ext>
            </a:extLst>
          </p:cNvPr>
          <p:cNvSpPr txBox="1"/>
          <p:nvPr/>
        </p:nvSpPr>
        <p:spPr>
          <a:xfrm>
            <a:off x="4340435" y="5151549"/>
            <a:ext cx="4001071" cy="430887"/>
          </a:xfrm>
          <a:prstGeom prst="rect">
            <a:avLst/>
          </a:prstGeom>
          <a:noFill/>
        </p:spPr>
        <p:txBody>
          <a:bodyPr wrap="square">
            <a:spAutoFit/>
          </a:bodyPr>
          <a:lstStyle/>
          <a:p>
            <a:pPr>
              <a:defRPr/>
            </a:pPr>
            <a:r>
              <a:rPr lang="en-US" sz="2200" b="1" dirty="0">
                <a:latin typeface="Arial"/>
              </a:rPr>
              <a:t>Le</a:t>
            </a:r>
            <a:r>
              <a:rPr kumimoji="0" lang="en-US" sz="2200" b="1" i="0" u="none" strike="noStrike" kern="1200" cap="none" spc="0" normalizeH="0" baseline="0" noProof="0" dirty="0" err="1">
                <a:ln>
                  <a:noFill/>
                </a:ln>
                <a:effectLst/>
                <a:uLnTx/>
                <a:uFillTx/>
                <a:latin typeface="Arial"/>
                <a:ea typeface="+mn-ea"/>
                <a:cs typeface="+mn-cs"/>
              </a:rPr>
              <a:t>xical</a:t>
            </a:r>
            <a:r>
              <a:rPr kumimoji="0" lang="en-US" sz="2200" b="1" i="0" u="none" strike="noStrike" kern="1200" cap="none" spc="0" normalizeH="0" baseline="0" noProof="0" dirty="0">
                <a:ln>
                  <a:noFill/>
                </a:ln>
                <a:effectLst/>
                <a:uLnTx/>
                <a:uFillTx/>
                <a:latin typeface="Arial"/>
                <a:ea typeface="+mn-ea"/>
                <a:cs typeface="+mn-cs"/>
              </a:rPr>
              <a:t> </a:t>
            </a:r>
            <a:r>
              <a:rPr lang="en-US" sz="2200" b="1" dirty="0">
                <a:latin typeface="Arial"/>
              </a:rPr>
              <a:t>probability is key</a:t>
            </a:r>
            <a:endParaRPr kumimoji="0" lang="en-US" sz="2200" b="1" i="0" u="none" strike="noStrike" kern="1200" cap="none" spc="0" normalizeH="0" baseline="0" noProof="0" dirty="0">
              <a:ln>
                <a:noFill/>
              </a:ln>
              <a:effectLst/>
              <a:uLnTx/>
              <a:uFillTx/>
              <a:latin typeface="Arial"/>
              <a:ea typeface="+mn-ea"/>
              <a:cs typeface="+mn-cs"/>
            </a:endParaRPr>
          </a:p>
        </p:txBody>
      </p:sp>
      <p:grpSp>
        <p:nvGrpSpPr>
          <p:cNvPr id="13" name="Group 12">
            <a:extLst>
              <a:ext uri="{FF2B5EF4-FFF2-40B4-BE49-F238E27FC236}">
                <a16:creationId xmlns:a16="http://schemas.microsoft.com/office/drawing/2014/main" id="{D20B8C6C-C661-E6E6-7992-23C9544AB563}"/>
              </a:ext>
            </a:extLst>
          </p:cNvPr>
          <p:cNvGrpSpPr/>
          <p:nvPr/>
        </p:nvGrpSpPr>
        <p:grpSpPr>
          <a:xfrm>
            <a:off x="644819" y="4243634"/>
            <a:ext cx="6128959" cy="1825065"/>
            <a:chOff x="397309" y="4099791"/>
            <a:chExt cx="12172269" cy="1542467"/>
          </a:xfrm>
        </p:grpSpPr>
        <p:sp>
          <p:nvSpPr>
            <p:cNvPr id="7" name="Rectangle 6">
              <a:extLst>
                <a:ext uri="{FF2B5EF4-FFF2-40B4-BE49-F238E27FC236}">
                  <a16:creationId xmlns:a16="http://schemas.microsoft.com/office/drawing/2014/main" id="{A6648846-3604-82C6-5A08-46F940F22931}"/>
                </a:ext>
              </a:extLst>
            </p:cNvPr>
            <p:cNvSpPr/>
            <p:nvPr/>
          </p:nvSpPr>
          <p:spPr>
            <a:xfrm>
              <a:off x="397309" y="4099791"/>
              <a:ext cx="12172269" cy="91041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600" dirty="0">
                  <a:solidFill>
                    <a:srgbClr val="FFFFFF"/>
                  </a:solidFill>
                  <a:latin typeface="Arial"/>
                </a:rPr>
                <a:t>C</a:t>
              </a:r>
              <a:r>
                <a:rPr kumimoji="0" lang="en-US" sz="1600" b="0" i="0" u="none" strike="noStrike" kern="1200" cap="none" spc="0" normalizeH="0" baseline="0" noProof="0" dirty="0" err="1">
                  <a:ln>
                    <a:noFill/>
                  </a:ln>
                  <a:solidFill>
                    <a:srgbClr val="FFFFFF"/>
                  </a:solidFill>
                  <a:effectLst/>
                  <a:uLnTx/>
                  <a:uFillTx/>
                  <a:latin typeface="Arial"/>
                </a:rPr>
                <a:t>ontinuously</a:t>
              </a:r>
              <a:r>
                <a:rPr kumimoji="0" lang="en-US" sz="1600" b="0" i="0" u="none" strike="noStrike" kern="1200" cap="none" spc="0" normalizeH="0" baseline="0" noProof="0" dirty="0">
                  <a:ln>
                    <a:noFill/>
                  </a:ln>
                  <a:solidFill>
                    <a:srgbClr val="FFFFFF"/>
                  </a:solidFill>
                  <a:effectLst/>
                  <a:uLnTx/>
                  <a:uFillTx/>
                  <a:latin typeface="Arial"/>
                </a:rPr>
                <a:t> track </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FFFFFF"/>
                  </a:solidFill>
                  <a:effectLst/>
                  <a:uLnTx/>
                  <a:uFillTx/>
                  <a:latin typeface="Arial"/>
                </a:rPr>
                <a:t>sequence of words </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FFFFFF"/>
                  </a:solidFill>
                  <a:effectLst/>
                  <a:uLnTx/>
                  <a:uFillTx/>
                  <a:latin typeface="Arial"/>
                </a:rPr>
                <a:t>already produced </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FFFFFF"/>
                  </a:solidFill>
                  <a:effectLst/>
                  <a:uLnTx/>
                  <a:uFillTx/>
                  <a:latin typeface="Arial"/>
                </a:rPr>
                <a:t>(the available context) </a:t>
              </a:r>
            </a:p>
          </p:txBody>
        </p:sp>
        <p:sp>
          <p:nvSpPr>
            <p:cNvPr id="8" name="Rectangle 7">
              <a:extLst>
                <a:ext uri="{FF2B5EF4-FFF2-40B4-BE49-F238E27FC236}">
                  <a16:creationId xmlns:a16="http://schemas.microsoft.com/office/drawing/2014/main" id="{DE52898A-2FAD-2B8A-645C-5EE591731DC5}"/>
                </a:ext>
              </a:extLst>
            </p:cNvPr>
            <p:cNvSpPr/>
            <p:nvPr/>
          </p:nvSpPr>
          <p:spPr>
            <a:xfrm>
              <a:off x="397579" y="5148031"/>
              <a:ext cx="6412398" cy="49422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600" dirty="0">
                  <a:solidFill>
                    <a:srgbClr val="FFFFFF"/>
                  </a:solidFill>
                  <a:latin typeface="Arial"/>
                </a:rPr>
                <a:t>A</a:t>
              </a:r>
              <a:r>
                <a:rPr kumimoji="0" lang="en-US" sz="1600" b="0" i="0" u="none" strike="noStrike" kern="1200" cap="none" spc="0" normalizeH="0" baseline="0" noProof="0" dirty="0" err="1">
                  <a:ln>
                    <a:noFill/>
                  </a:ln>
                  <a:solidFill>
                    <a:srgbClr val="FFFFFF"/>
                  </a:solidFill>
                  <a:effectLst/>
                  <a:uLnTx/>
                  <a:uFillTx/>
                  <a:latin typeface="Arial"/>
                </a:rPr>
                <a:t>djust</a:t>
              </a:r>
              <a:r>
                <a:rPr kumimoji="0" lang="en-US" sz="1600" b="0" i="0" u="none" strike="noStrike" kern="1200" cap="none" spc="0" normalizeH="0" baseline="0" noProof="0" dirty="0">
                  <a:ln>
                    <a:noFill/>
                  </a:ln>
                  <a:solidFill>
                    <a:srgbClr val="FFFFFF"/>
                  </a:solidFill>
                  <a:effectLst/>
                  <a:uLnTx/>
                  <a:uFillTx/>
                  <a:latin typeface="Arial"/>
                </a:rPr>
                <a:t> probability of each </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FFFFFF"/>
                  </a:solidFill>
                  <a:effectLst/>
                  <a:uLnTx/>
                  <a:uFillTx/>
                  <a:latin typeface="Arial"/>
                </a:rPr>
                <a:t>subsequent word accordingly</a:t>
              </a:r>
            </a:p>
          </p:txBody>
        </p:sp>
      </p:grpSp>
      <p:grpSp>
        <p:nvGrpSpPr>
          <p:cNvPr id="454" name="Group 453">
            <a:extLst>
              <a:ext uri="{FF2B5EF4-FFF2-40B4-BE49-F238E27FC236}">
                <a16:creationId xmlns:a16="http://schemas.microsoft.com/office/drawing/2014/main" id="{06FF7CEC-AE7A-127F-2FFC-11CFC60A168E}"/>
              </a:ext>
            </a:extLst>
          </p:cNvPr>
          <p:cNvGrpSpPr/>
          <p:nvPr/>
        </p:nvGrpSpPr>
        <p:grpSpPr>
          <a:xfrm>
            <a:off x="8903158" y="3923838"/>
            <a:ext cx="8991600" cy="2254083"/>
            <a:chOff x="8903158" y="3923838"/>
            <a:chExt cx="8991600" cy="2254083"/>
          </a:xfrm>
        </p:grpSpPr>
        <p:sp>
          <p:nvSpPr>
            <p:cNvPr id="10" name="TextBox 9">
              <a:extLst>
                <a:ext uri="{FF2B5EF4-FFF2-40B4-BE49-F238E27FC236}">
                  <a16:creationId xmlns:a16="http://schemas.microsoft.com/office/drawing/2014/main" id="{389E104C-D284-5928-28AF-046DBF8335A0}"/>
                </a:ext>
              </a:extLst>
            </p:cNvPr>
            <p:cNvSpPr txBox="1"/>
            <p:nvPr/>
          </p:nvSpPr>
          <p:spPr>
            <a:xfrm>
              <a:off x="8903158" y="4854482"/>
              <a:ext cx="351140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a:rPr>
                <a:t>U</a:t>
              </a:r>
              <a:r>
                <a:rPr kumimoji="0" lang="en-US" sz="1600" b="0" i="0" u="none" strike="noStrike" kern="1200" cap="none" spc="0" normalizeH="0" baseline="0" noProof="0" dirty="0">
                  <a:ln>
                    <a:noFill/>
                  </a:ln>
                  <a:solidFill>
                    <a:srgbClr val="FFFFFF"/>
                  </a:solidFill>
                  <a:effectLst/>
                  <a:uLnTx/>
                  <a:uFillTx/>
                  <a:latin typeface="Arial"/>
                </a:rPr>
                <a:t>se this information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rPr>
                <a:t>estimate the probability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rPr>
                <a:t>next word so that its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a:rPr>
                <a:t>Is facilitated to the d</a:t>
              </a:r>
              <a:r>
                <a:rPr kumimoji="0" lang="en-US" sz="1600" b="0" i="0" u="none" strike="noStrike" kern="1200" cap="none" spc="0" normalizeH="0" baseline="0" noProof="0" dirty="0" err="1">
                  <a:ln>
                    <a:noFill/>
                  </a:ln>
                  <a:solidFill>
                    <a:srgbClr val="FFFFFF"/>
                  </a:solidFill>
                  <a:effectLst/>
                  <a:uLnTx/>
                  <a:uFillTx/>
                  <a:latin typeface="Arial"/>
                </a:rPr>
                <a:t>egree</a:t>
              </a:r>
              <a:endParaRPr kumimoji="0" lang="en-US" sz="1600" b="0" i="0" u="none" strike="noStrike" kern="1200" cap="none" spc="0" normalizeH="0" baseline="0" noProof="0" dirty="0">
                <a:ln>
                  <a:noFill/>
                </a:ln>
                <a:solidFill>
                  <a:srgbClr val="FFFFFF"/>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a:rPr>
                <a:t>that it </a:t>
              </a:r>
              <a:r>
                <a:rPr kumimoji="0" lang="en-US" sz="1600" b="0" i="0" u="none" strike="noStrike" kern="1200" cap="none" spc="0" normalizeH="0" baseline="0" noProof="0" dirty="0">
                  <a:ln>
                    <a:noFill/>
                  </a:ln>
                  <a:solidFill>
                    <a:srgbClr val="FFFFFF"/>
                  </a:solidFill>
                  <a:effectLst/>
                  <a:uLnTx/>
                  <a:uFillTx/>
                  <a:latin typeface="Arial"/>
                </a:rPr>
                <a:t>has been pre-activated</a:t>
              </a:r>
            </a:p>
          </p:txBody>
        </p:sp>
        <p:sp>
          <p:nvSpPr>
            <p:cNvPr id="12" name="Rectangle 11">
              <a:extLst>
                <a:ext uri="{FF2B5EF4-FFF2-40B4-BE49-F238E27FC236}">
                  <a16:creationId xmlns:a16="http://schemas.microsoft.com/office/drawing/2014/main" id="{23903440-87F3-D773-60C9-9D7FF6CA029D}"/>
                </a:ext>
              </a:extLst>
            </p:cNvPr>
            <p:cNvSpPr/>
            <p:nvPr/>
          </p:nvSpPr>
          <p:spPr>
            <a:xfrm>
              <a:off x="8903158" y="3923838"/>
              <a:ext cx="8991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a:rPr>
                <a:t>U</a:t>
              </a:r>
              <a:r>
                <a:rPr kumimoji="0" lang="en-US" sz="1600" b="0" i="0" u="none" strike="noStrike" kern="1200" cap="none" spc="0" normalizeH="0" baseline="0" noProof="0" dirty="0">
                  <a:ln>
                    <a:noFill/>
                  </a:ln>
                  <a:solidFill>
                    <a:srgbClr val="FFFFFF"/>
                  </a:solidFill>
                  <a:effectLst/>
                  <a:uLnTx/>
                  <a:uFillTx/>
                  <a:latin typeface="Arial"/>
                </a:rPr>
                <a:t>se available context</a:t>
              </a:r>
              <a:r>
                <a:rPr kumimoji="0" lang="en-US" sz="1600" b="0" i="0" u="none" strike="noStrike" kern="1200" cap="none" spc="0" normalizeH="0" noProof="0" dirty="0">
                  <a:ln>
                    <a:noFill/>
                  </a:ln>
                  <a:solidFill>
                    <a:srgbClr val="FFFFFF"/>
                  </a:solidFill>
                  <a:effectLst/>
                  <a:uLnTx/>
                  <a:uFillTx/>
                  <a:latin typeface="Arial"/>
                </a:rPr>
                <a:t> </a:t>
              </a:r>
              <a:r>
                <a:rPr lang="en-US" sz="1600" dirty="0">
                  <a:solidFill>
                    <a:srgbClr val="FFFFFF"/>
                  </a:solidFill>
                  <a:latin typeface="Arial"/>
                </a:rPr>
                <a:t>to</a:t>
              </a:r>
              <a:r>
                <a:rPr kumimoji="0" lang="en-US" sz="1600" b="0" i="0" u="none" strike="noStrike" kern="1200" cap="none" spc="0" normalizeH="0" baseline="0" noProof="0" dirty="0">
                  <a:ln>
                    <a:noFill/>
                  </a:ln>
                  <a:solidFill>
                    <a:srgbClr val="FFFFFF"/>
                  </a:solidFill>
                  <a:effectLst/>
                  <a:uLnTx/>
                  <a:uFillTx/>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rPr>
                <a:t>incrementally build hierarchical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rPr>
                <a:t>representations </a:t>
              </a:r>
              <a:endParaRPr kumimoji="0" lang="en-US" sz="1600" b="0" i="0" u="none" strike="noStrike" kern="1200" cap="none" spc="0" normalizeH="0" baseline="0" noProof="0" dirty="0">
                <a:ln>
                  <a:noFill/>
                </a:ln>
                <a:solidFill>
                  <a:srgbClr val="FFFF00"/>
                </a:solidFill>
                <a:effectLst/>
                <a:uLnTx/>
                <a:uFillTx/>
                <a:latin typeface="Arial"/>
              </a:endParaRPr>
            </a:p>
          </p:txBody>
        </p:sp>
      </p:grpSp>
      <p:sp>
        <p:nvSpPr>
          <p:cNvPr id="24" name="Striped Right Arrow 23">
            <a:extLst>
              <a:ext uri="{FF2B5EF4-FFF2-40B4-BE49-F238E27FC236}">
                <a16:creationId xmlns:a16="http://schemas.microsoft.com/office/drawing/2014/main" id="{7D093DA6-536F-2BD6-3C7E-3B8275064D9B}"/>
              </a:ext>
            </a:extLst>
          </p:cNvPr>
          <p:cNvSpPr/>
          <p:nvPr/>
        </p:nvSpPr>
        <p:spPr>
          <a:xfrm rot="10800000">
            <a:off x="5210158" y="1922404"/>
            <a:ext cx="1463040" cy="127646"/>
          </a:xfrm>
          <a:prstGeom prst="stripedRightArrow">
            <a:avLst>
              <a:gd name="adj1" fmla="val 50000"/>
              <a:gd name="adj2" fmla="val 111562"/>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1pPr>
            <a:lvl2pPr marL="4572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2pPr>
            <a:lvl3pPr marL="9144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3pPr>
            <a:lvl4pPr marL="13716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4pPr>
            <a:lvl5pPr marL="18288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5pPr>
            <a:lvl6pPr marL="2286000" algn="l" defTabSz="914400" rtl="0" eaLnBrk="1" latinLnBrk="0" hangingPunct="1">
              <a:defRPr sz="1600" kern="1200">
                <a:solidFill>
                  <a:schemeClr val="tx1"/>
                </a:solidFill>
                <a:latin typeface="Times New Roman" charset="0"/>
                <a:ea typeface="ＭＳ Ｐゴシック" charset="-128"/>
                <a:cs typeface="+mn-cs"/>
              </a:defRPr>
            </a:lvl6pPr>
            <a:lvl7pPr marL="2743200" algn="l" defTabSz="914400" rtl="0" eaLnBrk="1" latinLnBrk="0" hangingPunct="1">
              <a:defRPr sz="1600" kern="1200">
                <a:solidFill>
                  <a:schemeClr val="tx1"/>
                </a:solidFill>
                <a:latin typeface="Times New Roman" charset="0"/>
                <a:ea typeface="ＭＳ Ｐゴシック" charset="-128"/>
                <a:cs typeface="+mn-cs"/>
              </a:defRPr>
            </a:lvl7pPr>
            <a:lvl8pPr marL="3200400" algn="l" defTabSz="914400" rtl="0" eaLnBrk="1" latinLnBrk="0" hangingPunct="1">
              <a:defRPr sz="1600" kern="1200">
                <a:solidFill>
                  <a:schemeClr val="tx1"/>
                </a:solidFill>
                <a:latin typeface="Times New Roman" charset="0"/>
                <a:ea typeface="ＭＳ Ｐゴシック" charset="-128"/>
                <a:cs typeface="+mn-cs"/>
              </a:defRPr>
            </a:lvl8pPr>
          </a:lstStyle>
          <a:p>
            <a:pPr eaLnBrk="1" hangingPunct="1">
              <a:defRPr/>
            </a:pPr>
            <a:endParaRPr lang="en-US">
              <a:solidFill>
                <a:srgbClr val="FFFF00"/>
              </a:solidFill>
              <a:cs typeface="ＭＳ Ｐゴシック"/>
            </a:endParaRPr>
          </a:p>
        </p:txBody>
      </p:sp>
      <p:sp>
        <p:nvSpPr>
          <p:cNvPr id="25" name="Striped Right Arrow 24">
            <a:extLst>
              <a:ext uri="{FF2B5EF4-FFF2-40B4-BE49-F238E27FC236}">
                <a16:creationId xmlns:a16="http://schemas.microsoft.com/office/drawing/2014/main" id="{17470756-3726-35E9-8A91-1D02CB79D7CE}"/>
              </a:ext>
            </a:extLst>
          </p:cNvPr>
          <p:cNvSpPr/>
          <p:nvPr/>
        </p:nvSpPr>
        <p:spPr>
          <a:xfrm>
            <a:off x="5165304" y="1585197"/>
            <a:ext cx="1463040" cy="127646"/>
          </a:xfrm>
          <a:prstGeom prst="stripedRightArrow">
            <a:avLst>
              <a:gd name="adj1" fmla="val 50000"/>
              <a:gd name="adj2" fmla="val 100369"/>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1pPr>
            <a:lvl2pPr marL="4572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2pPr>
            <a:lvl3pPr marL="9144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3pPr>
            <a:lvl4pPr marL="13716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4pPr>
            <a:lvl5pPr marL="1828800" algn="ctr" defTabSz="914400" rtl="0" eaLnBrk="0" fontAlgn="base" latinLnBrk="0" hangingPunct="0">
              <a:spcBef>
                <a:spcPct val="0"/>
              </a:spcBef>
              <a:spcAft>
                <a:spcPct val="0"/>
              </a:spcAft>
              <a:defRPr sz="1600" kern="1200">
                <a:solidFill>
                  <a:schemeClr val="tx1"/>
                </a:solidFill>
                <a:latin typeface="Times New Roman" charset="0"/>
                <a:ea typeface="ＭＳ Ｐゴシック" charset="-128"/>
                <a:cs typeface="+mn-cs"/>
              </a:defRPr>
            </a:lvl5pPr>
            <a:lvl6pPr marL="2286000" algn="l" defTabSz="914400" rtl="0" eaLnBrk="1" latinLnBrk="0" hangingPunct="1">
              <a:defRPr sz="1600" kern="1200">
                <a:solidFill>
                  <a:schemeClr val="tx1"/>
                </a:solidFill>
                <a:latin typeface="Times New Roman" charset="0"/>
                <a:ea typeface="ＭＳ Ｐゴシック" charset="-128"/>
                <a:cs typeface="+mn-cs"/>
              </a:defRPr>
            </a:lvl6pPr>
            <a:lvl7pPr marL="2743200" algn="l" defTabSz="914400" rtl="0" eaLnBrk="1" latinLnBrk="0" hangingPunct="1">
              <a:defRPr sz="1600" kern="1200">
                <a:solidFill>
                  <a:schemeClr val="tx1"/>
                </a:solidFill>
                <a:latin typeface="Times New Roman" charset="0"/>
                <a:ea typeface="ＭＳ Ｐゴシック" charset="-128"/>
                <a:cs typeface="+mn-cs"/>
              </a:defRPr>
            </a:lvl7pPr>
            <a:lvl8pPr marL="3200400" algn="l" defTabSz="914400" rtl="0" eaLnBrk="1" latinLnBrk="0" hangingPunct="1">
              <a:defRPr sz="1600" kern="1200">
                <a:solidFill>
                  <a:schemeClr val="tx1"/>
                </a:solidFill>
                <a:latin typeface="Times New Roman" charset="0"/>
                <a:ea typeface="ＭＳ Ｐゴシック" charset="-128"/>
                <a:cs typeface="+mn-cs"/>
              </a:defRPr>
            </a:lvl8pPr>
          </a:lstStyle>
          <a:p>
            <a:pPr eaLnBrk="1" hangingPunct="1">
              <a:defRPr/>
            </a:pPr>
            <a:endParaRPr lang="en-US">
              <a:solidFill>
                <a:srgbClr val="FFFF00"/>
              </a:solidFill>
              <a:cs typeface="ＭＳ Ｐゴシック"/>
            </a:endParaRPr>
          </a:p>
        </p:txBody>
      </p:sp>
      <p:sp>
        <p:nvSpPr>
          <p:cNvPr id="26" name="Rectangle 25">
            <a:extLst>
              <a:ext uri="{FF2B5EF4-FFF2-40B4-BE49-F238E27FC236}">
                <a16:creationId xmlns:a16="http://schemas.microsoft.com/office/drawing/2014/main" id="{1A9E4ED2-E1ED-8C7E-B25E-6F501AF5115C}"/>
              </a:ext>
            </a:extLst>
          </p:cNvPr>
          <p:cNvSpPr/>
          <p:nvPr/>
        </p:nvSpPr>
        <p:spPr>
          <a:xfrm>
            <a:off x="4837027" y="1114858"/>
            <a:ext cx="22926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Dynamic &amp; cooperative</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3A365028-37D2-9658-690F-AF9FD331FFA6}"/>
              </a:ext>
            </a:extLst>
          </p:cNvPr>
          <p:cNvSpPr/>
          <p:nvPr/>
        </p:nvSpPr>
        <p:spPr>
          <a:xfrm>
            <a:off x="3192522" y="2102891"/>
            <a:ext cx="717511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Helvetica" pitchFamily="2" charset="0"/>
              </a:rPr>
              <a:t>Continually draw on </a:t>
            </a:r>
            <a:r>
              <a:rPr lang="en-US" sz="1600" i="1" dirty="0">
                <a:solidFill>
                  <a:srgbClr val="FFFFFF"/>
                </a:solidFill>
                <a:latin typeface="Helvetica" pitchFamily="2" charset="0"/>
              </a:rPr>
              <a:t>shared </a:t>
            </a:r>
            <a:r>
              <a:rPr kumimoji="0" lang="en-US" sz="1600" b="0" i="1" u="none" strike="noStrike" kern="1200" cap="none" spc="0" normalizeH="0" baseline="0" noProof="0" dirty="0">
                <a:ln>
                  <a:noFill/>
                </a:ln>
                <a:solidFill>
                  <a:srgbClr val="FFFFFF"/>
                </a:solidFill>
                <a:effectLst/>
                <a:uLnTx/>
                <a:uFillTx/>
                <a:latin typeface="Helvetica" pitchFamily="2" charset="0"/>
              </a:rPr>
              <a:t>linguistic &amp; non-linguistic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Helvetica" pitchFamily="2" charset="0"/>
              </a:rPr>
              <a:t> </a:t>
            </a:r>
            <a:endParaRPr kumimoji="0" lang="en-US" sz="1600" b="0" i="1" u="none" strike="noStrike" kern="1200" cap="none" spc="0" normalizeH="0" baseline="0" noProof="0" dirty="0">
              <a:ln>
                <a:noFill/>
              </a:ln>
              <a:solidFill>
                <a:srgbClr val="FFFF00"/>
              </a:solidFill>
              <a:effectLst/>
              <a:uLnTx/>
              <a:uFillTx/>
              <a:latin typeface="Helvetica" pitchFamily="2" charset="0"/>
            </a:endParaRPr>
          </a:p>
        </p:txBody>
      </p:sp>
      <p:sp>
        <p:nvSpPr>
          <p:cNvPr id="28" name="Title 1">
            <a:extLst>
              <a:ext uri="{FF2B5EF4-FFF2-40B4-BE49-F238E27FC236}">
                <a16:creationId xmlns:a16="http://schemas.microsoft.com/office/drawing/2014/main" id="{22820CCA-F774-FB83-9172-F092B0E4B11B}"/>
              </a:ext>
            </a:extLst>
          </p:cNvPr>
          <p:cNvSpPr txBox="1">
            <a:spLocks/>
          </p:cNvSpPr>
          <p:nvPr/>
        </p:nvSpPr>
        <p:spPr>
          <a:xfrm>
            <a:off x="1489735" y="25570"/>
            <a:ext cx="9851798"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r>
              <a:rPr lang="en-US" sz="3000" dirty="0">
                <a:solidFill>
                  <a:srgbClr val="FFFF00"/>
                </a:solidFill>
                <a:latin typeface="Arial"/>
              </a:rPr>
              <a:t>Some Assumptions about Language Processing</a:t>
            </a:r>
          </a:p>
        </p:txBody>
      </p:sp>
      <p:sp>
        <p:nvSpPr>
          <p:cNvPr id="29" name="TextBox 28">
            <a:extLst>
              <a:ext uri="{FF2B5EF4-FFF2-40B4-BE49-F238E27FC236}">
                <a16:creationId xmlns:a16="http://schemas.microsoft.com/office/drawing/2014/main" id="{EF8789F4-EF07-DC7C-9CAC-854B5D944275}"/>
              </a:ext>
            </a:extLst>
          </p:cNvPr>
          <p:cNvSpPr txBox="1"/>
          <p:nvPr/>
        </p:nvSpPr>
        <p:spPr>
          <a:xfrm>
            <a:off x="3132898" y="3362526"/>
            <a:ext cx="218008"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At</a:t>
            </a:r>
            <a:endParaRPr lang="en-US" dirty="0">
              <a:solidFill>
                <a:srgbClr val="FF46D1"/>
              </a:solidFill>
              <a:latin typeface="Helvetica" panose="020B0604020202020204" pitchFamily="34" charset="0"/>
              <a:cs typeface="Helvetica" panose="020B0604020202020204" pitchFamily="34" charset="0"/>
            </a:endParaRPr>
          </a:p>
        </p:txBody>
      </p:sp>
      <p:sp>
        <p:nvSpPr>
          <p:cNvPr id="30" name="TextBox 29">
            <a:extLst>
              <a:ext uri="{FF2B5EF4-FFF2-40B4-BE49-F238E27FC236}">
                <a16:creationId xmlns:a16="http://schemas.microsoft.com/office/drawing/2014/main" id="{822A39F2-F881-DED6-108A-83841E1B18A9}"/>
              </a:ext>
            </a:extLst>
          </p:cNvPr>
          <p:cNvSpPr txBox="1"/>
          <p:nvPr/>
        </p:nvSpPr>
        <p:spPr>
          <a:xfrm>
            <a:off x="7208311" y="3362526"/>
            <a:ext cx="294954" cy="276999"/>
          </a:xfrm>
          <a:prstGeom prst="rect">
            <a:avLst/>
          </a:prstGeom>
          <a:noFill/>
        </p:spPr>
        <p:txBody>
          <a:bodyPr wrap="none" lIns="0" tIns="0" rIns="0" bIns="0" rtlCol="0" anchor="ctr">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He</a:t>
            </a:r>
            <a:endParaRPr lang="en-US" dirty="0">
              <a:solidFill>
                <a:srgbClr val="FF46D1"/>
              </a:solidFill>
              <a:latin typeface="Helvetica" panose="020B0604020202020204" pitchFamily="34" charset="0"/>
              <a:cs typeface="Helvetica" panose="020B0604020202020204" pitchFamily="34" charset="0"/>
            </a:endParaRPr>
          </a:p>
        </p:txBody>
      </p:sp>
      <p:sp>
        <p:nvSpPr>
          <p:cNvPr id="31" name="TextBox 30">
            <a:extLst>
              <a:ext uri="{FF2B5EF4-FFF2-40B4-BE49-F238E27FC236}">
                <a16:creationId xmlns:a16="http://schemas.microsoft.com/office/drawing/2014/main" id="{FAB91F7F-4C72-3B44-D927-B5F4F2643750}"/>
              </a:ext>
            </a:extLst>
          </p:cNvPr>
          <p:cNvSpPr txBox="1"/>
          <p:nvPr/>
        </p:nvSpPr>
        <p:spPr>
          <a:xfrm>
            <a:off x="3421133" y="3362526"/>
            <a:ext cx="320602"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the</a:t>
            </a:r>
            <a:endParaRPr lang="en-US" dirty="0">
              <a:solidFill>
                <a:srgbClr val="FF46D1"/>
              </a:solidFill>
              <a:latin typeface="Helvetica" panose="020B0604020202020204" pitchFamily="34" charset="0"/>
              <a:cs typeface="Helvetica" panose="020B0604020202020204" pitchFamily="34" charset="0"/>
            </a:endParaRPr>
          </a:p>
        </p:txBody>
      </p:sp>
      <p:sp>
        <p:nvSpPr>
          <p:cNvPr id="32" name="TextBox 31">
            <a:extLst>
              <a:ext uri="{FF2B5EF4-FFF2-40B4-BE49-F238E27FC236}">
                <a16:creationId xmlns:a16="http://schemas.microsoft.com/office/drawing/2014/main" id="{0B82B9EC-5151-27A7-1431-88E4701A0E7D}"/>
              </a:ext>
            </a:extLst>
          </p:cNvPr>
          <p:cNvSpPr txBox="1"/>
          <p:nvPr/>
        </p:nvSpPr>
        <p:spPr>
          <a:xfrm>
            <a:off x="3789002" y="3362526"/>
            <a:ext cx="1102866"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restaurant,</a:t>
            </a:r>
            <a:endParaRPr lang="en-US" dirty="0">
              <a:solidFill>
                <a:srgbClr val="FF46D1"/>
              </a:solidFill>
              <a:latin typeface="Helvetica" panose="020B0604020202020204" pitchFamily="34" charset="0"/>
              <a:cs typeface="Helvetica" panose="020B0604020202020204" pitchFamily="34" charset="0"/>
            </a:endParaRPr>
          </a:p>
        </p:txBody>
      </p:sp>
      <p:sp>
        <p:nvSpPr>
          <p:cNvPr id="33" name="TextBox 32">
            <a:extLst>
              <a:ext uri="{FF2B5EF4-FFF2-40B4-BE49-F238E27FC236}">
                <a16:creationId xmlns:a16="http://schemas.microsoft.com/office/drawing/2014/main" id="{4EF8A214-E820-71B5-8168-C58D5E57389B}"/>
              </a:ext>
            </a:extLst>
          </p:cNvPr>
          <p:cNvSpPr txBox="1"/>
          <p:nvPr/>
        </p:nvSpPr>
        <p:spPr>
          <a:xfrm>
            <a:off x="5195276" y="3362526"/>
            <a:ext cx="363433"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cs typeface="Helvetica" panose="020B0604020202020204" pitchFamily="34" charset="0"/>
              </a:rPr>
              <a:t>Tilo</a:t>
            </a:r>
          </a:p>
        </p:txBody>
      </p:sp>
      <p:sp>
        <p:nvSpPr>
          <p:cNvPr id="34" name="TextBox 33">
            <a:extLst>
              <a:ext uri="{FF2B5EF4-FFF2-40B4-BE49-F238E27FC236}">
                <a16:creationId xmlns:a16="http://schemas.microsoft.com/office/drawing/2014/main" id="{DE10F2A3-D32A-66F3-B781-B782BDA692B9}"/>
              </a:ext>
            </a:extLst>
          </p:cNvPr>
          <p:cNvSpPr txBox="1"/>
          <p:nvPr/>
        </p:nvSpPr>
        <p:spPr>
          <a:xfrm>
            <a:off x="6231861" y="3362526"/>
            <a:ext cx="294953"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his</a:t>
            </a:r>
            <a:endParaRPr lang="en-US" dirty="0">
              <a:solidFill>
                <a:srgbClr val="FF46D1"/>
              </a:solidFill>
              <a:latin typeface="Helvetica" panose="020B0604020202020204" pitchFamily="34" charset="0"/>
              <a:cs typeface="Helvetica" panose="020B0604020202020204" pitchFamily="34" charset="0"/>
            </a:endParaRPr>
          </a:p>
        </p:txBody>
      </p:sp>
      <p:sp>
        <p:nvSpPr>
          <p:cNvPr id="35" name="TextBox 34">
            <a:extLst>
              <a:ext uri="{FF2B5EF4-FFF2-40B4-BE49-F238E27FC236}">
                <a16:creationId xmlns:a16="http://schemas.microsoft.com/office/drawing/2014/main" id="{20A37B13-F722-F07A-D78F-72A04F51512E}"/>
              </a:ext>
            </a:extLst>
          </p:cNvPr>
          <p:cNvSpPr txBox="1"/>
          <p:nvPr/>
        </p:nvSpPr>
        <p:spPr>
          <a:xfrm>
            <a:off x="6433942" y="3362526"/>
            <a:ext cx="679673"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  tacos</a:t>
            </a:r>
            <a:endParaRPr lang="en-US" dirty="0">
              <a:solidFill>
                <a:srgbClr val="FF46D1"/>
              </a:solidFill>
              <a:latin typeface="Helvetica" panose="020B0604020202020204" pitchFamily="34" charset="0"/>
              <a:cs typeface="Helvetica" panose="020B0604020202020204" pitchFamily="34" charset="0"/>
            </a:endParaRPr>
          </a:p>
        </p:txBody>
      </p:sp>
      <p:sp>
        <p:nvSpPr>
          <p:cNvPr id="36" name="TextBox 35">
            <a:extLst>
              <a:ext uri="{FF2B5EF4-FFF2-40B4-BE49-F238E27FC236}">
                <a16:creationId xmlns:a16="http://schemas.microsoft.com/office/drawing/2014/main" id="{FE8E85D1-5E46-464D-A414-78F6BAAFE80A}"/>
              </a:ext>
            </a:extLst>
          </p:cNvPr>
          <p:cNvSpPr txBox="1"/>
          <p:nvPr/>
        </p:nvSpPr>
        <p:spPr>
          <a:xfrm>
            <a:off x="5836966" y="3362526"/>
            <a:ext cx="320601" cy="276999"/>
          </a:xfrm>
          <a:prstGeom prst="rect">
            <a:avLst/>
          </a:prstGeom>
          <a:noFill/>
        </p:spPr>
        <p:txBody>
          <a:bodyPr wrap="none" lIns="0" tIns="0" rIns="0" bIns="0" rtlCol="0">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got</a:t>
            </a:r>
            <a:endParaRPr lang="en-US" dirty="0">
              <a:solidFill>
                <a:srgbClr val="FF46D1"/>
              </a:solidFill>
              <a:latin typeface="Helvetica" panose="020B0604020202020204" pitchFamily="34" charset="0"/>
              <a:cs typeface="Helvetica" panose="020B0604020202020204" pitchFamily="34" charset="0"/>
            </a:endParaRPr>
          </a:p>
        </p:txBody>
      </p:sp>
      <p:sp>
        <p:nvSpPr>
          <p:cNvPr id="37" name="TextBox 36">
            <a:extLst>
              <a:ext uri="{FF2B5EF4-FFF2-40B4-BE49-F238E27FC236}">
                <a16:creationId xmlns:a16="http://schemas.microsoft.com/office/drawing/2014/main" id="{6C4EA438-4D1A-1B7C-5EBF-C1FC23627368}"/>
              </a:ext>
            </a:extLst>
          </p:cNvPr>
          <p:cNvSpPr txBox="1"/>
          <p:nvPr/>
        </p:nvSpPr>
        <p:spPr>
          <a:xfrm>
            <a:off x="7565605" y="3362526"/>
            <a:ext cx="615553" cy="276999"/>
          </a:xfrm>
          <a:prstGeom prst="rect">
            <a:avLst/>
          </a:prstGeom>
          <a:noFill/>
        </p:spPr>
        <p:txBody>
          <a:bodyPr wrap="none" lIns="0" tIns="0" rIns="0" bIns="0" rtlCol="0" anchor="ctr">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asked</a:t>
            </a:r>
            <a:endParaRPr lang="en-US" dirty="0">
              <a:solidFill>
                <a:srgbClr val="FF46D1"/>
              </a:solidFill>
              <a:latin typeface="Helvetica" panose="020B0604020202020204" pitchFamily="34" charset="0"/>
              <a:cs typeface="Helvetica" panose="020B0604020202020204" pitchFamily="34" charset="0"/>
            </a:endParaRPr>
          </a:p>
        </p:txBody>
      </p:sp>
      <p:sp>
        <p:nvSpPr>
          <p:cNvPr id="38" name="TextBox 37">
            <a:extLst>
              <a:ext uri="{FF2B5EF4-FFF2-40B4-BE49-F238E27FC236}">
                <a16:creationId xmlns:a16="http://schemas.microsoft.com/office/drawing/2014/main" id="{B1417B8A-E271-F801-7783-1F488B0EACB2}"/>
              </a:ext>
            </a:extLst>
          </p:cNvPr>
          <p:cNvSpPr txBox="1"/>
          <p:nvPr/>
        </p:nvSpPr>
        <p:spPr>
          <a:xfrm>
            <a:off x="8271085" y="3362526"/>
            <a:ext cx="269306" cy="276999"/>
          </a:xfrm>
          <a:prstGeom prst="rect">
            <a:avLst/>
          </a:prstGeom>
          <a:noFill/>
        </p:spPr>
        <p:txBody>
          <a:bodyPr wrap="none" lIns="0" tIns="0" rIns="0" bIns="0" rtlCol="0" anchor="ctr">
            <a:spAutoFit/>
          </a:bodyPr>
          <a:lstStyle/>
          <a:p>
            <a:pPr algn="r">
              <a:defRPr/>
            </a:pPr>
            <a:r>
              <a:rPr lang="en-US" dirty="0">
                <a:solidFill>
                  <a:srgbClr val="FF46D1"/>
                </a:solidFill>
                <a:latin typeface="Helvetica" panose="020B0604020202020204" pitchFamily="34" charset="0"/>
                <a:ea typeface="ＭＳ Ｐゴシック"/>
                <a:cs typeface="Helvetica" panose="020B0604020202020204" pitchFamily="34" charset="0"/>
              </a:rPr>
              <a:t>for</a:t>
            </a:r>
            <a:endParaRPr lang="en-US" dirty="0">
              <a:solidFill>
                <a:srgbClr val="FF46D1"/>
              </a:solidFill>
              <a:latin typeface="Helvetica" panose="020B0604020202020204" pitchFamily="34" charset="0"/>
              <a:cs typeface="Helvetica" panose="020B0604020202020204" pitchFamily="34" charset="0"/>
            </a:endParaRPr>
          </a:p>
        </p:txBody>
      </p:sp>
      <p:sp>
        <p:nvSpPr>
          <p:cNvPr id="39" name="TextBox 38">
            <a:extLst>
              <a:ext uri="{FF2B5EF4-FFF2-40B4-BE49-F238E27FC236}">
                <a16:creationId xmlns:a16="http://schemas.microsoft.com/office/drawing/2014/main" id="{5A7766FC-0CB2-20A1-E4E3-F9F00EAF9B0F}"/>
              </a:ext>
            </a:extLst>
          </p:cNvPr>
          <p:cNvSpPr txBox="1"/>
          <p:nvPr/>
        </p:nvSpPr>
        <p:spPr>
          <a:xfrm>
            <a:off x="8598429" y="3362526"/>
            <a:ext cx="128240" cy="276999"/>
          </a:xfrm>
          <a:prstGeom prst="rect">
            <a:avLst/>
          </a:prstGeom>
          <a:noFill/>
        </p:spPr>
        <p:txBody>
          <a:bodyPr wrap="none" lIns="0" tIns="0" rIns="0" bIns="0" rtlCol="0" anchor="ctr">
            <a:spAutoFit/>
          </a:bodyPr>
          <a:lstStyle/>
          <a:p>
            <a:pPr>
              <a:defRPr/>
            </a:pPr>
            <a:r>
              <a:rPr lang="en-US" dirty="0">
                <a:solidFill>
                  <a:srgbClr val="FF46D1"/>
                </a:solidFill>
                <a:latin typeface="Helvetica" panose="020B0604020202020204" pitchFamily="34" charset="0"/>
                <a:ea typeface="ＭＳ Ｐゴシック"/>
                <a:cs typeface="Helvetica" panose="020B0604020202020204" pitchFamily="34" charset="0"/>
              </a:rPr>
              <a:t>a</a:t>
            </a:r>
            <a:endParaRPr lang="en-US" dirty="0">
              <a:solidFill>
                <a:srgbClr val="FF46D1"/>
              </a:solidFill>
              <a:latin typeface="Helvetica" panose="020B0604020202020204" pitchFamily="34" charset="0"/>
              <a:cs typeface="Helvetica" panose="020B0604020202020204" pitchFamily="34" charset="0"/>
            </a:endParaRPr>
          </a:p>
        </p:txBody>
      </p:sp>
      <p:sp>
        <p:nvSpPr>
          <p:cNvPr id="40" name="Curved Down Arrow 39">
            <a:extLst>
              <a:ext uri="{FF2B5EF4-FFF2-40B4-BE49-F238E27FC236}">
                <a16:creationId xmlns:a16="http://schemas.microsoft.com/office/drawing/2014/main" id="{428A6E98-961F-7020-D2D2-78D95CE62BEE}"/>
              </a:ext>
            </a:extLst>
          </p:cNvPr>
          <p:cNvSpPr/>
          <p:nvPr/>
        </p:nvSpPr>
        <p:spPr>
          <a:xfrm>
            <a:off x="3192522" y="2985203"/>
            <a:ext cx="496769" cy="309521"/>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41" name="Curved Down Arrow 40">
            <a:extLst>
              <a:ext uri="{FF2B5EF4-FFF2-40B4-BE49-F238E27FC236}">
                <a16:creationId xmlns:a16="http://schemas.microsoft.com/office/drawing/2014/main" id="{BC397B38-9BC2-ACDE-0D25-296AA5C32D6B}"/>
              </a:ext>
            </a:extLst>
          </p:cNvPr>
          <p:cNvSpPr/>
          <p:nvPr/>
        </p:nvSpPr>
        <p:spPr>
          <a:xfrm>
            <a:off x="3365990" y="2981961"/>
            <a:ext cx="980824" cy="31600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42" name="Curved Down Arrow 41">
            <a:extLst>
              <a:ext uri="{FF2B5EF4-FFF2-40B4-BE49-F238E27FC236}">
                <a16:creationId xmlns:a16="http://schemas.microsoft.com/office/drawing/2014/main" id="{649BAC06-23FA-0419-EFB9-1CE7E7B04020}"/>
              </a:ext>
            </a:extLst>
          </p:cNvPr>
          <p:cNvSpPr/>
          <p:nvPr/>
        </p:nvSpPr>
        <p:spPr>
          <a:xfrm>
            <a:off x="3838444" y="2985776"/>
            <a:ext cx="1645742"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43" name="Curved Down Arrow 42">
            <a:extLst>
              <a:ext uri="{FF2B5EF4-FFF2-40B4-BE49-F238E27FC236}">
                <a16:creationId xmlns:a16="http://schemas.microsoft.com/office/drawing/2014/main" id="{B58DFE31-66D1-0121-9E5E-C378C1E1024D}"/>
              </a:ext>
            </a:extLst>
          </p:cNvPr>
          <p:cNvSpPr/>
          <p:nvPr/>
        </p:nvSpPr>
        <p:spPr>
          <a:xfrm>
            <a:off x="4487926" y="2985774"/>
            <a:ext cx="1604238" cy="308376"/>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44" name="Curved Down Arrow 43">
            <a:extLst>
              <a:ext uri="{FF2B5EF4-FFF2-40B4-BE49-F238E27FC236}">
                <a16:creationId xmlns:a16="http://schemas.microsoft.com/office/drawing/2014/main" id="{AD11C0B6-8641-73E9-4847-0C58F01D04F3}"/>
              </a:ext>
            </a:extLst>
          </p:cNvPr>
          <p:cNvSpPr/>
          <p:nvPr/>
        </p:nvSpPr>
        <p:spPr>
          <a:xfrm>
            <a:off x="4590579" y="2985774"/>
            <a:ext cx="1911378" cy="308376"/>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45" name="Curved Down Arrow 44">
            <a:extLst>
              <a:ext uri="{FF2B5EF4-FFF2-40B4-BE49-F238E27FC236}">
                <a16:creationId xmlns:a16="http://schemas.microsoft.com/office/drawing/2014/main" id="{654B88F8-F069-C830-A52A-5317FC23C30F}"/>
              </a:ext>
            </a:extLst>
          </p:cNvPr>
          <p:cNvSpPr/>
          <p:nvPr/>
        </p:nvSpPr>
        <p:spPr>
          <a:xfrm>
            <a:off x="4731691" y="2985774"/>
            <a:ext cx="2177696" cy="308376"/>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46" name="Curved Down Arrow 45">
            <a:extLst>
              <a:ext uri="{FF2B5EF4-FFF2-40B4-BE49-F238E27FC236}">
                <a16:creationId xmlns:a16="http://schemas.microsoft.com/office/drawing/2014/main" id="{606983C4-4027-A767-07B9-B1AD99BBF8C2}"/>
              </a:ext>
            </a:extLst>
          </p:cNvPr>
          <p:cNvSpPr/>
          <p:nvPr/>
        </p:nvSpPr>
        <p:spPr>
          <a:xfrm>
            <a:off x="5032206" y="2985776"/>
            <a:ext cx="2381359"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47" name="shaded pink box 7 birthday">
            <a:extLst>
              <a:ext uri="{FF2B5EF4-FFF2-40B4-BE49-F238E27FC236}">
                <a16:creationId xmlns:a16="http://schemas.microsoft.com/office/drawing/2014/main" id="{3610243F-EA83-7AC8-E87C-FBC0C54F1189}"/>
              </a:ext>
            </a:extLst>
          </p:cNvPr>
          <p:cNvSpPr>
            <a:spLocks noChangeArrowheads="1"/>
          </p:cNvSpPr>
          <p:nvPr/>
        </p:nvSpPr>
        <p:spPr bwMode="auto">
          <a:xfrm>
            <a:off x="3104594" y="3315530"/>
            <a:ext cx="292323"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48" name="shaded pink box 7 birthday">
            <a:extLst>
              <a:ext uri="{FF2B5EF4-FFF2-40B4-BE49-F238E27FC236}">
                <a16:creationId xmlns:a16="http://schemas.microsoft.com/office/drawing/2014/main" id="{070753D5-8D2D-B7ED-DAA1-25F348CB089F}"/>
              </a:ext>
            </a:extLst>
          </p:cNvPr>
          <p:cNvSpPr>
            <a:spLocks noChangeArrowheads="1"/>
          </p:cNvSpPr>
          <p:nvPr/>
        </p:nvSpPr>
        <p:spPr bwMode="auto">
          <a:xfrm>
            <a:off x="3104586" y="3315530"/>
            <a:ext cx="655460"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49" name="shaded pink box 7 birthday">
            <a:extLst>
              <a:ext uri="{FF2B5EF4-FFF2-40B4-BE49-F238E27FC236}">
                <a16:creationId xmlns:a16="http://schemas.microsoft.com/office/drawing/2014/main" id="{E08E26E0-E044-19EC-C108-779C34AD72A8}"/>
              </a:ext>
            </a:extLst>
          </p:cNvPr>
          <p:cNvSpPr>
            <a:spLocks noChangeArrowheads="1"/>
          </p:cNvSpPr>
          <p:nvPr/>
        </p:nvSpPr>
        <p:spPr bwMode="auto">
          <a:xfrm>
            <a:off x="3104588" y="3315530"/>
            <a:ext cx="1801368"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0" name="shaded pink box 7 birthday">
            <a:extLst>
              <a:ext uri="{FF2B5EF4-FFF2-40B4-BE49-F238E27FC236}">
                <a16:creationId xmlns:a16="http://schemas.microsoft.com/office/drawing/2014/main" id="{C3E9D37F-F8EC-D62E-10B3-E385E699CB6A}"/>
              </a:ext>
            </a:extLst>
          </p:cNvPr>
          <p:cNvSpPr>
            <a:spLocks noChangeArrowheads="1"/>
          </p:cNvSpPr>
          <p:nvPr/>
        </p:nvSpPr>
        <p:spPr bwMode="auto">
          <a:xfrm>
            <a:off x="3104590" y="3315530"/>
            <a:ext cx="2694998"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1" name="shaded pink box 7 birthday">
            <a:extLst>
              <a:ext uri="{FF2B5EF4-FFF2-40B4-BE49-F238E27FC236}">
                <a16:creationId xmlns:a16="http://schemas.microsoft.com/office/drawing/2014/main" id="{33F2E467-7CB5-CA68-CA46-3B61064A2F39}"/>
              </a:ext>
            </a:extLst>
          </p:cNvPr>
          <p:cNvSpPr>
            <a:spLocks noChangeArrowheads="1"/>
          </p:cNvSpPr>
          <p:nvPr/>
        </p:nvSpPr>
        <p:spPr bwMode="auto">
          <a:xfrm>
            <a:off x="3104592" y="3315530"/>
            <a:ext cx="3081527"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2" name="shaded pink box 7 birthday">
            <a:extLst>
              <a:ext uri="{FF2B5EF4-FFF2-40B4-BE49-F238E27FC236}">
                <a16:creationId xmlns:a16="http://schemas.microsoft.com/office/drawing/2014/main" id="{D70DD1D5-843E-6418-8C07-8D2B48F21204}"/>
              </a:ext>
            </a:extLst>
          </p:cNvPr>
          <p:cNvSpPr>
            <a:spLocks noChangeArrowheads="1"/>
          </p:cNvSpPr>
          <p:nvPr/>
        </p:nvSpPr>
        <p:spPr bwMode="auto">
          <a:xfrm>
            <a:off x="3104593" y="3315530"/>
            <a:ext cx="3464869"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3" name="shaded pink box 7 birthday">
            <a:extLst>
              <a:ext uri="{FF2B5EF4-FFF2-40B4-BE49-F238E27FC236}">
                <a16:creationId xmlns:a16="http://schemas.microsoft.com/office/drawing/2014/main" id="{286269A5-CD4B-FFFD-0FC8-AC13C287365F}"/>
              </a:ext>
            </a:extLst>
          </p:cNvPr>
          <p:cNvSpPr>
            <a:spLocks noChangeArrowheads="1"/>
          </p:cNvSpPr>
          <p:nvPr/>
        </p:nvSpPr>
        <p:spPr bwMode="auto">
          <a:xfrm>
            <a:off x="3104594" y="3315530"/>
            <a:ext cx="4057042"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4" name="shaded pink box 7 birthday">
            <a:extLst>
              <a:ext uri="{FF2B5EF4-FFF2-40B4-BE49-F238E27FC236}">
                <a16:creationId xmlns:a16="http://schemas.microsoft.com/office/drawing/2014/main" id="{195D2B3D-E32E-C7D1-F7F6-B450F56C0495}"/>
              </a:ext>
            </a:extLst>
          </p:cNvPr>
          <p:cNvSpPr>
            <a:spLocks noChangeArrowheads="1"/>
          </p:cNvSpPr>
          <p:nvPr/>
        </p:nvSpPr>
        <p:spPr bwMode="auto">
          <a:xfrm>
            <a:off x="3104594" y="3315530"/>
            <a:ext cx="4436961"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5" name="Curved Down Arrow 54">
            <a:extLst>
              <a:ext uri="{FF2B5EF4-FFF2-40B4-BE49-F238E27FC236}">
                <a16:creationId xmlns:a16="http://schemas.microsoft.com/office/drawing/2014/main" id="{7B449E60-58ED-C415-2835-95E7F7E97356}"/>
              </a:ext>
            </a:extLst>
          </p:cNvPr>
          <p:cNvSpPr/>
          <p:nvPr/>
        </p:nvSpPr>
        <p:spPr>
          <a:xfrm>
            <a:off x="5544841" y="2985776"/>
            <a:ext cx="2362042"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56" name="shaded pink box 7 birthday">
            <a:extLst>
              <a:ext uri="{FF2B5EF4-FFF2-40B4-BE49-F238E27FC236}">
                <a16:creationId xmlns:a16="http://schemas.microsoft.com/office/drawing/2014/main" id="{AF097FC1-B625-FF0D-B90B-74110A351DD9}"/>
              </a:ext>
            </a:extLst>
          </p:cNvPr>
          <p:cNvSpPr>
            <a:spLocks noChangeArrowheads="1"/>
          </p:cNvSpPr>
          <p:nvPr/>
        </p:nvSpPr>
        <p:spPr bwMode="auto">
          <a:xfrm>
            <a:off x="3104585" y="3315530"/>
            <a:ext cx="5111496"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7" name="shaded pink box 7 birthday">
            <a:extLst>
              <a:ext uri="{FF2B5EF4-FFF2-40B4-BE49-F238E27FC236}">
                <a16:creationId xmlns:a16="http://schemas.microsoft.com/office/drawing/2014/main" id="{6C6B8800-1F56-A29E-6344-6106206F2517}"/>
              </a:ext>
            </a:extLst>
          </p:cNvPr>
          <p:cNvSpPr>
            <a:spLocks noChangeArrowheads="1"/>
          </p:cNvSpPr>
          <p:nvPr/>
        </p:nvSpPr>
        <p:spPr bwMode="auto">
          <a:xfrm>
            <a:off x="3104585" y="3315530"/>
            <a:ext cx="5455795"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58" name="Curved Down Arrow 57">
            <a:extLst>
              <a:ext uri="{FF2B5EF4-FFF2-40B4-BE49-F238E27FC236}">
                <a16:creationId xmlns:a16="http://schemas.microsoft.com/office/drawing/2014/main" id="{7A499031-3D81-10AC-70AC-8DF6FEF49DE3}"/>
              </a:ext>
            </a:extLst>
          </p:cNvPr>
          <p:cNvSpPr/>
          <p:nvPr/>
        </p:nvSpPr>
        <p:spPr>
          <a:xfrm>
            <a:off x="6021901" y="2985776"/>
            <a:ext cx="2362042"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59" name="Curved Down Arrow 58">
            <a:extLst>
              <a:ext uri="{FF2B5EF4-FFF2-40B4-BE49-F238E27FC236}">
                <a16:creationId xmlns:a16="http://schemas.microsoft.com/office/drawing/2014/main" id="{CEFA1630-8AFA-5CE8-18AA-72402647E4E9}"/>
              </a:ext>
            </a:extLst>
          </p:cNvPr>
          <p:cNvSpPr/>
          <p:nvPr/>
        </p:nvSpPr>
        <p:spPr>
          <a:xfrm>
            <a:off x="5480941" y="2985776"/>
            <a:ext cx="3242185"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0" name="Curved Down Arrow 59">
            <a:extLst>
              <a:ext uri="{FF2B5EF4-FFF2-40B4-BE49-F238E27FC236}">
                <a16:creationId xmlns:a16="http://schemas.microsoft.com/office/drawing/2014/main" id="{998A5648-6639-A3F1-5DB0-EB0D15E080DC}"/>
              </a:ext>
            </a:extLst>
          </p:cNvPr>
          <p:cNvSpPr/>
          <p:nvPr/>
        </p:nvSpPr>
        <p:spPr>
          <a:xfrm>
            <a:off x="5704215" y="2985776"/>
            <a:ext cx="3414531" cy="308375"/>
          </a:xfrm>
          <a:prstGeom prst="curvedDownArrow">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400" dirty="0">
              <a:solidFill>
                <a:srgbClr val="FFFF00"/>
              </a:solidFill>
              <a:latin typeface="Arial"/>
            </a:endParaRPr>
          </a:p>
        </p:txBody>
      </p:sp>
      <p:sp>
        <p:nvSpPr>
          <p:cNvPr id="61" name="shaded pink box 7 birthday">
            <a:extLst>
              <a:ext uri="{FF2B5EF4-FFF2-40B4-BE49-F238E27FC236}">
                <a16:creationId xmlns:a16="http://schemas.microsoft.com/office/drawing/2014/main" id="{408A7F4F-FFE2-1F9B-A395-CBF5F48F5558}"/>
              </a:ext>
            </a:extLst>
          </p:cNvPr>
          <p:cNvSpPr>
            <a:spLocks noChangeArrowheads="1"/>
          </p:cNvSpPr>
          <p:nvPr/>
        </p:nvSpPr>
        <p:spPr bwMode="auto">
          <a:xfrm>
            <a:off x="3104583" y="3315530"/>
            <a:ext cx="5880813"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2" name="shaded pink box 7 birthday">
            <a:extLst>
              <a:ext uri="{FF2B5EF4-FFF2-40B4-BE49-F238E27FC236}">
                <a16:creationId xmlns:a16="http://schemas.microsoft.com/office/drawing/2014/main" id="{BAFAA7B1-7A26-0814-0AF5-08A2A39C5A08}"/>
              </a:ext>
            </a:extLst>
          </p:cNvPr>
          <p:cNvSpPr>
            <a:spLocks noChangeArrowheads="1"/>
          </p:cNvSpPr>
          <p:nvPr/>
        </p:nvSpPr>
        <p:spPr bwMode="auto">
          <a:xfrm>
            <a:off x="3104582" y="3315530"/>
            <a:ext cx="5880814"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63" name="TextBox 62">
            <a:extLst>
              <a:ext uri="{FF2B5EF4-FFF2-40B4-BE49-F238E27FC236}">
                <a16:creationId xmlns:a16="http://schemas.microsoft.com/office/drawing/2014/main" id="{D4F4F0A4-E8BC-FEFE-3758-890F29DC5953}"/>
              </a:ext>
            </a:extLst>
          </p:cNvPr>
          <p:cNvSpPr txBox="1"/>
          <p:nvPr/>
        </p:nvSpPr>
        <p:spPr>
          <a:xfrm>
            <a:off x="8723125" y="3362526"/>
            <a:ext cx="230832" cy="276999"/>
          </a:xfrm>
          <a:prstGeom prst="rect">
            <a:avLst/>
          </a:prstGeom>
          <a:noFill/>
        </p:spPr>
        <p:txBody>
          <a:bodyPr wrap="none" lIns="0" tIns="0" rIns="0" bIns="0" rtlCol="0" anchor="ctr">
            <a:spAutoFit/>
          </a:bodyPr>
          <a:lstStyle/>
          <a:p>
            <a:pPr>
              <a:defRPr/>
            </a:pPr>
            <a:r>
              <a:rPr lang="en-US" dirty="0">
                <a:solidFill>
                  <a:srgbClr val="FF46D1"/>
                </a:solidFill>
                <a:latin typeface="Helvetica" panose="020B0604020202020204" pitchFamily="34" charset="0"/>
                <a:ea typeface="ＭＳ Ｐゴシック"/>
                <a:cs typeface="Helvetica" panose="020B0604020202020204" pitchFamily="34" charset="0"/>
              </a:rPr>
              <a:t>…</a:t>
            </a:r>
            <a:endParaRPr lang="en-US" dirty="0">
              <a:solidFill>
                <a:srgbClr val="FF46D1"/>
              </a:solidFill>
              <a:latin typeface="Helvetica" panose="020B0604020202020204" pitchFamily="34" charset="0"/>
              <a:cs typeface="Helvetica" panose="020B0604020202020204" pitchFamily="34" charset="0"/>
            </a:endParaRPr>
          </a:p>
        </p:txBody>
      </p:sp>
      <p:sp>
        <p:nvSpPr>
          <p:cNvPr id="448" name="TextBox 447">
            <a:extLst>
              <a:ext uri="{FF2B5EF4-FFF2-40B4-BE49-F238E27FC236}">
                <a16:creationId xmlns:a16="http://schemas.microsoft.com/office/drawing/2014/main" id="{D37924F5-B74C-6B02-099E-1C3922917FB9}"/>
              </a:ext>
            </a:extLst>
          </p:cNvPr>
          <p:cNvSpPr txBox="1"/>
          <p:nvPr/>
        </p:nvSpPr>
        <p:spPr>
          <a:xfrm>
            <a:off x="8810350" y="3362526"/>
            <a:ext cx="423193" cy="276999"/>
          </a:xfrm>
          <a:prstGeom prst="rect">
            <a:avLst/>
          </a:prstGeom>
          <a:noFill/>
        </p:spPr>
        <p:txBody>
          <a:bodyPr wrap="none" lIns="0" tIns="0" rIns="0" bIns="0" rtlCol="0" anchor="ctr">
            <a:spAutoFit/>
          </a:bodyPr>
          <a:lstStyle/>
          <a:p>
            <a:pPr>
              <a:defRPr/>
            </a:pPr>
            <a:r>
              <a:rPr lang="en-US" dirty="0">
                <a:solidFill>
                  <a:srgbClr val="FF46D1"/>
                </a:solidFill>
                <a:latin typeface="Helvetica" panose="020B0604020202020204" pitchFamily="34" charset="0"/>
                <a:ea typeface="ＭＳ Ｐゴシック"/>
                <a:cs typeface="Helvetica" panose="020B0604020202020204" pitchFamily="34" charset="0"/>
              </a:rPr>
              <a:t>lime</a:t>
            </a:r>
            <a:endParaRPr lang="en-US" dirty="0">
              <a:solidFill>
                <a:srgbClr val="FF46D1"/>
              </a:solidFill>
              <a:latin typeface="Helvetica" panose="020B0604020202020204" pitchFamily="34" charset="0"/>
              <a:cs typeface="Helvetica" panose="020B0604020202020204" pitchFamily="34" charset="0"/>
            </a:endParaRPr>
          </a:p>
        </p:txBody>
      </p:sp>
      <p:sp>
        <p:nvSpPr>
          <p:cNvPr id="449" name="shaded pink box 7 birthday">
            <a:extLst>
              <a:ext uri="{FF2B5EF4-FFF2-40B4-BE49-F238E27FC236}">
                <a16:creationId xmlns:a16="http://schemas.microsoft.com/office/drawing/2014/main" id="{583669A3-C7FF-BBD9-FFB3-FA8A5BA2A98C}"/>
              </a:ext>
            </a:extLst>
          </p:cNvPr>
          <p:cNvSpPr>
            <a:spLocks noChangeArrowheads="1"/>
          </p:cNvSpPr>
          <p:nvPr/>
        </p:nvSpPr>
        <p:spPr bwMode="auto">
          <a:xfrm>
            <a:off x="3104582" y="3315530"/>
            <a:ext cx="6128960"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sp>
        <p:nvSpPr>
          <p:cNvPr id="450" name="shaded pink box 7 birthday">
            <a:extLst>
              <a:ext uri="{FF2B5EF4-FFF2-40B4-BE49-F238E27FC236}">
                <a16:creationId xmlns:a16="http://schemas.microsoft.com/office/drawing/2014/main" id="{073C7E39-8823-F7D6-E2AC-6C23F0C9AFDA}"/>
              </a:ext>
            </a:extLst>
          </p:cNvPr>
          <p:cNvSpPr>
            <a:spLocks noChangeArrowheads="1"/>
          </p:cNvSpPr>
          <p:nvPr/>
        </p:nvSpPr>
        <p:spPr bwMode="auto">
          <a:xfrm>
            <a:off x="3104583" y="3315530"/>
            <a:ext cx="5674191" cy="36576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1600" dirty="0">
              <a:solidFill>
                <a:srgbClr val="000000"/>
              </a:solidFill>
              <a:latin typeface="Times New Roman" charset="0"/>
              <a:ea typeface="ＭＳ Ｐゴシック" charset="-128"/>
            </a:endParaRPr>
          </a:p>
        </p:txBody>
      </p:sp>
      <p:grpSp>
        <p:nvGrpSpPr>
          <p:cNvPr id="516" name="Group 515">
            <a:extLst>
              <a:ext uri="{FF2B5EF4-FFF2-40B4-BE49-F238E27FC236}">
                <a16:creationId xmlns:a16="http://schemas.microsoft.com/office/drawing/2014/main" id="{2E1250A8-CD80-3124-5814-467D471B67F1}"/>
              </a:ext>
            </a:extLst>
          </p:cNvPr>
          <p:cNvGrpSpPr/>
          <p:nvPr/>
        </p:nvGrpSpPr>
        <p:grpSpPr>
          <a:xfrm>
            <a:off x="4436992" y="3986818"/>
            <a:ext cx="6108326" cy="815738"/>
            <a:chOff x="4436992" y="3986818"/>
            <a:chExt cx="6108326" cy="815738"/>
          </a:xfrm>
        </p:grpSpPr>
        <p:sp>
          <p:nvSpPr>
            <p:cNvPr id="517" name="TextBox 516">
              <a:extLst>
                <a:ext uri="{FF2B5EF4-FFF2-40B4-BE49-F238E27FC236}">
                  <a16:creationId xmlns:a16="http://schemas.microsoft.com/office/drawing/2014/main" id="{A24A68AD-CAD8-7F05-E525-2A55658B0019}"/>
                </a:ext>
              </a:extLst>
            </p:cNvPr>
            <p:cNvSpPr txBox="1"/>
            <p:nvPr/>
          </p:nvSpPr>
          <p:spPr>
            <a:xfrm>
              <a:off x="4837470" y="4402446"/>
              <a:ext cx="4001071" cy="400110"/>
            </a:xfrm>
            <a:prstGeom prst="rect">
              <a:avLst/>
            </a:prstGeom>
            <a:noFill/>
          </p:spPr>
          <p:txBody>
            <a:bodyPr wrap="square">
              <a:spAutoFit/>
            </a:bodyPr>
            <a:lstStyle/>
            <a:p>
              <a:pPr>
                <a:defRPr/>
              </a:pPr>
              <a:r>
                <a:rPr lang="en-US" sz="2000" b="1" dirty="0">
                  <a:solidFill>
                    <a:schemeClr val="tx2"/>
                  </a:solidFill>
                  <a:latin typeface="Arial"/>
                </a:rPr>
                <a:t>Le</a:t>
              </a:r>
              <a:r>
                <a:rPr kumimoji="0" lang="en-US" sz="2000" b="1" i="0" u="none" strike="noStrike" kern="1200" cap="none" spc="0" normalizeH="0" baseline="0" noProof="0" dirty="0" err="1">
                  <a:ln>
                    <a:noFill/>
                  </a:ln>
                  <a:solidFill>
                    <a:schemeClr val="tx2"/>
                  </a:solidFill>
                  <a:effectLst/>
                  <a:uLnTx/>
                  <a:uFillTx/>
                  <a:latin typeface="Arial"/>
                </a:rPr>
                <a:t>xical</a:t>
              </a:r>
              <a:r>
                <a:rPr kumimoji="0" lang="en-US" sz="2000" b="1" i="0" u="none" strike="noStrike" kern="1200" cap="none" spc="0" normalizeH="0" baseline="0" noProof="0" dirty="0">
                  <a:ln>
                    <a:noFill/>
                  </a:ln>
                  <a:solidFill>
                    <a:schemeClr val="tx2"/>
                  </a:solidFill>
                  <a:effectLst/>
                  <a:uLnTx/>
                  <a:uFillTx/>
                  <a:latin typeface="Arial"/>
                </a:rPr>
                <a:t> bottleneck</a:t>
              </a:r>
            </a:p>
          </p:txBody>
        </p:sp>
        <p:sp>
          <p:nvSpPr>
            <p:cNvPr id="518" name="TextBox 517">
              <a:extLst>
                <a:ext uri="{FF2B5EF4-FFF2-40B4-BE49-F238E27FC236}">
                  <a16:creationId xmlns:a16="http://schemas.microsoft.com/office/drawing/2014/main" id="{F3E48254-F6C6-2DA8-4004-939C094F7623}"/>
                </a:ext>
              </a:extLst>
            </p:cNvPr>
            <p:cNvSpPr txBox="1"/>
            <p:nvPr/>
          </p:nvSpPr>
          <p:spPr>
            <a:xfrm>
              <a:off x="4436992" y="3986818"/>
              <a:ext cx="6108326" cy="369332"/>
            </a:xfrm>
            <a:prstGeom prst="rect">
              <a:avLst/>
            </a:prstGeom>
            <a:noFill/>
          </p:spPr>
          <p:txBody>
            <a:bodyPr wrap="square">
              <a:spAutoFit/>
            </a:bodyPr>
            <a:lstStyle/>
            <a:p>
              <a:r>
                <a:rPr kumimoji="0" lang="en-US" sz="1800" b="1" i="1" u="none" strike="noStrike" kern="1200" cap="none" spc="0" normalizeH="0" baseline="0" noProof="0" dirty="0">
                  <a:ln>
                    <a:noFill/>
                  </a:ln>
                  <a:solidFill>
                    <a:srgbClr val="FFFFFF"/>
                  </a:solidFill>
                  <a:effectLst/>
                  <a:uLnTx/>
                  <a:uFillTx/>
                  <a:latin typeface="Helvetica" pitchFamily="2" charset="0"/>
                </a:rPr>
                <a:t>Words being produced one by one</a:t>
              </a:r>
              <a:endParaRPr lang="en-US" b="1" dirty="0"/>
            </a:p>
          </p:txBody>
        </p:sp>
      </p:grpSp>
    </p:spTree>
    <p:extLst>
      <p:ext uri="{BB962C8B-B14F-4D97-AF65-F5344CB8AC3E}">
        <p14:creationId xmlns:p14="http://schemas.microsoft.com/office/powerpoint/2010/main" val="39554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51EFC-256A-3414-15BA-EF78795DC162}"/>
            </a:ext>
          </a:extLst>
        </p:cNvPr>
        <p:cNvGrpSpPr/>
        <p:nvPr/>
      </p:nvGrpSpPr>
      <p:grpSpPr>
        <a:xfrm>
          <a:off x="0" y="0"/>
          <a:ext cx="0" cy="0"/>
          <a:chOff x="0" y="0"/>
          <a:chExt cx="0" cy="0"/>
        </a:xfrm>
      </p:grpSpPr>
      <p:grpSp>
        <p:nvGrpSpPr>
          <p:cNvPr id="91" name="Group 90">
            <a:extLst>
              <a:ext uri="{FF2B5EF4-FFF2-40B4-BE49-F238E27FC236}">
                <a16:creationId xmlns:a16="http://schemas.microsoft.com/office/drawing/2014/main" id="{F54FEFB2-C970-1171-8AE4-58DD015AA020}"/>
              </a:ext>
            </a:extLst>
          </p:cNvPr>
          <p:cNvGrpSpPr>
            <a:grpSpLocks noChangeAspect="1"/>
          </p:cNvGrpSpPr>
          <p:nvPr/>
        </p:nvGrpSpPr>
        <p:grpSpPr>
          <a:xfrm>
            <a:off x="280807" y="1319343"/>
            <a:ext cx="5179943" cy="4585547"/>
            <a:chOff x="454750" y="1625376"/>
            <a:chExt cx="4424190" cy="3916516"/>
          </a:xfrm>
        </p:grpSpPr>
        <p:grpSp>
          <p:nvGrpSpPr>
            <p:cNvPr id="4" name="Group 3">
              <a:extLst>
                <a:ext uri="{FF2B5EF4-FFF2-40B4-BE49-F238E27FC236}">
                  <a16:creationId xmlns:a16="http://schemas.microsoft.com/office/drawing/2014/main" id="{27B488ED-6332-82FC-58B5-D08E8884F8AD}"/>
                </a:ext>
              </a:extLst>
            </p:cNvPr>
            <p:cNvGrpSpPr/>
            <p:nvPr/>
          </p:nvGrpSpPr>
          <p:grpSpPr>
            <a:xfrm>
              <a:off x="454750" y="1625376"/>
              <a:ext cx="4406628" cy="3916516"/>
              <a:chOff x="2424156" y="776940"/>
              <a:chExt cx="6602282" cy="5983417"/>
            </a:xfrm>
          </p:grpSpPr>
          <p:grpSp>
            <p:nvGrpSpPr>
              <p:cNvPr id="6" name="Group 5">
                <a:extLst>
                  <a:ext uri="{FF2B5EF4-FFF2-40B4-BE49-F238E27FC236}">
                    <a16:creationId xmlns:a16="http://schemas.microsoft.com/office/drawing/2014/main" id="{525966E1-3FA2-BA8A-F2D4-4D59EA734E60}"/>
                  </a:ext>
                </a:extLst>
              </p:cNvPr>
              <p:cNvGrpSpPr/>
              <p:nvPr/>
            </p:nvGrpSpPr>
            <p:grpSpPr>
              <a:xfrm>
                <a:off x="7316379" y="6100036"/>
                <a:ext cx="1479901" cy="660321"/>
                <a:chOff x="7316379" y="6100036"/>
                <a:chExt cx="1479901" cy="660321"/>
              </a:xfrm>
            </p:grpSpPr>
            <p:cxnSp>
              <p:nvCxnSpPr>
                <p:cNvPr id="79" name="Straight Arrow Connector 78">
                  <a:extLst>
                    <a:ext uri="{FF2B5EF4-FFF2-40B4-BE49-F238E27FC236}">
                      <a16:creationId xmlns:a16="http://schemas.microsoft.com/office/drawing/2014/main" id="{B163A759-FF50-9B44-FD5B-9A6F91073E0F}"/>
                    </a:ext>
                  </a:extLst>
                </p:cNvPr>
                <p:cNvCxnSpPr>
                  <a:cxnSpLocks/>
                </p:cNvCxnSpPr>
                <p:nvPr/>
              </p:nvCxnSpPr>
              <p:spPr>
                <a:xfrm>
                  <a:off x="7589212"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329E815B-FD34-0CCA-CB74-BB9534613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22494" y="6614133"/>
                  <a:ext cx="333437" cy="85290"/>
                </a:xfrm>
                <a:prstGeom prst="rect">
                  <a:avLst/>
                </a:prstGeom>
              </p:spPr>
            </p:pic>
            <p:pic>
              <p:nvPicPr>
                <p:cNvPr id="81" name="Picture 80">
                  <a:extLst>
                    <a:ext uri="{FF2B5EF4-FFF2-40B4-BE49-F238E27FC236}">
                      <a16:creationId xmlns:a16="http://schemas.microsoft.com/office/drawing/2014/main" id="{9589162F-529F-FEF0-082E-A146E7783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488" y="6553200"/>
                  <a:ext cx="138988" cy="207157"/>
                </a:xfrm>
                <a:prstGeom prst="rect">
                  <a:avLst/>
                </a:prstGeom>
              </p:spPr>
            </p:pic>
            <p:cxnSp>
              <p:nvCxnSpPr>
                <p:cNvPr id="83" name="Straight Arrow Connector 82">
                  <a:extLst>
                    <a:ext uri="{FF2B5EF4-FFF2-40B4-BE49-F238E27FC236}">
                      <a16:creationId xmlns:a16="http://schemas.microsoft.com/office/drawing/2014/main" id="{C200714C-12C3-19CD-F187-2DCEDFBB87A7}"/>
                    </a:ext>
                  </a:extLst>
                </p:cNvPr>
                <p:cNvCxnSpPr>
                  <a:cxnSpLocks/>
                </p:cNvCxnSpPr>
                <p:nvPr/>
              </p:nvCxnSpPr>
              <p:spPr>
                <a:xfrm>
                  <a:off x="8436981"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1B426630-1815-FE46-2D81-D0C543803EF2}"/>
                    </a:ext>
                  </a:extLst>
                </p:cNvPr>
                <p:cNvGrpSpPr/>
                <p:nvPr/>
              </p:nvGrpSpPr>
              <p:grpSpPr>
                <a:xfrm>
                  <a:off x="7316379" y="6100056"/>
                  <a:ext cx="545670" cy="352652"/>
                  <a:chOff x="2400590" y="5765537"/>
                  <a:chExt cx="605702" cy="341694"/>
                </a:xfrm>
              </p:grpSpPr>
              <p:sp>
                <p:nvSpPr>
                  <p:cNvPr id="88" name="TextBox 87">
                    <a:extLst>
                      <a:ext uri="{FF2B5EF4-FFF2-40B4-BE49-F238E27FC236}">
                        <a16:creationId xmlns:a16="http://schemas.microsoft.com/office/drawing/2014/main" id="{833EDE09-44C8-4EBB-01D2-0DD7A5CE33B9}"/>
                      </a:ext>
                    </a:extLst>
                  </p:cNvPr>
                  <p:cNvSpPr txBox="1"/>
                  <p:nvPr/>
                </p:nvSpPr>
                <p:spPr>
                  <a:xfrm>
                    <a:off x="2400590" y="5765537"/>
                    <a:ext cx="605702" cy="341694"/>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visual</a:t>
                    </a:r>
                  </a:p>
                </p:txBody>
              </p:sp>
              <p:sp>
                <p:nvSpPr>
                  <p:cNvPr id="89" name="Rounded Rectangle 88">
                    <a:extLst>
                      <a:ext uri="{FF2B5EF4-FFF2-40B4-BE49-F238E27FC236}">
                        <a16:creationId xmlns:a16="http://schemas.microsoft.com/office/drawing/2014/main" id="{EF68878F-D6C5-E2DA-485F-F9B81685C6BB}"/>
                      </a:ext>
                    </a:extLst>
                  </p:cNvPr>
                  <p:cNvSpPr/>
                  <p:nvPr/>
                </p:nvSpPr>
                <p:spPr>
                  <a:xfrm>
                    <a:off x="2409908" y="5785642"/>
                    <a:ext cx="587065" cy="241829"/>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nvGrpSpPr>
                <p:cNvPr id="85" name="Group 84">
                  <a:extLst>
                    <a:ext uri="{FF2B5EF4-FFF2-40B4-BE49-F238E27FC236}">
                      <a16:creationId xmlns:a16="http://schemas.microsoft.com/office/drawing/2014/main" id="{6CBC95C5-E625-C5AD-239C-AE10F640EA72}"/>
                    </a:ext>
                  </a:extLst>
                </p:cNvPr>
                <p:cNvGrpSpPr/>
                <p:nvPr/>
              </p:nvGrpSpPr>
              <p:grpSpPr>
                <a:xfrm>
                  <a:off x="8077685" y="6100036"/>
                  <a:ext cx="718595" cy="352650"/>
                  <a:chOff x="3222258" y="5765533"/>
                  <a:chExt cx="797652" cy="341693"/>
                </a:xfrm>
              </p:grpSpPr>
              <p:sp>
                <p:nvSpPr>
                  <p:cNvPr id="86" name="TextBox 85">
                    <a:extLst>
                      <a:ext uri="{FF2B5EF4-FFF2-40B4-BE49-F238E27FC236}">
                        <a16:creationId xmlns:a16="http://schemas.microsoft.com/office/drawing/2014/main" id="{72E881F0-16B8-B250-1D3C-A9771687490D}"/>
                      </a:ext>
                    </a:extLst>
                  </p:cNvPr>
                  <p:cNvSpPr txBox="1"/>
                  <p:nvPr/>
                </p:nvSpPr>
                <p:spPr>
                  <a:xfrm>
                    <a:off x="3222258" y="5765533"/>
                    <a:ext cx="797652" cy="341693"/>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auditory</a:t>
                    </a:r>
                  </a:p>
                </p:txBody>
              </p:sp>
              <p:sp>
                <p:nvSpPr>
                  <p:cNvPr id="87" name="Rounded Rectangle 86">
                    <a:extLst>
                      <a:ext uri="{FF2B5EF4-FFF2-40B4-BE49-F238E27FC236}">
                        <a16:creationId xmlns:a16="http://schemas.microsoft.com/office/drawing/2014/main" id="{9B36CA36-0ABE-D001-30B7-B9150FFC72A1}"/>
                      </a:ext>
                    </a:extLst>
                  </p:cNvPr>
                  <p:cNvSpPr/>
                  <p:nvPr/>
                </p:nvSpPr>
                <p:spPr>
                  <a:xfrm>
                    <a:off x="3259199" y="5785642"/>
                    <a:ext cx="723772" cy="236781"/>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grpSp>
            <p:nvGrpSpPr>
              <p:cNvPr id="7" name="Group 6">
                <a:extLst>
                  <a:ext uri="{FF2B5EF4-FFF2-40B4-BE49-F238E27FC236}">
                    <a16:creationId xmlns:a16="http://schemas.microsoft.com/office/drawing/2014/main" id="{9DAE7567-95F5-E723-FC82-30FCFACBA260}"/>
                  </a:ext>
                </a:extLst>
              </p:cNvPr>
              <p:cNvGrpSpPr/>
              <p:nvPr/>
            </p:nvGrpSpPr>
            <p:grpSpPr>
              <a:xfrm>
                <a:off x="3978623" y="2084674"/>
                <a:ext cx="5047815" cy="790013"/>
                <a:chOff x="3978623" y="2084674"/>
                <a:chExt cx="5047815" cy="790013"/>
              </a:xfrm>
            </p:grpSpPr>
            <p:sp>
              <p:nvSpPr>
                <p:cNvPr id="73" name="Rounded Rectangle 72">
                  <a:extLst>
                    <a:ext uri="{FF2B5EF4-FFF2-40B4-BE49-F238E27FC236}">
                      <a16:creationId xmlns:a16="http://schemas.microsoft.com/office/drawing/2014/main" id="{3673D3F5-266A-EE28-1E95-30BFD39DB97B}"/>
                    </a:ext>
                  </a:extLst>
                </p:cNvPr>
                <p:cNvSpPr/>
                <p:nvPr/>
              </p:nvSpPr>
              <p:spPr>
                <a:xfrm>
                  <a:off x="3978623" y="2164569"/>
                  <a:ext cx="5047815" cy="710118"/>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74" name="TextBox 73">
                  <a:extLst>
                    <a:ext uri="{FF2B5EF4-FFF2-40B4-BE49-F238E27FC236}">
                      <a16:creationId xmlns:a16="http://schemas.microsoft.com/office/drawing/2014/main" id="{34B45C17-9DD0-8F2E-429D-86426CEFDA43}"/>
                    </a:ext>
                  </a:extLst>
                </p:cNvPr>
                <p:cNvSpPr txBox="1"/>
                <p:nvPr/>
              </p:nvSpPr>
              <p:spPr>
                <a:xfrm>
                  <a:off x="5199359" y="2084674"/>
                  <a:ext cx="2606345" cy="387918"/>
                </a:xfrm>
                <a:prstGeom prst="rect">
                  <a:avLst/>
                </a:prstGeom>
                <a:noFill/>
              </p:spPr>
              <p:txBody>
                <a:bodyPr wrap="none" lIns="34290" rIns="34290" rtlCol="0" anchor="ctr">
                  <a:spAutoFit/>
                </a:bodyPr>
                <a:lstStyle/>
                <a:p>
                  <a:pPr algn="ctr" defTabSz="342900">
                    <a:defRPr/>
                  </a:pPr>
                  <a:r>
                    <a:rPr lang="en-US" sz="1050" dirty="0">
                      <a:solidFill>
                        <a:srgbClr val="9966FF"/>
                      </a:solidFill>
                      <a:latin typeface="Arial"/>
                    </a:rPr>
                    <a:t>DISCOURSE STRUCTURE</a:t>
                  </a:r>
                </a:p>
              </p:txBody>
            </p:sp>
            <p:sp>
              <p:nvSpPr>
                <p:cNvPr id="75" name="Rounded Rectangle 74">
                  <a:extLst>
                    <a:ext uri="{FF2B5EF4-FFF2-40B4-BE49-F238E27FC236}">
                      <a16:creationId xmlns:a16="http://schemas.microsoft.com/office/drawing/2014/main" id="{B699C65A-3717-E5D0-9108-14EFA1BDCEE3}"/>
                    </a:ext>
                  </a:extLst>
                </p:cNvPr>
                <p:cNvSpPr/>
                <p:nvPr/>
              </p:nvSpPr>
              <p:spPr>
                <a:xfrm>
                  <a:off x="774327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6" name="Rounded Rectangle 75">
                  <a:extLst>
                    <a:ext uri="{FF2B5EF4-FFF2-40B4-BE49-F238E27FC236}">
                      <a16:creationId xmlns:a16="http://schemas.microsoft.com/office/drawing/2014/main" id="{EB66AA88-2A26-C1EC-9E32-CFB4803CFDA4}"/>
                    </a:ext>
                  </a:extLst>
                </p:cNvPr>
                <p:cNvSpPr/>
                <p:nvPr/>
              </p:nvSpPr>
              <p:spPr>
                <a:xfrm>
                  <a:off x="6552552"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7" name="Rounded Rectangle 76">
                  <a:extLst>
                    <a:ext uri="{FF2B5EF4-FFF2-40B4-BE49-F238E27FC236}">
                      <a16:creationId xmlns:a16="http://schemas.microsoft.com/office/drawing/2014/main" id="{785C827C-0FF6-58B3-DCD7-E6AE3D53C6E9}"/>
                    </a:ext>
                  </a:extLst>
                </p:cNvPr>
                <p:cNvSpPr/>
                <p:nvPr/>
              </p:nvSpPr>
              <p:spPr>
                <a:xfrm>
                  <a:off x="417110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8" name="Rounded Rectangle 77">
                  <a:extLst>
                    <a:ext uri="{FF2B5EF4-FFF2-40B4-BE49-F238E27FC236}">
                      <a16:creationId xmlns:a16="http://schemas.microsoft.com/office/drawing/2014/main" id="{2FD377A4-32D1-41D9-5AC6-A34AD249BA75}"/>
                    </a:ext>
                  </a:extLst>
                </p:cNvPr>
                <p:cNvSpPr/>
                <p:nvPr/>
              </p:nvSpPr>
              <p:spPr>
                <a:xfrm>
                  <a:off x="5361829"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8" name="Group 7">
                <a:extLst>
                  <a:ext uri="{FF2B5EF4-FFF2-40B4-BE49-F238E27FC236}">
                    <a16:creationId xmlns:a16="http://schemas.microsoft.com/office/drawing/2014/main" id="{1F673383-F5CD-C10A-C15B-9B864FF024FF}"/>
                  </a:ext>
                </a:extLst>
              </p:cNvPr>
              <p:cNvGrpSpPr/>
              <p:nvPr/>
            </p:nvGrpSpPr>
            <p:grpSpPr>
              <a:xfrm>
                <a:off x="2424156" y="776940"/>
                <a:ext cx="6602282" cy="1151653"/>
                <a:chOff x="2424156" y="776940"/>
                <a:chExt cx="6602282" cy="1151653"/>
              </a:xfrm>
            </p:grpSpPr>
            <p:grpSp>
              <p:nvGrpSpPr>
                <p:cNvPr id="65" name="Group 64">
                  <a:extLst>
                    <a:ext uri="{FF2B5EF4-FFF2-40B4-BE49-F238E27FC236}">
                      <a16:creationId xmlns:a16="http://schemas.microsoft.com/office/drawing/2014/main" id="{8A25F300-A5E9-8452-1CB8-1D7EB1838006}"/>
                    </a:ext>
                  </a:extLst>
                </p:cNvPr>
                <p:cNvGrpSpPr/>
                <p:nvPr/>
              </p:nvGrpSpPr>
              <p:grpSpPr>
                <a:xfrm>
                  <a:off x="2585199" y="1139239"/>
                  <a:ext cx="6274792" cy="689559"/>
                  <a:chOff x="4846216" y="1385315"/>
                  <a:chExt cx="4154909" cy="555352"/>
                </a:xfrm>
              </p:grpSpPr>
              <p:sp>
                <p:nvSpPr>
                  <p:cNvPr id="71" name="Rounded Rectangle 70">
                    <a:extLst>
                      <a:ext uri="{FF2B5EF4-FFF2-40B4-BE49-F238E27FC236}">
                        <a16:creationId xmlns:a16="http://schemas.microsoft.com/office/drawing/2014/main" id="{6F2EF1CE-58C3-4264-D369-B720B9F19E8D}"/>
                      </a:ext>
                    </a:extLst>
                  </p:cNvPr>
                  <p:cNvSpPr/>
                  <p:nvPr/>
                </p:nvSpPr>
                <p:spPr>
                  <a:xfrm>
                    <a:off x="4846216" y="1434897"/>
                    <a:ext cx="4154909" cy="505770"/>
                  </a:xfrm>
                  <a:prstGeom prst="roundRect">
                    <a:avLst>
                      <a:gd name="adj" fmla="val 50000"/>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defRPr/>
                    </a:pPr>
                    <a:endParaRPr lang="en-US" sz="1350">
                      <a:solidFill>
                        <a:srgbClr val="00FF00"/>
                      </a:solidFill>
                      <a:highlight>
                        <a:srgbClr val="00FF00"/>
                      </a:highlight>
                      <a:latin typeface="Arial"/>
                    </a:endParaRPr>
                  </a:p>
                </p:txBody>
              </p:sp>
              <p:sp>
                <p:nvSpPr>
                  <p:cNvPr id="72" name="TextBox 71">
                    <a:extLst>
                      <a:ext uri="{FF2B5EF4-FFF2-40B4-BE49-F238E27FC236}">
                        <a16:creationId xmlns:a16="http://schemas.microsoft.com/office/drawing/2014/main" id="{CB4CAFC3-77AC-9932-54EE-A9A378C94482}"/>
                      </a:ext>
                    </a:extLst>
                  </p:cNvPr>
                  <p:cNvSpPr txBox="1"/>
                  <p:nvPr/>
                </p:nvSpPr>
                <p:spPr>
                  <a:xfrm>
                    <a:off x="6305549" y="1385315"/>
                    <a:ext cx="1232816" cy="312418"/>
                  </a:xfrm>
                  <a:prstGeom prst="rect">
                    <a:avLst/>
                  </a:prstGeom>
                  <a:noFill/>
                </p:spPr>
                <p:txBody>
                  <a:bodyPr wrap="none" lIns="34290" rIns="34290" rtlCol="0" anchor="ctr">
                    <a:spAutoFit/>
                  </a:bodyPr>
                  <a:lstStyle/>
                  <a:p>
                    <a:pPr algn="ctr" defTabSz="342900">
                      <a:defRPr/>
                    </a:pPr>
                    <a:r>
                      <a:rPr lang="en-US" sz="1050" dirty="0">
                        <a:solidFill>
                          <a:srgbClr val="FF6666"/>
                        </a:solidFill>
                        <a:latin typeface="Arial"/>
                      </a:rPr>
                      <a:t>INTERPRETATION</a:t>
                    </a:r>
                  </a:p>
                </p:txBody>
              </p:sp>
            </p:grpSp>
            <p:sp>
              <p:nvSpPr>
                <p:cNvPr id="66" name="Rounded Rectangle 65">
                  <a:extLst>
                    <a:ext uri="{FF2B5EF4-FFF2-40B4-BE49-F238E27FC236}">
                      <a16:creationId xmlns:a16="http://schemas.microsoft.com/office/drawing/2014/main" id="{D6D4DC00-DD8D-7A4E-AB88-AC5EC936EA7E}"/>
                    </a:ext>
                  </a:extLst>
                </p:cNvPr>
                <p:cNvSpPr/>
                <p:nvPr/>
              </p:nvSpPr>
              <p:spPr>
                <a:xfrm>
                  <a:off x="2424156" y="776940"/>
                  <a:ext cx="6602282" cy="1151653"/>
                </a:xfrm>
                <a:prstGeom prst="roundRect">
                  <a:avLst>
                    <a:gd name="adj" fmla="val 49644"/>
                  </a:avLst>
                </a:prstGeom>
                <a:noFill/>
                <a:ln>
                  <a:solidFill>
                    <a:schemeClr val="accent6">
                      <a:lumMod val="60000"/>
                      <a:lumOff val="40000"/>
                      <a:alpha val="9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7030A0"/>
                    </a:solidFill>
                    <a:latin typeface="Arial"/>
                  </a:endParaRPr>
                </a:p>
              </p:txBody>
            </p:sp>
            <p:sp>
              <p:nvSpPr>
                <p:cNvPr id="67" name="TextBox 66">
                  <a:extLst>
                    <a:ext uri="{FF2B5EF4-FFF2-40B4-BE49-F238E27FC236}">
                      <a16:creationId xmlns:a16="http://schemas.microsoft.com/office/drawing/2014/main" id="{EDAB8467-F338-934F-2062-CF8C72DF886E}"/>
                    </a:ext>
                  </a:extLst>
                </p:cNvPr>
                <p:cNvSpPr txBox="1"/>
                <p:nvPr/>
              </p:nvSpPr>
              <p:spPr>
                <a:xfrm>
                  <a:off x="3478008" y="843794"/>
                  <a:ext cx="4234907" cy="246857"/>
                </a:xfrm>
                <a:prstGeom prst="rect">
                  <a:avLst/>
                </a:prstGeom>
                <a:noFill/>
              </p:spPr>
              <p:txBody>
                <a:bodyPr wrap="square" lIns="34290" tIns="0" rIns="34290" bIns="0" rtlCol="0" anchor="ctr">
                  <a:spAutoFit/>
                </a:bodyPr>
                <a:lstStyle/>
                <a:p>
                  <a:pPr algn="ctr" defTabSz="685800">
                    <a:defRPr/>
                  </a:pPr>
                  <a:r>
                    <a:rPr lang="en-US" sz="1050" dirty="0">
                      <a:solidFill>
                        <a:schemeClr val="accent6">
                          <a:lumMod val="60000"/>
                          <a:lumOff val="40000"/>
                        </a:schemeClr>
                      </a:solidFill>
                      <a:latin typeface="Arial"/>
                      <a:cs typeface="Arial"/>
                    </a:rPr>
                    <a:t>STORED REAL-WORLD KNOWLEDGE</a:t>
                  </a:r>
                </a:p>
              </p:txBody>
            </p:sp>
            <p:sp>
              <p:nvSpPr>
                <p:cNvPr id="68" name="Rounded Rectangle 67">
                  <a:extLst>
                    <a:ext uri="{FF2B5EF4-FFF2-40B4-BE49-F238E27FC236}">
                      <a16:creationId xmlns:a16="http://schemas.microsoft.com/office/drawing/2014/main" id="{4F53C0DA-AB9E-BA09-6948-7745FEB84E83}"/>
                    </a:ext>
                  </a:extLst>
                </p:cNvPr>
                <p:cNvSpPr/>
                <p:nvPr/>
              </p:nvSpPr>
              <p:spPr>
                <a:xfrm>
                  <a:off x="7055682"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69" name="Rounded Rectangle 68">
                  <a:extLst>
                    <a:ext uri="{FF2B5EF4-FFF2-40B4-BE49-F238E27FC236}">
                      <a16:creationId xmlns:a16="http://schemas.microsoft.com/office/drawing/2014/main" id="{79D233F0-B425-E105-5A8D-E43780B630B1}"/>
                    </a:ext>
                  </a:extLst>
                </p:cNvPr>
                <p:cNvSpPr/>
                <p:nvPr/>
              </p:nvSpPr>
              <p:spPr>
                <a:xfrm>
                  <a:off x="4996168"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0" name="Rounded Rectangle 69">
                  <a:extLst>
                    <a:ext uri="{FF2B5EF4-FFF2-40B4-BE49-F238E27FC236}">
                      <a16:creationId xmlns:a16="http://schemas.microsoft.com/office/drawing/2014/main" id="{07C746B5-F2A7-6743-3A2B-549032A23F63}"/>
                    </a:ext>
                  </a:extLst>
                </p:cNvPr>
                <p:cNvSpPr/>
                <p:nvPr/>
              </p:nvSpPr>
              <p:spPr>
                <a:xfrm>
                  <a:off x="2936655"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9" name="Group 8">
                <a:extLst>
                  <a:ext uri="{FF2B5EF4-FFF2-40B4-BE49-F238E27FC236}">
                    <a16:creationId xmlns:a16="http://schemas.microsoft.com/office/drawing/2014/main" id="{4E474BC9-CC6B-5A0F-4B3B-7DC1979B115F}"/>
                  </a:ext>
                </a:extLst>
              </p:cNvPr>
              <p:cNvGrpSpPr/>
              <p:nvPr/>
            </p:nvGrpSpPr>
            <p:grpSpPr>
              <a:xfrm>
                <a:off x="6844244" y="4890745"/>
                <a:ext cx="928156" cy="443255"/>
                <a:chOff x="6754554" y="4673973"/>
                <a:chExt cx="928156" cy="443255"/>
              </a:xfrm>
            </p:grpSpPr>
            <p:sp>
              <p:nvSpPr>
                <p:cNvPr id="63" name="Rounded Rectangle 62">
                  <a:extLst>
                    <a:ext uri="{FF2B5EF4-FFF2-40B4-BE49-F238E27FC236}">
                      <a16:creationId xmlns:a16="http://schemas.microsoft.com/office/drawing/2014/main" id="{C4828367-2E36-0692-599F-186370F3D654}"/>
                    </a:ext>
                  </a:extLst>
                </p:cNvPr>
                <p:cNvSpPr/>
                <p:nvPr/>
              </p:nvSpPr>
              <p:spPr>
                <a:xfrm>
                  <a:off x="6754554" y="4673973"/>
                  <a:ext cx="928156" cy="443255"/>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4" name="Rounded Rectangle 63">
                  <a:extLst>
                    <a:ext uri="{FF2B5EF4-FFF2-40B4-BE49-F238E27FC236}">
                      <a16:creationId xmlns:a16="http://schemas.microsoft.com/office/drawing/2014/main" id="{BFD3282D-4912-430D-974B-66E5AD803D7C}"/>
                    </a:ext>
                  </a:extLst>
                </p:cNvPr>
                <p:cNvSpPr/>
                <p:nvPr/>
              </p:nvSpPr>
              <p:spPr>
                <a:xfrm>
                  <a:off x="6830012" y="4731794"/>
                  <a:ext cx="777240" cy="330589"/>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0" name="Group 9">
                <a:extLst>
                  <a:ext uri="{FF2B5EF4-FFF2-40B4-BE49-F238E27FC236}">
                    <a16:creationId xmlns:a16="http://schemas.microsoft.com/office/drawing/2014/main" id="{63EBF2E9-40DE-4CA3-5BF1-A842A3723D69}"/>
                  </a:ext>
                </a:extLst>
              </p:cNvPr>
              <p:cNvGrpSpPr/>
              <p:nvPr/>
            </p:nvGrpSpPr>
            <p:grpSpPr>
              <a:xfrm>
                <a:off x="8060738" y="4890745"/>
                <a:ext cx="930862" cy="443255"/>
                <a:chOff x="7975631" y="4667514"/>
                <a:chExt cx="930862" cy="443255"/>
              </a:xfrm>
            </p:grpSpPr>
            <p:sp>
              <p:nvSpPr>
                <p:cNvPr id="61" name="Rounded Rectangle 60">
                  <a:extLst>
                    <a:ext uri="{FF2B5EF4-FFF2-40B4-BE49-F238E27FC236}">
                      <a16:creationId xmlns:a16="http://schemas.microsoft.com/office/drawing/2014/main" id="{B4C3DEDC-2359-E792-E381-67F81CBFBBF2}"/>
                    </a:ext>
                  </a:extLst>
                </p:cNvPr>
                <p:cNvSpPr/>
                <p:nvPr/>
              </p:nvSpPr>
              <p:spPr>
                <a:xfrm>
                  <a:off x="7975631" y="4667514"/>
                  <a:ext cx="930862" cy="443255"/>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2" name="Rounded Rectangle 61">
                  <a:extLst>
                    <a:ext uri="{FF2B5EF4-FFF2-40B4-BE49-F238E27FC236}">
                      <a16:creationId xmlns:a16="http://schemas.microsoft.com/office/drawing/2014/main" id="{84AC2705-514D-F4A6-92C3-CD9A7DF2A3BF}"/>
                    </a:ext>
                  </a:extLst>
                </p:cNvPr>
                <p:cNvSpPr/>
                <p:nvPr/>
              </p:nvSpPr>
              <p:spPr>
                <a:xfrm>
                  <a:off x="8052442" y="4723847"/>
                  <a:ext cx="777240" cy="33058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1" name="Group 10">
                <a:extLst>
                  <a:ext uri="{FF2B5EF4-FFF2-40B4-BE49-F238E27FC236}">
                    <a16:creationId xmlns:a16="http://schemas.microsoft.com/office/drawing/2014/main" id="{228CD95B-1DB5-A8F1-4CA8-7C8313886469}"/>
                  </a:ext>
                </a:extLst>
              </p:cNvPr>
              <p:cNvGrpSpPr/>
              <p:nvPr/>
            </p:nvGrpSpPr>
            <p:grpSpPr>
              <a:xfrm>
                <a:off x="8060738" y="4096544"/>
                <a:ext cx="930862" cy="545111"/>
                <a:chOff x="8060738" y="4096544"/>
                <a:chExt cx="930862" cy="545111"/>
              </a:xfrm>
            </p:grpSpPr>
            <p:grpSp>
              <p:nvGrpSpPr>
                <p:cNvPr id="55" name="Group 54">
                  <a:extLst>
                    <a:ext uri="{FF2B5EF4-FFF2-40B4-BE49-F238E27FC236}">
                      <a16:creationId xmlns:a16="http://schemas.microsoft.com/office/drawing/2014/main" id="{DE64A8CF-767B-58DD-1FFC-4497780CB461}"/>
                    </a:ext>
                  </a:extLst>
                </p:cNvPr>
                <p:cNvGrpSpPr/>
                <p:nvPr/>
              </p:nvGrpSpPr>
              <p:grpSpPr>
                <a:xfrm>
                  <a:off x="8060738" y="4198400"/>
                  <a:ext cx="930862" cy="443255"/>
                  <a:chOff x="7933894" y="4198400"/>
                  <a:chExt cx="930862" cy="443255"/>
                </a:xfrm>
              </p:grpSpPr>
              <p:sp>
                <p:nvSpPr>
                  <p:cNvPr id="59" name="Rounded Rectangle 58">
                    <a:extLst>
                      <a:ext uri="{FF2B5EF4-FFF2-40B4-BE49-F238E27FC236}">
                        <a16:creationId xmlns:a16="http://schemas.microsoft.com/office/drawing/2014/main" id="{D10A4FBF-2717-5291-A7DB-F81F6DE9198C}"/>
                      </a:ext>
                    </a:extLst>
                  </p:cNvPr>
                  <p:cNvSpPr/>
                  <p:nvPr/>
                </p:nvSpPr>
                <p:spPr>
                  <a:xfrm>
                    <a:off x="7933894" y="4198400"/>
                    <a:ext cx="930862" cy="44325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0" name="Rounded Rectangle 59">
                    <a:extLst>
                      <a:ext uri="{FF2B5EF4-FFF2-40B4-BE49-F238E27FC236}">
                        <a16:creationId xmlns:a16="http://schemas.microsoft.com/office/drawing/2014/main" id="{92EDBAE3-69AB-626C-407C-78B1EA0B9F08}"/>
                      </a:ext>
                    </a:extLst>
                  </p:cNvPr>
                  <p:cNvSpPr/>
                  <p:nvPr/>
                </p:nvSpPr>
                <p:spPr>
                  <a:xfrm>
                    <a:off x="8010705" y="4254733"/>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6" name="Group 55">
                  <a:extLst>
                    <a:ext uri="{FF2B5EF4-FFF2-40B4-BE49-F238E27FC236}">
                      <a16:creationId xmlns:a16="http://schemas.microsoft.com/office/drawing/2014/main" id="{288115E8-7271-313A-0DAE-4CFC4AB8D321}"/>
                    </a:ext>
                  </a:extLst>
                </p:cNvPr>
                <p:cNvGrpSpPr/>
                <p:nvPr/>
              </p:nvGrpSpPr>
              <p:grpSpPr>
                <a:xfrm>
                  <a:off x="8260744" y="4096544"/>
                  <a:ext cx="537987" cy="246856"/>
                  <a:chOff x="8133900" y="4007188"/>
                  <a:chExt cx="537987" cy="246856"/>
                </a:xfrm>
              </p:grpSpPr>
              <p:sp>
                <p:nvSpPr>
                  <p:cNvPr id="57" name="Rectangle 56">
                    <a:extLst>
                      <a:ext uri="{FF2B5EF4-FFF2-40B4-BE49-F238E27FC236}">
                        <a16:creationId xmlns:a16="http://schemas.microsoft.com/office/drawing/2014/main" id="{B529A2C4-43D2-F761-4E2B-DD7DB6171B3B}"/>
                      </a:ext>
                    </a:extLst>
                  </p:cNvPr>
                  <p:cNvSpPr/>
                  <p:nvPr/>
                </p:nvSpPr>
                <p:spPr>
                  <a:xfrm>
                    <a:off x="8164715" y="4081433"/>
                    <a:ext cx="476356"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8" name="TextBox 57">
                    <a:extLst>
                      <a:ext uri="{FF2B5EF4-FFF2-40B4-BE49-F238E27FC236}">
                        <a16:creationId xmlns:a16="http://schemas.microsoft.com/office/drawing/2014/main" id="{393E1514-BCEB-8A68-D787-85BC80E9100F}"/>
                      </a:ext>
                    </a:extLst>
                  </p:cNvPr>
                  <p:cNvSpPr txBox="1"/>
                  <p:nvPr/>
                </p:nvSpPr>
                <p:spPr>
                  <a:xfrm>
                    <a:off x="8133900" y="4007188"/>
                    <a:ext cx="537987" cy="246856"/>
                  </a:xfrm>
                  <a:prstGeom prst="rect">
                    <a:avLst/>
                  </a:prstGeom>
                  <a:noFill/>
                </p:spPr>
                <p:txBody>
                  <a:bodyPr wrap="none" lIns="0" tIns="0" rIns="0" bIns="0" rtlCol="0" anchor="b">
                    <a:spAutoFit/>
                  </a:bodyPr>
                  <a:lstStyle/>
                  <a:p>
                    <a:pPr algn="ctr" defTabSz="685800">
                      <a:defRPr/>
                    </a:pPr>
                    <a:r>
                      <a:rPr lang="en-US" sz="1050" dirty="0">
                        <a:solidFill>
                          <a:srgbClr val="FFFF00"/>
                        </a:solidFill>
                        <a:latin typeface="Arial" panose="020B0604020202020204" pitchFamily="34" charset="0"/>
                        <a:cs typeface="Arial" panose="020B0604020202020204" pitchFamily="34" charset="0"/>
                      </a:rPr>
                      <a:t>SYNT</a:t>
                    </a:r>
                  </a:p>
                </p:txBody>
              </p:sp>
            </p:grpSp>
          </p:grpSp>
          <p:grpSp>
            <p:nvGrpSpPr>
              <p:cNvPr id="12" name="Group 11">
                <a:extLst>
                  <a:ext uri="{FF2B5EF4-FFF2-40B4-BE49-F238E27FC236}">
                    <a16:creationId xmlns:a16="http://schemas.microsoft.com/office/drawing/2014/main" id="{CF22D604-33D4-5B1F-5113-0BBF7B7F1770}"/>
                  </a:ext>
                </a:extLst>
              </p:cNvPr>
              <p:cNvGrpSpPr/>
              <p:nvPr/>
            </p:nvGrpSpPr>
            <p:grpSpPr>
              <a:xfrm>
                <a:off x="6844244" y="4096544"/>
                <a:ext cx="928156" cy="551570"/>
                <a:chOff x="6844244" y="4096544"/>
                <a:chExt cx="928156" cy="551570"/>
              </a:xfrm>
            </p:grpSpPr>
            <p:grpSp>
              <p:nvGrpSpPr>
                <p:cNvPr id="49" name="Group 48">
                  <a:extLst>
                    <a:ext uri="{FF2B5EF4-FFF2-40B4-BE49-F238E27FC236}">
                      <a16:creationId xmlns:a16="http://schemas.microsoft.com/office/drawing/2014/main" id="{AF986965-9E84-F656-C0B2-090FA3006C02}"/>
                    </a:ext>
                  </a:extLst>
                </p:cNvPr>
                <p:cNvGrpSpPr/>
                <p:nvPr/>
              </p:nvGrpSpPr>
              <p:grpSpPr>
                <a:xfrm>
                  <a:off x="6844244" y="4204859"/>
                  <a:ext cx="928156" cy="443255"/>
                  <a:chOff x="6723322" y="4204859"/>
                  <a:chExt cx="928156" cy="443255"/>
                </a:xfrm>
              </p:grpSpPr>
              <p:sp>
                <p:nvSpPr>
                  <p:cNvPr id="53" name="Rounded Rectangle 52">
                    <a:extLst>
                      <a:ext uri="{FF2B5EF4-FFF2-40B4-BE49-F238E27FC236}">
                        <a16:creationId xmlns:a16="http://schemas.microsoft.com/office/drawing/2014/main" id="{4A027035-4C72-9B83-01A6-B4430731AEE5}"/>
                      </a:ext>
                    </a:extLst>
                  </p:cNvPr>
                  <p:cNvSpPr/>
                  <p:nvPr/>
                </p:nvSpPr>
                <p:spPr>
                  <a:xfrm>
                    <a:off x="6723322" y="4204859"/>
                    <a:ext cx="928156" cy="44325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54" name="Rounded Rectangle 53">
                    <a:extLst>
                      <a:ext uri="{FF2B5EF4-FFF2-40B4-BE49-F238E27FC236}">
                        <a16:creationId xmlns:a16="http://schemas.microsoft.com/office/drawing/2014/main" id="{BEA79080-1DD2-0EE5-3899-A80D7D18BA7E}"/>
                      </a:ext>
                    </a:extLst>
                  </p:cNvPr>
                  <p:cNvSpPr/>
                  <p:nvPr/>
                </p:nvSpPr>
                <p:spPr>
                  <a:xfrm>
                    <a:off x="6798780" y="4261192"/>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0" name="Group 49">
                  <a:extLst>
                    <a:ext uri="{FF2B5EF4-FFF2-40B4-BE49-F238E27FC236}">
                      <a16:creationId xmlns:a16="http://schemas.microsoft.com/office/drawing/2014/main" id="{0F46068E-548D-D797-724D-B1CE6B7B0867}"/>
                    </a:ext>
                  </a:extLst>
                </p:cNvPr>
                <p:cNvGrpSpPr/>
                <p:nvPr/>
              </p:nvGrpSpPr>
              <p:grpSpPr>
                <a:xfrm>
                  <a:off x="7089765" y="4096544"/>
                  <a:ext cx="437114" cy="246856"/>
                  <a:chOff x="7089765" y="4096544"/>
                  <a:chExt cx="437114" cy="246856"/>
                </a:xfrm>
              </p:grpSpPr>
              <p:sp>
                <p:nvSpPr>
                  <p:cNvPr id="51" name="Rectangle 50">
                    <a:extLst>
                      <a:ext uri="{FF2B5EF4-FFF2-40B4-BE49-F238E27FC236}">
                        <a16:creationId xmlns:a16="http://schemas.microsoft.com/office/drawing/2014/main" id="{671D9762-F08A-44DB-C0B1-F870BBDC54E1}"/>
                      </a:ext>
                    </a:extLst>
                  </p:cNvPr>
                  <p:cNvSpPr/>
                  <p:nvPr/>
                </p:nvSpPr>
                <p:spPr>
                  <a:xfrm>
                    <a:off x="7115540" y="4170055"/>
                    <a:ext cx="38556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2" name="TextBox 51">
                    <a:extLst>
                      <a:ext uri="{FF2B5EF4-FFF2-40B4-BE49-F238E27FC236}">
                        <a16:creationId xmlns:a16="http://schemas.microsoft.com/office/drawing/2014/main" id="{7F0F4E06-FB49-6CDC-5636-7C0095D50670}"/>
                      </a:ext>
                    </a:extLst>
                  </p:cNvPr>
                  <p:cNvSpPr txBox="1"/>
                  <p:nvPr/>
                </p:nvSpPr>
                <p:spPr>
                  <a:xfrm>
                    <a:off x="7089765" y="4096544"/>
                    <a:ext cx="437114" cy="246856"/>
                  </a:xfrm>
                  <a:prstGeom prst="rect">
                    <a:avLst/>
                  </a:prstGeom>
                  <a:noFill/>
                </p:spPr>
                <p:txBody>
                  <a:bodyPr wrap="none" lIns="0" tIns="0" rIns="0" bIns="0" rtlCol="0" anchor="b">
                    <a:spAutoFit/>
                  </a:bodyPr>
                  <a:lstStyle/>
                  <a:p>
                    <a:pPr algn="ctr" defTabSz="685800">
                      <a:defRPr/>
                    </a:pPr>
                    <a:r>
                      <a:rPr lang="en-US" sz="1050" dirty="0">
                        <a:solidFill>
                          <a:srgbClr val="FF99FF"/>
                        </a:solidFill>
                        <a:latin typeface="Arial" panose="020B0604020202020204" pitchFamily="34" charset="0"/>
                        <a:cs typeface="Arial" panose="020B0604020202020204" pitchFamily="34" charset="0"/>
                      </a:rPr>
                      <a:t>SEM</a:t>
                    </a:r>
                  </a:p>
                </p:txBody>
              </p:sp>
            </p:grpSp>
          </p:grpSp>
          <p:grpSp>
            <p:nvGrpSpPr>
              <p:cNvPr id="13" name="Group 12">
                <a:extLst>
                  <a:ext uri="{FF2B5EF4-FFF2-40B4-BE49-F238E27FC236}">
                    <a16:creationId xmlns:a16="http://schemas.microsoft.com/office/drawing/2014/main" id="{03F74AE6-62ED-068C-A34E-E3BBEF8090A8}"/>
                  </a:ext>
                </a:extLst>
              </p:cNvPr>
              <p:cNvGrpSpPr/>
              <p:nvPr/>
            </p:nvGrpSpPr>
            <p:grpSpPr>
              <a:xfrm>
                <a:off x="7199816" y="5487236"/>
                <a:ext cx="1563184" cy="454123"/>
                <a:chOff x="7199816" y="5487236"/>
                <a:chExt cx="1563184" cy="454123"/>
              </a:xfrm>
            </p:grpSpPr>
            <p:sp>
              <p:nvSpPr>
                <p:cNvPr id="33" name="Rounded Rectangle 32">
                  <a:extLst>
                    <a:ext uri="{FF2B5EF4-FFF2-40B4-BE49-F238E27FC236}">
                      <a16:creationId xmlns:a16="http://schemas.microsoft.com/office/drawing/2014/main" id="{ED5F8E00-4A78-8618-E5A6-3B9C39B4D0CE}"/>
                    </a:ext>
                  </a:extLst>
                </p:cNvPr>
                <p:cNvSpPr/>
                <p:nvPr/>
              </p:nvSpPr>
              <p:spPr>
                <a:xfrm>
                  <a:off x="7199816" y="5644504"/>
                  <a:ext cx="724984" cy="296855"/>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sp>
              <p:nvSpPr>
                <p:cNvPr id="34" name="Rounded Rectangle 33">
                  <a:extLst>
                    <a:ext uri="{FF2B5EF4-FFF2-40B4-BE49-F238E27FC236}">
                      <a16:creationId xmlns:a16="http://schemas.microsoft.com/office/drawing/2014/main" id="{7B5DFC63-77F9-A3FF-3469-50307C4AE91C}"/>
                    </a:ext>
                  </a:extLst>
                </p:cNvPr>
                <p:cNvSpPr/>
                <p:nvPr/>
              </p:nvSpPr>
              <p:spPr>
                <a:xfrm>
                  <a:off x="8038016" y="5644504"/>
                  <a:ext cx="724984" cy="29685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nvGrpSpPr>
                <p:cNvPr id="35" name="Group 34">
                  <a:extLst>
                    <a:ext uri="{FF2B5EF4-FFF2-40B4-BE49-F238E27FC236}">
                      <a16:creationId xmlns:a16="http://schemas.microsoft.com/office/drawing/2014/main" id="{B4D9C42E-6195-2E96-8AAD-2D618308FEE8}"/>
                    </a:ext>
                  </a:extLst>
                </p:cNvPr>
                <p:cNvGrpSpPr/>
                <p:nvPr/>
              </p:nvGrpSpPr>
              <p:grpSpPr>
                <a:xfrm>
                  <a:off x="8150729" y="5487237"/>
                  <a:ext cx="499559" cy="211590"/>
                  <a:chOff x="8153114" y="4042454"/>
                  <a:chExt cx="499559" cy="211590"/>
                </a:xfrm>
              </p:grpSpPr>
              <p:sp>
                <p:nvSpPr>
                  <p:cNvPr id="47" name="Rectangle 46">
                    <a:extLst>
                      <a:ext uri="{FF2B5EF4-FFF2-40B4-BE49-F238E27FC236}">
                        <a16:creationId xmlns:a16="http://schemas.microsoft.com/office/drawing/2014/main" id="{EB2F2245-B623-D521-84E6-AE9F0AB7B421}"/>
                      </a:ext>
                    </a:extLst>
                  </p:cNvPr>
                  <p:cNvSpPr/>
                  <p:nvPr/>
                </p:nvSpPr>
                <p:spPr>
                  <a:xfrm>
                    <a:off x="8180877" y="4081433"/>
                    <a:ext cx="444032"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8" name="TextBox 47">
                    <a:extLst>
                      <a:ext uri="{FF2B5EF4-FFF2-40B4-BE49-F238E27FC236}">
                        <a16:creationId xmlns:a16="http://schemas.microsoft.com/office/drawing/2014/main" id="{4B497E82-9424-121E-769C-472A69DA07B3}"/>
                      </a:ext>
                    </a:extLst>
                  </p:cNvPr>
                  <p:cNvSpPr txBox="1"/>
                  <p:nvPr/>
                </p:nvSpPr>
                <p:spPr>
                  <a:xfrm>
                    <a:off x="8153114" y="4042454"/>
                    <a:ext cx="499559" cy="211590"/>
                  </a:xfrm>
                  <a:prstGeom prst="rect">
                    <a:avLst/>
                  </a:prstGeom>
                  <a:noFill/>
                </p:spPr>
                <p:txBody>
                  <a:bodyPr wrap="none" lIns="0" tIns="0" rIns="0" bIns="0" rtlCol="0" anchor="b">
                    <a:spAutoFit/>
                  </a:bodyPr>
                  <a:lstStyle/>
                  <a:p>
                    <a:pPr algn="ctr" defTabSz="685800">
                      <a:defRPr/>
                    </a:pPr>
                    <a:r>
                      <a:rPr lang="en-US" sz="900" dirty="0">
                        <a:solidFill>
                          <a:srgbClr val="00FFFF"/>
                        </a:solidFill>
                        <a:latin typeface="Arial" panose="020B0604020202020204" pitchFamily="34" charset="0"/>
                        <a:cs typeface="Arial" panose="020B0604020202020204" pitchFamily="34" charset="0"/>
                      </a:rPr>
                      <a:t>PHON</a:t>
                    </a:r>
                  </a:p>
                </p:txBody>
              </p:sp>
            </p:grpSp>
            <p:grpSp>
              <p:nvGrpSpPr>
                <p:cNvPr id="36" name="Group 35">
                  <a:extLst>
                    <a:ext uri="{FF2B5EF4-FFF2-40B4-BE49-F238E27FC236}">
                      <a16:creationId xmlns:a16="http://schemas.microsoft.com/office/drawing/2014/main" id="{869C2824-0EE0-8219-68BC-8B34599E4E8F}"/>
                    </a:ext>
                  </a:extLst>
                </p:cNvPr>
                <p:cNvGrpSpPr/>
                <p:nvPr/>
              </p:nvGrpSpPr>
              <p:grpSpPr>
                <a:xfrm>
                  <a:off x="7317332" y="5487236"/>
                  <a:ext cx="489953" cy="211591"/>
                  <a:chOff x="7358383" y="5459475"/>
                  <a:chExt cx="489953" cy="211591"/>
                </a:xfrm>
              </p:grpSpPr>
              <p:sp>
                <p:nvSpPr>
                  <p:cNvPr id="45" name="Rectangle 44">
                    <a:extLst>
                      <a:ext uri="{FF2B5EF4-FFF2-40B4-BE49-F238E27FC236}">
                        <a16:creationId xmlns:a16="http://schemas.microsoft.com/office/drawing/2014/main" id="{EEF76C14-106F-6FE1-8AAF-83D21935C33B}"/>
                      </a:ext>
                    </a:extLst>
                  </p:cNvPr>
                  <p:cNvSpPr/>
                  <p:nvPr/>
                </p:nvSpPr>
                <p:spPr>
                  <a:xfrm>
                    <a:off x="7377868" y="5525482"/>
                    <a:ext cx="45098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6" name="TextBox 45">
                    <a:extLst>
                      <a:ext uri="{FF2B5EF4-FFF2-40B4-BE49-F238E27FC236}">
                        <a16:creationId xmlns:a16="http://schemas.microsoft.com/office/drawing/2014/main" id="{4D854DD7-84E8-D7E2-9C87-79F171242408}"/>
                      </a:ext>
                    </a:extLst>
                  </p:cNvPr>
                  <p:cNvSpPr txBox="1"/>
                  <p:nvPr/>
                </p:nvSpPr>
                <p:spPr>
                  <a:xfrm>
                    <a:off x="7358383" y="5459475"/>
                    <a:ext cx="489953" cy="211591"/>
                  </a:xfrm>
                  <a:prstGeom prst="rect">
                    <a:avLst/>
                  </a:prstGeom>
                  <a:noFill/>
                </p:spPr>
                <p:txBody>
                  <a:bodyPr wrap="none" lIns="0" tIns="0" rIns="0" bIns="0" rtlCol="0" anchor="b">
                    <a:spAutoFit/>
                  </a:bodyPr>
                  <a:lstStyle/>
                  <a:p>
                    <a:pPr algn="ctr" defTabSz="685800">
                      <a:defRPr/>
                    </a:pPr>
                    <a:r>
                      <a:rPr lang="en-US" sz="900" dirty="0">
                        <a:solidFill>
                          <a:srgbClr val="FFC000"/>
                        </a:solidFill>
                        <a:latin typeface="Arial" panose="020B0604020202020204" pitchFamily="34" charset="0"/>
                        <a:cs typeface="Arial" panose="020B0604020202020204" pitchFamily="34" charset="0"/>
                      </a:rPr>
                      <a:t>ORTH</a:t>
                    </a:r>
                  </a:p>
                </p:txBody>
              </p:sp>
            </p:grpSp>
            <p:grpSp>
              <p:nvGrpSpPr>
                <p:cNvPr id="37" name="Group 36">
                  <a:extLst>
                    <a:ext uri="{FF2B5EF4-FFF2-40B4-BE49-F238E27FC236}">
                      <a16:creationId xmlns:a16="http://schemas.microsoft.com/office/drawing/2014/main" id="{FEF897C1-2E6E-1CF2-76E1-FAEF58A08FB6}"/>
                    </a:ext>
                  </a:extLst>
                </p:cNvPr>
                <p:cNvGrpSpPr/>
                <p:nvPr/>
              </p:nvGrpSpPr>
              <p:grpSpPr>
                <a:xfrm>
                  <a:off x="7259537" y="5725846"/>
                  <a:ext cx="604314" cy="134170"/>
                  <a:chOff x="7288311" y="5715000"/>
                  <a:chExt cx="604314" cy="134170"/>
                </a:xfrm>
              </p:grpSpPr>
              <p:sp>
                <p:nvSpPr>
                  <p:cNvPr id="42" name="Rounded Rectangle 41">
                    <a:extLst>
                      <a:ext uri="{FF2B5EF4-FFF2-40B4-BE49-F238E27FC236}">
                        <a16:creationId xmlns:a16="http://schemas.microsoft.com/office/drawing/2014/main" id="{D6BB3419-23D3-0424-74FE-1A40E429B6E1}"/>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3" name="Rounded Rectangle 42">
                    <a:extLst>
                      <a:ext uri="{FF2B5EF4-FFF2-40B4-BE49-F238E27FC236}">
                        <a16:creationId xmlns:a16="http://schemas.microsoft.com/office/drawing/2014/main" id="{65281A0B-FB3E-F854-09B9-F05ECA03DAE1}"/>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4" name="Rounded Rectangle 43">
                    <a:extLst>
                      <a:ext uri="{FF2B5EF4-FFF2-40B4-BE49-F238E27FC236}">
                        <a16:creationId xmlns:a16="http://schemas.microsoft.com/office/drawing/2014/main" id="{0B287B98-CB6B-0768-4579-8BBA1B3758DD}"/>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nvGrpSpPr>
                <p:cNvPr id="38" name="Group 37">
                  <a:extLst>
                    <a:ext uri="{FF2B5EF4-FFF2-40B4-BE49-F238E27FC236}">
                      <a16:creationId xmlns:a16="http://schemas.microsoft.com/office/drawing/2014/main" id="{B3279D78-7E05-3B63-1318-4B54CD85E0B1}"/>
                    </a:ext>
                  </a:extLst>
                </p:cNvPr>
                <p:cNvGrpSpPr/>
                <p:nvPr/>
              </p:nvGrpSpPr>
              <p:grpSpPr>
                <a:xfrm>
                  <a:off x="8097354" y="5725846"/>
                  <a:ext cx="604314" cy="134170"/>
                  <a:chOff x="7288311" y="5715000"/>
                  <a:chExt cx="604314" cy="134170"/>
                </a:xfrm>
              </p:grpSpPr>
              <p:sp>
                <p:nvSpPr>
                  <p:cNvPr id="39" name="Rounded Rectangle 38">
                    <a:extLst>
                      <a:ext uri="{FF2B5EF4-FFF2-40B4-BE49-F238E27FC236}">
                        <a16:creationId xmlns:a16="http://schemas.microsoft.com/office/drawing/2014/main" id="{B0C00399-42EF-4D4A-C7E8-F3CF91D82BA5}"/>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0" name="Rounded Rectangle 39">
                    <a:extLst>
                      <a:ext uri="{FF2B5EF4-FFF2-40B4-BE49-F238E27FC236}">
                        <a16:creationId xmlns:a16="http://schemas.microsoft.com/office/drawing/2014/main" id="{4F99EF7A-ECFE-6609-9D2A-6189814AD48A}"/>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1" name="Rounded Rectangle 40">
                    <a:extLst>
                      <a:ext uri="{FF2B5EF4-FFF2-40B4-BE49-F238E27FC236}">
                        <a16:creationId xmlns:a16="http://schemas.microsoft.com/office/drawing/2014/main" id="{A7BFAEDA-BC2B-F239-DF91-6F400949E01C}"/>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grpSp>
            <p:nvGrpSpPr>
              <p:cNvPr id="14" name="Group 13">
                <a:extLst>
                  <a:ext uri="{FF2B5EF4-FFF2-40B4-BE49-F238E27FC236}">
                    <a16:creationId xmlns:a16="http://schemas.microsoft.com/office/drawing/2014/main" id="{28623138-84B1-C942-0B20-784620DAFA5C}"/>
                  </a:ext>
                </a:extLst>
              </p:cNvPr>
              <p:cNvGrpSpPr/>
              <p:nvPr/>
            </p:nvGrpSpPr>
            <p:grpSpPr>
              <a:xfrm>
                <a:off x="5559320" y="4199222"/>
                <a:ext cx="1751335" cy="2202419"/>
                <a:chOff x="5559320" y="4199222"/>
                <a:chExt cx="1751335" cy="2202419"/>
              </a:xfrm>
            </p:grpSpPr>
            <p:sp>
              <p:nvSpPr>
                <p:cNvPr id="27" name="Right Brace 26">
                  <a:extLst>
                    <a:ext uri="{FF2B5EF4-FFF2-40B4-BE49-F238E27FC236}">
                      <a16:creationId xmlns:a16="http://schemas.microsoft.com/office/drawing/2014/main" id="{C81044ED-7BE5-74B5-BE1A-C69C324565A3}"/>
                    </a:ext>
                  </a:extLst>
                </p:cNvPr>
                <p:cNvSpPr/>
                <p:nvPr/>
              </p:nvSpPr>
              <p:spPr>
                <a:xfrm flipH="1">
                  <a:off x="6509735" y="4199222"/>
                  <a:ext cx="97253" cy="121073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28" name="TextBox 27">
                  <a:extLst>
                    <a:ext uri="{FF2B5EF4-FFF2-40B4-BE49-F238E27FC236}">
                      <a16:creationId xmlns:a16="http://schemas.microsoft.com/office/drawing/2014/main" id="{91A9FFA0-A2F3-019C-99C0-5C9FDD47B557}"/>
                    </a:ext>
                  </a:extLst>
                </p:cNvPr>
                <p:cNvSpPr txBox="1"/>
                <p:nvPr/>
              </p:nvSpPr>
              <p:spPr>
                <a:xfrm>
                  <a:off x="5559320" y="4539524"/>
                  <a:ext cx="1083656" cy="458447"/>
                </a:xfrm>
                <a:prstGeom prst="rect">
                  <a:avLst/>
                </a:prstGeom>
                <a:noFill/>
              </p:spPr>
              <p:txBody>
                <a:bodyPr wrap="none" rtlCol="0" anchor="ctr">
                  <a:spAutoFit/>
                </a:bodyPr>
                <a:lstStyle/>
                <a:p>
                  <a:pPr algn="ctr" defTabSz="342900">
                    <a:defRPr/>
                  </a:pPr>
                  <a:r>
                    <a:rPr lang="en-US" sz="1350" dirty="0">
                      <a:solidFill>
                        <a:srgbClr val="FFFFFF"/>
                      </a:solidFill>
                      <a:latin typeface="Helvetica" panose="020B0604020202020204" pitchFamily="34" charset="0"/>
                      <a:cs typeface="Helvetica" panose="020B0604020202020204" pitchFamily="34" charset="0"/>
                    </a:rPr>
                    <a:t>Lexical</a:t>
                  </a:r>
                </a:p>
              </p:txBody>
            </p:sp>
            <p:sp>
              <p:nvSpPr>
                <p:cNvPr id="29" name="TextBox 28">
                  <a:extLst>
                    <a:ext uri="{FF2B5EF4-FFF2-40B4-BE49-F238E27FC236}">
                      <a16:creationId xmlns:a16="http://schemas.microsoft.com/office/drawing/2014/main" id="{F306AE08-CB39-0810-0514-466405DBA6F3}"/>
                    </a:ext>
                  </a:extLst>
                </p:cNvPr>
                <p:cNvSpPr txBox="1"/>
                <p:nvPr/>
              </p:nvSpPr>
              <p:spPr>
                <a:xfrm>
                  <a:off x="5879960" y="5584404"/>
                  <a:ext cx="1201341" cy="387918"/>
                </a:xfrm>
                <a:prstGeom prst="rect">
                  <a:avLst/>
                </a:prstGeom>
                <a:noFill/>
              </p:spPr>
              <p:txBody>
                <a:bodyPr wrap="none" rtlCol="0" anchor="ctr">
                  <a:spAutoFit/>
                </a:bodyPr>
                <a:lstStyle/>
                <a:p>
                  <a:pPr algn="ctr" defTabSz="342900">
                    <a:defRPr/>
                  </a:pPr>
                  <a:r>
                    <a:rPr lang="en-US" sz="1050" dirty="0" err="1">
                      <a:solidFill>
                        <a:srgbClr val="FFFFFF"/>
                      </a:solidFill>
                      <a:latin typeface="Helvetica" panose="020B0604020202020204" pitchFamily="34" charset="0"/>
                      <a:cs typeface="Helvetica" panose="020B0604020202020204" pitchFamily="34" charset="0"/>
                    </a:rPr>
                    <a:t>Sublexical</a:t>
                  </a:r>
                  <a:endParaRPr lang="en-US" sz="1050" dirty="0">
                    <a:solidFill>
                      <a:srgbClr val="FFFFFF"/>
                    </a:solidFill>
                    <a:latin typeface="Helvetica" panose="020B0604020202020204" pitchFamily="34" charset="0"/>
                    <a:cs typeface="Helvetica" panose="020B0604020202020204" pitchFamily="34" charset="0"/>
                  </a:endParaRPr>
                </a:p>
              </p:txBody>
            </p:sp>
            <p:sp>
              <p:nvSpPr>
                <p:cNvPr id="30" name="Right Brace 29">
                  <a:extLst>
                    <a:ext uri="{FF2B5EF4-FFF2-40B4-BE49-F238E27FC236}">
                      <a16:creationId xmlns:a16="http://schemas.microsoft.com/office/drawing/2014/main" id="{05D513BF-7DDC-33A6-2ABC-BD9129F78CB6}"/>
                    </a:ext>
                  </a:extLst>
                </p:cNvPr>
                <p:cNvSpPr/>
                <p:nvPr/>
              </p:nvSpPr>
              <p:spPr>
                <a:xfrm flipH="1">
                  <a:off x="7038085" y="5566914"/>
                  <a:ext cx="95323" cy="45720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31" name="TextBox 30">
                  <a:extLst>
                    <a:ext uri="{FF2B5EF4-FFF2-40B4-BE49-F238E27FC236}">
                      <a16:creationId xmlns:a16="http://schemas.microsoft.com/office/drawing/2014/main" id="{292D5489-88EE-4CEB-7911-4BD783D512D0}"/>
                    </a:ext>
                  </a:extLst>
                </p:cNvPr>
                <p:cNvSpPr txBox="1"/>
                <p:nvPr/>
              </p:nvSpPr>
              <p:spPr>
                <a:xfrm>
                  <a:off x="6272632" y="6066621"/>
                  <a:ext cx="1038023" cy="335020"/>
                </a:xfrm>
                <a:prstGeom prst="rect">
                  <a:avLst/>
                </a:prstGeom>
                <a:noFill/>
              </p:spPr>
              <p:txBody>
                <a:bodyPr wrap="none" rtlCol="0" anchor="ctr">
                  <a:spAutoFit/>
                </a:bodyPr>
                <a:lstStyle/>
                <a:p>
                  <a:pPr algn="ctr" defTabSz="342900">
                    <a:defRPr/>
                  </a:pPr>
                  <a:r>
                    <a:rPr lang="en-US" sz="825" dirty="0" err="1">
                      <a:solidFill>
                        <a:srgbClr val="FFFFFF"/>
                      </a:solidFill>
                      <a:latin typeface="Helvetica" panose="020B0604020202020204" pitchFamily="34" charset="0"/>
                      <a:cs typeface="Helvetica" panose="020B0604020202020204" pitchFamily="34" charset="0"/>
                    </a:rPr>
                    <a:t>Perceptual</a:t>
                  </a:r>
                  <a:endParaRPr lang="en-US" sz="825" dirty="0">
                    <a:solidFill>
                      <a:srgbClr val="FFFFFF"/>
                    </a:solidFill>
                    <a:latin typeface="Helvetica" panose="020B0604020202020204" pitchFamily="34" charset="0"/>
                    <a:cs typeface="Helvetica" panose="020B0604020202020204" pitchFamily="34" charset="0"/>
                  </a:endParaRPr>
                </a:p>
              </p:txBody>
            </p:sp>
            <p:sp>
              <p:nvSpPr>
                <p:cNvPr id="32" name="Right Brace 31">
                  <a:extLst>
                    <a:ext uri="{FF2B5EF4-FFF2-40B4-BE49-F238E27FC236}">
                      <a16:creationId xmlns:a16="http://schemas.microsoft.com/office/drawing/2014/main" id="{4FA6016D-8678-736D-8D86-26F10D277978}"/>
                    </a:ext>
                  </a:extLst>
                </p:cNvPr>
                <p:cNvSpPr/>
                <p:nvPr/>
              </p:nvSpPr>
              <p:spPr>
                <a:xfrm flipH="1">
                  <a:off x="7196297" y="6096000"/>
                  <a:ext cx="87247" cy="296856"/>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grpSp>
          <p:grpSp>
            <p:nvGrpSpPr>
              <p:cNvPr id="15" name="Group 14">
                <a:extLst>
                  <a:ext uri="{FF2B5EF4-FFF2-40B4-BE49-F238E27FC236}">
                    <a16:creationId xmlns:a16="http://schemas.microsoft.com/office/drawing/2014/main" id="{F66833D2-A474-B7D8-150B-40A2C9125477}"/>
                  </a:ext>
                </a:extLst>
              </p:cNvPr>
              <p:cNvGrpSpPr/>
              <p:nvPr/>
            </p:nvGrpSpPr>
            <p:grpSpPr>
              <a:xfrm>
                <a:off x="5720001" y="3039480"/>
                <a:ext cx="3246006" cy="881581"/>
                <a:chOff x="5720001" y="3039480"/>
                <a:chExt cx="3246006" cy="881581"/>
              </a:xfrm>
            </p:grpSpPr>
            <p:sp>
              <p:nvSpPr>
                <p:cNvPr id="16" name="Rounded Rectangle 15">
                  <a:extLst>
                    <a:ext uri="{FF2B5EF4-FFF2-40B4-BE49-F238E27FC236}">
                      <a16:creationId xmlns:a16="http://schemas.microsoft.com/office/drawing/2014/main" id="{D35FE715-4933-4E27-A22D-7C3BB420F28E}"/>
                    </a:ext>
                  </a:extLst>
                </p:cNvPr>
                <p:cNvSpPr/>
                <p:nvPr/>
              </p:nvSpPr>
              <p:spPr>
                <a:xfrm>
                  <a:off x="5720001" y="3110662"/>
                  <a:ext cx="3246006" cy="810399"/>
                </a:xfrm>
                <a:prstGeom prst="roundRect">
                  <a:avLst>
                    <a:gd name="adj" fmla="val 2065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17" name="TextBox 16">
                  <a:extLst>
                    <a:ext uri="{FF2B5EF4-FFF2-40B4-BE49-F238E27FC236}">
                      <a16:creationId xmlns:a16="http://schemas.microsoft.com/office/drawing/2014/main" id="{1CDD4A7D-4A0E-CD43-239B-CDCC2418E21B}"/>
                    </a:ext>
                  </a:extLst>
                </p:cNvPr>
                <p:cNvSpPr txBox="1"/>
                <p:nvPr/>
              </p:nvSpPr>
              <p:spPr>
                <a:xfrm>
                  <a:off x="6368816" y="3039480"/>
                  <a:ext cx="2077966" cy="387918"/>
                </a:xfrm>
                <a:prstGeom prst="rect">
                  <a:avLst/>
                </a:prstGeom>
                <a:noFill/>
                <a:ln>
                  <a:noFill/>
                </a:ln>
              </p:spPr>
              <p:txBody>
                <a:bodyPr wrap="none" lIns="34290" rIns="34290" rtlCol="0" anchor="ctr">
                  <a:spAutoFit/>
                </a:bodyPr>
                <a:lstStyle/>
                <a:p>
                  <a:pPr algn="ctr" defTabSz="342900">
                    <a:defRPr/>
                  </a:pPr>
                  <a:r>
                    <a:rPr lang="en-US" sz="1050" dirty="0">
                      <a:solidFill>
                        <a:srgbClr val="00FF00"/>
                      </a:solidFill>
                      <a:latin typeface="Arial"/>
                    </a:rPr>
                    <a:t>EVENT STRUCTURE</a:t>
                  </a:r>
                </a:p>
              </p:txBody>
            </p:sp>
            <p:grpSp>
              <p:nvGrpSpPr>
                <p:cNvPr id="18" name="Group 17">
                  <a:extLst>
                    <a:ext uri="{FF2B5EF4-FFF2-40B4-BE49-F238E27FC236}">
                      <a16:creationId xmlns:a16="http://schemas.microsoft.com/office/drawing/2014/main" id="{64E0B4B2-6727-B0A7-973A-0B497F205E5B}"/>
                    </a:ext>
                  </a:extLst>
                </p:cNvPr>
                <p:cNvGrpSpPr/>
                <p:nvPr/>
              </p:nvGrpSpPr>
              <p:grpSpPr>
                <a:xfrm>
                  <a:off x="5853644" y="3386451"/>
                  <a:ext cx="928156" cy="434629"/>
                  <a:chOff x="5926574" y="3425667"/>
                  <a:chExt cx="928156" cy="457200"/>
                </a:xfrm>
              </p:grpSpPr>
              <p:sp>
                <p:nvSpPr>
                  <p:cNvPr id="25" name="Rounded Rectangle 24">
                    <a:extLst>
                      <a:ext uri="{FF2B5EF4-FFF2-40B4-BE49-F238E27FC236}">
                        <a16:creationId xmlns:a16="http://schemas.microsoft.com/office/drawing/2014/main" id="{E167D61F-6BFB-497C-B8B3-18C30B1EE537}"/>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6" name="Rounded Rectangle 25">
                    <a:extLst>
                      <a:ext uri="{FF2B5EF4-FFF2-40B4-BE49-F238E27FC236}">
                        <a16:creationId xmlns:a16="http://schemas.microsoft.com/office/drawing/2014/main" id="{97DD7871-EA9E-B2E7-E3C2-D735547BFF7A}"/>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9" name="Group 18">
                  <a:extLst>
                    <a:ext uri="{FF2B5EF4-FFF2-40B4-BE49-F238E27FC236}">
                      <a16:creationId xmlns:a16="http://schemas.microsoft.com/office/drawing/2014/main" id="{B94FEAC4-5FDD-B967-E4D1-827ADD5B0C09}"/>
                    </a:ext>
                  </a:extLst>
                </p:cNvPr>
                <p:cNvGrpSpPr/>
                <p:nvPr/>
              </p:nvGrpSpPr>
              <p:grpSpPr>
                <a:xfrm>
                  <a:off x="6924705" y="3386451"/>
                  <a:ext cx="928156" cy="434629"/>
                  <a:chOff x="5926574" y="3425667"/>
                  <a:chExt cx="928156" cy="457200"/>
                </a:xfrm>
              </p:grpSpPr>
              <p:sp>
                <p:nvSpPr>
                  <p:cNvPr id="23" name="Rounded Rectangle 22">
                    <a:extLst>
                      <a:ext uri="{FF2B5EF4-FFF2-40B4-BE49-F238E27FC236}">
                        <a16:creationId xmlns:a16="http://schemas.microsoft.com/office/drawing/2014/main" id="{81AB7C7B-2939-45FF-5538-28975B6CA4C1}"/>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4" name="Rounded Rectangle 23">
                    <a:extLst>
                      <a:ext uri="{FF2B5EF4-FFF2-40B4-BE49-F238E27FC236}">
                        <a16:creationId xmlns:a16="http://schemas.microsoft.com/office/drawing/2014/main" id="{9286B469-796F-A925-E48D-6EB7FAFE8445}"/>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20" name="Group 19">
                  <a:extLst>
                    <a:ext uri="{FF2B5EF4-FFF2-40B4-BE49-F238E27FC236}">
                      <a16:creationId xmlns:a16="http://schemas.microsoft.com/office/drawing/2014/main" id="{84C632A4-B50E-AC3F-7E08-842C181B6F69}"/>
                    </a:ext>
                  </a:extLst>
                </p:cNvPr>
                <p:cNvGrpSpPr/>
                <p:nvPr/>
              </p:nvGrpSpPr>
              <p:grpSpPr>
                <a:xfrm>
                  <a:off x="7995766" y="3386451"/>
                  <a:ext cx="928156" cy="434629"/>
                  <a:chOff x="5926574" y="3425667"/>
                  <a:chExt cx="928156" cy="457200"/>
                </a:xfrm>
              </p:grpSpPr>
              <p:sp>
                <p:nvSpPr>
                  <p:cNvPr id="21" name="Rounded Rectangle 20">
                    <a:extLst>
                      <a:ext uri="{FF2B5EF4-FFF2-40B4-BE49-F238E27FC236}">
                        <a16:creationId xmlns:a16="http://schemas.microsoft.com/office/drawing/2014/main" id="{A71CE537-0796-15EE-575F-71909D329A00}"/>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2" name="Rounded Rectangle 21">
                    <a:extLst>
                      <a:ext uri="{FF2B5EF4-FFF2-40B4-BE49-F238E27FC236}">
                        <a16:creationId xmlns:a16="http://schemas.microsoft.com/office/drawing/2014/main" id="{C6EF5404-ECA3-9E6B-CBA0-442D5AD0314D}"/>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grpSp>
        <p:grpSp>
          <p:nvGrpSpPr>
            <p:cNvPr id="90" name="Group 89">
              <a:extLst>
                <a:ext uri="{FF2B5EF4-FFF2-40B4-BE49-F238E27FC236}">
                  <a16:creationId xmlns:a16="http://schemas.microsoft.com/office/drawing/2014/main" id="{6F29356C-4FC4-7DAF-F55F-E4A88B7297CE}"/>
                </a:ext>
              </a:extLst>
            </p:cNvPr>
            <p:cNvGrpSpPr/>
            <p:nvPr/>
          </p:nvGrpSpPr>
          <p:grpSpPr>
            <a:xfrm>
              <a:off x="1937122" y="2280993"/>
              <a:ext cx="2742288" cy="2832373"/>
              <a:chOff x="4618641" y="1932962"/>
              <a:chExt cx="3843675" cy="3950799"/>
            </a:xfrm>
          </p:grpSpPr>
          <p:cxnSp>
            <p:nvCxnSpPr>
              <p:cNvPr id="115" name="Straight Connector 114">
                <a:extLst>
                  <a:ext uri="{FF2B5EF4-FFF2-40B4-BE49-F238E27FC236}">
                    <a16:creationId xmlns:a16="http://schemas.microsoft.com/office/drawing/2014/main" id="{B0D1B85A-3B1C-0559-3CA9-0D37505C7C7F}"/>
                  </a:ext>
                </a:extLst>
              </p:cNvPr>
              <p:cNvCxnSpPr/>
              <p:nvPr/>
            </p:nvCxnSpPr>
            <p:spPr>
              <a:xfrm>
                <a:off x="7254604" y="388296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ADAF924-926C-54A0-9A60-653BB68ACF61}"/>
                  </a:ext>
                </a:extLst>
              </p:cNvPr>
              <p:cNvCxnSpPr/>
              <p:nvPr/>
            </p:nvCxnSpPr>
            <p:spPr>
              <a:xfrm>
                <a:off x="8341363" y="3813617"/>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1561A00-D82D-480E-F910-A15000B28F3B}"/>
                  </a:ext>
                </a:extLst>
              </p:cNvPr>
              <p:cNvCxnSpPr/>
              <p:nvPr/>
            </p:nvCxnSpPr>
            <p:spPr>
              <a:xfrm flipV="1">
                <a:off x="7429004" y="5189232"/>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6D7D68C-EBF4-9A70-9AFF-0C48330DFDA8}"/>
                  </a:ext>
                </a:extLst>
              </p:cNvPr>
              <p:cNvCxnSpPr/>
              <p:nvPr/>
            </p:nvCxnSpPr>
            <p:spPr>
              <a:xfrm flipH="1" flipV="1">
                <a:off x="7283544" y="5200618"/>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AF6B3D-1295-AE4F-BC46-0EC17DA25308}"/>
                  </a:ext>
                </a:extLst>
              </p:cNvPr>
              <p:cNvCxnSpPr/>
              <p:nvPr/>
            </p:nvCxnSpPr>
            <p:spPr>
              <a:xfrm>
                <a:off x="7465020" y="5722523"/>
                <a:ext cx="1196" cy="161238"/>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3EE351A-A0EF-3D17-EEAA-5A2804511D74}"/>
                  </a:ext>
                </a:extLst>
              </p:cNvPr>
              <p:cNvCxnSpPr/>
              <p:nvPr/>
            </p:nvCxnSpPr>
            <p:spPr>
              <a:xfrm>
                <a:off x="8287763" y="5718202"/>
                <a:ext cx="1196" cy="161239"/>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833B867-FE9D-0099-B237-0A9ACAC13BEB}"/>
                  </a:ext>
                </a:extLst>
              </p:cNvPr>
              <p:cNvCxnSpPr/>
              <p:nvPr/>
            </p:nvCxnSpPr>
            <p:spPr>
              <a:xfrm>
                <a:off x="7152360"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DFCFF91-A44F-0FD9-B369-4E2844828669}"/>
                  </a:ext>
                </a:extLst>
              </p:cNvPr>
              <p:cNvCxnSpPr/>
              <p:nvPr/>
            </p:nvCxnSpPr>
            <p:spPr>
              <a:xfrm>
                <a:off x="8304721"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59B5B68-4A54-E37F-E141-566C43EE28CA}"/>
                  </a:ext>
                </a:extLst>
              </p:cNvPr>
              <p:cNvCxnSpPr/>
              <p:nvPr/>
            </p:nvCxnSpPr>
            <p:spPr>
              <a:xfrm>
                <a:off x="5973944"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0926865-976F-6BA4-3C8E-CA48E3B0F910}"/>
                  </a:ext>
                </a:extLst>
              </p:cNvPr>
              <p:cNvCxnSpPr/>
              <p:nvPr/>
            </p:nvCxnSpPr>
            <p:spPr>
              <a:xfrm>
                <a:off x="7017289"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DBA5F67-148C-49F1-DF5F-9D4AB4D45622}"/>
                  </a:ext>
                </a:extLst>
              </p:cNvPr>
              <p:cNvCxnSpPr/>
              <p:nvPr/>
            </p:nvCxnSpPr>
            <p:spPr>
              <a:xfrm>
                <a:off x="8216612"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2DF0860-4CB7-F22F-A7A6-CA5F4A7D54FB}"/>
                  </a:ext>
                </a:extLst>
              </p:cNvPr>
              <p:cNvCxnSpPr/>
              <p:nvPr/>
            </p:nvCxnSpPr>
            <p:spPr>
              <a:xfrm>
                <a:off x="5817965"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A7CE7D9-A07F-179F-1F6F-75C5BD1A7AB9}"/>
                  </a:ext>
                </a:extLst>
              </p:cNvPr>
              <p:cNvCxnSpPr/>
              <p:nvPr/>
            </p:nvCxnSpPr>
            <p:spPr>
              <a:xfrm>
                <a:off x="4618641" y="197851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2AD8DB-165A-7263-1F00-04A7FBCAB59A}"/>
                  </a:ext>
                </a:extLst>
              </p:cNvPr>
              <p:cNvCxnSpPr/>
              <p:nvPr/>
            </p:nvCxnSpPr>
            <p:spPr>
              <a:xfrm flipH="1" flipV="1">
                <a:off x="7402162" y="4515106"/>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BC73AD2-310C-F22D-C6AA-B73AFBCD287A}"/>
                  </a:ext>
                </a:extLst>
              </p:cNvPr>
              <p:cNvCxnSpPr/>
              <p:nvPr/>
            </p:nvCxnSpPr>
            <p:spPr>
              <a:xfrm flipV="1">
                <a:off x="7536254" y="4515105"/>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82F73AB-8368-6C84-5740-3A65141060B0}"/>
                  </a:ext>
                </a:extLst>
              </p:cNvPr>
              <p:cNvCxnSpPr/>
              <p:nvPr/>
            </p:nvCxnSpPr>
            <p:spPr>
              <a:xfrm>
                <a:off x="8366772" y="4506201"/>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214A6A6-45A8-1FF8-F906-2036338ED9E0}"/>
                  </a:ext>
                </a:extLst>
              </p:cNvPr>
              <p:cNvCxnSpPr/>
              <p:nvPr/>
            </p:nvCxnSpPr>
            <p:spPr>
              <a:xfrm>
                <a:off x="7253403" y="450053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519DD3D-8694-B6B6-1866-25712B7D1C2C}"/>
                  </a:ext>
                </a:extLst>
              </p:cNvPr>
              <p:cNvCxnSpPr>
                <a:cxnSpLocks/>
              </p:cNvCxnSpPr>
              <p:nvPr/>
            </p:nvCxnSpPr>
            <p:spPr>
              <a:xfrm rot="16200000">
                <a:off x="7657846" y="4135542"/>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9EF19BA-90BA-DA05-CE22-AD1C6E22B2E5}"/>
                  </a:ext>
                </a:extLst>
              </p:cNvPr>
              <p:cNvCxnSpPr/>
              <p:nvPr/>
            </p:nvCxnSpPr>
            <p:spPr>
              <a:xfrm rot="16200000">
                <a:off x="7666436" y="4855279"/>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1B6FD7F4-B403-DCDE-8986-BA2710FA639C}"/>
                </a:ext>
              </a:extLst>
            </p:cNvPr>
            <p:cNvGrpSpPr/>
            <p:nvPr/>
          </p:nvGrpSpPr>
          <p:grpSpPr>
            <a:xfrm>
              <a:off x="1217654" y="2274643"/>
              <a:ext cx="3661286" cy="2864728"/>
              <a:chOff x="3553548" y="1923565"/>
              <a:chExt cx="5420122" cy="4240908"/>
            </a:xfrm>
          </p:grpSpPr>
          <p:cxnSp>
            <p:nvCxnSpPr>
              <p:cNvPr id="137" name="Straight Connector 136">
                <a:extLst>
                  <a:ext uri="{FF2B5EF4-FFF2-40B4-BE49-F238E27FC236}">
                    <a16:creationId xmlns:a16="http://schemas.microsoft.com/office/drawing/2014/main" id="{0B609A1F-D439-9A37-6BCB-2010633EA8C4}"/>
                  </a:ext>
                </a:extLst>
              </p:cNvPr>
              <p:cNvCxnSpPr/>
              <p:nvPr/>
            </p:nvCxnSpPr>
            <p:spPr>
              <a:xfrm>
                <a:off x="4809405" y="2880783"/>
                <a:ext cx="909839" cy="44112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008AD608-65BD-45A5-ED28-588F87643859}"/>
                  </a:ext>
                </a:extLst>
              </p:cNvPr>
              <p:cNvGrpSpPr/>
              <p:nvPr/>
            </p:nvGrpSpPr>
            <p:grpSpPr>
              <a:xfrm>
                <a:off x="7292228" y="3981385"/>
                <a:ext cx="1079" cy="228600"/>
                <a:chOff x="8440931" y="3976732"/>
                <a:chExt cx="1079" cy="228600"/>
              </a:xfrm>
            </p:grpSpPr>
            <p:cxnSp>
              <p:nvCxnSpPr>
                <p:cNvPr id="192" name="Straight Connector 191">
                  <a:extLst>
                    <a:ext uri="{FF2B5EF4-FFF2-40B4-BE49-F238E27FC236}">
                      <a16:creationId xmlns:a16="http://schemas.microsoft.com/office/drawing/2014/main" id="{850020FD-C392-BBAF-88D8-AA21DCE7B160}"/>
                    </a:ext>
                  </a:extLst>
                </p:cNvPr>
                <p:cNvCxnSpPr/>
                <p:nvPr/>
              </p:nvCxnSpPr>
              <p:spPr>
                <a:xfrm>
                  <a:off x="8440931" y="397673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BF5BE43-4342-0AC5-EFA3-FD10EEE5B2E4}"/>
                    </a:ext>
                  </a:extLst>
                </p:cNvPr>
                <p:cNvCxnSpPr>
                  <a:cxnSpLocks/>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27668257-2C1E-499D-89E4-7B22163E8776}"/>
                  </a:ext>
                </a:extLst>
              </p:cNvPr>
              <p:cNvCxnSpPr/>
              <p:nvPr/>
            </p:nvCxnSpPr>
            <p:spPr>
              <a:xfrm>
                <a:off x="7683786" y="4628664"/>
                <a:ext cx="464730" cy="271814"/>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D9E9E56-C7E8-3003-D739-C14B604C6B93}"/>
                  </a:ext>
                </a:extLst>
              </p:cNvPr>
              <p:cNvCxnSpPr/>
              <p:nvPr/>
            </p:nvCxnSpPr>
            <p:spPr>
              <a:xfrm flipV="1">
                <a:off x="7623353" y="4689097"/>
                <a:ext cx="464730" cy="271814"/>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33FCB81-41A0-0FBD-3CF3-DFB7F9D70D58}"/>
                  </a:ext>
                </a:extLst>
              </p:cNvPr>
              <p:cNvCxnSpPr/>
              <p:nvPr/>
            </p:nvCxnSpPr>
            <p:spPr>
              <a:xfrm>
                <a:off x="7381773" y="5340632"/>
                <a:ext cx="1142681" cy="19411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6821E89-718A-0DAD-728E-AE258FF65FC1}"/>
                  </a:ext>
                </a:extLst>
              </p:cNvPr>
              <p:cNvCxnSpPr/>
              <p:nvPr/>
            </p:nvCxnSpPr>
            <p:spPr>
              <a:xfrm flipV="1">
                <a:off x="7381773" y="5340632"/>
                <a:ext cx="1142681" cy="194118"/>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2F5F0484-4C74-02D4-A535-A068B2BE33A2}"/>
                  </a:ext>
                </a:extLst>
              </p:cNvPr>
              <p:cNvGrpSpPr/>
              <p:nvPr/>
            </p:nvGrpSpPr>
            <p:grpSpPr>
              <a:xfrm>
                <a:off x="8440931" y="3928384"/>
                <a:ext cx="1079" cy="228600"/>
                <a:chOff x="8440931" y="3928384"/>
                <a:chExt cx="1079" cy="228600"/>
              </a:xfrm>
            </p:grpSpPr>
            <p:cxnSp>
              <p:nvCxnSpPr>
                <p:cNvPr id="190" name="Straight Connector 189">
                  <a:extLst>
                    <a:ext uri="{FF2B5EF4-FFF2-40B4-BE49-F238E27FC236}">
                      <a16:creationId xmlns:a16="http://schemas.microsoft.com/office/drawing/2014/main" id="{133120B9-066F-7D3B-FC7C-E3F764BF362F}"/>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2EDC40F-24F7-C6B6-6733-DC264FFA1E52}"/>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EDB71058-AB7C-B2E4-193A-84336B2AFD13}"/>
                  </a:ext>
                </a:extLst>
              </p:cNvPr>
              <p:cNvGrpSpPr/>
              <p:nvPr/>
            </p:nvGrpSpPr>
            <p:grpSpPr>
              <a:xfrm>
                <a:off x="7538878" y="5942037"/>
                <a:ext cx="2392" cy="222436"/>
                <a:chOff x="8439852" y="3928384"/>
                <a:chExt cx="2158" cy="315369"/>
              </a:xfrm>
            </p:grpSpPr>
            <p:cxnSp>
              <p:nvCxnSpPr>
                <p:cNvPr id="188" name="Straight Connector 187">
                  <a:extLst>
                    <a:ext uri="{FF2B5EF4-FFF2-40B4-BE49-F238E27FC236}">
                      <a16:creationId xmlns:a16="http://schemas.microsoft.com/office/drawing/2014/main" id="{2F077CD4-B1EE-DA15-974D-E00EB8A43E63}"/>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7745C37-20CC-A464-6178-56D9648208F7}"/>
                    </a:ext>
                  </a:extLst>
                </p:cNvPr>
                <p:cNvCxnSpPr/>
                <p:nvPr/>
              </p:nvCxnSpPr>
              <p:spPr>
                <a:xfrm>
                  <a:off x="8439852" y="4152315"/>
                  <a:ext cx="1079" cy="9143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2BFF5D16-27D1-C816-C2D6-01BC5C2AFC20}"/>
                  </a:ext>
                </a:extLst>
              </p:cNvPr>
              <p:cNvGrpSpPr/>
              <p:nvPr/>
            </p:nvGrpSpPr>
            <p:grpSpPr>
              <a:xfrm>
                <a:off x="8395948" y="5949146"/>
                <a:ext cx="2392" cy="161239"/>
                <a:chOff x="8439852" y="3928384"/>
                <a:chExt cx="2158" cy="228600"/>
              </a:xfrm>
            </p:grpSpPr>
            <p:cxnSp>
              <p:nvCxnSpPr>
                <p:cNvPr id="186" name="Straight Connector 185">
                  <a:extLst>
                    <a:ext uri="{FF2B5EF4-FFF2-40B4-BE49-F238E27FC236}">
                      <a16:creationId xmlns:a16="http://schemas.microsoft.com/office/drawing/2014/main" id="{4596A3B3-2926-5130-602C-359B9A738BCA}"/>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D4C23C9-07DB-3C3E-CD80-A5921C466901}"/>
                    </a:ext>
                  </a:extLst>
                </p:cNvPr>
                <p:cNvCxnSpPr/>
                <p:nvPr/>
              </p:nvCxnSpPr>
              <p:spPr>
                <a:xfrm>
                  <a:off x="8439852" y="4020714"/>
                  <a:ext cx="1079" cy="91441"/>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E621EC4B-F720-28BB-E29F-5E29EB68BEF0}"/>
                  </a:ext>
                </a:extLst>
              </p:cNvPr>
              <p:cNvGrpSpPr/>
              <p:nvPr/>
            </p:nvGrpSpPr>
            <p:grpSpPr>
              <a:xfrm>
                <a:off x="5696174" y="2949027"/>
                <a:ext cx="620032" cy="245358"/>
                <a:chOff x="5696174" y="2949027"/>
                <a:chExt cx="620032" cy="245358"/>
              </a:xfrm>
            </p:grpSpPr>
            <p:cxnSp>
              <p:nvCxnSpPr>
                <p:cNvPr id="184" name="Straight Connector 183">
                  <a:extLst>
                    <a:ext uri="{FF2B5EF4-FFF2-40B4-BE49-F238E27FC236}">
                      <a16:creationId xmlns:a16="http://schemas.microsoft.com/office/drawing/2014/main" id="{9ECD382B-FEC5-9065-8CFE-E697BAA8D024}"/>
                    </a:ext>
                  </a:extLst>
                </p:cNvPr>
                <p:cNvCxnSpPr/>
                <p:nvPr/>
              </p:nvCxnSpPr>
              <p:spPr>
                <a:xfrm>
                  <a:off x="5696174"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33EB2D3-11AA-6CA7-ECA7-52424021B999}"/>
                    </a:ext>
                  </a:extLst>
                </p:cNvPr>
                <p:cNvCxnSpPr/>
                <p:nvPr/>
              </p:nvCxnSpPr>
              <p:spPr>
                <a:xfrm rot="17580000">
                  <a:off x="6047012" y="3037756"/>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F53057AA-B225-AE14-DC69-9826BFBCF46A}"/>
                  </a:ext>
                </a:extLst>
              </p:cNvPr>
              <p:cNvGrpSpPr/>
              <p:nvPr/>
            </p:nvGrpSpPr>
            <p:grpSpPr>
              <a:xfrm>
                <a:off x="6895916" y="2942737"/>
                <a:ext cx="620032" cy="245358"/>
                <a:chOff x="5720348" y="2949027"/>
                <a:chExt cx="620032" cy="245358"/>
              </a:xfrm>
            </p:grpSpPr>
            <p:cxnSp>
              <p:nvCxnSpPr>
                <p:cNvPr id="182" name="Straight Connector 181">
                  <a:extLst>
                    <a:ext uri="{FF2B5EF4-FFF2-40B4-BE49-F238E27FC236}">
                      <a16:creationId xmlns:a16="http://schemas.microsoft.com/office/drawing/2014/main" id="{C562A135-0A9C-EC69-B963-D9A0D5E70D99}"/>
                    </a:ext>
                  </a:extLst>
                </p:cNvPr>
                <p:cNvCxnSpPr/>
                <p:nvPr/>
              </p:nvCxnSpPr>
              <p:spPr>
                <a:xfrm>
                  <a:off x="5720348"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B77F793-3807-9F65-CF48-1D3EF9C6D123}"/>
                    </a:ext>
                  </a:extLst>
                </p:cNvPr>
                <p:cNvCxnSpPr/>
                <p:nvPr/>
              </p:nvCxnSpPr>
              <p:spPr>
                <a:xfrm rot="17580000">
                  <a:off x="6047012" y="3021811"/>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EC706715-F77E-BB85-15BB-C52CB1157434}"/>
                  </a:ext>
                </a:extLst>
              </p:cNvPr>
              <p:cNvGrpSpPr/>
              <p:nvPr/>
            </p:nvGrpSpPr>
            <p:grpSpPr>
              <a:xfrm>
                <a:off x="8004770" y="2930909"/>
                <a:ext cx="620032" cy="245358"/>
                <a:chOff x="5696174" y="2936940"/>
                <a:chExt cx="620032" cy="245358"/>
              </a:xfrm>
            </p:grpSpPr>
            <p:cxnSp>
              <p:nvCxnSpPr>
                <p:cNvPr id="180" name="Straight Connector 179">
                  <a:extLst>
                    <a:ext uri="{FF2B5EF4-FFF2-40B4-BE49-F238E27FC236}">
                      <a16:creationId xmlns:a16="http://schemas.microsoft.com/office/drawing/2014/main" id="{EEFCE5E2-9D23-3D10-8EF5-9F2E7B11879E}"/>
                    </a:ext>
                  </a:extLst>
                </p:cNvPr>
                <p:cNvCxnSpPr/>
                <p:nvPr/>
              </p:nvCxnSpPr>
              <p:spPr>
                <a:xfrm>
                  <a:off x="5696174" y="2936940"/>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A398FAF-1557-9199-69D0-EBEB5442FE08}"/>
                    </a:ext>
                  </a:extLst>
                </p:cNvPr>
                <p:cNvCxnSpPr/>
                <p:nvPr/>
              </p:nvCxnSpPr>
              <p:spPr>
                <a:xfrm rot="17580000">
                  <a:off x="6047012" y="302180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F354961F-C340-BDCB-7896-CF5DCADD232A}"/>
                  </a:ext>
                </a:extLst>
              </p:cNvPr>
              <p:cNvGrpSpPr/>
              <p:nvPr/>
            </p:nvGrpSpPr>
            <p:grpSpPr>
              <a:xfrm>
                <a:off x="5402336" y="2003166"/>
                <a:ext cx="620032" cy="245358"/>
                <a:chOff x="5672000" y="2950075"/>
                <a:chExt cx="620032" cy="245358"/>
              </a:xfrm>
            </p:grpSpPr>
            <p:cxnSp>
              <p:nvCxnSpPr>
                <p:cNvPr id="178" name="Straight Connector 177">
                  <a:extLst>
                    <a:ext uri="{FF2B5EF4-FFF2-40B4-BE49-F238E27FC236}">
                      <a16:creationId xmlns:a16="http://schemas.microsoft.com/office/drawing/2014/main" id="{F043F80D-359D-BFAE-2B20-1E96BC261A56}"/>
                    </a:ext>
                  </a:extLst>
                </p:cNvPr>
                <p:cNvCxnSpPr/>
                <p:nvPr/>
              </p:nvCxnSpPr>
              <p:spPr>
                <a:xfrm>
                  <a:off x="5672000" y="295007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1D6EF69-5255-6A5D-E839-52719982CEAF}"/>
                    </a:ext>
                  </a:extLst>
                </p:cNvPr>
                <p:cNvCxnSpPr/>
                <p:nvPr/>
              </p:nvCxnSpPr>
              <p:spPr>
                <a:xfrm rot="17580000">
                  <a:off x="6047012" y="305369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ACAB42EA-820E-9D14-A5BE-FAC81841E0F3}"/>
                  </a:ext>
                </a:extLst>
              </p:cNvPr>
              <p:cNvGrpSpPr/>
              <p:nvPr/>
            </p:nvGrpSpPr>
            <p:grpSpPr>
              <a:xfrm>
                <a:off x="6592618" y="1967448"/>
                <a:ext cx="620032" cy="245358"/>
                <a:chOff x="5686714" y="2920647"/>
                <a:chExt cx="620032" cy="245358"/>
              </a:xfrm>
            </p:grpSpPr>
            <p:cxnSp>
              <p:nvCxnSpPr>
                <p:cNvPr id="176" name="Straight Connector 175">
                  <a:extLst>
                    <a:ext uri="{FF2B5EF4-FFF2-40B4-BE49-F238E27FC236}">
                      <a16:creationId xmlns:a16="http://schemas.microsoft.com/office/drawing/2014/main" id="{9DCE4DD6-5914-FBEF-B7BB-1E96017F00C2}"/>
                    </a:ext>
                  </a:extLst>
                </p:cNvPr>
                <p:cNvCxnSpPr/>
                <p:nvPr/>
              </p:nvCxnSpPr>
              <p:spPr>
                <a:xfrm>
                  <a:off x="5686714" y="292064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1AAE495-0A2E-6675-0D7D-B760C07B3371}"/>
                    </a:ext>
                  </a:extLst>
                </p:cNvPr>
                <p:cNvCxnSpPr/>
                <p:nvPr/>
              </p:nvCxnSpPr>
              <p:spPr>
                <a:xfrm rot="17580000">
                  <a:off x="6047012" y="301649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5E4F0E47-D120-7274-25D0-1FCD1399C013}"/>
                  </a:ext>
                </a:extLst>
              </p:cNvPr>
              <p:cNvGrpSpPr/>
              <p:nvPr/>
            </p:nvGrpSpPr>
            <p:grpSpPr>
              <a:xfrm>
                <a:off x="7710932" y="1923565"/>
                <a:ext cx="620032" cy="245358"/>
                <a:chOff x="5672000" y="2876505"/>
                <a:chExt cx="620032" cy="245358"/>
              </a:xfrm>
            </p:grpSpPr>
            <p:cxnSp>
              <p:nvCxnSpPr>
                <p:cNvPr id="174" name="Straight Connector 173">
                  <a:extLst>
                    <a:ext uri="{FF2B5EF4-FFF2-40B4-BE49-F238E27FC236}">
                      <a16:creationId xmlns:a16="http://schemas.microsoft.com/office/drawing/2014/main" id="{21D75BD6-5014-B27B-7BA6-3900082564E4}"/>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929D679-E2A8-C3EA-C4D9-C66395CFCFE6}"/>
                    </a:ext>
                  </a:extLst>
                </p:cNvPr>
                <p:cNvCxnSpPr>
                  <a:cxnSpLocks/>
                </p:cNvCxnSpPr>
                <p:nvPr/>
              </p:nvCxnSpPr>
              <p:spPr>
                <a:xfrm rot="17580000">
                  <a:off x="6105866" y="300625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86B13D71-8AEB-83A0-B7A2-0C8D0C5A354F}"/>
                  </a:ext>
                </a:extLst>
              </p:cNvPr>
              <p:cNvGrpSpPr/>
              <p:nvPr/>
            </p:nvGrpSpPr>
            <p:grpSpPr>
              <a:xfrm>
                <a:off x="3553548" y="1999614"/>
                <a:ext cx="644109" cy="281562"/>
                <a:chOff x="3553548" y="1999614"/>
                <a:chExt cx="644109" cy="281562"/>
              </a:xfrm>
            </p:grpSpPr>
            <p:cxnSp>
              <p:nvCxnSpPr>
                <p:cNvPr id="172" name="Straight Connector 171">
                  <a:extLst>
                    <a:ext uri="{FF2B5EF4-FFF2-40B4-BE49-F238E27FC236}">
                      <a16:creationId xmlns:a16="http://schemas.microsoft.com/office/drawing/2014/main" id="{0C73691A-90A0-BEBF-C51B-787DC593744A}"/>
                    </a:ext>
                  </a:extLst>
                </p:cNvPr>
                <p:cNvCxnSpPr/>
                <p:nvPr/>
              </p:nvCxnSpPr>
              <p:spPr>
                <a:xfrm>
                  <a:off x="3553548" y="1999614"/>
                  <a:ext cx="644109" cy="28156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C35044F-7E67-A77A-73F5-FF5B400CCDEC}"/>
                    </a:ext>
                  </a:extLst>
                </p:cNvPr>
                <p:cNvCxnSpPr/>
                <p:nvPr/>
              </p:nvCxnSpPr>
              <p:spPr>
                <a:xfrm rot="17640000">
                  <a:off x="3826714" y="201896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72A9F67F-45C8-292B-B7A9-C1949E4CE007}"/>
                  </a:ext>
                </a:extLst>
              </p:cNvPr>
              <p:cNvGrpSpPr/>
              <p:nvPr/>
            </p:nvGrpSpPr>
            <p:grpSpPr>
              <a:xfrm>
                <a:off x="8459844" y="4692313"/>
                <a:ext cx="1079" cy="228600"/>
                <a:chOff x="8440931" y="3968994"/>
                <a:chExt cx="1079" cy="228600"/>
              </a:xfrm>
            </p:grpSpPr>
            <p:cxnSp>
              <p:nvCxnSpPr>
                <p:cNvPr id="170" name="Straight Connector 169">
                  <a:extLst>
                    <a:ext uri="{FF2B5EF4-FFF2-40B4-BE49-F238E27FC236}">
                      <a16:creationId xmlns:a16="http://schemas.microsoft.com/office/drawing/2014/main" id="{B80BB91F-6003-222E-9F3F-932CBA612846}"/>
                    </a:ext>
                  </a:extLst>
                </p:cNvPr>
                <p:cNvCxnSpPr/>
                <p:nvPr/>
              </p:nvCxnSpPr>
              <p:spPr>
                <a:xfrm>
                  <a:off x="8440931" y="396899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DB60E9F-BDF4-F7D7-315C-21AAAA1C5138}"/>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D1953E0A-05CD-9812-95BE-8C573635CB8E}"/>
                  </a:ext>
                </a:extLst>
              </p:cNvPr>
              <p:cNvGrpSpPr/>
              <p:nvPr/>
            </p:nvGrpSpPr>
            <p:grpSpPr>
              <a:xfrm>
                <a:off x="7289255" y="4693650"/>
                <a:ext cx="30083" cy="228600"/>
                <a:chOff x="8440931" y="3974792"/>
                <a:chExt cx="30083" cy="228600"/>
              </a:xfrm>
            </p:grpSpPr>
            <p:cxnSp>
              <p:nvCxnSpPr>
                <p:cNvPr id="168" name="Straight Connector 167">
                  <a:extLst>
                    <a:ext uri="{FF2B5EF4-FFF2-40B4-BE49-F238E27FC236}">
                      <a16:creationId xmlns:a16="http://schemas.microsoft.com/office/drawing/2014/main" id="{E3ED73A7-4E0D-4269-F9B4-512EA310AEF5}"/>
                    </a:ext>
                  </a:extLst>
                </p:cNvPr>
                <p:cNvCxnSpPr/>
                <p:nvPr/>
              </p:nvCxnSpPr>
              <p:spPr>
                <a:xfrm>
                  <a:off x="8469935" y="397479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383DC77-D1B2-3AFE-7687-CD675C545959}"/>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97B68C27-831E-BB6B-0B3B-A9B41D2C985A}"/>
                  </a:ext>
                </a:extLst>
              </p:cNvPr>
              <p:cNvGrpSpPr/>
              <p:nvPr/>
            </p:nvGrpSpPr>
            <p:grpSpPr>
              <a:xfrm rot="16200000">
                <a:off x="7851283" y="4136247"/>
                <a:ext cx="6343" cy="418466"/>
                <a:chOff x="8435667" y="3822405"/>
                <a:chExt cx="6343" cy="348722"/>
              </a:xfrm>
            </p:grpSpPr>
            <p:cxnSp>
              <p:nvCxnSpPr>
                <p:cNvPr id="166" name="Straight Connector 165">
                  <a:extLst>
                    <a:ext uri="{FF2B5EF4-FFF2-40B4-BE49-F238E27FC236}">
                      <a16:creationId xmlns:a16="http://schemas.microsoft.com/office/drawing/2014/main" id="{8367D81E-B81D-8394-BBB1-71F4C7BBFB98}"/>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30D8946-1911-90A4-AD82-D6FBB66D92B3}"/>
                    </a:ext>
                  </a:extLst>
                </p:cNvPr>
                <p:cNvCxnSpPr>
                  <a:cxnSpLocks/>
                </p:cNvCxnSpPr>
                <p:nvPr/>
              </p:nvCxnSpPr>
              <p:spPr>
                <a:xfrm rot="5400000">
                  <a:off x="8263940" y="3994132"/>
                  <a:ext cx="348722" cy="5267"/>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6D56B57A-D4B6-E35C-BC6C-DB0D59A7A108}"/>
                  </a:ext>
                </a:extLst>
              </p:cNvPr>
              <p:cNvGrpSpPr/>
              <p:nvPr/>
            </p:nvGrpSpPr>
            <p:grpSpPr>
              <a:xfrm rot="16200000">
                <a:off x="7833010" y="4958219"/>
                <a:ext cx="1079" cy="274320"/>
                <a:chOff x="8440931" y="3857880"/>
                <a:chExt cx="1079" cy="228600"/>
              </a:xfrm>
            </p:grpSpPr>
            <p:cxnSp>
              <p:nvCxnSpPr>
                <p:cNvPr id="164" name="Straight Connector 163">
                  <a:extLst>
                    <a:ext uri="{FF2B5EF4-FFF2-40B4-BE49-F238E27FC236}">
                      <a16:creationId xmlns:a16="http://schemas.microsoft.com/office/drawing/2014/main" id="{88F96DBD-F5CC-E445-E15C-F36398C16437}"/>
                    </a:ext>
                  </a:extLst>
                </p:cNvPr>
                <p:cNvCxnSpPr/>
                <p:nvPr/>
              </p:nvCxnSpPr>
              <p:spPr>
                <a:xfrm>
                  <a:off x="8440931" y="3857880"/>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36378FB-016F-3E79-5B71-5721FC3A9698}"/>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E848972F-466A-4FE9-76CD-B185FADEB0AF}"/>
                  </a:ext>
                </a:extLst>
              </p:cNvPr>
              <p:cNvGrpSpPr/>
              <p:nvPr/>
            </p:nvGrpSpPr>
            <p:grpSpPr>
              <a:xfrm>
                <a:off x="7768398" y="5964927"/>
                <a:ext cx="386971" cy="173764"/>
                <a:chOff x="5672000" y="2876505"/>
                <a:chExt cx="620032" cy="245358"/>
              </a:xfrm>
            </p:grpSpPr>
            <p:cxnSp>
              <p:nvCxnSpPr>
                <p:cNvPr id="162" name="Straight Connector 161">
                  <a:extLst>
                    <a:ext uri="{FF2B5EF4-FFF2-40B4-BE49-F238E27FC236}">
                      <a16:creationId xmlns:a16="http://schemas.microsoft.com/office/drawing/2014/main" id="{F7F24025-03A0-68C1-ED7F-0EB88ECB633B}"/>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B2F07A7-869C-535D-7675-9F3CE01A4C8D}"/>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EDEB7987-31DF-CD86-8EB7-CA161F385312}"/>
                  </a:ext>
                </a:extLst>
              </p:cNvPr>
              <p:cNvGrpSpPr/>
              <p:nvPr/>
            </p:nvGrpSpPr>
            <p:grpSpPr>
              <a:xfrm>
                <a:off x="8586699" y="5964927"/>
                <a:ext cx="386971" cy="173764"/>
                <a:chOff x="5672000" y="2876505"/>
                <a:chExt cx="620032" cy="245358"/>
              </a:xfrm>
            </p:grpSpPr>
            <p:cxnSp>
              <p:nvCxnSpPr>
                <p:cNvPr id="160" name="Straight Connector 159">
                  <a:extLst>
                    <a:ext uri="{FF2B5EF4-FFF2-40B4-BE49-F238E27FC236}">
                      <a16:creationId xmlns:a16="http://schemas.microsoft.com/office/drawing/2014/main" id="{30D540F8-37F0-7B4C-44AE-6A512E0215B6}"/>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31278F9-4FDA-110D-251F-53466AAF516B}"/>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9" name="Straight Connector 158">
                <a:extLst>
                  <a:ext uri="{FF2B5EF4-FFF2-40B4-BE49-F238E27FC236}">
                    <a16:creationId xmlns:a16="http://schemas.microsoft.com/office/drawing/2014/main" id="{9329B0F1-10BB-E64E-B596-7D075A2F4067}"/>
                  </a:ext>
                </a:extLst>
              </p:cNvPr>
              <p:cNvCxnSpPr/>
              <p:nvPr/>
            </p:nvCxnSpPr>
            <p:spPr>
              <a:xfrm rot="17760000">
                <a:off x="5296977" y="307245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2" name="Group 101">
            <a:extLst>
              <a:ext uri="{FF2B5EF4-FFF2-40B4-BE49-F238E27FC236}">
                <a16:creationId xmlns:a16="http://schemas.microsoft.com/office/drawing/2014/main" id="{1BEA859E-43D6-ECE5-8028-6B6C857F1A65}"/>
              </a:ext>
            </a:extLst>
          </p:cNvPr>
          <p:cNvGrpSpPr/>
          <p:nvPr/>
        </p:nvGrpSpPr>
        <p:grpSpPr>
          <a:xfrm>
            <a:off x="5709630" y="1676992"/>
            <a:ext cx="0" cy="4040819"/>
            <a:chOff x="5709630" y="1676992"/>
            <a:chExt cx="0" cy="4040819"/>
          </a:xfrm>
        </p:grpSpPr>
        <p:cxnSp>
          <p:nvCxnSpPr>
            <p:cNvPr id="93" name="Straight Arrow Connector 92">
              <a:extLst>
                <a:ext uri="{FF2B5EF4-FFF2-40B4-BE49-F238E27FC236}">
                  <a16:creationId xmlns:a16="http://schemas.microsoft.com/office/drawing/2014/main" id="{6487DF05-D1C3-08AF-0FAF-BE7F8C399241}"/>
                </a:ext>
              </a:extLst>
            </p:cNvPr>
            <p:cNvCxnSpPr>
              <a:cxnSpLocks/>
            </p:cNvCxnSpPr>
            <p:nvPr/>
          </p:nvCxnSpPr>
          <p:spPr>
            <a:xfrm>
              <a:off x="5709630" y="1676992"/>
              <a:ext cx="0" cy="128016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D0045DF-6BB5-EF6F-2330-48AB5477D3D4}"/>
                </a:ext>
              </a:extLst>
            </p:cNvPr>
            <p:cNvCxnSpPr>
              <a:cxnSpLocks/>
            </p:cNvCxnSpPr>
            <p:nvPr/>
          </p:nvCxnSpPr>
          <p:spPr>
            <a:xfrm flipV="1">
              <a:off x="5709630" y="4711971"/>
              <a:ext cx="0" cy="100584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2A8F40C-9D45-23B3-5C48-9F18B1F5B892}"/>
                </a:ext>
              </a:extLst>
            </p:cNvPr>
            <p:cNvCxnSpPr>
              <a:cxnSpLocks/>
            </p:cNvCxnSpPr>
            <p:nvPr/>
          </p:nvCxnSpPr>
          <p:spPr>
            <a:xfrm>
              <a:off x="5709630" y="3252278"/>
              <a:ext cx="0" cy="887698"/>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1AAB842-5515-FFC2-8342-8430210E3C3A}"/>
              </a:ext>
            </a:extLst>
          </p:cNvPr>
          <p:cNvSpPr txBox="1"/>
          <p:nvPr/>
        </p:nvSpPr>
        <p:spPr>
          <a:xfrm>
            <a:off x="6663370" y="4614726"/>
            <a:ext cx="9296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Predictability of word in relation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prior context as a function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all  linguistic/non-linguistic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encoded in the context</a:t>
            </a:r>
          </a:p>
        </p:txBody>
      </p:sp>
      <p:sp>
        <p:nvSpPr>
          <p:cNvPr id="92" name="Rectangle 91">
            <a:extLst>
              <a:ext uri="{FF2B5EF4-FFF2-40B4-BE49-F238E27FC236}">
                <a16:creationId xmlns:a16="http://schemas.microsoft.com/office/drawing/2014/main" id="{7E562DBA-D79B-C012-6615-59F22946987E}"/>
              </a:ext>
            </a:extLst>
          </p:cNvPr>
          <p:cNvSpPr/>
          <p:nvPr/>
        </p:nvSpPr>
        <p:spPr>
          <a:xfrm>
            <a:off x="5487407" y="4167275"/>
            <a:ext cx="23519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Lexical probability: </a:t>
            </a:r>
          </a:p>
        </p:txBody>
      </p:sp>
      <p:sp>
        <p:nvSpPr>
          <p:cNvPr id="95" name="TextBox 94">
            <a:extLst>
              <a:ext uri="{FF2B5EF4-FFF2-40B4-BE49-F238E27FC236}">
                <a16:creationId xmlns:a16="http://schemas.microsoft.com/office/drawing/2014/main" id="{7A753A0B-8165-05F9-8E5F-E004B07B9AED}"/>
              </a:ext>
            </a:extLst>
          </p:cNvPr>
          <p:cNvSpPr txBox="1"/>
          <p:nvPr/>
        </p:nvSpPr>
        <p:spPr>
          <a:xfrm>
            <a:off x="6799169" y="1398064"/>
            <a:ext cx="4375338" cy="923330"/>
          </a:xfrm>
          <a:prstGeom prst="rect">
            <a:avLst/>
          </a:prstGeom>
          <a:noFill/>
        </p:spPr>
        <p:txBody>
          <a:bodyPr wrap="square" rtlCol="0" anchor="ctr">
            <a:spAutoFit/>
          </a:bodyPr>
          <a:lstStyle/>
          <a:p>
            <a:pPr defTabSz="457200">
              <a:defRPr/>
            </a:pPr>
            <a:r>
              <a:rPr lang="en-US" dirty="0">
                <a:solidFill>
                  <a:srgbClr val="FFFFFF"/>
                </a:solidFill>
                <a:latin typeface="Arial" panose="020B0604020202020204" pitchFamily="34" charset="0"/>
                <a:cs typeface="Arial" panose="020B0604020202020204" pitchFamily="34" charset="0"/>
              </a:rPr>
              <a:t>Hierarchically structured </a:t>
            </a:r>
          </a:p>
          <a:p>
            <a:pPr defTabSz="457200">
              <a:defRPr/>
            </a:pPr>
            <a:r>
              <a:rPr lang="en-US" dirty="0">
                <a:solidFill>
                  <a:srgbClr val="FFFFFF"/>
                </a:solidFill>
                <a:latin typeface="Arial" panose="020B0604020202020204" pitchFamily="34" charset="0"/>
                <a:cs typeface="Arial" panose="020B0604020202020204" pitchFamily="34" charset="0"/>
              </a:rPr>
              <a:t>information represented at multiple temporal &amp; spatial scales</a:t>
            </a:r>
          </a:p>
        </p:txBody>
      </p:sp>
      <p:sp>
        <p:nvSpPr>
          <p:cNvPr id="99" name="TextBox 98">
            <a:extLst>
              <a:ext uri="{FF2B5EF4-FFF2-40B4-BE49-F238E27FC236}">
                <a16:creationId xmlns:a16="http://schemas.microsoft.com/office/drawing/2014/main" id="{FBE2CE5D-CA03-AFE7-0013-CE39856C4306}"/>
              </a:ext>
            </a:extLst>
          </p:cNvPr>
          <p:cNvSpPr txBox="1"/>
          <p:nvPr/>
        </p:nvSpPr>
        <p:spPr>
          <a:xfrm>
            <a:off x="6799169" y="2767854"/>
            <a:ext cx="4375338" cy="369332"/>
          </a:xfrm>
          <a:prstGeom prst="rect">
            <a:avLst/>
          </a:prstGeom>
          <a:noFill/>
        </p:spPr>
        <p:txBody>
          <a:bodyPr wrap="square" rtlCol="0" anchor="ctr">
            <a:spAutoFit/>
          </a:bodyPr>
          <a:lstStyle/>
          <a:p>
            <a:pPr defTabSz="457200">
              <a:defRPr/>
            </a:pPr>
            <a:r>
              <a:rPr lang="en-US" dirty="0">
                <a:solidFill>
                  <a:srgbClr val="FFFFFF"/>
                </a:solidFill>
                <a:latin typeface="Arial" panose="020B0604020202020204" pitchFamily="34" charset="0"/>
                <a:cs typeface="Arial" panose="020B0604020202020204" pitchFamily="34" charset="0"/>
              </a:rPr>
              <a:t>Incremental &amp; interactive</a:t>
            </a:r>
          </a:p>
        </p:txBody>
      </p:sp>
      <p:sp>
        <p:nvSpPr>
          <p:cNvPr id="100" name="Title 1">
            <a:extLst>
              <a:ext uri="{FF2B5EF4-FFF2-40B4-BE49-F238E27FC236}">
                <a16:creationId xmlns:a16="http://schemas.microsoft.com/office/drawing/2014/main" id="{A2C1A4BC-DC2E-7C2A-1882-3330A2B0CE3C}"/>
              </a:ext>
            </a:extLst>
          </p:cNvPr>
          <p:cNvSpPr txBox="1">
            <a:spLocks/>
          </p:cNvSpPr>
          <p:nvPr/>
        </p:nvSpPr>
        <p:spPr>
          <a:xfrm>
            <a:off x="1489735" y="25570"/>
            <a:ext cx="9851798"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r>
              <a:rPr lang="en-US" sz="3000" dirty="0">
                <a:solidFill>
                  <a:srgbClr val="FFFF00"/>
                </a:solidFill>
                <a:latin typeface="Arial"/>
              </a:rPr>
              <a:t>Some Assumptions about Language Processing</a:t>
            </a:r>
          </a:p>
        </p:txBody>
      </p:sp>
    </p:spTree>
    <p:extLst>
      <p:ext uri="{BB962C8B-B14F-4D97-AF65-F5344CB8AC3E}">
        <p14:creationId xmlns:p14="http://schemas.microsoft.com/office/powerpoint/2010/main" val="58413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8423" y="536032"/>
            <a:ext cx="10515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Lexical probability plays a central role</a:t>
            </a:r>
          </a:p>
        </p:txBody>
      </p:sp>
      <p:sp>
        <p:nvSpPr>
          <p:cNvPr id="4" name="Rectangle 3"/>
          <p:cNvSpPr/>
          <p:nvPr/>
        </p:nvSpPr>
        <p:spPr>
          <a:xfrm>
            <a:off x="239581" y="1259489"/>
            <a:ext cx="9982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I</a:t>
            </a:r>
            <a:r>
              <a:rPr kumimoji="0" lang="en-US" sz="1800" b="0" i="0" u="none" strike="noStrike" kern="1200" cap="none" spc="0" normalizeH="0" baseline="0" noProof="0" dirty="0">
                <a:ln>
                  <a:noFill/>
                </a:ln>
                <a:solidFill>
                  <a:srgbClr val="FFFFFF"/>
                </a:solidFill>
                <a:effectLst/>
                <a:uLnTx/>
                <a:uFillTx/>
                <a:latin typeface="Arial"/>
                <a:ea typeface="+mn-ea"/>
                <a:cs typeface="+mn-cs"/>
              </a:rPr>
              <a:t>n healthy adults, the probability of each incoming word is an </a:t>
            </a:r>
            <a:r>
              <a:rPr kumimoji="0" lang="en-US" sz="1800" b="0" i="1" u="none" strike="noStrike" kern="1200" cap="none" spc="0" normalizeH="0" baseline="0" noProof="0" dirty="0">
                <a:ln>
                  <a:noFill/>
                </a:ln>
                <a:solidFill>
                  <a:srgbClr val="FFFFFF"/>
                </a:solidFill>
                <a:effectLst/>
                <a:uLnTx/>
                <a:uFillTx/>
                <a:latin typeface="Arial"/>
                <a:ea typeface="+mn-ea"/>
                <a:cs typeface="+mn-cs"/>
              </a:rPr>
              <a:t>extremely robust predictor </a:t>
            </a:r>
            <a:r>
              <a:rPr kumimoji="0" lang="en-US" sz="1800" b="0" i="0" u="none" strike="noStrike" kern="1200" cap="none" spc="0" normalizeH="0" baseline="0" noProof="0" dirty="0">
                <a:ln>
                  <a:noFill/>
                </a:ln>
                <a:solidFill>
                  <a:srgbClr val="FFFFFF"/>
                </a:solidFill>
                <a:effectLst/>
                <a:uLnTx/>
                <a:uFillTx/>
                <a:latin typeface="Arial"/>
                <a:ea typeface="+mn-ea"/>
                <a:cs typeface="+mn-cs"/>
              </a:rPr>
              <a:t>of both </a:t>
            </a:r>
            <a:r>
              <a:rPr kumimoji="0" lang="en-US" sz="1800" b="1" i="0" u="none" strike="noStrike" kern="1200" cap="none" spc="0" normalizeH="0" baseline="0" noProof="0" dirty="0">
                <a:ln>
                  <a:noFill/>
                </a:ln>
                <a:solidFill>
                  <a:srgbClr val="FFFFFF"/>
                </a:solidFill>
                <a:effectLst/>
                <a:uLnTx/>
                <a:uFillTx/>
                <a:latin typeface="Arial"/>
                <a:ea typeface="+mn-ea"/>
                <a:cs typeface="+mn-cs"/>
              </a:rPr>
              <a:t>behavioral response times </a:t>
            </a:r>
            <a:r>
              <a:rPr kumimoji="0" lang="en-US" sz="1800" b="0" i="0" u="none" strike="noStrike" kern="1200" cap="none" spc="0" normalizeH="0" baseline="0" noProof="0" dirty="0">
                <a:ln>
                  <a:noFill/>
                </a:ln>
                <a:solidFill>
                  <a:srgbClr val="FFFFFF"/>
                </a:solidFill>
                <a:effectLst/>
                <a:uLnTx/>
                <a:uFillTx/>
                <a:latin typeface="Arial"/>
                <a:ea typeface="+mn-ea"/>
                <a:cs typeface="+mn-cs"/>
              </a:rPr>
              <a:t>and </a:t>
            </a:r>
            <a:r>
              <a:rPr kumimoji="0" lang="en-US" sz="1800" b="1" i="0" u="none" strike="noStrike" kern="1200" cap="none" spc="0" normalizeH="0" baseline="0" noProof="0" dirty="0">
                <a:ln>
                  <a:noFill/>
                </a:ln>
                <a:solidFill>
                  <a:srgbClr val="FFFFFF"/>
                </a:solidFill>
                <a:effectLst/>
                <a:uLnTx/>
                <a:uFillTx/>
                <a:latin typeface="Arial"/>
                <a:ea typeface="+mn-ea"/>
                <a:cs typeface="+mn-cs"/>
              </a:rPr>
              <a:t>neural activity</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5" name="Rectangle 4"/>
          <p:cNvSpPr/>
          <p:nvPr/>
        </p:nvSpPr>
        <p:spPr>
          <a:xfrm>
            <a:off x="239581" y="2206264"/>
            <a:ext cx="9067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more probable (predictable) a word is given the prior context</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6" name="Rectangle 5"/>
          <p:cNvSpPr/>
          <p:nvPr/>
        </p:nvSpPr>
        <p:spPr>
          <a:xfrm>
            <a:off x="239581" y="2874542"/>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Faster to process (behavioral)</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7" name="Rectangle 6"/>
          <p:cNvSpPr/>
          <p:nvPr/>
        </p:nvSpPr>
        <p:spPr>
          <a:xfrm>
            <a:off x="239581" y="5305652"/>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This is regardless of entropy/constraint of prior context</a:t>
            </a:r>
          </a:p>
        </p:txBody>
      </p:sp>
      <p:sp>
        <p:nvSpPr>
          <p:cNvPr id="8" name="Rectangle 7"/>
          <p:cNvSpPr/>
          <p:nvPr/>
        </p:nvSpPr>
        <p:spPr>
          <a:xfrm>
            <a:off x="239581" y="4099839"/>
            <a:ext cx="28905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Evokes less neural activity</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9" name="Rectangle 8"/>
          <p:cNvSpPr/>
          <p:nvPr/>
        </p:nvSpPr>
        <p:spPr>
          <a:xfrm>
            <a:off x="4447691" y="2876040"/>
            <a:ext cx="627992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Rayner &amp; Well, Psych Bull Rev 1996; Brothers &amp; Kuperberg, JML 2021</a:t>
            </a:r>
          </a:p>
        </p:txBody>
      </p:sp>
      <p:sp>
        <p:nvSpPr>
          <p:cNvPr id="10" name="Rectangle 9"/>
          <p:cNvSpPr/>
          <p:nvPr/>
        </p:nvSpPr>
        <p:spPr>
          <a:xfrm>
            <a:off x="4447691" y="4099839"/>
            <a:ext cx="684376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Kutas</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Hillyard</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Nature 1984; DeLong,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Urbach</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Kutas</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Nat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Neurosci</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2005; Brothers, Morgan, Yacovone, &amp; Kuperberg,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Cogn</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2023</a:t>
            </a:r>
          </a:p>
        </p:txBody>
      </p:sp>
      <p:sp>
        <p:nvSpPr>
          <p:cNvPr id="12" name="Rectangle 11"/>
          <p:cNvSpPr/>
          <p:nvPr/>
        </p:nvSpPr>
        <p:spPr>
          <a:xfrm>
            <a:off x="3663781" y="2874542"/>
            <a:ext cx="13361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Cloze</a:t>
            </a:r>
          </a:p>
        </p:txBody>
      </p:sp>
      <p:sp>
        <p:nvSpPr>
          <p:cNvPr id="14" name="Rectangle 13"/>
          <p:cNvSpPr/>
          <p:nvPr/>
        </p:nvSpPr>
        <p:spPr>
          <a:xfrm>
            <a:off x="3663781" y="4099839"/>
            <a:ext cx="13361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Cloze</a:t>
            </a:r>
          </a:p>
        </p:txBody>
      </p:sp>
      <p:sp>
        <p:nvSpPr>
          <p:cNvPr id="2" name="Title 1">
            <a:extLst>
              <a:ext uri="{FF2B5EF4-FFF2-40B4-BE49-F238E27FC236}">
                <a16:creationId xmlns:a16="http://schemas.microsoft.com/office/drawing/2014/main" id="{FEE39D30-A372-A746-606E-9F82AD44A3AA}"/>
              </a:ext>
            </a:extLst>
          </p:cNvPr>
          <p:cNvSpPr txBox="1">
            <a:spLocks/>
          </p:cNvSpPr>
          <p:nvPr/>
        </p:nvSpPr>
        <p:spPr>
          <a:xfrm>
            <a:off x="1810115" y="69825"/>
            <a:ext cx="8571769"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endParaRPr lang="en-US" sz="3000" dirty="0">
              <a:solidFill>
                <a:srgbClr val="FFFF00"/>
              </a:solidFill>
              <a:latin typeface="Arial"/>
            </a:endParaRPr>
          </a:p>
        </p:txBody>
      </p:sp>
      <p:sp>
        <p:nvSpPr>
          <p:cNvPr id="19" name="Title 1">
            <a:extLst>
              <a:ext uri="{FF2B5EF4-FFF2-40B4-BE49-F238E27FC236}">
                <a16:creationId xmlns:a16="http://schemas.microsoft.com/office/drawing/2014/main" id="{9B39706E-37A8-F0CB-10FD-A8E434B22543}"/>
              </a:ext>
            </a:extLst>
          </p:cNvPr>
          <p:cNvSpPr txBox="1">
            <a:spLocks/>
          </p:cNvSpPr>
          <p:nvPr/>
        </p:nvSpPr>
        <p:spPr>
          <a:xfrm>
            <a:off x="1489735" y="25570"/>
            <a:ext cx="9851798"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r>
              <a:rPr lang="en-US" sz="3000" dirty="0">
                <a:solidFill>
                  <a:srgbClr val="FFFF00"/>
                </a:solidFill>
                <a:latin typeface="Arial"/>
              </a:rPr>
              <a:t>Some Facts about Language Processing</a:t>
            </a:r>
          </a:p>
        </p:txBody>
      </p:sp>
    </p:spTree>
    <p:extLst>
      <p:ext uri="{BB962C8B-B14F-4D97-AF65-F5344CB8AC3E}">
        <p14:creationId xmlns:p14="http://schemas.microsoft.com/office/powerpoint/2010/main" val="22805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B0930-A311-CA16-C2B5-75FAB7B0F6CB}"/>
              </a:ext>
            </a:extLst>
          </p:cNvPr>
          <p:cNvSpPr txBox="1">
            <a:spLocks/>
          </p:cNvSpPr>
          <p:nvPr/>
        </p:nvSpPr>
        <p:spPr>
          <a:xfrm>
            <a:off x="1749968" y="1577049"/>
            <a:ext cx="8257849" cy="217979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i="1" dirty="0">
                <a:solidFill>
                  <a:srgbClr val="FFFFFF"/>
                </a:solidFill>
                <a:latin typeface="Arial"/>
              </a:rPr>
              <a:t>“I always liked geography. My last teacher in that subject was Professor August A. He was a man with black eyes. I also like black eyes. There are also blue and grey eyes and other sorts, too...”</a:t>
            </a:r>
          </a:p>
        </p:txBody>
      </p:sp>
      <p:sp>
        <p:nvSpPr>
          <p:cNvPr id="11" name="TextBox 10">
            <a:extLst>
              <a:ext uri="{FF2B5EF4-FFF2-40B4-BE49-F238E27FC236}">
                <a16:creationId xmlns:a16="http://schemas.microsoft.com/office/drawing/2014/main" id="{66F4690E-3021-12B1-3BD2-6E0CB99CA159}"/>
              </a:ext>
            </a:extLst>
          </p:cNvPr>
          <p:cNvSpPr txBox="1"/>
          <p:nvPr/>
        </p:nvSpPr>
        <p:spPr>
          <a:xfrm>
            <a:off x="7711580" y="2180738"/>
            <a:ext cx="2209800" cy="307777"/>
          </a:xfrm>
          <a:prstGeom prst="rect">
            <a:avLst/>
          </a:prstGeom>
          <a:noFill/>
        </p:spPr>
        <p:txBody>
          <a:bodyPr wrap="square" rtlCol="0">
            <a:spAutoFit/>
          </a:bodyPr>
          <a:lstStyle/>
          <a:p>
            <a:pPr>
              <a:defRPr/>
            </a:pPr>
            <a:r>
              <a:rPr lang="en-US" sz="1400" i="1" dirty="0">
                <a:solidFill>
                  <a:srgbClr val="00FFFF"/>
                </a:solidFill>
                <a:latin typeface="Arial"/>
              </a:rPr>
              <a:t>Bleuler, 1911/1950</a:t>
            </a:r>
          </a:p>
        </p:txBody>
      </p:sp>
      <p:sp>
        <p:nvSpPr>
          <p:cNvPr id="13" name="Title 1">
            <a:extLst>
              <a:ext uri="{FF2B5EF4-FFF2-40B4-BE49-F238E27FC236}">
                <a16:creationId xmlns:a16="http://schemas.microsoft.com/office/drawing/2014/main" id="{43467FDA-D357-9C79-E8F0-E8BAD571C6B1}"/>
              </a:ext>
            </a:extLst>
          </p:cNvPr>
          <p:cNvSpPr txBox="1">
            <a:spLocks/>
          </p:cNvSpPr>
          <p:nvPr/>
        </p:nvSpPr>
        <p:spPr>
          <a:xfrm>
            <a:off x="1782811" y="1227991"/>
            <a:ext cx="4008886" cy="549877"/>
          </a:xfrm>
          <a:prstGeom prst="rect">
            <a:avLst/>
          </a:prstGeom>
        </p:spPr>
        <p:txBody>
          <a:bodyPr>
            <a:normAutofit/>
          </a:bodyPr>
          <a:lstStyle>
            <a:lvl1pPr algn="ctr" defTabSz="914400" rtl="0" eaLnBrk="1" latinLnBrk="0" hangingPunct="1">
              <a:spcBef>
                <a:spcPct val="0"/>
              </a:spcBef>
              <a:buNone/>
              <a:defRPr sz="3200" b="1" kern="1200">
                <a:solidFill>
                  <a:schemeClr val="tx1"/>
                </a:solidFill>
                <a:latin typeface="Helvetica" pitchFamily="34" charset="0"/>
                <a:ea typeface="+mj-ea"/>
                <a:cs typeface="+mj-cs"/>
              </a:defRPr>
            </a:lvl1pPr>
          </a:lstStyle>
          <a:p>
            <a:pPr algn="l">
              <a:defRPr/>
            </a:pPr>
            <a:r>
              <a:rPr lang="en-US" sz="2000">
                <a:solidFill>
                  <a:srgbClr val="FFFF00"/>
                </a:solidFill>
              </a:rPr>
              <a:t>Tangentiality &amp; Derailment</a:t>
            </a:r>
            <a:endParaRPr lang="en-US" sz="2000" dirty="0">
              <a:solidFill>
                <a:srgbClr val="FFFF00"/>
              </a:solidFill>
            </a:endParaRPr>
          </a:p>
        </p:txBody>
      </p:sp>
      <p:grpSp>
        <p:nvGrpSpPr>
          <p:cNvPr id="5" name="Group 4">
            <a:extLst>
              <a:ext uri="{FF2B5EF4-FFF2-40B4-BE49-F238E27FC236}">
                <a16:creationId xmlns:a16="http://schemas.microsoft.com/office/drawing/2014/main" id="{7A6EF91E-A216-CE80-BB67-B38F4C5E034C}"/>
              </a:ext>
            </a:extLst>
          </p:cNvPr>
          <p:cNvGrpSpPr/>
          <p:nvPr/>
        </p:nvGrpSpPr>
        <p:grpSpPr>
          <a:xfrm>
            <a:off x="1749967" y="2650523"/>
            <a:ext cx="8818308" cy="1921290"/>
            <a:chOff x="225967" y="2650523"/>
            <a:chExt cx="8818308" cy="1921290"/>
          </a:xfrm>
        </p:grpSpPr>
        <p:sp>
          <p:nvSpPr>
            <p:cNvPr id="12" name="TextBox 11">
              <a:extLst>
                <a:ext uri="{FF2B5EF4-FFF2-40B4-BE49-F238E27FC236}">
                  <a16:creationId xmlns:a16="http://schemas.microsoft.com/office/drawing/2014/main" id="{CD8D38E5-BFC1-E2B8-540F-F4537A446CEC}"/>
                </a:ext>
              </a:extLst>
            </p:cNvPr>
            <p:cNvSpPr txBox="1"/>
            <p:nvPr/>
          </p:nvSpPr>
          <p:spPr>
            <a:xfrm>
              <a:off x="4853275" y="4160657"/>
              <a:ext cx="4191000" cy="307777"/>
            </a:xfrm>
            <a:prstGeom prst="rect">
              <a:avLst/>
            </a:prstGeom>
            <a:noFill/>
          </p:spPr>
          <p:txBody>
            <a:bodyPr wrap="square" rtlCol="0">
              <a:spAutoFit/>
            </a:bodyPr>
            <a:lstStyle/>
            <a:p>
              <a:pPr>
                <a:defRPr/>
              </a:pPr>
              <a:r>
                <a:rPr lang="en-US" sz="1400" i="1" dirty="0">
                  <a:solidFill>
                    <a:srgbClr val="00FFFF"/>
                  </a:solidFill>
                  <a:latin typeface="Arial"/>
                </a:rPr>
                <a:t>Maher, </a:t>
              </a:r>
              <a:r>
                <a:rPr lang="en-US" sz="1400" i="1" dirty="0" err="1">
                  <a:solidFill>
                    <a:srgbClr val="00FFFF"/>
                  </a:solidFill>
                  <a:latin typeface="Arial"/>
                </a:rPr>
                <a:t>Manschreck</a:t>
              </a:r>
              <a:r>
                <a:rPr lang="en-US" sz="1400" i="1" dirty="0">
                  <a:solidFill>
                    <a:srgbClr val="00FFFF"/>
                  </a:solidFill>
                  <a:latin typeface="Arial"/>
                </a:rPr>
                <a:t>, &amp; Molino, 1983</a:t>
              </a:r>
            </a:p>
          </p:txBody>
        </p:sp>
        <p:grpSp>
          <p:nvGrpSpPr>
            <p:cNvPr id="2" name="Group 1">
              <a:extLst>
                <a:ext uri="{FF2B5EF4-FFF2-40B4-BE49-F238E27FC236}">
                  <a16:creationId xmlns:a16="http://schemas.microsoft.com/office/drawing/2014/main" id="{77E83656-9283-096E-3F13-A708130919F6}"/>
                </a:ext>
              </a:extLst>
            </p:cNvPr>
            <p:cNvGrpSpPr/>
            <p:nvPr/>
          </p:nvGrpSpPr>
          <p:grpSpPr>
            <a:xfrm>
              <a:off x="225967" y="2650523"/>
              <a:ext cx="8142384" cy="1921290"/>
              <a:chOff x="225967" y="2650523"/>
              <a:chExt cx="8142384" cy="1921290"/>
            </a:xfrm>
          </p:grpSpPr>
          <p:sp>
            <p:nvSpPr>
              <p:cNvPr id="10" name="TextBox 9">
                <a:extLst>
                  <a:ext uri="{FF2B5EF4-FFF2-40B4-BE49-F238E27FC236}">
                    <a16:creationId xmlns:a16="http://schemas.microsoft.com/office/drawing/2014/main" id="{D3D56EB5-93BF-C63B-8581-5492915DF7C2}"/>
                  </a:ext>
                </a:extLst>
              </p:cNvPr>
              <p:cNvSpPr txBox="1"/>
              <p:nvPr/>
            </p:nvSpPr>
            <p:spPr>
              <a:xfrm>
                <a:off x="225967" y="2940597"/>
                <a:ext cx="8142384" cy="1631216"/>
              </a:xfrm>
              <a:prstGeom prst="rect">
                <a:avLst/>
              </a:prstGeom>
              <a:noFill/>
            </p:spPr>
            <p:txBody>
              <a:bodyPr wrap="square">
                <a:spAutoFit/>
              </a:bodyPr>
              <a:lstStyle/>
              <a:p>
                <a:pPr>
                  <a:defRPr/>
                </a:pPr>
                <a:r>
                  <a:rPr lang="en-US" sz="2000" i="1" dirty="0">
                    <a:solidFill>
                      <a:srgbClr val="FFFFFF"/>
                    </a:solidFill>
                    <a:latin typeface="Arial"/>
                  </a:rPr>
                  <a:t>“If you think you are being wise to send me a bill for money I have already paid, I am in nowise going to do so unless I get the whys and wherefores from you to me. But where the fours have been, then fives will be, and other numbers and calculations and accounts to your no-account….”</a:t>
                </a:r>
              </a:p>
            </p:txBody>
          </p:sp>
          <p:sp>
            <p:nvSpPr>
              <p:cNvPr id="14" name="Title 1">
                <a:extLst>
                  <a:ext uri="{FF2B5EF4-FFF2-40B4-BE49-F238E27FC236}">
                    <a16:creationId xmlns:a16="http://schemas.microsoft.com/office/drawing/2014/main" id="{0BCFE74E-B9B1-3A4B-CD52-EE1837BEEAFC}"/>
                  </a:ext>
                </a:extLst>
              </p:cNvPr>
              <p:cNvSpPr txBox="1">
                <a:spLocks/>
              </p:cNvSpPr>
              <p:nvPr/>
            </p:nvSpPr>
            <p:spPr>
              <a:xfrm>
                <a:off x="258811" y="2650523"/>
                <a:ext cx="4008886" cy="549877"/>
              </a:xfrm>
              <a:prstGeom prst="rect">
                <a:avLst/>
              </a:prstGeom>
            </p:spPr>
            <p:txBody>
              <a:bodyPr>
                <a:normAutofit/>
              </a:bodyPr>
              <a:lstStyle>
                <a:lvl1pPr algn="ctr" defTabSz="914400" rtl="0" eaLnBrk="1" latinLnBrk="0" hangingPunct="1">
                  <a:spcBef>
                    <a:spcPct val="0"/>
                  </a:spcBef>
                  <a:buNone/>
                  <a:defRPr sz="3200" b="1" kern="1200">
                    <a:solidFill>
                      <a:schemeClr val="tx1"/>
                    </a:solidFill>
                    <a:latin typeface="Helvetica" pitchFamily="34" charset="0"/>
                    <a:ea typeface="+mj-ea"/>
                    <a:cs typeface="+mj-cs"/>
                  </a:defRPr>
                </a:lvl1pPr>
              </a:lstStyle>
              <a:p>
                <a:pPr algn="l">
                  <a:defRPr/>
                </a:pPr>
                <a:r>
                  <a:rPr lang="en-US" sz="2000" dirty="0">
                    <a:solidFill>
                      <a:srgbClr val="FFFF00"/>
                    </a:solidFill>
                  </a:rPr>
                  <a:t>Loosening of associations</a:t>
                </a:r>
              </a:p>
            </p:txBody>
          </p:sp>
        </p:grpSp>
      </p:grpSp>
      <p:sp>
        <p:nvSpPr>
          <p:cNvPr id="9" name="Title 18">
            <a:extLst>
              <a:ext uri="{FF2B5EF4-FFF2-40B4-BE49-F238E27FC236}">
                <a16:creationId xmlns:a16="http://schemas.microsoft.com/office/drawing/2014/main" id="{58397990-D579-C4E3-C3F3-2A2EEE920047}"/>
              </a:ext>
            </a:extLst>
          </p:cNvPr>
          <p:cNvSpPr>
            <a:spLocks noGrp="1"/>
          </p:cNvSpPr>
          <p:nvPr>
            <p:ph type="title"/>
          </p:nvPr>
        </p:nvSpPr>
        <p:spPr>
          <a:xfrm>
            <a:off x="1775367" y="87126"/>
            <a:ext cx="8229600" cy="1143000"/>
          </a:xfrm>
        </p:spPr>
        <p:txBody>
          <a:bodyPr>
            <a:normAutofit fontScale="90000"/>
          </a:bodyPr>
          <a:lstStyle/>
          <a:p>
            <a:r>
              <a:rPr lang="en-US"/>
              <a:t>Assessment of Positive Thought Disorder:</a:t>
            </a:r>
            <a:br>
              <a:rPr lang="en-US"/>
            </a:br>
            <a:r>
              <a:rPr lang="en-US"/>
              <a:t>Clinical ratings</a:t>
            </a:r>
          </a:p>
        </p:txBody>
      </p:sp>
      <p:grpSp>
        <p:nvGrpSpPr>
          <p:cNvPr id="4" name="Group 3">
            <a:extLst>
              <a:ext uri="{FF2B5EF4-FFF2-40B4-BE49-F238E27FC236}">
                <a16:creationId xmlns:a16="http://schemas.microsoft.com/office/drawing/2014/main" id="{BFFE19B1-891C-5318-DDDE-15E56D4AE4CA}"/>
              </a:ext>
            </a:extLst>
          </p:cNvPr>
          <p:cNvGrpSpPr/>
          <p:nvPr/>
        </p:nvGrpSpPr>
        <p:grpSpPr>
          <a:xfrm>
            <a:off x="1859154" y="4778545"/>
            <a:ext cx="8786740" cy="1875909"/>
            <a:chOff x="335154" y="4778544"/>
            <a:chExt cx="8786740" cy="1875909"/>
          </a:xfrm>
        </p:grpSpPr>
        <p:pic>
          <p:nvPicPr>
            <p:cNvPr id="15" name="Picture 2" descr="img">
              <a:extLst>
                <a:ext uri="{FF2B5EF4-FFF2-40B4-BE49-F238E27FC236}">
                  <a16:creationId xmlns:a16="http://schemas.microsoft.com/office/drawing/2014/main" id="{8F25C74D-54F1-B37C-30C8-8C1254B65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151" y="4778544"/>
              <a:ext cx="2842925" cy="13724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625CBDA-C459-FEE6-1F93-54CA309809C5}"/>
                </a:ext>
              </a:extLst>
            </p:cNvPr>
            <p:cNvSpPr txBox="1"/>
            <p:nvPr/>
          </p:nvSpPr>
          <p:spPr>
            <a:xfrm>
              <a:off x="335154" y="4941401"/>
              <a:ext cx="3913664" cy="830997"/>
            </a:xfrm>
            <a:prstGeom prst="rect">
              <a:avLst/>
            </a:prstGeom>
            <a:noFill/>
          </p:spPr>
          <p:txBody>
            <a:bodyPr wrap="square">
              <a:spAutoFit/>
            </a:bodyPr>
            <a:lstStyle/>
            <a:p>
              <a:pPr algn="ctr">
                <a:defRPr/>
              </a:pPr>
              <a:br>
                <a:rPr lang="en-US" sz="2200" i="1" dirty="0">
                  <a:solidFill>
                    <a:srgbClr val="FFFFFF"/>
                  </a:solidFill>
                  <a:latin typeface="Arial"/>
                </a:rPr>
              </a:br>
              <a:r>
                <a:rPr lang="en-US" sz="800" i="1" dirty="0">
                  <a:solidFill>
                    <a:srgbClr val="FFFFFF"/>
                  </a:solidFill>
                  <a:latin typeface="Arial"/>
                </a:rPr>
                <a:t>  </a:t>
              </a:r>
              <a:endParaRPr lang="en-US" sz="100" i="1" dirty="0">
                <a:solidFill>
                  <a:srgbClr val="FFFFFF"/>
                </a:solidFill>
                <a:latin typeface="Arial"/>
              </a:endParaRPr>
            </a:p>
            <a:p>
              <a:pPr algn="ctr">
                <a:defRPr/>
              </a:pPr>
              <a:r>
                <a:rPr lang="en-US" i="1" dirty="0">
                  <a:solidFill>
                    <a:srgbClr val="FFFFFF"/>
                  </a:solidFill>
                  <a:latin typeface="Arial"/>
                </a:rPr>
                <a:t>1 – 2 – 3 – 4 – 5 – 6 – 7 </a:t>
              </a:r>
            </a:p>
          </p:txBody>
        </p:sp>
        <p:sp>
          <p:nvSpPr>
            <p:cNvPr id="17" name="TextBox 16">
              <a:extLst>
                <a:ext uri="{FF2B5EF4-FFF2-40B4-BE49-F238E27FC236}">
                  <a16:creationId xmlns:a16="http://schemas.microsoft.com/office/drawing/2014/main" id="{F21366DE-0FC1-0B3A-926D-E3AD6C518152}"/>
                </a:ext>
              </a:extLst>
            </p:cNvPr>
            <p:cNvSpPr txBox="1"/>
            <p:nvPr/>
          </p:nvSpPr>
          <p:spPr>
            <a:xfrm>
              <a:off x="467816" y="6312814"/>
              <a:ext cx="4319196" cy="338554"/>
            </a:xfrm>
            <a:prstGeom prst="rect">
              <a:avLst/>
            </a:prstGeom>
            <a:noFill/>
          </p:spPr>
          <p:txBody>
            <a:bodyPr wrap="none" rtlCol="0">
              <a:spAutoFit/>
            </a:bodyPr>
            <a:lstStyle/>
            <a:p>
              <a:pPr>
                <a:defRPr/>
              </a:pPr>
              <a:r>
                <a:rPr lang="en-US" sz="1600" i="1" dirty="0">
                  <a:solidFill>
                    <a:srgbClr val="00FFFF"/>
                  </a:solidFill>
                  <a:latin typeface="Arial"/>
                </a:rPr>
                <a:t>e.g. Andreasen et al, 1979; Liddle et al., 2002</a:t>
              </a:r>
            </a:p>
          </p:txBody>
        </p:sp>
        <p:pic>
          <p:nvPicPr>
            <p:cNvPr id="18" name="Graphic 17" descr="Checkbox Checked with solid fill">
              <a:extLst>
                <a:ext uri="{FF2B5EF4-FFF2-40B4-BE49-F238E27FC236}">
                  <a16:creationId xmlns:a16="http://schemas.microsoft.com/office/drawing/2014/main" id="{5873A835-AF18-4D34-357E-3D04FC7DB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0487" y="5233898"/>
              <a:ext cx="671593" cy="671593"/>
            </a:xfrm>
            <a:prstGeom prst="rect">
              <a:avLst/>
            </a:prstGeom>
          </p:spPr>
        </p:pic>
        <p:sp>
          <p:nvSpPr>
            <p:cNvPr id="19" name="TextBox 18">
              <a:extLst>
                <a:ext uri="{FF2B5EF4-FFF2-40B4-BE49-F238E27FC236}">
                  <a16:creationId xmlns:a16="http://schemas.microsoft.com/office/drawing/2014/main" id="{92FC53BF-8D16-FA57-9B2E-9DA968B9A2BA}"/>
                </a:ext>
              </a:extLst>
            </p:cNvPr>
            <p:cNvSpPr txBox="1"/>
            <p:nvPr/>
          </p:nvSpPr>
          <p:spPr>
            <a:xfrm>
              <a:off x="5083294" y="6254343"/>
              <a:ext cx="4038600" cy="400110"/>
            </a:xfrm>
            <a:prstGeom prst="rect">
              <a:avLst/>
            </a:prstGeom>
            <a:noFill/>
          </p:spPr>
          <p:txBody>
            <a:bodyPr wrap="square" rtlCol="0">
              <a:spAutoFit/>
            </a:bodyPr>
            <a:lstStyle/>
            <a:p>
              <a:pPr>
                <a:defRPr/>
              </a:pPr>
              <a:r>
                <a:rPr lang="en-US" sz="2000" dirty="0">
                  <a:solidFill>
                    <a:srgbClr val="FFFFFF"/>
                  </a:solidFill>
                  <a:latin typeface="Arial"/>
                </a:rPr>
                <a:t>Subjective &amp; time-consuming</a:t>
              </a:r>
            </a:p>
          </p:txBody>
        </p:sp>
      </p:grpSp>
    </p:spTree>
    <p:extLst>
      <p:ext uri="{BB962C8B-B14F-4D97-AF65-F5344CB8AC3E}">
        <p14:creationId xmlns:p14="http://schemas.microsoft.com/office/powerpoint/2010/main" val="279464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A67FE-1F60-B2F3-3293-5795E35D2808}"/>
            </a:ext>
          </a:extLst>
        </p:cNvPr>
        <p:cNvGrpSpPr/>
        <p:nvPr/>
      </p:nvGrpSpPr>
      <p:grpSpPr>
        <a:xfrm>
          <a:off x="0" y="0"/>
          <a:ext cx="0" cy="0"/>
          <a:chOff x="0" y="0"/>
          <a:chExt cx="0" cy="0"/>
        </a:xfrm>
      </p:grpSpPr>
      <p:sp>
        <p:nvSpPr>
          <p:cNvPr id="134" name="Title 1">
            <a:extLst>
              <a:ext uri="{FF2B5EF4-FFF2-40B4-BE49-F238E27FC236}">
                <a16:creationId xmlns:a16="http://schemas.microsoft.com/office/drawing/2014/main" id="{864BD65B-4CDC-7A4B-7B44-6E121004980B}"/>
              </a:ext>
            </a:extLst>
          </p:cNvPr>
          <p:cNvSpPr txBox="1">
            <a:spLocks/>
          </p:cNvSpPr>
          <p:nvPr/>
        </p:nvSpPr>
        <p:spPr>
          <a:xfrm>
            <a:off x="3327169" y="582534"/>
            <a:ext cx="7704534" cy="596308"/>
          </a:xfrm>
          <a:prstGeom prst="rect">
            <a:avLst/>
          </a:prstGeom>
        </p:spPr>
        <p:txBody>
          <a:bodyPr anchor="ct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endParaRPr lang="en-US" sz="1725" i="1" dirty="0">
              <a:solidFill>
                <a:srgbClr val="FFFF00"/>
              </a:solidFill>
              <a:latin typeface="Helvetica" panose="020B0604020202020204" pitchFamily="34" charset="0"/>
              <a:cs typeface="Helvetica" panose="020B0604020202020204" pitchFamily="34" charset="0"/>
            </a:endParaRPr>
          </a:p>
        </p:txBody>
      </p:sp>
      <p:sp>
        <p:nvSpPr>
          <p:cNvPr id="166" name="Rounded Rectangle 165">
            <a:extLst>
              <a:ext uri="{FF2B5EF4-FFF2-40B4-BE49-F238E27FC236}">
                <a16:creationId xmlns:a16="http://schemas.microsoft.com/office/drawing/2014/main" id="{63E56B58-FE09-22CC-3432-96216A32FBE6}"/>
              </a:ext>
            </a:extLst>
          </p:cNvPr>
          <p:cNvSpPr/>
          <p:nvPr/>
        </p:nvSpPr>
        <p:spPr>
          <a:xfrm>
            <a:off x="955913" y="1642891"/>
            <a:ext cx="3187337" cy="1704704"/>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nvGrpSpPr>
          <p:cNvPr id="167" name="Group 166">
            <a:extLst>
              <a:ext uri="{FF2B5EF4-FFF2-40B4-BE49-F238E27FC236}">
                <a16:creationId xmlns:a16="http://schemas.microsoft.com/office/drawing/2014/main" id="{E0CF9B09-42CC-470E-29A2-5B9DB9A23B94}"/>
              </a:ext>
            </a:extLst>
          </p:cNvPr>
          <p:cNvGrpSpPr/>
          <p:nvPr/>
        </p:nvGrpSpPr>
        <p:grpSpPr>
          <a:xfrm>
            <a:off x="1094347" y="1700462"/>
            <a:ext cx="2910466" cy="230832"/>
            <a:chOff x="445838" y="1156622"/>
            <a:chExt cx="3880621" cy="307776"/>
          </a:xfrm>
        </p:grpSpPr>
        <p:sp>
          <p:nvSpPr>
            <p:cNvPr id="178" name="Rounded Rectangle 177">
              <a:extLst>
                <a:ext uri="{FF2B5EF4-FFF2-40B4-BE49-F238E27FC236}">
                  <a16:creationId xmlns:a16="http://schemas.microsoft.com/office/drawing/2014/main" id="{E4B50898-0EA4-D750-3A21-F8BB2BA733A9}"/>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79" name="TextBox 178">
              <a:extLst>
                <a:ext uri="{FF2B5EF4-FFF2-40B4-BE49-F238E27FC236}">
                  <a16:creationId xmlns:a16="http://schemas.microsoft.com/office/drawing/2014/main" id="{B42C1FB0-69DD-E684-A038-1503FD1777A3}"/>
                </a:ext>
              </a:extLst>
            </p:cNvPr>
            <p:cNvSpPr txBox="1"/>
            <p:nvPr/>
          </p:nvSpPr>
          <p:spPr>
            <a:xfrm>
              <a:off x="1878318" y="115662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180" name="Rounded Rectangle 179">
            <a:extLst>
              <a:ext uri="{FF2B5EF4-FFF2-40B4-BE49-F238E27FC236}">
                <a16:creationId xmlns:a16="http://schemas.microsoft.com/office/drawing/2014/main" id="{4FFDBBFE-94CB-EE1B-B98F-7D73A8E177F0}"/>
              </a:ext>
            </a:extLst>
          </p:cNvPr>
          <p:cNvSpPr/>
          <p:nvPr/>
        </p:nvSpPr>
        <p:spPr>
          <a:xfrm>
            <a:off x="1094347" y="1995344"/>
            <a:ext cx="2910466" cy="146039"/>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grpSp>
        <p:nvGrpSpPr>
          <p:cNvPr id="182" name="Group 181">
            <a:extLst>
              <a:ext uri="{FF2B5EF4-FFF2-40B4-BE49-F238E27FC236}">
                <a16:creationId xmlns:a16="http://schemas.microsoft.com/office/drawing/2014/main" id="{C608B202-F138-1838-1963-72325C80927F}"/>
              </a:ext>
            </a:extLst>
          </p:cNvPr>
          <p:cNvGrpSpPr/>
          <p:nvPr/>
        </p:nvGrpSpPr>
        <p:grpSpPr>
          <a:xfrm>
            <a:off x="1094347" y="3078265"/>
            <a:ext cx="2910466" cy="230832"/>
            <a:chOff x="445838" y="2993692"/>
            <a:chExt cx="3880621" cy="307776"/>
          </a:xfrm>
        </p:grpSpPr>
        <p:sp>
          <p:nvSpPr>
            <p:cNvPr id="185" name="Rounded Rectangle 184">
              <a:extLst>
                <a:ext uri="{FF2B5EF4-FFF2-40B4-BE49-F238E27FC236}">
                  <a16:creationId xmlns:a16="http://schemas.microsoft.com/office/drawing/2014/main" id="{23B86F81-9A7E-F3EB-DDE3-C1E1E8470A91}"/>
                </a:ext>
              </a:extLst>
            </p:cNvPr>
            <p:cNvSpPr/>
            <p:nvPr/>
          </p:nvSpPr>
          <p:spPr>
            <a:xfrm>
              <a:off x="445838" y="3050221"/>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86" name="TextBox 185">
              <a:extLst>
                <a:ext uri="{FF2B5EF4-FFF2-40B4-BE49-F238E27FC236}">
                  <a16:creationId xmlns:a16="http://schemas.microsoft.com/office/drawing/2014/main" id="{B38B5373-15B1-163A-71EC-F1AEDCB55DBB}"/>
                </a:ext>
              </a:extLst>
            </p:cNvPr>
            <p:cNvSpPr txBox="1"/>
            <p:nvPr/>
          </p:nvSpPr>
          <p:spPr>
            <a:xfrm>
              <a:off x="1878318" y="299369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206" name="Rounded Rectangle 205">
            <a:extLst>
              <a:ext uri="{FF2B5EF4-FFF2-40B4-BE49-F238E27FC236}">
                <a16:creationId xmlns:a16="http://schemas.microsoft.com/office/drawing/2014/main" id="{B41C145D-56A8-9D7C-5F86-10A1CE4462E5}"/>
              </a:ext>
            </a:extLst>
          </p:cNvPr>
          <p:cNvSpPr/>
          <p:nvPr/>
        </p:nvSpPr>
        <p:spPr>
          <a:xfrm>
            <a:off x="1094347" y="2261877"/>
            <a:ext cx="2910466" cy="730694"/>
          </a:xfrm>
          <a:prstGeom prst="roundRect">
            <a:avLst>
              <a:gd name="adj" fmla="val 19540"/>
            </a:avLst>
          </a:prstGeom>
          <a:no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08" name="TextBox 207">
            <a:extLst>
              <a:ext uri="{FF2B5EF4-FFF2-40B4-BE49-F238E27FC236}">
                <a16:creationId xmlns:a16="http://schemas.microsoft.com/office/drawing/2014/main" id="{E4CE9087-5136-B613-606B-163B1E287064}"/>
              </a:ext>
            </a:extLst>
          </p:cNvPr>
          <p:cNvSpPr txBox="1"/>
          <p:nvPr/>
        </p:nvSpPr>
        <p:spPr>
          <a:xfrm>
            <a:off x="2377096" y="3277550"/>
            <a:ext cx="344966" cy="230832"/>
          </a:xfrm>
          <a:prstGeom prst="rect">
            <a:avLst/>
          </a:prstGeom>
          <a:noFill/>
        </p:spPr>
        <p:txBody>
          <a:bodyPr wrap="squar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209" name="TextBox 208">
            <a:extLst>
              <a:ext uri="{FF2B5EF4-FFF2-40B4-BE49-F238E27FC236}">
                <a16:creationId xmlns:a16="http://schemas.microsoft.com/office/drawing/2014/main" id="{C52C732B-323C-DB20-22FC-E858EBF17894}"/>
              </a:ext>
            </a:extLst>
          </p:cNvPr>
          <p:cNvSpPr txBox="1"/>
          <p:nvPr/>
        </p:nvSpPr>
        <p:spPr>
          <a:xfrm>
            <a:off x="2377096" y="2165121"/>
            <a:ext cx="344966" cy="230832"/>
          </a:xfrm>
          <a:prstGeom prst="rect">
            <a:avLst/>
          </a:prstGeom>
          <a:noFill/>
        </p:spPr>
        <p:txBody>
          <a:bodyPr wrap="squar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210" name="TextBox 209">
            <a:extLst>
              <a:ext uri="{FF2B5EF4-FFF2-40B4-BE49-F238E27FC236}">
                <a16:creationId xmlns:a16="http://schemas.microsoft.com/office/drawing/2014/main" id="{E684DB1A-D444-FE6C-814C-3531230BAB49}"/>
              </a:ext>
            </a:extLst>
          </p:cNvPr>
          <p:cNvSpPr txBox="1"/>
          <p:nvPr/>
        </p:nvSpPr>
        <p:spPr>
          <a:xfrm>
            <a:off x="2377096" y="2427774"/>
            <a:ext cx="344966" cy="230832"/>
          </a:xfrm>
          <a:prstGeom prst="rect">
            <a:avLst/>
          </a:prstGeom>
          <a:noFill/>
        </p:spPr>
        <p:txBody>
          <a:bodyPr wrap="squar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grpSp>
        <p:nvGrpSpPr>
          <p:cNvPr id="216" name="Group 215">
            <a:extLst>
              <a:ext uri="{FF2B5EF4-FFF2-40B4-BE49-F238E27FC236}">
                <a16:creationId xmlns:a16="http://schemas.microsoft.com/office/drawing/2014/main" id="{557C1888-ECED-565C-1904-572AA341D628}"/>
              </a:ext>
            </a:extLst>
          </p:cNvPr>
          <p:cNvGrpSpPr/>
          <p:nvPr/>
        </p:nvGrpSpPr>
        <p:grpSpPr>
          <a:xfrm>
            <a:off x="1155119" y="2299646"/>
            <a:ext cx="2788920" cy="230832"/>
            <a:chOff x="502920" y="1955534"/>
            <a:chExt cx="3718560" cy="307776"/>
          </a:xfrm>
        </p:grpSpPr>
        <p:sp>
          <p:nvSpPr>
            <p:cNvPr id="221" name="Rounded Rectangle 220">
              <a:extLst>
                <a:ext uri="{FF2B5EF4-FFF2-40B4-BE49-F238E27FC236}">
                  <a16:creationId xmlns:a16="http://schemas.microsoft.com/office/drawing/2014/main" id="{11317854-E4C3-723A-B40B-D1838AB1D68D}"/>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26" name="TextBox 225">
              <a:extLst>
                <a:ext uri="{FF2B5EF4-FFF2-40B4-BE49-F238E27FC236}">
                  <a16:creationId xmlns:a16="http://schemas.microsoft.com/office/drawing/2014/main" id="{C32501C2-7249-8882-15C6-C75FEFF5F2C1}"/>
                </a:ext>
              </a:extLst>
            </p:cNvPr>
            <p:cNvSpPr txBox="1"/>
            <p:nvPr/>
          </p:nvSpPr>
          <p:spPr>
            <a:xfrm>
              <a:off x="1281563" y="1955534"/>
              <a:ext cx="2161277"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Feedforward neural network</a:t>
              </a:r>
            </a:p>
          </p:txBody>
        </p:sp>
      </p:grpSp>
      <p:cxnSp>
        <p:nvCxnSpPr>
          <p:cNvPr id="227" name="Straight Arrow Connector 226">
            <a:extLst>
              <a:ext uri="{FF2B5EF4-FFF2-40B4-BE49-F238E27FC236}">
                <a16:creationId xmlns:a16="http://schemas.microsoft.com/office/drawing/2014/main" id="{DAE5A5A0-006C-19D7-B4F1-D6E427A3E39E}"/>
              </a:ext>
            </a:extLst>
          </p:cNvPr>
          <p:cNvCxnSpPr>
            <a:cxnSpLocks/>
          </p:cNvCxnSpPr>
          <p:nvPr/>
        </p:nvCxnSpPr>
        <p:spPr>
          <a:xfrm flipV="1">
            <a:off x="3772101" y="1361620"/>
            <a:ext cx="0" cy="27432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6" name="Rounded Rectangle 235">
            <a:extLst>
              <a:ext uri="{FF2B5EF4-FFF2-40B4-BE49-F238E27FC236}">
                <a16:creationId xmlns:a16="http://schemas.microsoft.com/office/drawing/2014/main" id="{B464F0AC-FE79-83B6-F974-69E08438E32E}"/>
              </a:ext>
            </a:extLst>
          </p:cNvPr>
          <p:cNvSpPr/>
          <p:nvPr/>
        </p:nvSpPr>
        <p:spPr>
          <a:xfrm>
            <a:off x="1155119" y="2557891"/>
            <a:ext cx="2788920" cy="360248"/>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42" name="TextBox 241">
            <a:extLst>
              <a:ext uri="{FF2B5EF4-FFF2-40B4-BE49-F238E27FC236}">
                <a16:creationId xmlns:a16="http://schemas.microsoft.com/office/drawing/2014/main" id="{11DD9C83-063D-16CA-8428-340D81ADA449}"/>
              </a:ext>
            </a:extLst>
          </p:cNvPr>
          <p:cNvSpPr txBox="1"/>
          <p:nvPr/>
        </p:nvSpPr>
        <p:spPr>
          <a:xfrm>
            <a:off x="1867341" y="2981523"/>
            <a:ext cx="1364477" cy="230832"/>
          </a:xfrm>
          <a:prstGeom prst="rect">
            <a:avLst/>
          </a:prstGeom>
          <a:noFill/>
        </p:spPr>
        <p:txBody>
          <a:bodyPr wrap="square" rtlCol="0" anchor="ctr">
            <a:spAutoFit/>
          </a:bodyPr>
          <a:lstStyle/>
          <a:p>
            <a:pPr algn="ctr" defTabSz="342900">
              <a:defRPr/>
            </a:pPr>
            <a:r>
              <a:rPr lang="en-US" sz="900" b="1" dirty="0">
                <a:solidFill>
                  <a:srgbClr val="FFC000"/>
                </a:solidFill>
                <a:latin typeface="Helvetica" panose="020B0604020202020204" pitchFamily="34" charset="0"/>
                <a:cs typeface="Helvetica" panose="020B0604020202020204" pitchFamily="34" charset="0"/>
              </a:rPr>
              <a:t>Masked self-attention</a:t>
            </a:r>
          </a:p>
        </p:txBody>
      </p:sp>
      <p:sp>
        <p:nvSpPr>
          <p:cNvPr id="244" name="TextBox 243">
            <a:extLst>
              <a:ext uri="{FF2B5EF4-FFF2-40B4-BE49-F238E27FC236}">
                <a16:creationId xmlns:a16="http://schemas.microsoft.com/office/drawing/2014/main" id="{34568557-9872-E9B5-C41D-AD70F1DDA704}"/>
              </a:ext>
            </a:extLst>
          </p:cNvPr>
          <p:cNvSpPr txBox="1"/>
          <p:nvPr/>
        </p:nvSpPr>
        <p:spPr>
          <a:xfrm>
            <a:off x="2350794" y="2673039"/>
            <a:ext cx="184731" cy="230832"/>
          </a:xfrm>
          <a:prstGeom prst="rect">
            <a:avLst/>
          </a:prstGeom>
          <a:noFill/>
        </p:spPr>
        <p:txBody>
          <a:bodyPr wrap="square" rtlCol="0" anchor="ctr">
            <a:spAutoFit/>
          </a:bodyPr>
          <a:lstStyle/>
          <a:p>
            <a:pPr algn="ctr" defTabSz="342900">
              <a:defRPr/>
            </a:pPr>
            <a:endParaRPr lang="en-US" sz="900" dirty="0">
              <a:solidFill>
                <a:srgbClr val="FFFFFF"/>
              </a:solidFill>
              <a:latin typeface="Helvetica" panose="020B0604020202020204" pitchFamily="34" charset="0"/>
              <a:cs typeface="Helvetica" panose="020B0604020202020204" pitchFamily="34" charset="0"/>
            </a:endParaRPr>
          </a:p>
        </p:txBody>
      </p:sp>
      <p:sp>
        <p:nvSpPr>
          <p:cNvPr id="247" name="Title 1">
            <a:extLst>
              <a:ext uri="{FF2B5EF4-FFF2-40B4-BE49-F238E27FC236}">
                <a16:creationId xmlns:a16="http://schemas.microsoft.com/office/drawing/2014/main" id="{957351F1-AAA0-9784-3DB3-9FD452B2D5FF}"/>
              </a:ext>
            </a:extLst>
          </p:cNvPr>
          <p:cNvSpPr txBox="1">
            <a:spLocks/>
          </p:cNvSpPr>
          <p:nvPr/>
        </p:nvSpPr>
        <p:spPr>
          <a:xfrm>
            <a:off x="908335" y="1362760"/>
            <a:ext cx="540534" cy="300082"/>
          </a:xfrm>
          <a:prstGeom prst="rect">
            <a:avLst/>
          </a:prstGeom>
        </p:spPr>
        <p:txBody>
          <a:bodyPr wrap="square">
            <a:sp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r>
              <a:rPr lang="en-US" sz="1350" dirty="0">
                <a:solidFill>
                  <a:srgbClr val="FFFFFF"/>
                </a:solidFill>
                <a:latin typeface="Helvetica" panose="020B0604020202020204" pitchFamily="34" charset="0"/>
                <a:cs typeface="Helvetica" panose="020B0604020202020204" pitchFamily="34" charset="0"/>
              </a:rPr>
              <a:t>GPT</a:t>
            </a:r>
          </a:p>
        </p:txBody>
      </p:sp>
      <p:sp>
        <p:nvSpPr>
          <p:cNvPr id="250" name="TextBox 249">
            <a:extLst>
              <a:ext uri="{FF2B5EF4-FFF2-40B4-BE49-F238E27FC236}">
                <a16:creationId xmlns:a16="http://schemas.microsoft.com/office/drawing/2014/main" id="{CEEAF8BE-7491-ACA5-F3CC-325BF655CDD8}"/>
              </a:ext>
            </a:extLst>
          </p:cNvPr>
          <p:cNvSpPr txBox="1"/>
          <p:nvPr/>
        </p:nvSpPr>
        <p:spPr>
          <a:xfrm>
            <a:off x="3438611" y="1063343"/>
            <a:ext cx="316112" cy="346249"/>
          </a:xfrm>
          <a:prstGeom prst="rect">
            <a:avLst/>
          </a:prstGeom>
          <a:noFill/>
        </p:spPr>
        <p:txBody>
          <a:bodyPr wrap="squar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LIME</a:t>
            </a:r>
          </a:p>
          <a:p>
            <a:pPr algn="ctr" defTabSz="342900">
              <a:defRPr/>
            </a:pPr>
            <a:r>
              <a:rPr lang="en-US" sz="825" dirty="0">
                <a:solidFill>
                  <a:srgbClr val="FFFFFF"/>
                </a:solidFill>
                <a:latin typeface="Helvetica" panose="020B0604020202020204" pitchFamily="34" charset="0"/>
                <a:cs typeface="Helvetica" panose="020B0604020202020204" pitchFamily="34" charset="0"/>
              </a:rPr>
              <a:t>70%</a:t>
            </a:r>
          </a:p>
        </p:txBody>
      </p:sp>
      <p:sp>
        <p:nvSpPr>
          <p:cNvPr id="251" name="TextBox 250">
            <a:extLst>
              <a:ext uri="{FF2B5EF4-FFF2-40B4-BE49-F238E27FC236}">
                <a16:creationId xmlns:a16="http://schemas.microsoft.com/office/drawing/2014/main" id="{32D3201F-F117-BE31-6152-75E0099A132F}"/>
              </a:ext>
            </a:extLst>
          </p:cNvPr>
          <p:cNvSpPr txBox="1"/>
          <p:nvPr/>
        </p:nvSpPr>
        <p:spPr>
          <a:xfrm>
            <a:off x="3769848" y="1063343"/>
            <a:ext cx="445956" cy="346249"/>
          </a:xfrm>
          <a:prstGeom prst="rect">
            <a:avLst/>
          </a:prstGeom>
          <a:noFill/>
        </p:spPr>
        <p:txBody>
          <a:bodyPr wrap="squar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LEMON</a:t>
            </a:r>
          </a:p>
          <a:p>
            <a:pPr algn="ctr" defTabSz="342900">
              <a:defRPr/>
            </a:pPr>
            <a:r>
              <a:rPr lang="en-US" sz="825" dirty="0">
                <a:solidFill>
                  <a:srgbClr val="FFFFFF"/>
                </a:solidFill>
                <a:latin typeface="Helvetica" panose="020B0604020202020204" pitchFamily="34" charset="0"/>
                <a:cs typeface="Helvetica" panose="020B0604020202020204" pitchFamily="34" charset="0"/>
              </a:rPr>
              <a:t>30%</a:t>
            </a:r>
          </a:p>
        </p:txBody>
      </p:sp>
      <p:sp>
        <p:nvSpPr>
          <p:cNvPr id="30" name="Rectangle 29">
            <a:extLst>
              <a:ext uri="{FF2B5EF4-FFF2-40B4-BE49-F238E27FC236}">
                <a16:creationId xmlns:a16="http://schemas.microsoft.com/office/drawing/2014/main" id="{51EF612A-C708-8E1E-0BD9-EE2E046CAE9B}"/>
              </a:ext>
            </a:extLst>
          </p:cNvPr>
          <p:cNvSpPr/>
          <p:nvPr/>
        </p:nvSpPr>
        <p:spPr>
          <a:xfrm>
            <a:off x="437046" y="86161"/>
            <a:ext cx="10876220" cy="769441"/>
          </a:xfrm>
          <a:prstGeom prst="rect">
            <a:avLst/>
          </a:prstGeom>
        </p:spPr>
        <p:txBody>
          <a:bodyPr wrap="square">
            <a:spAutoFit/>
          </a:bodyPr>
          <a:lstStyle/>
          <a:p>
            <a:pPr algn="ctr" defTabSz="342900">
              <a:defRPr/>
            </a:pPr>
            <a:r>
              <a:rPr lang="en-US" sz="2200" b="1" dirty="0">
                <a:solidFill>
                  <a:srgbClr val="FFFF00"/>
                </a:solidFill>
                <a:latin typeface="Helvetica" panose="020B0604020202020204" pitchFamily="34" charset="0"/>
                <a:cs typeface="Helvetica" panose="020B0604020202020204" pitchFamily="34" charset="0"/>
              </a:rPr>
              <a:t>Large Language Models are v successful because they have been explicitly trained to do something that the brain does to optimize communication</a:t>
            </a:r>
          </a:p>
        </p:txBody>
      </p:sp>
      <p:sp>
        <p:nvSpPr>
          <p:cNvPr id="79" name="TextBox 78">
            <a:extLst>
              <a:ext uri="{FF2B5EF4-FFF2-40B4-BE49-F238E27FC236}">
                <a16:creationId xmlns:a16="http://schemas.microsoft.com/office/drawing/2014/main" id="{03F23BD4-FCE9-D07F-653B-E9F53E87519B}"/>
              </a:ext>
            </a:extLst>
          </p:cNvPr>
          <p:cNvSpPr txBox="1"/>
          <p:nvPr/>
        </p:nvSpPr>
        <p:spPr>
          <a:xfrm>
            <a:off x="119140" y="3913848"/>
            <a:ext cx="6154152" cy="2862322"/>
          </a:xfrm>
          <a:prstGeom prst="rect">
            <a:avLst/>
          </a:prstGeom>
          <a:noFill/>
        </p:spPr>
        <p:txBody>
          <a:bodyPr wrap="square">
            <a:spAutoFit/>
          </a:bodyPr>
          <a:lstStyle/>
          <a:p>
            <a:pPr marL="0" marR="0">
              <a:spcAft>
                <a:spcPts val="800"/>
              </a:spcAft>
              <a:buNone/>
              <a:tabLst>
                <a:tab pos="355600" algn="l"/>
              </a:tabLst>
            </a:pPr>
            <a:r>
              <a:rPr lang="en-US" sz="1400" dirty="0">
                <a:solidFill>
                  <a:schemeClr val="tx2"/>
                </a:solidFill>
              </a:rPr>
              <a:t>Predict missing token based on the context provided. </a:t>
            </a:r>
          </a:p>
          <a:p>
            <a:pPr marL="0" marR="0">
              <a:spcAft>
                <a:spcPts val="800"/>
              </a:spcAft>
              <a:buNone/>
              <a:tabLst>
                <a:tab pos="355600" algn="l"/>
              </a:tabLst>
            </a:pPr>
            <a:r>
              <a:rPr lang="en-US" sz="1400" dirty="0">
                <a:solidFill>
                  <a:schemeClr val="tx2"/>
                </a:solidFill>
              </a:rPr>
              <a:t>v. Large training set: </a:t>
            </a:r>
            <a:r>
              <a:rPr lang="en-US" sz="14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(45 TB of text data)</a:t>
            </a:r>
            <a:endParaRPr lang="en-US" sz="1400" dirty="0">
              <a:solidFill>
                <a:schemeClr val="tx2"/>
              </a:solidFill>
            </a:endParaRPr>
          </a:p>
          <a:p>
            <a:pPr marL="0" marR="0">
              <a:spcAft>
                <a:spcPts val="800"/>
              </a:spcAft>
              <a:buNone/>
              <a:tabLst>
                <a:tab pos="355600" algn="l"/>
              </a:tabLst>
            </a:pPr>
            <a:r>
              <a:rPr lang="en-US" sz="1400" dirty="0">
                <a:solidFill>
                  <a:schemeClr val="tx2"/>
                </a:solidFill>
              </a:rPr>
              <a:t>Model adjusts parameters (including weights in “attention” mechanisms) to approximate the conditional probability distribution of tokens that could occur, given the context provided. </a:t>
            </a:r>
          </a:p>
          <a:p>
            <a:pPr marL="0" marR="0">
              <a:spcAft>
                <a:spcPts val="800"/>
              </a:spcAft>
              <a:buNone/>
              <a:tabLst>
                <a:tab pos="355600" algn="l"/>
              </a:tabLst>
            </a:pPr>
            <a:r>
              <a:rPr lang="en-US" sz="1400" dirty="0">
                <a:solidFill>
                  <a:schemeClr val="tx2"/>
                </a:solidFill>
              </a:rPr>
              <a:t>Unsupervised training</a:t>
            </a:r>
          </a:p>
          <a:p>
            <a:pPr marL="0" marR="0">
              <a:spcAft>
                <a:spcPts val="800"/>
              </a:spcAft>
              <a:buNone/>
              <a:tabLst>
                <a:tab pos="355600" algn="l"/>
              </a:tabLst>
            </a:pPr>
            <a:r>
              <a:rPr lang="en-US" sz="1400" dirty="0">
                <a:solidFill>
                  <a:schemeClr val="tx2"/>
                </a:solidFill>
              </a:rPr>
              <a:t>“Fine-tuning” to further optimize their parameters for particular tasks or purposes. </a:t>
            </a:r>
          </a:p>
          <a:p>
            <a:pPr marL="0" marR="0">
              <a:spcAft>
                <a:spcPts val="800"/>
              </a:spcAft>
              <a:buNone/>
              <a:tabLst>
                <a:tab pos="355600" algn="l"/>
              </a:tabLst>
            </a:pPr>
            <a:endParaRPr lang="en-US" sz="1400" dirty="0">
              <a:solidFill>
                <a:schemeClr val="tx2"/>
              </a:solidFill>
            </a:endParaRPr>
          </a:p>
          <a:p>
            <a:pPr marL="0" marR="0">
              <a:spcAft>
                <a:spcPts val="800"/>
              </a:spcAft>
              <a:buNone/>
              <a:tabLst>
                <a:tab pos="355600" algn="l"/>
              </a:tabLst>
            </a:pPr>
            <a:r>
              <a:rPr lang="en-US" sz="1400" dirty="0">
                <a:solidFill>
                  <a:schemeClr val="tx2"/>
                </a:solidFill>
              </a:rPr>
              <a:t>	</a:t>
            </a:r>
          </a:p>
        </p:txBody>
      </p:sp>
      <p:grpSp>
        <p:nvGrpSpPr>
          <p:cNvPr id="92" name="Group 91">
            <a:extLst>
              <a:ext uri="{FF2B5EF4-FFF2-40B4-BE49-F238E27FC236}">
                <a16:creationId xmlns:a16="http://schemas.microsoft.com/office/drawing/2014/main" id="{0161A48C-8957-40E5-B11C-5FD73F80205B}"/>
              </a:ext>
            </a:extLst>
          </p:cNvPr>
          <p:cNvGrpSpPr/>
          <p:nvPr/>
        </p:nvGrpSpPr>
        <p:grpSpPr>
          <a:xfrm>
            <a:off x="5564676" y="1247539"/>
            <a:ext cx="6627324" cy="5487013"/>
            <a:chOff x="5564676" y="1247539"/>
            <a:chExt cx="6627324" cy="5487013"/>
          </a:xfrm>
        </p:grpSpPr>
        <p:grpSp>
          <p:nvGrpSpPr>
            <p:cNvPr id="31" name="Group 30">
              <a:extLst>
                <a:ext uri="{FF2B5EF4-FFF2-40B4-BE49-F238E27FC236}">
                  <a16:creationId xmlns:a16="http://schemas.microsoft.com/office/drawing/2014/main" id="{004B2233-426C-1273-A5D1-51A6A4822D3D}"/>
                </a:ext>
              </a:extLst>
            </p:cNvPr>
            <p:cNvGrpSpPr/>
            <p:nvPr/>
          </p:nvGrpSpPr>
          <p:grpSpPr>
            <a:xfrm>
              <a:off x="6156056" y="2009493"/>
              <a:ext cx="5080031" cy="3033836"/>
              <a:chOff x="370472" y="1690688"/>
              <a:chExt cx="7817625" cy="4511763"/>
            </a:xfrm>
          </p:grpSpPr>
          <p:pic>
            <p:nvPicPr>
              <p:cNvPr id="35" name="Picture 34" descr="A blue line with a point in the center&#10;&#10;Description automatically generated">
                <a:extLst>
                  <a:ext uri="{FF2B5EF4-FFF2-40B4-BE49-F238E27FC236}">
                    <a16:creationId xmlns:a16="http://schemas.microsoft.com/office/drawing/2014/main" id="{2FB80C24-133A-3794-37A6-DFDAC108E116}"/>
                  </a:ext>
                </a:extLst>
              </p:cNvPr>
              <p:cNvPicPr>
                <a:picLocks noChangeAspect="1"/>
              </p:cNvPicPr>
              <p:nvPr/>
            </p:nvPicPr>
            <p:blipFill rotWithShape="1">
              <a:blip r:embed="rId3"/>
              <a:srcRect l="7366" b="9155"/>
              <a:stretch/>
            </p:blipFill>
            <p:spPr>
              <a:xfrm>
                <a:off x="906449" y="1690688"/>
                <a:ext cx="7281648" cy="4256887"/>
              </a:xfrm>
              <a:prstGeom prst="rect">
                <a:avLst/>
              </a:prstGeom>
            </p:spPr>
          </p:pic>
          <p:sp>
            <p:nvSpPr>
              <p:cNvPr id="36" name="TextBox 35">
                <a:extLst>
                  <a:ext uri="{FF2B5EF4-FFF2-40B4-BE49-F238E27FC236}">
                    <a16:creationId xmlns:a16="http://schemas.microsoft.com/office/drawing/2014/main" id="{A4DEC085-B4C6-8EA9-03BF-0037D3C1E837}"/>
                  </a:ext>
                </a:extLst>
              </p:cNvPr>
              <p:cNvSpPr txBox="1"/>
              <p:nvPr/>
            </p:nvSpPr>
            <p:spPr>
              <a:xfrm>
                <a:off x="1041215" y="5874155"/>
                <a:ext cx="603359" cy="328295"/>
              </a:xfrm>
              <a:prstGeom prst="rect">
                <a:avLst/>
              </a:prstGeom>
              <a:noFill/>
            </p:spPr>
            <p:txBody>
              <a:bodyPr wrap="square" rtlCol="0">
                <a:spAutoFit/>
              </a:bodyPr>
              <a:lstStyle/>
              <a:p>
                <a:pPr defTabSz="457200"/>
                <a:r>
                  <a:rPr lang="en-US" sz="1000" dirty="0">
                    <a:solidFill>
                      <a:srgbClr val="FFFFFF"/>
                    </a:solidFill>
                    <a:latin typeface="Arial"/>
                  </a:rPr>
                  <a:t>0.00</a:t>
                </a:r>
              </a:p>
            </p:txBody>
          </p:sp>
          <p:sp>
            <p:nvSpPr>
              <p:cNvPr id="37" name="TextBox 36">
                <a:extLst>
                  <a:ext uri="{FF2B5EF4-FFF2-40B4-BE49-F238E27FC236}">
                    <a16:creationId xmlns:a16="http://schemas.microsoft.com/office/drawing/2014/main" id="{19D578E6-FC6D-54BA-A5AB-D528FCC562C0}"/>
                  </a:ext>
                </a:extLst>
              </p:cNvPr>
              <p:cNvSpPr txBox="1"/>
              <p:nvPr/>
            </p:nvSpPr>
            <p:spPr>
              <a:xfrm>
                <a:off x="4320596" y="5874156"/>
                <a:ext cx="603359" cy="328295"/>
              </a:xfrm>
              <a:prstGeom prst="rect">
                <a:avLst/>
              </a:prstGeom>
              <a:noFill/>
            </p:spPr>
            <p:txBody>
              <a:bodyPr wrap="square" rtlCol="0">
                <a:spAutoFit/>
              </a:bodyPr>
              <a:lstStyle/>
              <a:p>
                <a:pPr defTabSz="457200"/>
                <a:r>
                  <a:rPr lang="en-US" sz="1000" dirty="0">
                    <a:solidFill>
                      <a:srgbClr val="FFFFFF"/>
                    </a:solidFill>
                    <a:latin typeface="Arial"/>
                  </a:rPr>
                  <a:t>0.50</a:t>
                </a:r>
              </a:p>
            </p:txBody>
          </p:sp>
          <p:sp>
            <p:nvSpPr>
              <p:cNvPr id="38" name="TextBox 37">
                <a:extLst>
                  <a:ext uri="{FF2B5EF4-FFF2-40B4-BE49-F238E27FC236}">
                    <a16:creationId xmlns:a16="http://schemas.microsoft.com/office/drawing/2014/main" id="{0F88E23B-71B9-8300-5E47-2D021AF39449}"/>
                  </a:ext>
                </a:extLst>
              </p:cNvPr>
              <p:cNvSpPr txBox="1"/>
              <p:nvPr/>
            </p:nvSpPr>
            <p:spPr>
              <a:xfrm>
                <a:off x="2625235" y="5874156"/>
                <a:ext cx="603359" cy="328295"/>
              </a:xfrm>
              <a:prstGeom prst="rect">
                <a:avLst/>
              </a:prstGeom>
              <a:noFill/>
            </p:spPr>
            <p:txBody>
              <a:bodyPr wrap="square" rtlCol="0">
                <a:spAutoFit/>
              </a:bodyPr>
              <a:lstStyle/>
              <a:p>
                <a:pPr defTabSz="457200"/>
                <a:r>
                  <a:rPr lang="en-US" sz="1000" dirty="0">
                    <a:solidFill>
                      <a:srgbClr val="FFFFFF"/>
                    </a:solidFill>
                    <a:latin typeface="Arial"/>
                  </a:rPr>
                  <a:t>0.25</a:t>
                </a:r>
              </a:p>
            </p:txBody>
          </p:sp>
          <p:sp>
            <p:nvSpPr>
              <p:cNvPr id="41" name="TextBox 40">
                <a:extLst>
                  <a:ext uri="{FF2B5EF4-FFF2-40B4-BE49-F238E27FC236}">
                    <a16:creationId xmlns:a16="http://schemas.microsoft.com/office/drawing/2014/main" id="{10473C45-A892-6D47-E1C7-DBA9AA74E213}"/>
                  </a:ext>
                </a:extLst>
              </p:cNvPr>
              <p:cNvSpPr txBox="1"/>
              <p:nvPr/>
            </p:nvSpPr>
            <p:spPr>
              <a:xfrm>
                <a:off x="5903446" y="5874156"/>
                <a:ext cx="603359" cy="328295"/>
              </a:xfrm>
              <a:prstGeom prst="rect">
                <a:avLst/>
              </a:prstGeom>
              <a:noFill/>
            </p:spPr>
            <p:txBody>
              <a:bodyPr wrap="square" rtlCol="0">
                <a:spAutoFit/>
              </a:bodyPr>
              <a:lstStyle/>
              <a:p>
                <a:pPr defTabSz="457200"/>
                <a:r>
                  <a:rPr lang="en-US" sz="1000" dirty="0">
                    <a:solidFill>
                      <a:srgbClr val="FFFFFF"/>
                    </a:solidFill>
                    <a:latin typeface="Arial"/>
                  </a:rPr>
                  <a:t>0.75</a:t>
                </a:r>
              </a:p>
            </p:txBody>
          </p:sp>
          <p:sp>
            <p:nvSpPr>
              <p:cNvPr id="44" name="TextBox 43">
                <a:extLst>
                  <a:ext uri="{FF2B5EF4-FFF2-40B4-BE49-F238E27FC236}">
                    <a16:creationId xmlns:a16="http://schemas.microsoft.com/office/drawing/2014/main" id="{8E3FDCE1-1C83-54A9-F676-43392DCB282D}"/>
                  </a:ext>
                </a:extLst>
              </p:cNvPr>
              <p:cNvSpPr txBox="1"/>
              <p:nvPr/>
            </p:nvSpPr>
            <p:spPr>
              <a:xfrm>
                <a:off x="7511144" y="5874156"/>
                <a:ext cx="603359" cy="328295"/>
              </a:xfrm>
              <a:prstGeom prst="rect">
                <a:avLst/>
              </a:prstGeom>
              <a:noFill/>
            </p:spPr>
            <p:txBody>
              <a:bodyPr wrap="square" rtlCol="0">
                <a:spAutoFit/>
              </a:bodyPr>
              <a:lstStyle/>
              <a:p>
                <a:pPr defTabSz="457200"/>
                <a:r>
                  <a:rPr lang="en-US" sz="1000" dirty="0">
                    <a:solidFill>
                      <a:srgbClr val="FFFFFF"/>
                    </a:solidFill>
                    <a:latin typeface="Arial"/>
                  </a:rPr>
                  <a:t>1.00</a:t>
                </a:r>
              </a:p>
            </p:txBody>
          </p:sp>
          <p:sp>
            <p:nvSpPr>
              <p:cNvPr id="48" name="TextBox 47">
                <a:extLst>
                  <a:ext uri="{FF2B5EF4-FFF2-40B4-BE49-F238E27FC236}">
                    <a16:creationId xmlns:a16="http://schemas.microsoft.com/office/drawing/2014/main" id="{7A8871FC-587D-F1C0-94C5-2E6A885CD350}"/>
                  </a:ext>
                </a:extLst>
              </p:cNvPr>
              <p:cNvSpPr txBox="1"/>
              <p:nvPr/>
            </p:nvSpPr>
            <p:spPr>
              <a:xfrm>
                <a:off x="370472" y="5533575"/>
                <a:ext cx="603359" cy="328295"/>
              </a:xfrm>
              <a:prstGeom prst="rect">
                <a:avLst/>
              </a:prstGeom>
              <a:noFill/>
            </p:spPr>
            <p:txBody>
              <a:bodyPr wrap="square" rtlCol="0">
                <a:spAutoFit/>
              </a:bodyPr>
              <a:lstStyle/>
              <a:p>
                <a:pPr defTabSz="457200"/>
                <a:r>
                  <a:rPr lang="en-US" sz="1000" dirty="0">
                    <a:solidFill>
                      <a:srgbClr val="FFFFFF"/>
                    </a:solidFill>
                    <a:latin typeface="Arial"/>
                  </a:rPr>
                  <a:t>0.00</a:t>
                </a:r>
              </a:p>
            </p:txBody>
          </p:sp>
          <p:sp>
            <p:nvSpPr>
              <p:cNvPr id="49" name="TextBox 48">
                <a:extLst>
                  <a:ext uri="{FF2B5EF4-FFF2-40B4-BE49-F238E27FC236}">
                    <a16:creationId xmlns:a16="http://schemas.microsoft.com/office/drawing/2014/main" id="{F6795139-F000-1368-9674-BB917A6B3CD5}"/>
                  </a:ext>
                </a:extLst>
              </p:cNvPr>
              <p:cNvSpPr txBox="1"/>
              <p:nvPr/>
            </p:nvSpPr>
            <p:spPr>
              <a:xfrm>
                <a:off x="370472" y="4644742"/>
                <a:ext cx="603359" cy="328295"/>
              </a:xfrm>
              <a:prstGeom prst="rect">
                <a:avLst/>
              </a:prstGeom>
              <a:noFill/>
            </p:spPr>
            <p:txBody>
              <a:bodyPr wrap="square" rtlCol="0">
                <a:spAutoFit/>
              </a:bodyPr>
              <a:lstStyle/>
              <a:p>
                <a:pPr defTabSz="457200"/>
                <a:r>
                  <a:rPr lang="en-US" sz="1000" dirty="0">
                    <a:solidFill>
                      <a:srgbClr val="FFFFFF"/>
                    </a:solidFill>
                    <a:latin typeface="Arial"/>
                  </a:rPr>
                  <a:t>0.25</a:t>
                </a:r>
              </a:p>
            </p:txBody>
          </p:sp>
          <p:sp>
            <p:nvSpPr>
              <p:cNvPr id="52" name="TextBox 51">
                <a:extLst>
                  <a:ext uri="{FF2B5EF4-FFF2-40B4-BE49-F238E27FC236}">
                    <a16:creationId xmlns:a16="http://schemas.microsoft.com/office/drawing/2014/main" id="{CD1E37C1-536E-2398-72E5-D82F9B5BAE51}"/>
                  </a:ext>
                </a:extLst>
              </p:cNvPr>
              <p:cNvSpPr txBox="1"/>
              <p:nvPr/>
            </p:nvSpPr>
            <p:spPr>
              <a:xfrm>
                <a:off x="370472" y="3729666"/>
                <a:ext cx="603359" cy="328295"/>
              </a:xfrm>
              <a:prstGeom prst="rect">
                <a:avLst/>
              </a:prstGeom>
              <a:noFill/>
            </p:spPr>
            <p:txBody>
              <a:bodyPr wrap="square" rtlCol="0">
                <a:spAutoFit/>
              </a:bodyPr>
              <a:lstStyle/>
              <a:p>
                <a:pPr defTabSz="457200"/>
                <a:r>
                  <a:rPr lang="en-US" sz="1000" dirty="0">
                    <a:solidFill>
                      <a:srgbClr val="FFFFFF"/>
                    </a:solidFill>
                    <a:latin typeface="Arial"/>
                  </a:rPr>
                  <a:t>0.50</a:t>
                </a:r>
              </a:p>
            </p:txBody>
          </p:sp>
          <p:sp>
            <p:nvSpPr>
              <p:cNvPr id="55" name="TextBox 54">
                <a:extLst>
                  <a:ext uri="{FF2B5EF4-FFF2-40B4-BE49-F238E27FC236}">
                    <a16:creationId xmlns:a16="http://schemas.microsoft.com/office/drawing/2014/main" id="{771562B4-DFEB-9738-28DF-17812065789D}"/>
                  </a:ext>
                </a:extLst>
              </p:cNvPr>
              <p:cNvSpPr txBox="1"/>
              <p:nvPr/>
            </p:nvSpPr>
            <p:spPr>
              <a:xfrm>
                <a:off x="370472" y="2798382"/>
                <a:ext cx="603359" cy="328295"/>
              </a:xfrm>
              <a:prstGeom prst="rect">
                <a:avLst/>
              </a:prstGeom>
              <a:noFill/>
            </p:spPr>
            <p:txBody>
              <a:bodyPr wrap="square" rtlCol="0">
                <a:spAutoFit/>
              </a:bodyPr>
              <a:lstStyle/>
              <a:p>
                <a:pPr defTabSz="457200"/>
                <a:r>
                  <a:rPr lang="en-US" sz="1000" dirty="0">
                    <a:solidFill>
                      <a:srgbClr val="FFFFFF"/>
                    </a:solidFill>
                    <a:latin typeface="Arial"/>
                  </a:rPr>
                  <a:t>0.75</a:t>
                </a:r>
              </a:p>
            </p:txBody>
          </p:sp>
          <p:sp>
            <p:nvSpPr>
              <p:cNvPr id="56" name="TextBox 55">
                <a:extLst>
                  <a:ext uri="{FF2B5EF4-FFF2-40B4-BE49-F238E27FC236}">
                    <a16:creationId xmlns:a16="http://schemas.microsoft.com/office/drawing/2014/main" id="{2AEE732E-F72A-3670-61A6-85E082EEABC2}"/>
                  </a:ext>
                </a:extLst>
              </p:cNvPr>
              <p:cNvSpPr txBox="1"/>
              <p:nvPr/>
            </p:nvSpPr>
            <p:spPr>
              <a:xfrm>
                <a:off x="370472" y="1887579"/>
                <a:ext cx="603359" cy="328295"/>
              </a:xfrm>
              <a:prstGeom prst="rect">
                <a:avLst/>
              </a:prstGeom>
              <a:noFill/>
            </p:spPr>
            <p:txBody>
              <a:bodyPr wrap="square" rtlCol="0">
                <a:spAutoFit/>
              </a:bodyPr>
              <a:lstStyle/>
              <a:p>
                <a:pPr defTabSz="457200"/>
                <a:r>
                  <a:rPr lang="en-US" sz="1000" dirty="0">
                    <a:solidFill>
                      <a:srgbClr val="FFFFFF"/>
                    </a:solidFill>
                    <a:latin typeface="Arial"/>
                  </a:rPr>
                  <a:t>1.00</a:t>
                </a:r>
              </a:p>
            </p:txBody>
          </p:sp>
        </p:grpSp>
        <p:sp>
          <p:nvSpPr>
            <p:cNvPr id="58" name="TextBox 57">
              <a:extLst>
                <a:ext uri="{FF2B5EF4-FFF2-40B4-BE49-F238E27FC236}">
                  <a16:creationId xmlns:a16="http://schemas.microsoft.com/office/drawing/2014/main" id="{4F60879E-6A51-137F-9053-AE5A07E1B14C}"/>
                </a:ext>
              </a:extLst>
            </p:cNvPr>
            <p:cNvSpPr txBox="1"/>
            <p:nvPr/>
          </p:nvSpPr>
          <p:spPr>
            <a:xfrm>
              <a:off x="6151045" y="5332150"/>
              <a:ext cx="5406040" cy="307777"/>
            </a:xfrm>
            <a:prstGeom prst="rect">
              <a:avLst/>
            </a:prstGeom>
            <a:noFill/>
          </p:spPr>
          <p:txBody>
            <a:bodyPr wrap="square" rtlCol="0">
              <a:spAutoFit/>
            </a:bodyPr>
            <a:lstStyle/>
            <a:p>
              <a:pPr algn="ctr" defTabSz="457200"/>
              <a:r>
                <a:rPr lang="en-US" sz="1400" dirty="0">
                  <a:solidFill>
                    <a:srgbClr val="FFFFFF"/>
                  </a:solidFill>
                  <a:latin typeface="Arial"/>
                </a:rPr>
                <a:t>GPT-2 Lexical Predictability</a:t>
              </a:r>
            </a:p>
          </p:txBody>
        </p:sp>
        <p:sp>
          <p:nvSpPr>
            <p:cNvPr id="59" name="TextBox 58">
              <a:extLst>
                <a:ext uri="{FF2B5EF4-FFF2-40B4-BE49-F238E27FC236}">
                  <a16:creationId xmlns:a16="http://schemas.microsoft.com/office/drawing/2014/main" id="{148D3CB2-F63B-4250-AC4D-2DED273C1A7A}"/>
                </a:ext>
              </a:extLst>
            </p:cNvPr>
            <p:cNvSpPr txBox="1"/>
            <p:nvPr/>
          </p:nvSpPr>
          <p:spPr>
            <a:xfrm rot="16200000">
              <a:off x="4432712" y="3141390"/>
              <a:ext cx="3192666" cy="307777"/>
            </a:xfrm>
            <a:prstGeom prst="rect">
              <a:avLst/>
            </a:prstGeom>
            <a:noFill/>
          </p:spPr>
          <p:txBody>
            <a:bodyPr wrap="square" rtlCol="0">
              <a:spAutoFit/>
            </a:bodyPr>
            <a:lstStyle/>
            <a:p>
              <a:pPr algn="ctr" defTabSz="457200"/>
              <a:r>
                <a:rPr lang="en-US" sz="1400" dirty="0">
                  <a:solidFill>
                    <a:srgbClr val="FFFFFF"/>
                  </a:solidFill>
                  <a:latin typeface="Arial"/>
                </a:rPr>
                <a:t>Cloze Probabilities</a:t>
              </a:r>
            </a:p>
          </p:txBody>
        </p:sp>
        <p:sp>
          <p:nvSpPr>
            <p:cNvPr id="61" name="TextBox 60">
              <a:extLst>
                <a:ext uri="{FF2B5EF4-FFF2-40B4-BE49-F238E27FC236}">
                  <a16:creationId xmlns:a16="http://schemas.microsoft.com/office/drawing/2014/main" id="{8F30653E-8877-6EAF-C8C0-7A052CC345E5}"/>
                </a:ext>
              </a:extLst>
            </p:cNvPr>
            <p:cNvSpPr txBox="1"/>
            <p:nvPr/>
          </p:nvSpPr>
          <p:spPr>
            <a:xfrm>
              <a:off x="8924791" y="4286354"/>
              <a:ext cx="1542495" cy="553998"/>
            </a:xfrm>
            <a:prstGeom prst="rect">
              <a:avLst/>
            </a:prstGeom>
            <a:noFill/>
          </p:spPr>
          <p:txBody>
            <a:bodyPr wrap="square" rtlCol="0">
              <a:spAutoFit/>
            </a:bodyPr>
            <a:lstStyle/>
            <a:p>
              <a:pPr defTabSz="457200"/>
              <a:r>
                <a:rPr lang="en-US" sz="3000" b="1" i="1" dirty="0">
                  <a:solidFill>
                    <a:srgbClr val="FF0000"/>
                  </a:solidFill>
                  <a:latin typeface="Arial"/>
                </a:rPr>
                <a:t>r</a:t>
              </a:r>
              <a:r>
                <a:rPr lang="en-US" sz="3000" b="1" dirty="0">
                  <a:solidFill>
                    <a:srgbClr val="FF0000"/>
                  </a:solidFill>
                  <a:latin typeface="Arial"/>
                </a:rPr>
                <a:t> = .81</a:t>
              </a:r>
            </a:p>
          </p:txBody>
        </p:sp>
        <p:pic>
          <p:nvPicPr>
            <p:cNvPr id="65" name="Picture 64">
              <a:extLst>
                <a:ext uri="{FF2B5EF4-FFF2-40B4-BE49-F238E27FC236}">
                  <a16:creationId xmlns:a16="http://schemas.microsoft.com/office/drawing/2014/main" id="{5C90AA4C-30AD-0BA0-E3FD-E1633F0271E2}"/>
                </a:ext>
              </a:extLst>
            </p:cNvPr>
            <p:cNvPicPr>
              <a:picLocks noChangeAspect="1"/>
            </p:cNvPicPr>
            <p:nvPr/>
          </p:nvPicPr>
          <p:blipFill rotWithShape="1">
            <a:blip r:embed="rId4">
              <a:extLst>
                <a:ext uri="{28A0092B-C50C-407E-A947-70E740481C1C}">
                  <a14:useLocalDpi xmlns:a14="http://schemas.microsoft.com/office/drawing/2010/main" val="0"/>
                </a:ext>
              </a:extLst>
            </a:blip>
            <a:srcRect l="542" t="1329" r="-542" b="16698"/>
            <a:stretch/>
          </p:blipFill>
          <p:spPr>
            <a:xfrm>
              <a:off x="10540859" y="6017889"/>
              <a:ext cx="715307" cy="716661"/>
            </a:xfrm>
            <a:prstGeom prst="rect">
              <a:avLst/>
            </a:prstGeom>
          </p:spPr>
        </p:pic>
        <p:pic>
          <p:nvPicPr>
            <p:cNvPr id="68" name="Picture 2" descr=".">
              <a:extLst>
                <a:ext uri="{FF2B5EF4-FFF2-40B4-BE49-F238E27FC236}">
                  <a16:creationId xmlns:a16="http://schemas.microsoft.com/office/drawing/2014/main" id="{D0D7E82D-1DCB-9417-44A4-8BC299951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85" y="6023614"/>
              <a:ext cx="634915" cy="710938"/>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FF2BE150-E1BA-95F3-DD06-D017B07605A1}"/>
                </a:ext>
              </a:extLst>
            </p:cNvPr>
            <p:cNvSpPr txBox="1"/>
            <p:nvPr/>
          </p:nvSpPr>
          <p:spPr>
            <a:xfrm>
              <a:off x="5564676" y="1247539"/>
              <a:ext cx="6100010" cy="902811"/>
            </a:xfrm>
            <a:prstGeom prst="rect">
              <a:avLst/>
            </a:prstGeom>
            <a:noFill/>
          </p:spPr>
          <p:txBody>
            <a:bodyPr wrap="square">
              <a:spAutoFit/>
            </a:bodyPr>
            <a:lstStyle/>
            <a:p>
              <a:pPr marL="0" marR="0">
                <a:spcAft>
                  <a:spcPts val="800"/>
                </a:spcAft>
                <a:buNone/>
                <a:tabLst>
                  <a:tab pos="355600" algn="l"/>
                </a:tabLst>
              </a:pPr>
              <a:r>
                <a:rPr lang="en-US" sz="1400" i="1" dirty="0">
                  <a:solidFill>
                    <a:schemeClr val="tx2"/>
                  </a:solidFill>
                </a:rPr>
                <a:t>Once fully trained, model can take any context as an input &amp; generate probabilities for any target token given that context. </a:t>
              </a:r>
            </a:p>
            <a:p>
              <a:pPr marL="0" marR="0">
                <a:spcAft>
                  <a:spcPts val="800"/>
                </a:spcAft>
                <a:buNone/>
                <a:tabLst>
                  <a:tab pos="355600" algn="l"/>
                </a:tabLst>
              </a:pPr>
              <a:endParaRPr lang="en-US" sz="1800" dirty="0">
                <a:solidFill>
                  <a:schemeClr val="tx2"/>
                </a:solidFill>
              </a:endParaRPr>
            </a:p>
          </p:txBody>
        </p:sp>
      </p:grpSp>
    </p:spTree>
    <p:extLst>
      <p:ext uri="{BB962C8B-B14F-4D97-AF65-F5344CB8AC3E}">
        <p14:creationId xmlns:p14="http://schemas.microsoft.com/office/powerpoint/2010/main" val="2702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6DD8A-550B-842D-4613-A770335F615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51407D-A8C0-0099-4AB6-412365241589}"/>
              </a:ext>
            </a:extLst>
          </p:cNvPr>
          <p:cNvSpPr/>
          <p:nvPr/>
        </p:nvSpPr>
        <p:spPr>
          <a:xfrm>
            <a:off x="467991" y="2206264"/>
            <a:ext cx="9067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more probable (predictable) a word is given the prior context</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BFC7C200-3BCB-F2D5-04DB-2C185630DE23}"/>
              </a:ext>
            </a:extLst>
          </p:cNvPr>
          <p:cNvSpPr/>
          <p:nvPr/>
        </p:nvSpPr>
        <p:spPr>
          <a:xfrm>
            <a:off x="389790" y="2874542"/>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Faster to process (behavioral)</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9DDDB486-6C11-1F37-075F-E5B957617F2D}"/>
              </a:ext>
            </a:extLst>
          </p:cNvPr>
          <p:cNvSpPr/>
          <p:nvPr/>
        </p:nvSpPr>
        <p:spPr>
          <a:xfrm>
            <a:off x="429909" y="4099839"/>
            <a:ext cx="28905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Evokes less neural activity</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BA7A177-49F4-A3AA-AEF6-98398B37A77D}"/>
              </a:ext>
            </a:extLst>
          </p:cNvPr>
          <p:cNvSpPr/>
          <p:nvPr/>
        </p:nvSpPr>
        <p:spPr>
          <a:xfrm>
            <a:off x="4447691" y="2876040"/>
            <a:ext cx="627992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Rayner &amp; Well, Psych Bull Rev 1996; Brothers &amp; Kuperberg, JML 2021</a:t>
            </a:r>
          </a:p>
        </p:txBody>
      </p:sp>
      <p:sp>
        <p:nvSpPr>
          <p:cNvPr id="10" name="Rectangle 9">
            <a:extLst>
              <a:ext uri="{FF2B5EF4-FFF2-40B4-BE49-F238E27FC236}">
                <a16:creationId xmlns:a16="http://schemas.microsoft.com/office/drawing/2014/main" id="{C58A85EA-64AE-5A1C-4C96-380189AAC328}"/>
              </a:ext>
            </a:extLst>
          </p:cNvPr>
          <p:cNvSpPr/>
          <p:nvPr/>
        </p:nvSpPr>
        <p:spPr>
          <a:xfrm>
            <a:off x="4447691" y="4099839"/>
            <a:ext cx="684376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Kutas</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Hillyard</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Nature 1984; DeLong,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Urbach</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Kutas</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Nat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Neurosci</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2005; Brothers, Morgan, Yacovone, &amp; Kuperberg,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Cogn</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2023</a:t>
            </a:r>
          </a:p>
        </p:txBody>
      </p:sp>
      <p:sp>
        <p:nvSpPr>
          <p:cNvPr id="11" name="Rectangle 10">
            <a:extLst>
              <a:ext uri="{FF2B5EF4-FFF2-40B4-BE49-F238E27FC236}">
                <a16:creationId xmlns:a16="http://schemas.microsoft.com/office/drawing/2014/main" id="{0C8D2886-CC77-9FD6-549A-B055BC75B164}"/>
              </a:ext>
            </a:extLst>
          </p:cNvPr>
          <p:cNvSpPr/>
          <p:nvPr/>
        </p:nvSpPr>
        <p:spPr>
          <a:xfrm>
            <a:off x="692091" y="1169604"/>
            <a:ext cx="1158739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Arial"/>
              </a:rPr>
              <a:t>Effects are robust in natural language when lexical probability estimated using LLMs</a:t>
            </a:r>
            <a:endParaRPr kumimoji="0" lang="en-US" sz="2000" b="1" i="0" u="none" strike="noStrike" kern="1200" cap="none" spc="0" normalizeH="0" baseline="0" noProof="0" dirty="0">
              <a:ln>
                <a:noFill/>
              </a:ln>
              <a:solidFill>
                <a:schemeClr val="tx2"/>
              </a:solidFill>
              <a:effectLst/>
              <a:uLnTx/>
              <a:uFillTx/>
              <a:latin typeface="Arial"/>
            </a:endParaRPr>
          </a:p>
        </p:txBody>
      </p:sp>
      <p:sp>
        <p:nvSpPr>
          <p:cNvPr id="12" name="Rectangle 11">
            <a:extLst>
              <a:ext uri="{FF2B5EF4-FFF2-40B4-BE49-F238E27FC236}">
                <a16:creationId xmlns:a16="http://schemas.microsoft.com/office/drawing/2014/main" id="{6C3FB665-071F-CC1B-45DB-C91E5686C477}"/>
              </a:ext>
            </a:extLst>
          </p:cNvPr>
          <p:cNvSpPr/>
          <p:nvPr/>
        </p:nvSpPr>
        <p:spPr>
          <a:xfrm>
            <a:off x="3663781" y="2874542"/>
            <a:ext cx="13361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Cloze</a:t>
            </a:r>
          </a:p>
        </p:txBody>
      </p:sp>
      <p:sp>
        <p:nvSpPr>
          <p:cNvPr id="14" name="Rectangle 13">
            <a:extLst>
              <a:ext uri="{FF2B5EF4-FFF2-40B4-BE49-F238E27FC236}">
                <a16:creationId xmlns:a16="http://schemas.microsoft.com/office/drawing/2014/main" id="{B34E3918-2ED4-EBEC-C9FC-F7FEF9A6C1F1}"/>
              </a:ext>
            </a:extLst>
          </p:cNvPr>
          <p:cNvSpPr/>
          <p:nvPr/>
        </p:nvSpPr>
        <p:spPr>
          <a:xfrm>
            <a:off x="3663781" y="4099839"/>
            <a:ext cx="13361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Cloze</a:t>
            </a:r>
          </a:p>
        </p:txBody>
      </p:sp>
      <p:grpSp>
        <p:nvGrpSpPr>
          <p:cNvPr id="18" name="Group 17">
            <a:extLst>
              <a:ext uri="{FF2B5EF4-FFF2-40B4-BE49-F238E27FC236}">
                <a16:creationId xmlns:a16="http://schemas.microsoft.com/office/drawing/2014/main" id="{6AE513E1-430E-0876-66AC-8AFE629DDD16}"/>
              </a:ext>
            </a:extLst>
          </p:cNvPr>
          <p:cNvGrpSpPr/>
          <p:nvPr/>
        </p:nvGrpSpPr>
        <p:grpSpPr>
          <a:xfrm>
            <a:off x="3663781" y="3448920"/>
            <a:ext cx="7471778" cy="584775"/>
            <a:chOff x="3663781" y="3448920"/>
            <a:chExt cx="7471778" cy="584775"/>
          </a:xfrm>
        </p:grpSpPr>
        <p:sp>
          <p:nvSpPr>
            <p:cNvPr id="13" name="Rectangle 12">
              <a:extLst>
                <a:ext uri="{FF2B5EF4-FFF2-40B4-BE49-F238E27FC236}">
                  <a16:creationId xmlns:a16="http://schemas.microsoft.com/office/drawing/2014/main" id="{A397AEF6-8532-4C4A-AE52-0691BAB6C07B}"/>
                </a:ext>
              </a:extLst>
            </p:cNvPr>
            <p:cNvSpPr/>
            <p:nvPr/>
          </p:nvSpPr>
          <p:spPr>
            <a:xfrm>
              <a:off x="3663781" y="3448920"/>
              <a:ext cx="7839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LLMs</a:t>
              </a:r>
            </a:p>
          </p:txBody>
        </p:sp>
        <p:sp>
          <p:nvSpPr>
            <p:cNvPr id="16" name="Rectangle 15">
              <a:extLst>
                <a:ext uri="{FF2B5EF4-FFF2-40B4-BE49-F238E27FC236}">
                  <a16:creationId xmlns:a16="http://schemas.microsoft.com/office/drawing/2014/main" id="{9B348A15-A354-7143-628D-40FFFAF3B633}"/>
                </a:ext>
              </a:extLst>
            </p:cNvPr>
            <p:cNvSpPr/>
            <p:nvPr/>
          </p:nvSpPr>
          <p:spPr>
            <a:xfrm>
              <a:off x="4447691" y="3448920"/>
              <a:ext cx="66878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Boyce &amp; Levy,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Glossa</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t>
              </a:r>
              <a:r>
                <a:rPr kumimoji="0" lang="en-US" sz="16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Psycholing</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2023;</a:t>
              </a:r>
              <a:r>
                <a:rPr kumimoji="0" lang="fi-FI"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Shain, Meister, Pimentel, Cotterell, &amp; Levy, PNAS 2024</a:t>
              </a: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t>
              </a:r>
            </a:p>
          </p:txBody>
        </p:sp>
      </p:grpSp>
      <p:grpSp>
        <p:nvGrpSpPr>
          <p:cNvPr id="19" name="Group 18">
            <a:extLst>
              <a:ext uri="{FF2B5EF4-FFF2-40B4-BE49-F238E27FC236}">
                <a16:creationId xmlns:a16="http://schemas.microsoft.com/office/drawing/2014/main" id="{CABD332C-D761-6227-77A7-F12EA85DC5A8}"/>
              </a:ext>
            </a:extLst>
          </p:cNvPr>
          <p:cNvGrpSpPr/>
          <p:nvPr/>
        </p:nvGrpSpPr>
        <p:grpSpPr>
          <a:xfrm>
            <a:off x="3663781" y="4801426"/>
            <a:ext cx="7303515" cy="391980"/>
            <a:chOff x="3663781" y="4801426"/>
            <a:chExt cx="7303515" cy="391980"/>
          </a:xfrm>
        </p:grpSpPr>
        <p:sp>
          <p:nvSpPr>
            <p:cNvPr id="15" name="Rectangle 14">
              <a:extLst>
                <a:ext uri="{FF2B5EF4-FFF2-40B4-BE49-F238E27FC236}">
                  <a16:creationId xmlns:a16="http://schemas.microsoft.com/office/drawing/2014/main" id="{772047FB-EADE-234A-9E82-2AE665AA64E1}"/>
                </a:ext>
              </a:extLst>
            </p:cNvPr>
            <p:cNvSpPr/>
            <p:nvPr/>
          </p:nvSpPr>
          <p:spPr>
            <a:xfrm>
              <a:off x="3663781" y="4801426"/>
              <a:ext cx="7839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LLMs</a:t>
              </a:r>
            </a:p>
          </p:txBody>
        </p:sp>
        <p:sp>
          <p:nvSpPr>
            <p:cNvPr id="17" name="Rectangle 16">
              <a:extLst>
                <a:ext uri="{FF2B5EF4-FFF2-40B4-BE49-F238E27FC236}">
                  <a16:creationId xmlns:a16="http://schemas.microsoft.com/office/drawing/2014/main" id="{7196B457-7F7C-FFED-E6A7-340CC6616273}"/>
                </a:ext>
              </a:extLst>
            </p:cNvPr>
            <p:cNvSpPr/>
            <p:nvPr/>
          </p:nvSpPr>
          <p:spPr>
            <a:xfrm>
              <a:off x="4447691" y="4854852"/>
              <a:ext cx="651960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Michaelov et al., Neurobiol Lang 2024; Szewczyk &amp; Federmeier, JML 2022</a:t>
              </a:r>
              <a:endPar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endParaRPr>
            </a:p>
          </p:txBody>
        </p:sp>
      </p:grpSp>
      <p:sp>
        <p:nvSpPr>
          <p:cNvPr id="20" name="Title 1">
            <a:extLst>
              <a:ext uri="{FF2B5EF4-FFF2-40B4-BE49-F238E27FC236}">
                <a16:creationId xmlns:a16="http://schemas.microsoft.com/office/drawing/2014/main" id="{A7CF9EE2-EC5C-9858-ED46-C19CC34734A0}"/>
              </a:ext>
            </a:extLst>
          </p:cNvPr>
          <p:cNvSpPr txBox="1">
            <a:spLocks/>
          </p:cNvSpPr>
          <p:nvPr/>
        </p:nvSpPr>
        <p:spPr>
          <a:xfrm>
            <a:off x="1489735" y="25570"/>
            <a:ext cx="9851798" cy="1170033"/>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defRPr/>
            </a:pPr>
            <a:r>
              <a:rPr lang="en-US" sz="3000" dirty="0">
                <a:solidFill>
                  <a:srgbClr val="FFFF00"/>
                </a:solidFill>
                <a:latin typeface="Arial"/>
              </a:rPr>
              <a:t>Some Facts about Language Processing</a:t>
            </a:r>
          </a:p>
        </p:txBody>
      </p:sp>
      <p:sp>
        <p:nvSpPr>
          <p:cNvPr id="21" name="Rectangle 20">
            <a:extLst>
              <a:ext uri="{FF2B5EF4-FFF2-40B4-BE49-F238E27FC236}">
                <a16:creationId xmlns:a16="http://schemas.microsoft.com/office/drawing/2014/main" id="{FE35EABE-82B6-CBD0-CA42-E516FE129F5F}"/>
              </a:ext>
            </a:extLst>
          </p:cNvPr>
          <p:cNvSpPr/>
          <p:nvPr/>
        </p:nvSpPr>
        <p:spPr>
          <a:xfrm>
            <a:off x="2778423" y="536032"/>
            <a:ext cx="10515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Lexical probability plays a central role</a:t>
            </a:r>
          </a:p>
        </p:txBody>
      </p:sp>
    </p:spTree>
    <p:extLst>
      <p:ext uri="{BB962C8B-B14F-4D97-AF65-F5344CB8AC3E}">
        <p14:creationId xmlns:p14="http://schemas.microsoft.com/office/powerpoint/2010/main" val="20700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12997-C555-0B4B-420C-F8F0B037A1D1}"/>
            </a:ext>
          </a:extLst>
        </p:cNvPr>
        <p:cNvGrpSpPr/>
        <p:nvPr/>
      </p:nvGrpSpPr>
      <p:grpSpPr>
        <a:xfrm>
          <a:off x="0" y="0"/>
          <a:ext cx="0" cy="0"/>
          <a:chOff x="0" y="0"/>
          <a:chExt cx="0" cy="0"/>
        </a:xfrm>
      </p:grpSpPr>
      <p:grpSp>
        <p:nvGrpSpPr>
          <p:cNvPr id="49" name="Group 48">
            <a:extLst>
              <a:ext uri="{FF2B5EF4-FFF2-40B4-BE49-F238E27FC236}">
                <a16:creationId xmlns:a16="http://schemas.microsoft.com/office/drawing/2014/main" id="{FF2CFA12-3878-FF25-453E-068EB558BE69}"/>
              </a:ext>
            </a:extLst>
          </p:cNvPr>
          <p:cNvGrpSpPr/>
          <p:nvPr/>
        </p:nvGrpSpPr>
        <p:grpSpPr>
          <a:xfrm>
            <a:off x="1471957" y="582534"/>
            <a:ext cx="9559746" cy="2481006"/>
            <a:chOff x="1471957" y="582534"/>
            <a:chExt cx="9559746" cy="2481006"/>
          </a:xfrm>
        </p:grpSpPr>
        <p:sp>
          <p:nvSpPr>
            <p:cNvPr id="134" name="Title 1">
              <a:extLst>
                <a:ext uri="{FF2B5EF4-FFF2-40B4-BE49-F238E27FC236}">
                  <a16:creationId xmlns:a16="http://schemas.microsoft.com/office/drawing/2014/main" id="{95CF3861-0B0A-481F-6F72-C1B5DE790B94}"/>
                </a:ext>
              </a:extLst>
            </p:cNvPr>
            <p:cNvSpPr txBox="1">
              <a:spLocks/>
            </p:cNvSpPr>
            <p:nvPr/>
          </p:nvSpPr>
          <p:spPr>
            <a:xfrm>
              <a:off x="3327169" y="582534"/>
              <a:ext cx="7704534" cy="596308"/>
            </a:xfrm>
            <a:prstGeom prst="rect">
              <a:avLst/>
            </a:prstGeom>
          </p:spPr>
          <p:txBody>
            <a:bodyPr anchor="ct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endParaRPr lang="en-US" sz="1725" i="1" dirty="0">
                <a:solidFill>
                  <a:srgbClr val="FFFF00"/>
                </a:solidFill>
                <a:latin typeface="Helvetica" panose="020B0604020202020204" pitchFamily="34" charset="0"/>
                <a:cs typeface="Helvetica" panose="020B0604020202020204" pitchFamily="34" charset="0"/>
              </a:endParaRPr>
            </a:p>
          </p:txBody>
        </p:sp>
        <p:sp>
          <p:nvSpPr>
            <p:cNvPr id="166" name="Rounded Rectangle 165">
              <a:extLst>
                <a:ext uri="{FF2B5EF4-FFF2-40B4-BE49-F238E27FC236}">
                  <a16:creationId xmlns:a16="http://schemas.microsoft.com/office/drawing/2014/main" id="{BA09A815-35A0-05F0-F3E8-A324A24B1115}"/>
                </a:ext>
              </a:extLst>
            </p:cNvPr>
            <p:cNvSpPr/>
            <p:nvPr/>
          </p:nvSpPr>
          <p:spPr>
            <a:xfrm>
              <a:off x="1519535" y="1358836"/>
              <a:ext cx="3187337" cy="1704704"/>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nvGrpSpPr>
            <p:cNvPr id="167" name="Group 166">
              <a:extLst>
                <a:ext uri="{FF2B5EF4-FFF2-40B4-BE49-F238E27FC236}">
                  <a16:creationId xmlns:a16="http://schemas.microsoft.com/office/drawing/2014/main" id="{5582C3CA-F106-7EC1-57EE-D1FAB94B1D8F}"/>
                </a:ext>
              </a:extLst>
            </p:cNvPr>
            <p:cNvGrpSpPr/>
            <p:nvPr/>
          </p:nvGrpSpPr>
          <p:grpSpPr>
            <a:xfrm>
              <a:off x="1657969" y="1416407"/>
              <a:ext cx="2910466" cy="230832"/>
              <a:chOff x="445838" y="1156622"/>
              <a:chExt cx="3880621" cy="307776"/>
            </a:xfrm>
          </p:grpSpPr>
          <p:sp>
            <p:nvSpPr>
              <p:cNvPr id="178" name="Rounded Rectangle 177">
                <a:extLst>
                  <a:ext uri="{FF2B5EF4-FFF2-40B4-BE49-F238E27FC236}">
                    <a16:creationId xmlns:a16="http://schemas.microsoft.com/office/drawing/2014/main" id="{5CB0B548-F271-FAD1-B6A4-226AEC5F8C7F}"/>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79" name="TextBox 178">
                <a:extLst>
                  <a:ext uri="{FF2B5EF4-FFF2-40B4-BE49-F238E27FC236}">
                    <a16:creationId xmlns:a16="http://schemas.microsoft.com/office/drawing/2014/main" id="{30C37E08-2A73-B343-3221-D8158E4F0CAE}"/>
                  </a:ext>
                </a:extLst>
              </p:cNvPr>
              <p:cNvSpPr txBox="1"/>
              <p:nvPr/>
            </p:nvSpPr>
            <p:spPr>
              <a:xfrm>
                <a:off x="1878318" y="115662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180" name="Rounded Rectangle 179">
              <a:extLst>
                <a:ext uri="{FF2B5EF4-FFF2-40B4-BE49-F238E27FC236}">
                  <a16:creationId xmlns:a16="http://schemas.microsoft.com/office/drawing/2014/main" id="{5E9E8EF1-D345-C857-9D04-4F34D4FC1FD2}"/>
                </a:ext>
              </a:extLst>
            </p:cNvPr>
            <p:cNvSpPr/>
            <p:nvPr/>
          </p:nvSpPr>
          <p:spPr>
            <a:xfrm>
              <a:off x="1657969" y="1711289"/>
              <a:ext cx="2910466" cy="146039"/>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grpSp>
          <p:nvGrpSpPr>
            <p:cNvPr id="182" name="Group 181">
              <a:extLst>
                <a:ext uri="{FF2B5EF4-FFF2-40B4-BE49-F238E27FC236}">
                  <a16:creationId xmlns:a16="http://schemas.microsoft.com/office/drawing/2014/main" id="{49A2C823-3DAE-15A0-3DE4-42E83D551B1B}"/>
                </a:ext>
              </a:extLst>
            </p:cNvPr>
            <p:cNvGrpSpPr/>
            <p:nvPr/>
          </p:nvGrpSpPr>
          <p:grpSpPr>
            <a:xfrm>
              <a:off x="1657969" y="2794210"/>
              <a:ext cx="2910466" cy="230832"/>
              <a:chOff x="445838" y="2993692"/>
              <a:chExt cx="3880621" cy="307776"/>
            </a:xfrm>
          </p:grpSpPr>
          <p:sp>
            <p:nvSpPr>
              <p:cNvPr id="185" name="Rounded Rectangle 184">
                <a:extLst>
                  <a:ext uri="{FF2B5EF4-FFF2-40B4-BE49-F238E27FC236}">
                    <a16:creationId xmlns:a16="http://schemas.microsoft.com/office/drawing/2014/main" id="{3B67C6A5-518A-41E8-1286-3D0A3E220123}"/>
                  </a:ext>
                </a:extLst>
              </p:cNvPr>
              <p:cNvSpPr/>
              <p:nvPr/>
            </p:nvSpPr>
            <p:spPr>
              <a:xfrm>
                <a:off x="445838" y="3050221"/>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86" name="TextBox 185">
                <a:extLst>
                  <a:ext uri="{FF2B5EF4-FFF2-40B4-BE49-F238E27FC236}">
                    <a16:creationId xmlns:a16="http://schemas.microsoft.com/office/drawing/2014/main" id="{C3E9D877-9FE6-DF5A-A90A-47E8AD4E4340}"/>
                  </a:ext>
                </a:extLst>
              </p:cNvPr>
              <p:cNvSpPr txBox="1"/>
              <p:nvPr/>
            </p:nvSpPr>
            <p:spPr>
              <a:xfrm>
                <a:off x="1878318" y="299369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206" name="Rounded Rectangle 205">
              <a:extLst>
                <a:ext uri="{FF2B5EF4-FFF2-40B4-BE49-F238E27FC236}">
                  <a16:creationId xmlns:a16="http://schemas.microsoft.com/office/drawing/2014/main" id="{999ED04F-EB05-F96A-3FEB-DA610B59166D}"/>
                </a:ext>
              </a:extLst>
            </p:cNvPr>
            <p:cNvSpPr/>
            <p:nvPr/>
          </p:nvSpPr>
          <p:spPr>
            <a:xfrm>
              <a:off x="1657969" y="1977822"/>
              <a:ext cx="2910466" cy="730694"/>
            </a:xfrm>
            <a:prstGeom prst="roundRect">
              <a:avLst>
                <a:gd name="adj" fmla="val 19540"/>
              </a:avLst>
            </a:prstGeom>
            <a:no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09" name="TextBox 208">
              <a:extLst>
                <a:ext uri="{FF2B5EF4-FFF2-40B4-BE49-F238E27FC236}">
                  <a16:creationId xmlns:a16="http://schemas.microsoft.com/office/drawing/2014/main" id="{377B45A3-A22B-B0BF-7285-EDD9BE3133A2}"/>
                </a:ext>
              </a:extLst>
            </p:cNvPr>
            <p:cNvSpPr txBox="1"/>
            <p:nvPr/>
          </p:nvSpPr>
          <p:spPr>
            <a:xfrm>
              <a:off x="2940718" y="1510113"/>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210" name="TextBox 209">
              <a:extLst>
                <a:ext uri="{FF2B5EF4-FFF2-40B4-BE49-F238E27FC236}">
                  <a16:creationId xmlns:a16="http://schemas.microsoft.com/office/drawing/2014/main" id="{4E7A5D14-E0DB-8D69-33B4-854AC942E110}"/>
                </a:ext>
              </a:extLst>
            </p:cNvPr>
            <p:cNvSpPr txBox="1"/>
            <p:nvPr/>
          </p:nvSpPr>
          <p:spPr>
            <a:xfrm>
              <a:off x="2940718" y="1772766"/>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grpSp>
          <p:nvGrpSpPr>
            <p:cNvPr id="216" name="Group 215">
              <a:extLst>
                <a:ext uri="{FF2B5EF4-FFF2-40B4-BE49-F238E27FC236}">
                  <a16:creationId xmlns:a16="http://schemas.microsoft.com/office/drawing/2014/main" id="{01AA067B-E2F3-0F67-FB10-F8FEFCBE3876}"/>
                </a:ext>
              </a:extLst>
            </p:cNvPr>
            <p:cNvGrpSpPr/>
            <p:nvPr/>
          </p:nvGrpSpPr>
          <p:grpSpPr>
            <a:xfrm>
              <a:off x="1718741" y="2015591"/>
              <a:ext cx="2788920" cy="230832"/>
              <a:chOff x="502920" y="1955534"/>
              <a:chExt cx="3718560" cy="307776"/>
            </a:xfrm>
          </p:grpSpPr>
          <p:sp>
            <p:nvSpPr>
              <p:cNvPr id="221" name="Rounded Rectangle 220">
                <a:extLst>
                  <a:ext uri="{FF2B5EF4-FFF2-40B4-BE49-F238E27FC236}">
                    <a16:creationId xmlns:a16="http://schemas.microsoft.com/office/drawing/2014/main" id="{DDBD1C1E-C5E0-668D-BC45-C932204A1576}"/>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26" name="TextBox 225">
                <a:extLst>
                  <a:ext uri="{FF2B5EF4-FFF2-40B4-BE49-F238E27FC236}">
                    <a16:creationId xmlns:a16="http://schemas.microsoft.com/office/drawing/2014/main" id="{FD1E2537-5E8B-02F8-E41E-A7F06DAE0EA9}"/>
                  </a:ext>
                </a:extLst>
              </p:cNvPr>
              <p:cNvSpPr txBox="1"/>
              <p:nvPr/>
            </p:nvSpPr>
            <p:spPr>
              <a:xfrm>
                <a:off x="1281563" y="1955534"/>
                <a:ext cx="2161277"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Feedforward neural network</a:t>
                </a:r>
              </a:p>
            </p:txBody>
          </p:sp>
        </p:grpSp>
        <p:cxnSp>
          <p:nvCxnSpPr>
            <p:cNvPr id="227" name="Straight Arrow Connector 226">
              <a:extLst>
                <a:ext uri="{FF2B5EF4-FFF2-40B4-BE49-F238E27FC236}">
                  <a16:creationId xmlns:a16="http://schemas.microsoft.com/office/drawing/2014/main" id="{AF67596D-55E5-C72A-F6FC-023B715B4D2B}"/>
                </a:ext>
              </a:extLst>
            </p:cNvPr>
            <p:cNvCxnSpPr>
              <a:cxnSpLocks/>
            </p:cNvCxnSpPr>
            <p:nvPr/>
          </p:nvCxnSpPr>
          <p:spPr>
            <a:xfrm flipV="1">
              <a:off x="4335723" y="1077565"/>
              <a:ext cx="0" cy="27432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6" name="Rounded Rectangle 235">
              <a:extLst>
                <a:ext uri="{FF2B5EF4-FFF2-40B4-BE49-F238E27FC236}">
                  <a16:creationId xmlns:a16="http://schemas.microsoft.com/office/drawing/2014/main" id="{EE5CF8A8-5500-5D4D-10EA-6309E59C73DC}"/>
                </a:ext>
              </a:extLst>
            </p:cNvPr>
            <p:cNvSpPr/>
            <p:nvPr/>
          </p:nvSpPr>
          <p:spPr>
            <a:xfrm>
              <a:off x="1718741" y="2273836"/>
              <a:ext cx="2788920" cy="360248"/>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42" name="TextBox 241">
              <a:extLst>
                <a:ext uri="{FF2B5EF4-FFF2-40B4-BE49-F238E27FC236}">
                  <a16:creationId xmlns:a16="http://schemas.microsoft.com/office/drawing/2014/main" id="{3CBA4430-C4E9-56BC-6B22-D209AA9D3020}"/>
                </a:ext>
              </a:extLst>
            </p:cNvPr>
            <p:cNvSpPr txBox="1"/>
            <p:nvPr/>
          </p:nvSpPr>
          <p:spPr>
            <a:xfrm>
              <a:off x="2430963" y="2326515"/>
              <a:ext cx="1364477" cy="230832"/>
            </a:xfrm>
            <a:prstGeom prst="rect">
              <a:avLst/>
            </a:prstGeom>
            <a:noFill/>
          </p:spPr>
          <p:txBody>
            <a:bodyPr wrap="none" rtlCol="0" anchor="ctr">
              <a:spAutoFit/>
            </a:bodyPr>
            <a:lstStyle/>
            <a:p>
              <a:pPr algn="ctr" defTabSz="342900">
                <a:defRPr/>
              </a:pPr>
              <a:r>
                <a:rPr lang="en-US" sz="900" b="1" dirty="0">
                  <a:solidFill>
                    <a:srgbClr val="FFC000"/>
                  </a:solidFill>
                  <a:latin typeface="Helvetica" panose="020B0604020202020204" pitchFamily="34" charset="0"/>
                  <a:cs typeface="Helvetica" panose="020B0604020202020204" pitchFamily="34" charset="0"/>
                </a:rPr>
                <a:t>Masked self-attention</a:t>
              </a:r>
            </a:p>
          </p:txBody>
        </p:sp>
        <p:sp>
          <p:nvSpPr>
            <p:cNvPr id="244" name="TextBox 243">
              <a:extLst>
                <a:ext uri="{FF2B5EF4-FFF2-40B4-BE49-F238E27FC236}">
                  <a16:creationId xmlns:a16="http://schemas.microsoft.com/office/drawing/2014/main" id="{9655E0D3-D556-889B-9F3F-BB6CBBE5D352}"/>
                </a:ext>
              </a:extLst>
            </p:cNvPr>
            <p:cNvSpPr txBox="1"/>
            <p:nvPr/>
          </p:nvSpPr>
          <p:spPr>
            <a:xfrm>
              <a:off x="2914416" y="2388984"/>
              <a:ext cx="184731" cy="230832"/>
            </a:xfrm>
            <a:prstGeom prst="rect">
              <a:avLst/>
            </a:prstGeom>
            <a:noFill/>
          </p:spPr>
          <p:txBody>
            <a:bodyPr wrap="none" rtlCol="0" anchor="ctr">
              <a:spAutoFit/>
            </a:bodyPr>
            <a:lstStyle/>
            <a:p>
              <a:pPr algn="ctr" defTabSz="342900">
                <a:defRPr/>
              </a:pPr>
              <a:endParaRPr lang="en-US" sz="900" dirty="0">
                <a:solidFill>
                  <a:srgbClr val="FFFFFF"/>
                </a:solidFill>
                <a:latin typeface="Helvetica" panose="020B0604020202020204" pitchFamily="34" charset="0"/>
                <a:cs typeface="Helvetica" panose="020B0604020202020204" pitchFamily="34" charset="0"/>
              </a:endParaRPr>
            </a:p>
          </p:txBody>
        </p:sp>
        <p:sp>
          <p:nvSpPr>
            <p:cNvPr id="247" name="Title 1">
              <a:extLst>
                <a:ext uri="{FF2B5EF4-FFF2-40B4-BE49-F238E27FC236}">
                  <a16:creationId xmlns:a16="http://schemas.microsoft.com/office/drawing/2014/main" id="{EF301422-5869-CB3F-38AA-157A06AEDCA8}"/>
                </a:ext>
              </a:extLst>
            </p:cNvPr>
            <p:cNvSpPr txBox="1">
              <a:spLocks/>
            </p:cNvSpPr>
            <p:nvPr/>
          </p:nvSpPr>
          <p:spPr>
            <a:xfrm>
              <a:off x="1471957" y="1078705"/>
              <a:ext cx="540534" cy="300082"/>
            </a:xfrm>
            <a:prstGeom prst="rect">
              <a:avLst/>
            </a:prstGeom>
          </p:spPr>
          <p:txBody>
            <a:bodyPr wrap="none">
              <a:sp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r>
                <a:rPr lang="en-US" sz="1350" dirty="0">
                  <a:solidFill>
                    <a:srgbClr val="FFFFFF"/>
                  </a:solidFill>
                  <a:latin typeface="Helvetica" panose="020B0604020202020204" pitchFamily="34" charset="0"/>
                  <a:cs typeface="Helvetica" panose="020B0604020202020204" pitchFamily="34" charset="0"/>
                </a:rPr>
                <a:t>GPT</a:t>
              </a:r>
            </a:p>
          </p:txBody>
        </p:sp>
        <p:sp>
          <p:nvSpPr>
            <p:cNvPr id="250" name="TextBox 249">
              <a:extLst>
                <a:ext uri="{FF2B5EF4-FFF2-40B4-BE49-F238E27FC236}">
                  <a16:creationId xmlns:a16="http://schemas.microsoft.com/office/drawing/2014/main" id="{2A289F62-8A80-02C1-7EFA-F5FE3543411E}"/>
                </a:ext>
              </a:extLst>
            </p:cNvPr>
            <p:cNvSpPr txBox="1"/>
            <p:nvPr/>
          </p:nvSpPr>
          <p:spPr>
            <a:xfrm>
              <a:off x="4002233" y="904498"/>
              <a:ext cx="316112"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LIME</a:t>
              </a:r>
            </a:p>
            <a:p>
              <a:pPr algn="ctr" defTabSz="342900">
                <a:defRPr/>
              </a:pPr>
              <a:r>
                <a:rPr lang="en-US" sz="825" dirty="0">
                  <a:solidFill>
                    <a:srgbClr val="FFFFFF"/>
                  </a:solidFill>
                  <a:latin typeface="Helvetica" panose="020B0604020202020204" pitchFamily="34" charset="0"/>
                  <a:cs typeface="Helvetica" panose="020B0604020202020204" pitchFamily="34" charset="0"/>
                </a:rPr>
                <a:t>70%</a:t>
              </a:r>
            </a:p>
          </p:txBody>
        </p:sp>
        <p:sp>
          <p:nvSpPr>
            <p:cNvPr id="251" name="TextBox 250">
              <a:extLst>
                <a:ext uri="{FF2B5EF4-FFF2-40B4-BE49-F238E27FC236}">
                  <a16:creationId xmlns:a16="http://schemas.microsoft.com/office/drawing/2014/main" id="{C8454BCC-AE95-5076-2C80-F6D600D46DA4}"/>
                </a:ext>
              </a:extLst>
            </p:cNvPr>
            <p:cNvSpPr txBox="1"/>
            <p:nvPr/>
          </p:nvSpPr>
          <p:spPr>
            <a:xfrm>
              <a:off x="4333470" y="904498"/>
              <a:ext cx="445956"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LEMON</a:t>
              </a:r>
            </a:p>
            <a:p>
              <a:pPr algn="ctr" defTabSz="342900">
                <a:defRPr/>
              </a:pPr>
              <a:r>
                <a:rPr lang="en-US" sz="825" dirty="0">
                  <a:solidFill>
                    <a:srgbClr val="FFFFFF"/>
                  </a:solidFill>
                  <a:latin typeface="Helvetica" panose="020B0604020202020204" pitchFamily="34" charset="0"/>
                  <a:cs typeface="Helvetica" panose="020B0604020202020204" pitchFamily="34" charset="0"/>
                </a:rPr>
                <a:t>30%</a:t>
              </a:r>
            </a:p>
          </p:txBody>
        </p:sp>
        <p:sp>
          <p:nvSpPr>
            <p:cNvPr id="35" name="TextBox 34">
              <a:extLst>
                <a:ext uri="{FF2B5EF4-FFF2-40B4-BE49-F238E27FC236}">
                  <a16:creationId xmlns:a16="http://schemas.microsoft.com/office/drawing/2014/main" id="{90CCCCB4-D9EE-89AE-218C-19264314BC25}"/>
                </a:ext>
              </a:extLst>
            </p:cNvPr>
            <p:cNvSpPr txBox="1"/>
            <p:nvPr/>
          </p:nvSpPr>
          <p:spPr>
            <a:xfrm>
              <a:off x="4931693" y="1427182"/>
              <a:ext cx="6100010" cy="1077218"/>
            </a:xfrm>
            <a:prstGeom prst="rect">
              <a:avLst/>
            </a:prstGeom>
            <a:noFill/>
          </p:spPr>
          <p:txBody>
            <a:bodyPr wrap="square">
              <a:spAutoFit/>
            </a:bodyPr>
            <a:lstStyle/>
            <a:p>
              <a:r>
                <a:rPr lang="en-US" sz="1600" dirty="0">
                  <a:solidFill>
                    <a:schemeClr val="tx2"/>
                  </a:solidFill>
                  <a:latin typeface="Helvetica" pitchFamily="2" charset="0"/>
                </a:rPr>
                <a:t>Encode statistical structure of human language!</a:t>
              </a:r>
            </a:p>
            <a:p>
              <a:r>
                <a:rPr lang="en-US" sz="1600" dirty="0">
                  <a:solidFill>
                    <a:schemeClr val="tx2"/>
                  </a:solidFill>
                  <a:latin typeface="Helvetica" pitchFamily="2" charset="0"/>
                </a:rPr>
                <a:t>i.e. captures contextual dependencies that are critical for producing coherent and normatively structured speech</a:t>
              </a:r>
            </a:p>
            <a:p>
              <a:endParaRPr lang="en-US" sz="1600" dirty="0">
                <a:latin typeface="Helvetica" pitchFamily="2" charset="0"/>
              </a:endParaRPr>
            </a:p>
          </p:txBody>
        </p:sp>
        <p:sp>
          <p:nvSpPr>
            <p:cNvPr id="36" name="TextBox 35">
              <a:extLst>
                <a:ext uri="{FF2B5EF4-FFF2-40B4-BE49-F238E27FC236}">
                  <a16:creationId xmlns:a16="http://schemas.microsoft.com/office/drawing/2014/main" id="{5E573B55-5205-417E-C038-62B5558F1194}"/>
                </a:ext>
              </a:extLst>
            </p:cNvPr>
            <p:cNvSpPr txBox="1"/>
            <p:nvPr/>
          </p:nvSpPr>
          <p:spPr>
            <a:xfrm>
              <a:off x="4931693" y="2547445"/>
              <a:ext cx="6100010" cy="338554"/>
            </a:xfrm>
            <a:prstGeom prst="rect">
              <a:avLst/>
            </a:prstGeom>
            <a:noFill/>
          </p:spPr>
          <p:txBody>
            <a:bodyPr wrap="square">
              <a:spAutoFit/>
            </a:bodyPr>
            <a:lstStyle/>
            <a:p>
              <a:r>
                <a:rPr lang="en-US" sz="1600" dirty="0">
                  <a:solidFill>
                    <a:schemeClr val="tx2"/>
                  </a:solidFill>
                  <a:latin typeface="Helvetica" pitchFamily="2" charset="0"/>
                </a:rPr>
                <a:t>Such that they produce great estimates of lexical probability</a:t>
              </a:r>
            </a:p>
          </p:txBody>
        </p:sp>
      </p:grpSp>
      <p:sp>
        <p:nvSpPr>
          <p:cNvPr id="41" name="TextBox 40">
            <a:extLst>
              <a:ext uri="{FF2B5EF4-FFF2-40B4-BE49-F238E27FC236}">
                <a16:creationId xmlns:a16="http://schemas.microsoft.com/office/drawing/2014/main" id="{58965836-F88B-9281-45B0-E39C5A4267CC}"/>
              </a:ext>
            </a:extLst>
          </p:cNvPr>
          <p:cNvSpPr txBox="1"/>
          <p:nvPr/>
        </p:nvSpPr>
        <p:spPr>
          <a:xfrm>
            <a:off x="1305651" y="3446401"/>
            <a:ext cx="9348537" cy="3108543"/>
          </a:xfrm>
          <a:prstGeom prst="rect">
            <a:avLst/>
          </a:prstGeom>
          <a:noFill/>
        </p:spPr>
        <p:txBody>
          <a:bodyPr wrap="square">
            <a:spAutoFit/>
          </a:bodyPr>
          <a:lstStyle/>
          <a:p>
            <a:r>
              <a:rPr lang="en-US" sz="2000" b="1" i="1" dirty="0">
                <a:latin typeface="Helvetica" pitchFamily="2" charset="0"/>
                <a:ea typeface="Times New Roman" panose="02020603050405020304" pitchFamily="18" charset="0"/>
              </a:rPr>
              <a:t>Which model???</a:t>
            </a:r>
          </a:p>
          <a:p>
            <a:endParaRPr lang="en-US" sz="1600" dirty="0">
              <a:solidFill>
                <a:schemeClr val="tx2"/>
              </a:solidFill>
              <a:latin typeface="Helvetica" pitchFamily="2" charset="0"/>
              <a:ea typeface="Times New Roman" panose="02020603050405020304" pitchFamily="18" charset="0"/>
            </a:endParaRPr>
          </a:p>
          <a:p>
            <a:r>
              <a:rPr lang="en-US" sz="1600" dirty="0">
                <a:solidFill>
                  <a:schemeClr val="tx2"/>
                </a:solidFill>
                <a:latin typeface="Helvetica" pitchFamily="2" charset="0"/>
                <a:ea typeface="Times New Roman" panose="02020603050405020304" pitchFamily="18" charset="0"/>
              </a:rPr>
              <a:t>They are all great!</a:t>
            </a:r>
          </a:p>
          <a:p>
            <a:endParaRPr lang="en-US" sz="1600" dirty="0">
              <a:solidFill>
                <a:schemeClr val="tx2"/>
              </a:solidFill>
              <a:effectLst/>
              <a:latin typeface="Helvetica" pitchFamily="2" charset="0"/>
              <a:ea typeface="Times New Roman" panose="02020603050405020304" pitchFamily="18" charset="0"/>
            </a:endParaRPr>
          </a:p>
          <a:p>
            <a:r>
              <a:rPr lang="en-US" sz="1600" dirty="0">
                <a:solidFill>
                  <a:schemeClr val="tx2"/>
                </a:solidFill>
                <a:effectLst/>
                <a:latin typeface="Helvetica" pitchFamily="2" charset="0"/>
                <a:ea typeface="Times New Roman" panose="02020603050405020304" pitchFamily="18" charset="0"/>
              </a:rPr>
              <a:t>Different models may generate more human-like estimates within different probability ranges</a:t>
            </a:r>
          </a:p>
          <a:p>
            <a:endParaRPr lang="en-US" sz="1600" dirty="0">
              <a:solidFill>
                <a:schemeClr val="tx2"/>
              </a:solidFill>
              <a:effectLst/>
              <a:latin typeface="Helvetica" pitchFamily="2" charset="0"/>
              <a:ea typeface="Times New Roman" panose="02020603050405020304" pitchFamily="18" charset="0"/>
            </a:endParaRPr>
          </a:p>
          <a:p>
            <a:r>
              <a:rPr lang="en-US" sz="1600" i="1" dirty="0">
                <a:solidFill>
                  <a:schemeClr val="tx2"/>
                </a:solidFill>
                <a:effectLst/>
                <a:latin typeface="Helvetica" pitchFamily="2" charset="0"/>
                <a:ea typeface="Times New Roman" panose="02020603050405020304" pitchFamily="18" charset="0"/>
              </a:rPr>
              <a:t>Most psycholinguistic studies: </a:t>
            </a:r>
          </a:p>
          <a:p>
            <a:pPr marL="285750" indent="-285750">
              <a:buFont typeface="Arial" panose="020B0604020202020204" pitchFamily="34" charset="0"/>
              <a:buChar char="•"/>
            </a:pPr>
            <a:r>
              <a:rPr lang="en-US" sz="1600" dirty="0">
                <a:solidFill>
                  <a:schemeClr val="tx2"/>
                </a:solidFill>
                <a:latin typeface="Helvetica" pitchFamily="2" charset="0"/>
                <a:ea typeface="Times New Roman" panose="02020603050405020304" pitchFamily="18" charset="0"/>
              </a:rPr>
              <a:t>Use </a:t>
            </a:r>
            <a:r>
              <a:rPr lang="en-US" sz="1600" dirty="0">
                <a:solidFill>
                  <a:schemeClr val="tx2"/>
                </a:solidFill>
                <a:effectLst/>
                <a:latin typeface="Helvetica" pitchFamily="2" charset="0"/>
                <a:ea typeface="Times New Roman" panose="02020603050405020304" pitchFamily="18" charset="0"/>
              </a:rPr>
              <a:t>models trained using </a:t>
            </a:r>
            <a:r>
              <a:rPr lang="en-US" sz="1600" i="1" dirty="0">
                <a:solidFill>
                  <a:schemeClr val="tx2"/>
                </a:solidFill>
                <a:effectLst/>
                <a:latin typeface="Helvetica" pitchFamily="2" charset="0"/>
                <a:ea typeface="Times New Roman" panose="02020603050405020304" pitchFamily="18" charset="0"/>
              </a:rPr>
              <a:t>prior</a:t>
            </a:r>
            <a:r>
              <a:rPr lang="en-US" sz="1600" dirty="0">
                <a:solidFill>
                  <a:schemeClr val="tx2"/>
                </a:solidFill>
                <a:effectLst/>
                <a:latin typeface="Helvetica" pitchFamily="2" charset="0"/>
                <a:ea typeface="Times New Roman" panose="02020603050405020304" pitchFamily="18" charset="0"/>
              </a:rPr>
              <a:t> (“left”) context </a:t>
            </a:r>
          </a:p>
          <a:p>
            <a:pPr marL="285750" indent="-285750">
              <a:buFont typeface="Arial" panose="020B0604020202020204" pitchFamily="34" charset="0"/>
              <a:buChar char="•"/>
            </a:pPr>
            <a:r>
              <a:rPr lang="en-US" sz="1600" dirty="0">
                <a:solidFill>
                  <a:schemeClr val="tx2"/>
                </a:solidFill>
                <a:latin typeface="Helvetica" pitchFamily="2" charset="0"/>
                <a:ea typeface="Times New Roman" panose="02020603050405020304" pitchFamily="18" charset="0"/>
              </a:rPr>
              <a:t>Because this is the </a:t>
            </a:r>
            <a:r>
              <a:rPr lang="en-US" sz="1600" i="1" dirty="0">
                <a:solidFill>
                  <a:schemeClr val="tx2"/>
                </a:solidFill>
                <a:effectLst/>
                <a:latin typeface="Helvetica" pitchFamily="2" charset="0"/>
                <a:ea typeface="Times New Roman" panose="02020603050405020304" pitchFamily="18" charset="0"/>
              </a:rPr>
              <a:t>only</a:t>
            </a:r>
            <a:r>
              <a:rPr lang="en-US" sz="1600" dirty="0">
                <a:solidFill>
                  <a:schemeClr val="tx2"/>
                </a:solidFill>
                <a:effectLst/>
                <a:latin typeface="Helvetica" pitchFamily="2" charset="0"/>
                <a:ea typeface="Times New Roman" panose="02020603050405020304" pitchFamily="18" charset="0"/>
              </a:rPr>
              <a:t> information comprehenders have access to during real-time speech.    processing, and, to maintain coherence, producers must be sensitive to lexical probability based on the same context that is available to the comprehender. </a:t>
            </a:r>
          </a:p>
          <a:p>
            <a:pPr marL="285750" indent="-285750">
              <a:buFont typeface="Arial" panose="020B0604020202020204" pitchFamily="34" charset="0"/>
              <a:buChar char="•"/>
            </a:pPr>
            <a:r>
              <a:rPr lang="en-US" sz="1600" dirty="0">
                <a:solidFill>
                  <a:schemeClr val="tx2"/>
                </a:solidFill>
                <a:latin typeface="Helvetica" pitchFamily="2" charset="0"/>
                <a:ea typeface="Times New Roman" panose="02020603050405020304" pitchFamily="18" charset="0"/>
              </a:rPr>
              <a:t>e.g. GPT series; </a:t>
            </a:r>
            <a:r>
              <a:rPr lang="en-US" sz="1600" dirty="0" err="1">
                <a:solidFill>
                  <a:schemeClr val="tx2"/>
                </a:solidFill>
                <a:effectLst/>
                <a:latin typeface="Helvetica" pitchFamily="2" charset="0"/>
                <a:ea typeface="Times New Roman" panose="02020603050405020304" pitchFamily="18" charset="0"/>
              </a:rPr>
              <a:t>LLaMa</a:t>
            </a:r>
            <a:endParaRPr lang="en-US" sz="1600" dirty="0">
              <a:solidFill>
                <a:schemeClr val="tx2"/>
              </a:solidFill>
              <a:latin typeface="Helvetica" pitchFamily="2" charset="0"/>
            </a:endParaRPr>
          </a:p>
        </p:txBody>
      </p:sp>
      <p:sp>
        <p:nvSpPr>
          <p:cNvPr id="52" name="Rectangle 51">
            <a:extLst>
              <a:ext uri="{FF2B5EF4-FFF2-40B4-BE49-F238E27FC236}">
                <a16:creationId xmlns:a16="http://schemas.microsoft.com/office/drawing/2014/main" id="{F6B31791-6A63-E432-0FA2-DCB4CDE1EE8C}"/>
              </a:ext>
            </a:extLst>
          </p:cNvPr>
          <p:cNvSpPr/>
          <p:nvPr/>
        </p:nvSpPr>
        <p:spPr>
          <a:xfrm>
            <a:off x="804830" y="74896"/>
            <a:ext cx="10735415" cy="954107"/>
          </a:xfrm>
          <a:prstGeom prst="rect">
            <a:avLst/>
          </a:prstGeom>
        </p:spPr>
        <p:txBody>
          <a:bodyPr wrap="square">
            <a:spAutoFit/>
          </a:bodyPr>
          <a:lstStyle/>
          <a:p>
            <a:pPr algn="ctr" defTabSz="342900">
              <a:defRPr/>
            </a:pPr>
            <a:r>
              <a:rPr lang="en-US" sz="2800" b="1" dirty="0">
                <a:solidFill>
                  <a:srgbClr val="FFFF00"/>
                </a:solidFill>
                <a:latin typeface="Helvetica" panose="020B0604020202020204" pitchFamily="34" charset="0"/>
                <a:cs typeface="Helvetica" panose="020B0604020202020204" pitchFamily="34" charset="0"/>
              </a:rPr>
              <a:t>So back to our findings: </a:t>
            </a:r>
          </a:p>
          <a:p>
            <a:pPr algn="ctr" defTabSz="342900">
              <a:defRPr/>
            </a:pPr>
            <a:r>
              <a:rPr lang="en-US" sz="2800" b="1" dirty="0">
                <a:solidFill>
                  <a:srgbClr val="FFFF00"/>
                </a:solidFill>
                <a:latin typeface="Helvetica" panose="020B0604020202020204" pitchFamily="34" charset="0"/>
                <a:cs typeface="Helvetica" panose="020B0604020202020204" pitchFamily="34" charset="0"/>
              </a:rPr>
              <a:t>What Large Language Models </a:t>
            </a:r>
            <a:r>
              <a:rPr lang="en-US" sz="2800" b="1" i="1" dirty="0">
                <a:solidFill>
                  <a:srgbClr val="FFFF00"/>
                </a:solidFill>
                <a:latin typeface="Helvetica" panose="020B0604020202020204" pitchFamily="34" charset="0"/>
                <a:cs typeface="Helvetica" panose="020B0604020202020204" pitchFamily="34" charset="0"/>
              </a:rPr>
              <a:t>can</a:t>
            </a:r>
            <a:r>
              <a:rPr lang="en-US" sz="2800" b="1" dirty="0">
                <a:solidFill>
                  <a:srgbClr val="FFFF00"/>
                </a:solidFill>
                <a:latin typeface="Helvetica" panose="020B0604020202020204" pitchFamily="34" charset="0"/>
                <a:cs typeface="Helvetica" panose="020B0604020202020204" pitchFamily="34" charset="0"/>
              </a:rPr>
              <a:t> tell us</a:t>
            </a:r>
          </a:p>
        </p:txBody>
      </p:sp>
    </p:spTree>
    <p:extLst>
      <p:ext uri="{BB962C8B-B14F-4D97-AF65-F5344CB8AC3E}">
        <p14:creationId xmlns:p14="http://schemas.microsoft.com/office/powerpoint/2010/main" val="1889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Rounded Rectangle 389">
            <a:extLst>
              <a:ext uri="{FF2B5EF4-FFF2-40B4-BE49-F238E27FC236}">
                <a16:creationId xmlns:a16="http://schemas.microsoft.com/office/drawing/2014/main" id="{47E98D67-0159-6A7E-9C75-0EF2015B4413}"/>
              </a:ext>
            </a:extLst>
          </p:cNvPr>
          <p:cNvSpPr/>
          <p:nvPr/>
        </p:nvSpPr>
        <p:spPr>
          <a:xfrm>
            <a:off x="2616699" y="3710823"/>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91" name="Rounded Rectangle 390">
            <a:extLst>
              <a:ext uri="{FF2B5EF4-FFF2-40B4-BE49-F238E27FC236}">
                <a16:creationId xmlns:a16="http://schemas.microsoft.com/office/drawing/2014/main" id="{7B3A05FA-2D62-F811-A1F7-01EF628114EA}"/>
              </a:ext>
            </a:extLst>
          </p:cNvPr>
          <p:cNvSpPr/>
          <p:nvPr/>
        </p:nvSpPr>
        <p:spPr>
          <a:xfrm>
            <a:off x="3105885" y="3710823"/>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92" name="Rounded Rectangle 391">
            <a:extLst>
              <a:ext uri="{FF2B5EF4-FFF2-40B4-BE49-F238E27FC236}">
                <a16:creationId xmlns:a16="http://schemas.microsoft.com/office/drawing/2014/main" id="{3ADE9848-0800-6B90-7988-7689D4DB225B}"/>
              </a:ext>
            </a:extLst>
          </p:cNvPr>
          <p:cNvSpPr/>
          <p:nvPr/>
        </p:nvSpPr>
        <p:spPr>
          <a:xfrm>
            <a:off x="3595071" y="3710823"/>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93" name="Rounded Rectangle 392">
            <a:extLst>
              <a:ext uri="{FF2B5EF4-FFF2-40B4-BE49-F238E27FC236}">
                <a16:creationId xmlns:a16="http://schemas.microsoft.com/office/drawing/2014/main" id="{D5BA4767-B2B1-B57D-098E-557C2BECA6A7}"/>
              </a:ext>
            </a:extLst>
          </p:cNvPr>
          <p:cNvSpPr/>
          <p:nvPr/>
        </p:nvSpPr>
        <p:spPr>
          <a:xfrm>
            <a:off x="4084257" y="3710823"/>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94" name="Rounded Rectangle 393">
            <a:extLst>
              <a:ext uri="{FF2B5EF4-FFF2-40B4-BE49-F238E27FC236}">
                <a16:creationId xmlns:a16="http://schemas.microsoft.com/office/drawing/2014/main" id="{1F45B0F7-248C-AD89-AADF-877479AA73B8}"/>
              </a:ext>
            </a:extLst>
          </p:cNvPr>
          <p:cNvSpPr/>
          <p:nvPr/>
        </p:nvSpPr>
        <p:spPr>
          <a:xfrm>
            <a:off x="4573443" y="3710823"/>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395" name="Rounded Rectangle 394">
            <a:extLst>
              <a:ext uri="{FF2B5EF4-FFF2-40B4-BE49-F238E27FC236}">
                <a16:creationId xmlns:a16="http://schemas.microsoft.com/office/drawing/2014/main" id="{6832FC56-A030-613E-2F75-9B6DFC02B1B2}"/>
              </a:ext>
            </a:extLst>
          </p:cNvPr>
          <p:cNvSpPr/>
          <p:nvPr/>
        </p:nvSpPr>
        <p:spPr>
          <a:xfrm>
            <a:off x="5062632" y="3710823"/>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96" name="Rounded Rectangle 395">
            <a:extLst>
              <a:ext uri="{FF2B5EF4-FFF2-40B4-BE49-F238E27FC236}">
                <a16:creationId xmlns:a16="http://schemas.microsoft.com/office/drawing/2014/main" id="{EF360635-2AE8-E6F0-9317-8FB5AA2FBAE6}"/>
              </a:ext>
            </a:extLst>
          </p:cNvPr>
          <p:cNvSpPr/>
          <p:nvPr/>
        </p:nvSpPr>
        <p:spPr>
          <a:xfrm>
            <a:off x="2127514" y="309513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97" name="Rounded Rectangle 396">
            <a:extLst>
              <a:ext uri="{FF2B5EF4-FFF2-40B4-BE49-F238E27FC236}">
                <a16:creationId xmlns:a16="http://schemas.microsoft.com/office/drawing/2014/main" id="{8600BD5B-A974-B4E2-E920-E72ABCAD14CB}"/>
              </a:ext>
            </a:extLst>
          </p:cNvPr>
          <p:cNvSpPr/>
          <p:nvPr/>
        </p:nvSpPr>
        <p:spPr>
          <a:xfrm>
            <a:off x="2616700" y="309513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98" name="Rounded Rectangle 397">
            <a:extLst>
              <a:ext uri="{FF2B5EF4-FFF2-40B4-BE49-F238E27FC236}">
                <a16:creationId xmlns:a16="http://schemas.microsoft.com/office/drawing/2014/main" id="{EE67D67D-60D0-3E76-E1CA-C6763B10789E}"/>
              </a:ext>
            </a:extLst>
          </p:cNvPr>
          <p:cNvSpPr/>
          <p:nvPr/>
        </p:nvSpPr>
        <p:spPr>
          <a:xfrm>
            <a:off x="3105886" y="309513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399" name="Rounded Rectangle 398">
            <a:extLst>
              <a:ext uri="{FF2B5EF4-FFF2-40B4-BE49-F238E27FC236}">
                <a16:creationId xmlns:a16="http://schemas.microsoft.com/office/drawing/2014/main" id="{BF863B94-2754-FC0A-7972-222933AF1C98}"/>
              </a:ext>
            </a:extLst>
          </p:cNvPr>
          <p:cNvSpPr/>
          <p:nvPr/>
        </p:nvSpPr>
        <p:spPr>
          <a:xfrm>
            <a:off x="3595072" y="309513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00" name="Rounded Rectangle 399">
            <a:extLst>
              <a:ext uri="{FF2B5EF4-FFF2-40B4-BE49-F238E27FC236}">
                <a16:creationId xmlns:a16="http://schemas.microsoft.com/office/drawing/2014/main" id="{8B3C68DB-C6B0-AD1B-C1FE-D4A43DA9F008}"/>
              </a:ext>
            </a:extLst>
          </p:cNvPr>
          <p:cNvSpPr/>
          <p:nvPr/>
        </p:nvSpPr>
        <p:spPr>
          <a:xfrm>
            <a:off x="4084258" y="309513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01" name="Rounded Rectangle 400">
            <a:extLst>
              <a:ext uri="{FF2B5EF4-FFF2-40B4-BE49-F238E27FC236}">
                <a16:creationId xmlns:a16="http://schemas.microsoft.com/office/drawing/2014/main" id="{E6E7E98A-FB38-C6B0-1ADC-3C268158F75C}"/>
              </a:ext>
            </a:extLst>
          </p:cNvPr>
          <p:cNvSpPr/>
          <p:nvPr/>
        </p:nvSpPr>
        <p:spPr>
          <a:xfrm>
            <a:off x="4573444" y="309513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02" name="Rounded Rectangle 401">
            <a:extLst>
              <a:ext uri="{FF2B5EF4-FFF2-40B4-BE49-F238E27FC236}">
                <a16:creationId xmlns:a16="http://schemas.microsoft.com/office/drawing/2014/main" id="{235C0765-B1DC-1146-228E-FBB4965101CC}"/>
              </a:ext>
            </a:extLst>
          </p:cNvPr>
          <p:cNvSpPr/>
          <p:nvPr/>
        </p:nvSpPr>
        <p:spPr>
          <a:xfrm>
            <a:off x="5062633" y="309513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nvGrpSpPr>
          <p:cNvPr id="403" name="Group 402">
            <a:extLst>
              <a:ext uri="{FF2B5EF4-FFF2-40B4-BE49-F238E27FC236}">
                <a16:creationId xmlns:a16="http://schemas.microsoft.com/office/drawing/2014/main" id="{0F8D5E91-B7CB-0EC8-013F-F86178AF85FF}"/>
              </a:ext>
            </a:extLst>
          </p:cNvPr>
          <p:cNvGrpSpPr>
            <a:grpSpLocks/>
          </p:cNvGrpSpPr>
          <p:nvPr/>
        </p:nvGrpSpPr>
        <p:grpSpPr>
          <a:xfrm>
            <a:off x="3598333" y="3558329"/>
            <a:ext cx="1878582" cy="421724"/>
            <a:chOff x="4935985" y="5956258"/>
            <a:chExt cx="1880667" cy="497560"/>
          </a:xfrm>
        </p:grpSpPr>
        <p:sp>
          <p:nvSpPr>
            <p:cNvPr id="404" name="Rounded Rectangle 403">
              <a:extLst>
                <a:ext uri="{FF2B5EF4-FFF2-40B4-BE49-F238E27FC236}">
                  <a16:creationId xmlns:a16="http://schemas.microsoft.com/office/drawing/2014/main" id="{4E3B70CF-D343-A78B-CBCB-A5B9AD737546}"/>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05" name="Rounded Rectangle 404">
              <a:extLst>
                <a:ext uri="{FF2B5EF4-FFF2-40B4-BE49-F238E27FC236}">
                  <a16:creationId xmlns:a16="http://schemas.microsoft.com/office/drawing/2014/main" id="{806F1BA8-114D-DF0C-BCA1-7FD204CE6498}"/>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06" name="Rounded Rectangle 405">
              <a:extLst>
                <a:ext uri="{FF2B5EF4-FFF2-40B4-BE49-F238E27FC236}">
                  <a16:creationId xmlns:a16="http://schemas.microsoft.com/office/drawing/2014/main" id="{EECD01FF-4491-D165-DC98-D8CEEDDE0E67}"/>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07" name="Group 406">
              <a:extLst>
                <a:ext uri="{FF2B5EF4-FFF2-40B4-BE49-F238E27FC236}">
                  <a16:creationId xmlns:a16="http://schemas.microsoft.com/office/drawing/2014/main" id="{1298D22D-E97E-7356-50B1-54C44ECE2778}"/>
                </a:ext>
              </a:extLst>
            </p:cNvPr>
            <p:cNvGrpSpPr>
              <a:grpSpLocks noChangeAspect="1"/>
            </p:cNvGrpSpPr>
            <p:nvPr/>
          </p:nvGrpSpPr>
          <p:grpSpPr>
            <a:xfrm>
              <a:off x="5142739" y="5956258"/>
              <a:ext cx="1462538" cy="172009"/>
              <a:chOff x="5142739" y="3371851"/>
              <a:chExt cx="1462538" cy="172009"/>
            </a:xfrm>
          </p:grpSpPr>
          <p:sp>
            <p:nvSpPr>
              <p:cNvPr id="409" name="Right Bracket 408">
                <a:extLst>
                  <a:ext uri="{FF2B5EF4-FFF2-40B4-BE49-F238E27FC236}">
                    <a16:creationId xmlns:a16="http://schemas.microsoft.com/office/drawing/2014/main" id="{877194FC-D493-4E10-2D42-615A6996520D}"/>
                  </a:ext>
                </a:extLst>
              </p:cNvPr>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10" name="U-Turn Arrow 409">
                <a:extLst>
                  <a:ext uri="{FF2B5EF4-FFF2-40B4-BE49-F238E27FC236}">
                    <a16:creationId xmlns:a16="http://schemas.microsoft.com/office/drawing/2014/main" id="{D9A52478-A448-257E-BA3A-95CDF92DD534}"/>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408" name="Rounded Rectangle 407">
              <a:extLst>
                <a:ext uri="{FF2B5EF4-FFF2-40B4-BE49-F238E27FC236}">
                  <a16:creationId xmlns:a16="http://schemas.microsoft.com/office/drawing/2014/main" id="{5EF046E1-5DBB-4590-7DE0-516CE150DC93}"/>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411" name="Group 410">
            <a:extLst>
              <a:ext uri="{FF2B5EF4-FFF2-40B4-BE49-F238E27FC236}">
                <a16:creationId xmlns:a16="http://schemas.microsoft.com/office/drawing/2014/main" id="{4B90C299-AC59-55C5-1C41-A388FDD813BF}"/>
              </a:ext>
            </a:extLst>
          </p:cNvPr>
          <p:cNvGrpSpPr>
            <a:grpSpLocks/>
          </p:cNvGrpSpPr>
          <p:nvPr/>
        </p:nvGrpSpPr>
        <p:grpSpPr>
          <a:xfrm>
            <a:off x="3108604" y="3558329"/>
            <a:ext cx="1878582" cy="421724"/>
            <a:chOff x="4935985" y="5956258"/>
            <a:chExt cx="1880667" cy="497560"/>
          </a:xfrm>
        </p:grpSpPr>
        <p:sp>
          <p:nvSpPr>
            <p:cNvPr id="412" name="Rounded Rectangle 411">
              <a:extLst>
                <a:ext uri="{FF2B5EF4-FFF2-40B4-BE49-F238E27FC236}">
                  <a16:creationId xmlns:a16="http://schemas.microsoft.com/office/drawing/2014/main" id="{A30F88F9-3788-364F-2A56-9A492BC49062}"/>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13" name="Rounded Rectangle 412">
              <a:extLst>
                <a:ext uri="{FF2B5EF4-FFF2-40B4-BE49-F238E27FC236}">
                  <a16:creationId xmlns:a16="http://schemas.microsoft.com/office/drawing/2014/main" id="{876A1704-DFAF-A242-4803-6ECB2A020E60}"/>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14" name="Rounded Rectangle 413">
              <a:extLst>
                <a:ext uri="{FF2B5EF4-FFF2-40B4-BE49-F238E27FC236}">
                  <a16:creationId xmlns:a16="http://schemas.microsoft.com/office/drawing/2014/main" id="{F615A09C-A96D-E1B6-1468-99F5508C9881}"/>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15" name="Group 414">
              <a:extLst>
                <a:ext uri="{FF2B5EF4-FFF2-40B4-BE49-F238E27FC236}">
                  <a16:creationId xmlns:a16="http://schemas.microsoft.com/office/drawing/2014/main" id="{7352C376-8613-C4D1-8615-970436E46943}"/>
                </a:ext>
              </a:extLst>
            </p:cNvPr>
            <p:cNvGrpSpPr>
              <a:grpSpLocks noChangeAspect="1"/>
            </p:cNvGrpSpPr>
            <p:nvPr/>
          </p:nvGrpSpPr>
          <p:grpSpPr>
            <a:xfrm>
              <a:off x="5142739" y="5956258"/>
              <a:ext cx="1462538" cy="172009"/>
              <a:chOff x="5142739" y="3371851"/>
              <a:chExt cx="1462538" cy="172009"/>
            </a:xfrm>
          </p:grpSpPr>
          <p:sp>
            <p:nvSpPr>
              <p:cNvPr id="417" name="Right Bracket 416">
                <a:extLst>
                  <a:ext uri="{FF2B5EF4-FFF2-40B4-BE49-F238E27FC236}">
                    <a16:creationId xmlns:a16="http://schemas.microsoft.com/office/drawing/2014/main" id="{633D7D49-84E5-4E2F-98A1-A46D9B4CD008}"/>
                  </a:ext>
                </a:extLst>
              </p:cNvPr>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18" name="U-Turn Arrow 417">
                <a:extLst>
                  <a:ext uri="{FF2B5EF4-FFF2-40B4-BE49-F238E27FC236}">
                    <a16:creationId xmlns:a16="http://schemas.microsoft.com/office/drawing/2014/main" id="{FD0F93D7-8E3F-D403-B30A-E34016CCDCBB}"/>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416" name="Rounded Rectangle 415">
              <a:extLst>
                <a:ext uri="{FF2B5EF4-FFF2-40B4-BE49-F238E27FC236}">
                  <a16:creationId xmlns:a16="http://schemas.microsoft.com/office/drawing/2014/main" id="{7CB1ACB3-8A87-B8FE-4C84-7AF390E187CD}"/>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419" name="Group 418">
            <a:extLst>
              <a:ext uri="{FF2B5EF4-FFF2-40B4-BE49-F238E27FC236}">
                <a16:creationId xmlns:a16="http://schemas.microsoft.com/office/drawing/2014/main" id="{69296E0E-481A-0CB2-56C1-658CEA218A4B}"/>
              </a:ext>
            </a:extLst>
          </p:cNvPr>
          <p:cNvGrpSpPr>
            <a:grpSpLocks/>
          </p:cNvGrpSpPr>
          <p:nvPr/>
        </p:nvGrpSpPr>
        <p:grpSpPr>
          <a:xfrm>
            <a:off x="2618874" y="3558329"/>
            <a:ext cx="1878582" cy="421724"/>
            <a:chOff x="4935985" y="5956258"/>
            <a:chExt cx="1880667" cy="497560"/>
          </a:xfrm>
        </p:grpSpPr>
        <p:sp>
          <p:nvSpPr>
            <p:cNvPr id="420" name="Rounded Rectangle 419">
              <a:extLst>
                <a:ext uri="{FF2B5EF4-FFF2-40B4-BE49-F238E27FC236}">
                  <a16:creationId xmlns:a16="http://schemas.microsoft.com/office/drawing/2014/main" id="{A0B3AEE3-2141-DBB1-29D0-EC0129E10039}"/>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21" name="Rounded Rectangle 420">
              <a:extLst>
                <a:ext uri="{FF2B5EF4-FFF2-40B4-BE49-F238E27FC236}">
                  <a16:creationId xmlns:a16="http://schemas.microsoft.com/office/drawing/2014/main" id="{3AF8170D-25DE-783B-FE14-24B63F91D1BA}"/>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22" name="Rounded Rectangle 421">
              <a:extLst>
                <a:ext uri="{FF2B5EF4-FFF2-40B4-BE49-F238E27FC236}">
                  <a16:creationId xmlns:a16="http://schemas.microsoft.com/office/drawing/2014/main" id="{1831660C-A8F9-170E-6882-90BE1EF3714F}"/>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23" name="Group 422">
              <a:extLst>
                <a:ext uri="{FF2B5EF4-FFF2-40B4-BE49-F238E27FC236}">
                  <a16:creationId xmlns:a16="http://schemas.microsoft.com/office/drawing/2014/main" id="{446E4E21-C532-97AD-87D8-7420F5567EE9}"/>
                </a:ext>
              </a:extLst>
            </p:cNvPr>
            <p:cNvGrpSpPr>
              <a:grpSpLocks noChangeAspect="1"/>
            </p:cNvGrpSpPr>
            <p:nvPr/>
          </p:nvGrpSpPr>
          <p:grpSpPr>
            <a:xfrm>
              <a:off x="5142739" y="5956258"/>
              <a:ext cx="1462538" cy="172009"/>
              <a:chOff x="5142739" y="3371851"/>
              <a:chExt cx="1462538" cy="172009"/>
            </a:xfrm>
          </p:grpSpPr>
          <p:sp>
            <p:nvSpPr>
              <p:cNvPr id="425" name="Right Bracket 424">
                <a:extLst>
                  <a:ext uri="{FF2B5EF4-FFF2-40B4-BE49-F238E27FC236}">
                    <a16:creationId xmlns:a16="http://schemas.microsoft.com/office/drawing/2014/main" id="{B250EB54-47D3-DB77-255E-1799FC00B757}"/>
                  </a:ext>
                </a:extLst>
              </p:cNvPr>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26" name="U-Turn Arrow 425">
                <a:extLst>
                  <a:ext uri="{FF2B5EF4-FFF2-40B4-BE49-F238E27FC236}">
                    <a16:creationId xmlns:a16="http://schemas.microsoft.com/office/drawing/2014/main" id="{B4FBB1C4-D514-7AF4-80EB-0CC50191B7A8}"/>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424" name="Rounded Rectangle 423">
              <a:extLst>
                <a:ext uri="{FF2B5EF4-FFF2-40B4-BE49-F238E27FC236}">
                  <a16:creationId xmlns:a16="http://schemas.microsoft.com/office/drawing/2014/main" id="{C665700E-3F07-5FE8-E0FD-58B30037DB54}"/>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427" name="Group 426">
            <a:extLst>
              <a:ext uri="{FF2B5EF4-FFF2-40B4-BE49-F238E27FC236}">
                <a16:creationId xmlns:a16="http://schemas.microsoft.com/office/drawing/2014/main" id="{3B2293F4-0F65-EBEB-D0D5-718ECA90CCEE}"/>
              </a:ext>
            </a:extLst>
          </p:cNvPr>
          <p:cNvGrpSpPr>
            <a:grpSpLocks/>
          </p:cNvGrpSpPr>
          <p:nvPr/>
        </p:nvGrpSpPr>
        <p:grpSpPr>
          <a:xfrm>
            <a:off x="2129144" y="3558329"/>
            <a:ext cx="1878582" cy="421724"/>
            <a:chOff x="4935985" y="5956258"/>
            <a:chExt cx="1880667" cy="497560"/>
          </a:xfrm>
        </p:grpSpPr>
        <p:sp>
          <p:nvSpPr>
            <p:cNvPr id="428" name="Rounded Rectangle 427">
              <a:extLst>
                <a:ext uri="{FF2B5EF4-FFF2-40B4-BE49-F238E27FC236}">
                  <a16:creationId xmlns:a16="http://schemas.microsoft.com/office/drawing/2014/main" id="{EFFB7550-CFC1-DABA-6896-CDEFF74FF267}"/>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29" name="Rounded Rectangle 428">
              <a:extLst>
                <a:ext uri="{FF2B5EF4-FFF2-40B4-BE49-F238E27FC236}">
                  <a16:creationId xmlns:a16="http://schemas.microsoft.com/office/drawing/2014/main" id="{2437FA54-2703-C729-54D0-7F9C6FC9841D}"/>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30" name="Rounded Rectangle 429">
              <a:extLst>
                <a:ext uri="{FF2B5EF4-FFF2-40B4-BE49-F238E27FC236}">
                  <a16:creationId xmlns:a16="http://schemas.microsoft.com/office/drawing/2014/main" id="{77D20831-EA22-A444-123F-9236E623AD3D}"/>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31" name="Group 430">
              <a:extLst>
                <a:ext uri="{FF2B5EF4-FFF2-40B4-BE49-F238E27FC236}">
                  <a16:creationId xmlns:a16="http://schemas.microsoft.com/office/drawing/2014/main" id="{C7514BE6-75AA-B3D4-B30C-2976F373F476}"/>
                </a:ext>
              </a:extLst>
            </p:cNvPr>
            <p:cNvGrpSpPr>
              <a:grpSpLocks noChangeAspect="1"/>
            </p:cNvGrpSpPr>
            <p:nvPr/>
          </p:nvGrpSpPr>
          <p:grpSpPr>
            <a:xfrm>
              <a:off x="5142739" y="5956258"/>
              <a:ext cx="1462538" cy="172009"/>
              <a:chOff x="5142739" y="3371851"/>
              <a:chExt cx="1462538" cy="172009"/>
            </a:xfrm>
          </p:grpSpPr>
          <p:sp>
            <p:nvSpPr>
              <p:cNvPr id="433" name="Right Bracket 432">
                <a:extLst>
                  <a:ext uri="{FF2B5EF4-FFF2-40B4-BE49-F238E27FC236}">
                    <a16:creationId xmlns:a16="http://schemas.microsoft.com/office/drawing/2014/main" id="{FCA13317-A523-1170-ED1C-A1C7CB8D3AF0}"/>
                  </a:ext>
                </a:extLst>
              </p:cNvPr>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34" name="U-Turn Arrow 433">
                <a:extLst>
                  <a:ext uri="{FF2B5EF4-FFF2-40B4-BE49-F238E27FC236}">
                    <a16:creationId xmlns:a16="http://schemas.microsoft.com/office/drawing/2014/main" id="{DA9C40AF-7893-A12E-98C7-89737ADBCAB3}"/>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432" name="Rounded Rectangle 431">
              <a:extLst>
                <a:ext uri="{FF2B5EF4-FFF2-40B4-BE49-F238E27FC236}">
                  <a16:creationId xmlns:a16="http://schemas.microsoft.com/office/drawing/2014/main" id="{B2278D8A-3699-74CA-F9FD-4BC74F152B12}"/>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435" name="Group 434">
            <a:extLst>
              <a:ext uri="{FF2B5EF4-FFF2-40B4-BE49-F238E27FC236}">
                <a16:creationId xmlns:a16="http://schemas.microsoft.com/office/drawing/2014/main" id="{01DED066-5C88-989D-9AA0-E047A8D52E18}"/>
              </a:ext>
            </a:extLst>
          </p:cNvPr>
          <p:cNvGrpSpPr>
            <a:grpSpLocks/>
          </p:cNvGrpSpPr>
          <p:nvPr/>
        </p:nvGrpSpPr>
        <p:grpSpPr>
          <a:xfrm>
            <a:off x="1639414" y="3558329"/>
            <a:ext cx="1878582" cy="421724"/>
            <a:chOff x="4935985" y="5956258"/>
            <a:chExt cx="1880667" cy="497560"/>
          </a:xfrm>
        </p:grpSpPr>
        <p:sp>
          <p:nvSpPr>
            <p:cNvPr id="436" name="Rounded Rectangle 435">
              <a:extLst>
                <a:ext uri="{FF2B5EF4-FFF2-40B4-BE49-F238E27FC236}">
                  <a16:creationId xmlns:a16="http://schemas.microsoft.com/office/drawing/2014/main" id="{A0C573F9-8ADE-E8C1-8431-03AA65C2AF2B}"/>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37" name="Rounded Rectangle 436">
              <a:extLst>
                <a:ext uri="{FF2B5EF4-FFF2-40B4-BE49-F238E27FC236}">
                  <a16:creationId xmlns:a16="http://schemas.microsoft.com/office/drawing/2014/main" id="{797BA5A0-A7BB-C505-291E-2022F8B8BB80}"/>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38" name="Rounded Rectangle 437">
              <a:extLst>
                <a:ext uri="{FF2B5EF4-FFF2-40B4-BE49-F238E27FC236}">
                  <a16:creationId xmlns:a16="http://schemas.microsoft.com/office/drawing/2014/main" id="{A98E3870-7BCD-341F-BCB6-8E4CDF8423A1}"/>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39" name="Group 438">
              <a:extLst>
                <a:ext uri="{FF2B5EF4-FFF2-40B4-BE49-F238E27FC236}">
                  <a16:creationId xmlns:a16="http://schemas.microsoft.com/office/drawing/2014/main" id="{6A7F1139-4D3A-9324-5301-7B12E4F28723}"/>
                </a:ext>
              </a:extLst>
            </p:cNvPr>
            <p:cNvGrpSpPr>
              <a:grpSpLocks noChangeAspect="1"/>
            </p:cNvGrpSpPr>
            <p:nvPr/>
          </p:nvGrpSpPr>
          <p:grpSpPr>
            <a:xfrm>
              <a:off x="5142739" y="5956258"/>
              <a:ext cx="1462538" cy="172009"/>
              <a:chOff x="5142739" y="3371851"/>
              <a:chExt cx="1462538" cy="172009"/>
            </a:xfrm>
          </p:grpSpPr>
          <p:sp>
            <p:nvSpPr>
              <p:cNvPr id="441" name="Right Bracket 440">
                <a:extLst>
                  <a:ext uri="{FF2B5EF4-FFF2-40B4-BE49-F238E27FC236}">
                    <a16:creationId xmlns:a16="http://schemas.microsoft.com/office/drawing/2014/main" id="{F7D7859F-5343-3BBC-68F3-418E009FFD38}"/>
                  </a:ext>
                </a:extLst>
              </p:cNvPr>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42" name="U-Turn Arrow 441">
                <a:extLst>
                  <a:ext uri="{FF2B5EF4-FFF2-40B4-BE49-F238E27FC236}">
                    <a16:creationId xmlns:a16="http://schemas.microsoft.com/office/drawing/2014/main" id="{52640480-5884-6910-C7CB-D06BDB486940}"/>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440" name="Rounded Rectangle 439">
              <a:extLst>
                <a:ext uri="{FF2B5EF4-FFF2-40B4-BE49-F238E27FC236}">
                  <a16:creationId xmlns:a16="http://schemas.microsoft.com/office/drawing/2014/main" id="{EBAD0587-C2E4-7495-3EDE-CE0EE149B79F}"/>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443" name="Group 442">
            <a:extLst>
              <a:ext uri="{FF2B5EF4-FFF2-40B4-BE49-F238E27FC236}">
                <a16:creationId xmlns:a16="http://schemas.microsoft.com/office/drawing/2014/main" id="{82A61B25-0E05-39AD-66CD-5A097DF17FFD}"/>
              </a:ext>
            </a:extLst>
          </p:cNvPr>
          <p:cNvGrpSpPr>
            <a:grpSpLocks/>
          </p:cNvGrpSpPr>
          <p:nvPr/>
        </p:nvGrpSpPr>
        <p:grpSpPr>
          <a:xfrm>
            <a:off x="1149685" y="3558329"/>
            <a:ext cx="1878582" cy="421724"/>
            <a:chOff x="4935985" y="5956258"/>
            <a:chExt cx="1880667" cy="497560"/>
          </a:xfrm>
        </p:grpSpPr>
        <p:sp>
          <p:nvSpPr>
            <p:cNvPr id="444" name="Rounded Rectangle 443">
              <a:extLst>
                <a:ext uri="{FF2B5EF4-FFF2-40B4-BE49-F238E27FC236}">
                  <a16:creationId xmlns:a16="http://schemas.microsoft.com/office/drawing/2014/main" id="{713876DD-F788-0C71-4EC5-C5ECF7FE0F41}"/>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45" name="Rounded Rectangle 444">
              <a:extLst>
                <a:ext uri="{FF2B5EF4-FFF2-40B4-BE49-F238E27FC236}">
                  <a16:creationId xmlns:a16="http://schemas.microsoft.com/office/drawing/2014/main" id="{7E0946D2-479E-FCBD-977B-4DE96B3515E6}"/>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46" name="Rounded Rectangle 445">
              <a:extLst>
                <a:ext uri="{FF2B5EF4-FFF2-40B4-BE49-F238E27FC236}">
                  <a16:creationId xmlns:a16="http://schemas.microsoft.com/office/drawing/2014/main" id="{D9A27BC5-4333-CB63-E643-1F868DD53CB1}"/>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47" name="Group 446">
              <a:extLst>
                <a:ext uri="{FF2B5EF4-FFF2-40B4-BE49-F238E27FC236}">
                  <a16:creationId xmlns:a16="http://schemas.microsoft.com/office/drawing/2014/main" id="{D2DC0587-F15B-59B4-347D-9CB39398860F}"/>
                </a:ext>
              </a:extLst>
            </p:cNvPr>
            <p:cNvGrpSpPr>
              <a:grpSpLocks noChangeAspect="1"/>
            </p:cNvGrpSpPr>
            <p:nvPr/>
          </p:nvGrpSpPr>
          <p:grpSpPr>
            <a:xfrm>
              <a:off x="5142739" y="5956258"/>
              <a:ext cx="1462538" cy="172009"/>
              <a:chOff x="5142739" y="3371851"/>
              <a:chExt cx="1462538" cy="172009"/>
            </a:xfrm>
          </p:grpSpPr>
          <p:sp>
            <p:nvSpPr>
              <p:cNvPr id="449" name="Right Bracket 448">
                <a:extLst>
                  <a:ext uri="{FF2B5EF4-FFF2-40B4-BE49-F238E27FC236}">
                    <a16:creationId xmlns:a16="http://schemas.microsoft.com/office/drawing/2014/main" id="{48EE2DA9-6B39-A08D-0E4C-72EBCF8E2850}"/>
                  </a:ext>
                </a:extLst>
              </p:cNvPr>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50" name="U-Turn Arrow 449">
                <a:extLst>
                  <a:ext uri="{FF2B5EF4-FFF2-40B4-BE49-F238E27FC236}">
                    <a16:creationId xmlns:a16="http://schemas.microsoft.com/office/drawing/2014/main" id="{CFCB23FC-98BD-6F31-70DE-4C47685D584E}"/>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448" name="Rounded Rectangle 447">
              <a:extLst>
                <a:ext uri="{FF2B5EF4-FFF2-40B4-BE49-F238E27FC236}">
                  <a16:creationId xmlns:a16="http://schemas.microsoft.com/office/drawing/2014/main" id="{5D7B07E6-EA9D-F702-4BA5-2FFDE3DB8CD8}"/>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451" name="Group 450">
            <a:extLst>
              <a:ext uri="{FF2B5EF4-FFF2-40B4-BE49-F238E27FC236}">
                <a16:creationId xmlns:a16="http://schemas.microsoft.com/office/drawing/2014/main" id="{D8A6DBF5-C159-85C1-204D-114DE0B91F4F}"/>
              </a:ext>
            </a:extLst>
          </p:cNvPr>
          <p:cNvGrpSpPr>
            <a:grpSpLocks/>
          </p:cNvGrpSpPr>
          <p:nvPr/>
        </p:nvGrpSpPr>
        <p:grpSpPr>
          <a:xfrm>
            <a:off x="659956" y="3558329"/>
            <a:ext cx="1878582" cy="421724"/>
            <a:chOff x="4935985" y="5956258"/>
            <a:chExt cx="1880667" cy="497560"/>
          </a:xfrm>
        </p:grpSpPr>
        <p:sp>
          <p:nvSpPr>
            <p:cNvPr id="452" name="Rounded Rectangle 451">
              <a:extLst>
                <a:ext uri="{FF2B5EF4-FFF2-40B4-BE49-F238E27FC236}">
                  <a16:creationId xmlns:a16="http://schemas.microsoft.com/office/drawing/2014/main" id="{FBA9F9E7-049F-D717-0178-09B9D9C8B2C2}"/>
                </a:ext>
              </a:extLst>
            </p:cNvPr>
            <p:cNvSpPr/>
            <p:nvPr/>
          </p:nvSpPr>
          <p:spPr>
            <a:xfrm>
              <a:off x="6405172" y="6136173"/>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53" name="Rounded Rectangle 452">
              <a:extLst>
                <a:ext uri="{FF2B5EF4-FFF2-40B4-BE49-F238E27FC236}">
                  <a16:creationId xmlns:a16="http://schemas.microsoft.com/office/drawing/2014/main" id="{14B51179-2CB5-A4A0-5B90-69A059F89C77}"/>
                </a:ext>
              </a:extLst>
            </p:cNvPr>
            <p:cNvSpPr/>
            <p:nvPr/>
          </p:nvSpPr>
          <p:spPr>
            <a:xfrm>
              <a:off x="5425711"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54" name="Rounded Rectangle 453">
              <a:extLst>
                <a:ext uri="{FF2B5EF4-FFF2-40B4-BE49-F238E27FC236}">
                  <a16:creationId xmlns:a16="http://schemas.microsoft.com/office/drawing/2014/main" id="{B67B2BAD-EC1A-5186-9E6A-81DADFC1BE54}"/>
                </a:ext>
              </a:extLst>
            </p:cNvPr>
            <p:cNvSpPr/>
            <p:nvPr/>
          </p:nvSpPr>
          <p:spPr>
            <a:xfrm>
              <a:off x="5915440"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55" name="Group 454">
              <a:extLst>
                <a:ext uri="{FF2B5EF4-FFF2-40B4-BE49-F238E27FC236}">
                  <a16:creationId xmlns:a16="http://schemas.microsoft.com/office/drawing/2014/main" id="{25784057-764E-4241-20D6-564CD3E17EF9}"/>
                </a:ext>
              </a:extLst>
            </p:cNvPr>
            <p:cNvGrpSpPr>
              <a:grpSpLocks noChangeAspect="1"/>
            </p:cNvGrpSpPr>
            <p:nvPr/>
          </p:nvGrpSpPr>
          <p:grpSpPr>
            <a:xfrm>
              <a:off x="5142739" y="5956258"/>
              <a:ext cx="1462538" cy="172009"/>
              <a:chOff x="5142739" y="3371851"/>
              <a:chExt cx="1462538" cy="172009"/>
            </a:xfrm>
          </p:grpSpPr>
          <p:sp>
            <p:nvSpPr>
              <p:cNvPr id="457" name="Right Bracket 456">
                <a:extLst>
                  <a:ext uri="{FF2B5EF4-FFF2-40B4-BE49-F238E27FC236}">
                    <a16:creationId xmlns:a16="http://schemas.microsoft.com/office/drawing/2014/main" id="{5877A1BD-4E44-8E83-66C8-9A36D3458A1D}"/>
                  </a:ext>
                </a:extLst>
              </p:cNvPr>
              <p:cNvSpPr/>
              <p:nvPr/>
            </p:nvSpPr>
            <p:spPr>
              <a:xfrm rot="16200000">
                <a:off x="5588286" y="3013009"/>
                <a:ext cx="85303" cy="976398"/>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58" name="U-Turn Arrow 457">
                <a:extLst>
                  <a:ext uri="{FF2B5EF4-FFF2-40B4-BE49-F238E27FC236}">
                    <a16:creationId xmlns:a16="http://schemas.microsoft.com/office/drawing/2014/main" id="{54C62AB8-CE8D-E213-543E-306B13A4141C}"/>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456" name="Rounded Rectangle 455">
              <a:extLst>
                <a:ext uri="{FF2B5EF4-FFF2-40B4-BE49-F238E27FC236}">
                  <a16:creationId xmlns:a16="http://schemas.microsoft.com/office/drawing/2014/main" id="{1746173A-A6AF-59C4-96C9-65BBDFBA51A6}"/>
                </a:ext>
              </a:extLst>
            </p:cNvPr>
            <p:cNvSpPr/>
            <p:nvPr/>
          </p:nvSpPr>
          <p:spPr>
            <a:xfrm>
              <a:off x="4935985" y="6136173"/>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nvGrpSpPr>
          <p:cNvPr id="459" name="Group 458">
            <a:extLst>
              <a:ext uri="{FF2B5EF4-FFF2-40B4-BE49-F238E27FC236}">
                <a16:creationId xmlns:a16="http://schemas.microsoft.com/office/drawing/2014/main" id="{86730A6A-7B7A-C6B9-6E60-A557833B5FA0}"/>
              </a:ext>
            </a:extLst>
          </p:cNvPr>
          <p:cNvGrpSpPr>
            <a:grpSpLocks/>
          </p:cNvGrpSpPr>
          <p:nvPr/>
        </p:nvGrpSpPr>
        <p:grpSpPr>
          <a:xfrm>
            <a:off x="4088060" y="2949339"/>
            <a:ext cx="1389399" cy="415023"/>
            <a:chOff x="5425711" y="3371851"/>
            <a:chExt cx="1390941" cy="489654"/>
          </a:xfrm>
        </p:grpSpPr>
        <p:sp>
          <p:nvSpPr>
            <p:cNvPr id="460" name="Rounded Rectangle 459">
              <a:extLst>
                <a:ext uri="{FF2B5EF4-FFF2-40B4-BE49-F238E27FC236}">
                  <a16:creationId xmlns:a16="http://schemas.microsoft.com/office/drawing/2014/main" id="{2C6C89E6-ACD8-8A64-AFE7-CAA62CDE8324}"/>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61" name="Rounded Rectangle 460">
              <a:extLst>
                <a:ext uri="{FF2B5EF4-FFF2-40B4-BE49-F238E27FC236}">
                  <a16:creationId xmlns:a16="http://schemas.microsoft.com/office/drawing/2014/main" id="{BB0F9409-648E-4538-E465-098B32AD37F2}"/>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62" name="Rounded Rectangle 461">
              <a:extLst>
                <a:ext uri="{FF2B5EF4-FFF2-40B4-BE49-F238E27FC236}">
                  <a16:creationId xmlns:a16="http://schemas.microsoft.com/office/drawing/2014/main" id="{A865F42A-E324-152A-F1C2-BC700A440D2E}"/>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63" name="Group 462">
              <a:extLst>
                <a:ext uri="{FF2B5EF4-FFF2-40B4-BE49-F238E27FC236}">
                  <a16:creationId xmlns:a16="http://schemas.microsoft.com/office/drawing/2014/main" id="{7A56C595-02DB-125F-525F-AB481666BB75}"/>
                </a:ext>
              </a:extLst>
            </p:cNvPr>
            <p:cNvGrpSpPr>
              <a:grpSpLocks noChangeAspect="1"/>
            </p:cNvGrpSpPr>
            <p:nvPr/>
          </p:nvGrpSpPr>
          <p:grpSpPr>
            <a:xfrm>
              <a:off x="5633361" y="3371851"/>
              <a:ext cx="971916" cy="172009"/>
              <a:chOff x="5633361" y="3371851"/>
              <a:chExt cx="971916" cy="172009"/>
            </a:xfrm>
          </p:grpSpPr>
          <p:sp>
            <p:nvSpPr>
              <p:cNvPr id="464" name="Right Bracket 463">
                <a:extLst>
                  <a:ext uri="{FF2B5EF4-FFF2-40B4-BE49-F238E27FC236}">
                    <a16:creationId xmlns:a16="http://schemas.microsoft.com/office/drawing/2014/main" id="{4C6F10A6-D840-3B9C-5152-7A501A69A48D}"/>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65" name="U-Turn Arrow 464">
                <a:extLst>
                  <a:ext uri="{FF2B5EF4-FFF2-40B4-BE49-F238E27FC236}">
                    <a16:creationId xmlns:a16="http://schemas.microsoft.com/office/drawing/2014/main" id="{18CB977C-1AC8-63CE-E5D4-C76FFF9D3C12}"/>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466" name="Group 465">
            <a:extLst>
              <a:ext uri="{FF2B5EF4-FFF2-40B4-BE49-F238E27FC236}">
                <a16:creationId xmlns:a16="http://schemas.microsoft.com/office/drawing/2014/main" id="{FF4226A8-0A0B-C1D1-5BEF-6D82089B9837}"/>
              </a:ext>
            </a:extLst>
          </p:cNvPr>
          <p:cNvGrpSpPr>
            <a:grpSpLocks/>
          </p:cNvGrpSpPr>
          <p:nvPr/>
        </p:nvGrpSpPr>
        <p:grpSpPr>
          <a:xfrm>
            <a:off x="3598331" y="2949339"/>
            <a:ext cx="1389399" cy="415023"/>
            <a:chOff x="5425711" y="3371851"/>
            <a:chExt cx="1390941" cy="489654"/>
          </a:xfrm>
        </p:grpSpPr>
        <p:sp>
          <p:nvSpPr>
            <p:cNvPr id="467" name="Rounded Rectangle 466">
              <a:extLst>
                <a:ext uri="{FF2B5EF4-FFF2-40B4-BE49-F238E27FC236}">
                  <a16:creationId xmlns:a16="http://schemas.microsoft.com/office/drawing/2014/main" id="{35CF765C-AFB8-A172-3BFF-C04A55147671}"/>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68" name="Rounded Rectangle 467">
              <a:extLst>
                <a:ext uri="{FF2B5EF4-FFF2-40B4-BE49-F238E27FC236}">
                  <a16:creationId xmlns:a16="http://schemas.microsoft.com/office/drawing/2014/main" id="{EC9A0A2C-B35D-0993-D603-3C413BE3CD5A}"/>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69" name="Rounded Rectangle 468">
              <a:extLst>
                <a:ext uri="{FF2B5EF4-FFF2-40B4-BE49-F238E27FC236}">
                  <a16:creationId xmlns:a16="http://schemas.microsoft.com/office/drawing/2014/main" id="{70E76F5D-6152-51AB-1C05-A44690EAFC35}"/>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70" name="Group 469">
              <a:extLst>
                <a:ext uri="{FF2B5EF4-FFF2-40B4-BE49-F238E27FC236}">
                  <a16:creationId xmlns:a16="http://schemas.microsoft.com/office/drawing/2014/main" id="{D27615ED-D93B-0140-B763-1C21C371D10A}"/>
                </a:ext>
              </a:extLst>
            </p:cNvPr>
            <p:cNvGrpSpPr>
              <a:grpSpLocks noChangeAspect="1"/>
            </p:cNvGrpSpPr>
            <p:nvPr/>
          </p:nvGrpSpPr>
          <p:grpSpPr>
            <a:xfrm>
              <a:off x="5633361" y="3371851"/>
              <a:ext cx="971916" cy="172009"/>
              <a:chOff x="5633361" y="3371851"/>
              <a:chExt cx="971916" cy="172009"/>
            </a:xfrm>
          </p:grpSpPr>
          <p:sp>
            <p:nvSpPr>
              <p:cNvPr id="471" name="Right Bracket 470">
                <a:extLst>
                  <a:ext uri="{FF2B5EF4-FFF2-40B4-BE49-F238E27FC236}">
                    <a16:creationId xmlns:a16="http://schemas.microsoft.com/office/drawing/2014/main" id="{9A2F24E2-63F7-A310-A51A-97F6BA857797}"/>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72" name="U-Turn Arrow 471">
                <a:extLst>
                  <a:ext uri="{FF2B5EF4-FFF2-40B4-BE49-F238E27FC236}">
                    <a16:creationId xmlns:a16="http://schemas.microsoft.com/office/drawing/2014/main" id="{83AE395D-DE40-6667-9D37-882F3F49C155}"/>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473" name="Group 472">
            <a:extLst>
              <a:ext uri="{FF2B5EF4-FFF2-40B4-BE49-F238E27FC236}">
                <a16:creationId xmlns:a16="http://schemas.microsoft.com/office/drawing/2014/main" id="{DD1758FB-4235-D7C3-243F-FED2BC416C3C}"/>
              </a:ext>
            </a:extLst>
          </p:cNvPr>
          <p:cNvGrpSpPr>
            <a:grpSpLocks/>
          </p:cNvGrpSpPr>
          <p:nvPr/>
        </p:nvGrpSpPr>
        <p:grpSpPr>
          <a:xfrm>
            <a:off x="3108602" y="2949339"/>
            <a:ext cx="1389399" cy="415023"/>
            <a:chOff x="5425711" y="3371851"/>
            <a:chExt cx="1390941" cy="489654"/>
          </a:xfrm>
        </p:grpSpPr>
        <p:sp>
          <p:nvSpPr>
            <p:cNvPr id="474" name="Rounded Rectangle 473">
              <a:extLst>
                <a:ext uri="{FF2B5EF4-FFF2-40B4-BE49-F238E27FC236}">
                  <a16:creationId xmlns:a16="http://schemas.microsoft.com/office/drawing/2014/main" id="{42DE45CC-0D87-A8AF-7027-817C646BA42E}"/>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75" name="Rounded Rectangle 474">
              <a:extLst>
                <a:ext uri="{FF2B5EF4-FFF2-40B4-BE49-F238E27FC236}">
                  <a16:creationId xmlns:a16="http://schemas.microsoft.com/office/drawing/2014/main" id="{16D100F1-8F66-D716-7E29-9A4C4CD67B8A}"/>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76" name="Rounded Rectangle 475">
              <a:extLst>
                <a:ext uri="{FF2B5EF4-FFF2-40B4-BE49-F238E27FC236}">
                  <a16:creationId xmlns:a16="http://schemas.microsoft.com/office/drawing/2014/main" id="{0E57E5D7-5CB9-465D-4822-431EC89866F2}"/>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77" name="Group 476">
              <a:extLst>
                <a:ext uri="{FF2B5EF4-FFF2-40B4-BE49-F238E27FC236}">
                  <a16:creationId xmlns:a16="http://schemas.microsoft.com/office/drawing/2014/main" id="{E9829BE7-1603-CA2D-2CBE-CAD76E2F7351}"/>
                </a:ext>
              </a:extLst>
            </p:cNvPr>
            <p:cNvGrpSpPr>
              <a:grpSpLocks noChangeAspect="1"/>
            </p:cNvGrpSpPr>
            <p:nvPr/>
          </p:nvGrpSpPr>
          <p:grpSpPr>
            <a:xfrm>
              <a:off x="5633361" y="3371851"/>
              <a:ext cx="971916" cy="172009"/>
              <a:chOff x="5633361" y="3371851"/>
              <a:chExt cx="971916" cy="172009"/>
            </a:xfrm>
          </p:grpSpPr>
          <p:sp>
            <p:nvSpPr>
              <p:cNvPr id="478" name="Right Bracket 477">
                <a:extLst>
                  <a:ext uri="{FF2B5EF4-FFF2-40B4-BE49-F238E27FC236}">
                    <a16:creationId xmlns:a16="http://schemas.microsoft.com/office/drawing/2014/main" id="{6B08CCD8-B625-00B8-32AA-ECED9D3F792A}"/>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79" name="U-Turn Arrow 478">
                <a:extLst>
                  <a:ext uri="{FF2B5EF4-FFF2-40B4-BE49-F238E27FC236}">
                    <a16:creationId xmlns:a16="http://schemas.microsoft.com/office/drawing/2014/main" id="{63A62E78-2ECC-0971-3708-E646573B3665}"/>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480" name="Group 479">
            <a:extLst>
              <a:ext uri="{FF2B5EF4-FFF2-40B4-BE49-F238E27FC236}">
                <a16:creationId xmlns:a16="http://schemas.microsoft.com/office/drawing/2014/main" id="{D7139600-F515-4F6A-5312-376C0210875C}"/>
              </a:ext>
            </a:extLst>
          </p:cNvPr>
          <p:cNvGrpSpPr>
            <a:grpSpLocks/>
          </p:cNvGrpSpPr>
          <p:nvPr/>
        </p:nvGrpSpPr>
        <p:grpSpPr>
          <a:xfrm>
            <a:off x="2618873" y="2949339"/>
            <a:ext cx="1389399" cy="415023"/>
            <a:chOff x="5425711" y="3371851"/>
            <a:chExt cx="1390941" cy="489654"/>
          </a:xfrm>
        </p:grpSpPr>
        <p:sp>
          <p:nvSpPr>
            <p:cNvPr id="481" name="Rounded Rectangle 480">
              <a:extLst>
                <a:ext uri="{FF2B5EF4-FFF2-40B4-BE49-F238E27FC236}">
                  <a16:creationId xmlns:a16="http://schemas.microsoft.com/office/drawing/2014/main" id="{7CEF97F2-D64C-0CD1-E7B6-0ABBEEBAB497}"/>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82" name="Rounded Rectangle 481">
              <a:extLst>
                <a:ext uri="{FF2B5EF4-FFF2-40B4-BE49-F238E27FC236}">
                  <a16:creationId xmlns:a16="http://schemas.microsoft.com/office/drawing/2014/main" id="{82A1EB65-0AAE-4695-4293-B8C9A6BA994B}"/>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83" name="Rounded Rectangle 482">
              <a:extLst>
                <a:ext uri="{FF2B5EF4-FFF2-40B4-BE49-F238E27FC236}">
                  <a16:creationId xmlns:a16="http://schemas.microsoft.com/office/drawing/2014/main" id="{98CBDC9B-5EEC-F0E1-2D42-7888C46E946D}"/>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84" name="Group 483">
              <a:extLst>
                <a:ext uri="{FF2B5EF4-FFF2-40B4-BE49-F238E27FC236}">
                  <a16:creationId xmlns:a16="http://schemas.microsoft.com/office/drawing/2014/main" id="{7061F30F-B8E6-B126-0F3A-B351603C38DC}"/>
                </a:ext>
              </a:extLst>
            </p:cNvPr>
            <p:cNvGrpSpPr>
              <a:grpSpLocks noChangeAspect="1"/>
            </p:cNvGrpSpPr>
            <p:nvPr/>
          </p:nvGrpSpPr>
          <p:grpSpPr>
            <a:xfrm>
              <a:off x="5633361" y="3371851"/>
              <a:ext cx="971916" cy="172009"/>
              <a:chOff x="5633361" y="3371851"/>
              <a:chExt cx="971916" cy="172009"/>
            </a:xfrm>
          </p:grpSpPr>
          <p:sp>
            <p:nvSpPr>
              <p:cNvPr id="485" name="Right Bracket 484">
                <a:extLst>
                  <a:ext uri="{FF2B5EF4-FFF2-40B4-BE49-F238E27FC236}">
                    <a16:creationId xmlns:a16="http://schemas.microsoft.com/office/drawing/2014/main" id="{C54DF62F-4F37-FA0D-591D-ADFB704092F7}"/>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86" name="U-Turn Arrow 485">
                <a:extLst>
                  <a:ext uri="{FF2B5EF4-FFF2-40B4-BE49-F238E27FC236}">
                    <a16:creationId xmlns:a16="http://schemas.microsoft.com/office/drawing/2014/main" id="{F5AD3D4B-84B0-6784-2EB8-6C9AFFF44D67}"/>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487" name="Group 486">
            <a:extLst>
              <a:ext uri="{FF2B5EF4-FFF2-40B4-BE49-F238E27FC236}">
                <a16:creationId xmlns:a16="http://schemas.microsoft.com/office/drawing/2014/main" id="{78E8B368-3A35-F1F4-4D16-20583B3882A6}"/>
              </a:ext>
            </a:extLst>
          </p:cNvPr>
          <p:cNvGrpSpPr>
            <a:grpSpLocks/>
          </p:cNvGrpSpPr>
          <p:nvPr/>
        </p:nvGrpSpPr>
        <p:grpSpPr>
          <a:xfrm>
            <a:off x="2129144" y="2949339"/>
            <a:ext cx="1389399" cy="415023"/>
            <a:chOff x="5425711" y="3371851"/>
            <a:chExt cx="1390941" cy="489654"/>
          </a:xfrm>
        </p:grpSpPr>
        <p:sp>
          <p:nvSpPr>
            <p:cNvPr id="488" name="Rounded Rectangle 487">
              <a:extLst>
                <a:ext uri="{FF2B5EF4-FFF2-40B4-BE49-F238E27FC236}">
                  <a16:creationId xmlns:a16="http://schemas.microsoft.com/office/drawing/2014/main" id="{AD64FAC0-6A66-AED1-1F34-46AB58542137}"/>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89" name="Rounded Rectangle 488">
              <a:extLst>
                <a:ext uri="{FF2B5EF4-FFF2-40B4-BE49-F238E27FC236}">
                  <a16:creationId xmlns:a16="http://schemas.microsoft.com/office/drawing/2014/main" id="{8D6DF9E2-F9A2-81E3-B2C6-C30AB334B802}"/>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90" name="Rounded Rectangle 489">
              <a:extLst>
                <a:ext uri="{FF2B5EF4-FFF2-40B4-BE49-F238E27FC236}">
                  <a16:creationId xmlns:a16="http://schemas.microsoft.com/office/drawing/2014/main" id="{4565BC6C-C675-5E7E-5BDD-3E60A9C8A733}"/>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91" name="Group 490">
              <a:extLst>
                <a:ext uri="{FF2B5EF4-FFF2-40B4-BE49-F238E27FC236}">
                  <a16:creationId xmlns:a16="http://schemas.microsoft.com/office/drawing/2014/main" id="{CA7C3D21-5B0C-DB16-2EA4-757DD5FD78BF}"/>
                </a:ext>
              </a:extLst>
            </p:cNvPr>
            <p:cNvGrpSpPr>
              <a:grpSpLocks noChangeAspect="1"/>
            </p:cNvGrpSpPr>
            <p:nvPr/>
          </p:nvGrpSpPr>
          <p:grpSpPr>
            <a:xfrm>
              <a:off x="5633361" y="3371851"/>
              <a:ext cx="971916" cy="172009"/>
              <a:chOff x="5633361" y="3371851"/>
              <a:chExt cx="971916" cy="172009"/>
            </a:xfrm>
          </p:grpSpPr>
          <p:sp>
            <p:nvSpPr>
              <p:cNvPr id="492" name="Right Bracket 491">
                <a:extLst>
                  <a:ext uri="{FF2B5EF4-FFF2-40B4-BE49-F238E27FC236}">
                    <a16:creationId xmlns:a16="http://schemas.microsoft.com/office/drawing/2014/main" id="{30DA3A03-20B1-4B5F-98D9-412E72D638B7}"/>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493" name="U-Turn Arrow 492">
                <a:extLst>
                  <a:ext uri="{FF2B5EF4-FFF2-40B4-BE49-F238E27FC236}">
                    <a16:creationId xmlns:a16="http://schemas.microsoft.com/office/drawing/2014/main" id="{1994C9BA-59A2-7F64-7814-AD33148CD551}"/>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494" name="Group 493">
            <a:extLst>
              <a:ext uri="{FF2B5EF4-FFF2-40B4-BE49-F238E27FC236}">
                <a16:creationId xmlns:a16="http://schemas.microsoft.com/office/drawing/2014/main" id="{E0EBB78A-7158-8EF2-39D5-CFAB2B006B6F}"/>
              </a:ext>
            </a:extLst>
          </p:cNvPr>
          <p:cNvGrpSpPr>
            <a:grpSpLocks/>
          </p:cNvGrpSpPr>
          <p:nvPr/>
        </p:nvGrpSpPr>
        <p:grpSpPr>
          <a:xfrm>
            <a:off x="1639415" y="2949339"/>
            <a:ext cx="1389399" cy="415023"/>
            <a:chOff x="5425711" y="3371851"/>
            <a:chExt cx="1390941" cy="489654"/>
          </a:xfrm>
        </p:grpSpPr>
        <p:sp>
          <p:nvSpPr>
            <p:cNvPr id="495" name="Rounded Rectangle 494">
              <a:extLst>
                <a:ext uri="{FF2B5EF4-FFF2-40B4-BE49-F238E27FC236}">
                  <a16:creationId xmlns:a16="http://schemas.microsoft.com/office/drawing/2014/main" id="{582CD5B3-A9AA-DBA3-6B6F-3CE9268BF0D1}"/>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496" name="Rounded Rectangle 495">
              <a:extLst>
                <a:ext uri="{FF2B5EF4-FFF2-40B4-BE49-F238E27FC236}">
                  <a16:creationId xmlns:a16="http://schemas.microsoft.com/office/drawing/2014/main" id="{CA546B3D-008D-7D1D-419B-E7AC0EE8A71A}"/>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97" name="Rounded Rectangle 496">
              <a:extLst>
                <a:ext uri="{FF2B5EF4-FFF2-40B4-BE49-F238E27FC236}">
                  <a16:creationId xmlns:a16="http://schemas.microsoft.com/office/drawing/2014/main" id="{675EB4E7-095D-5342-E967-5D274EA145E9}"/>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498" name="Group 497">
              <a:extLst>
                <a:ext uri="{FF2B5EF4-FFF2-40B4-BE49-F238E27FC236}">
                  <a16:creationId xmlns:a16="http://schemas.microsoft.com/office/drawing/2014/main" id="{5D428FCB-0EEF-A7AF-A17E-9962EDBA4F24}"/>
                </a:ext>
              </a:extLst>
            </p:cNvPr>
            <p:cNvGrpSpPr>
              <a:grpSpLocks noChangeAspect="1"/>
            </p:cNvGrpSpPr>
            <p:nvPr/>
          </p:nvGrpSpPr>
          <p:grpSpPr>
            <a:xfrm>
              <a:off x="5633361" y="3371851"/>
              <a:ext cx="971916" cy="172009"/>
              <a:chOff x="5633361" y="3371851"/>
              <a:chExt cx="971916" cy="172009"/>
            </a:xfrm>
          </p:grpSpPr>
          <p:sp>
            <p:nvSpPr>
              <p:cNvPr id="499" name="Right Bracket 498">
                <a:extLst>
                  <a:ext uri="{FF2B5EF4-FFF2-40B4-BE49-F238E27FC236}">
                    <a16:creationId xmlns:a16="http://schemas.microsoft.com/office/drawing/2014/main" id="{10DEB5CC-24ED-1B5B-EF46-F194CA3A83AF}"/>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500" name="U-Turn Arrow 499">
                <a:extLst>
                  <a:ext uri="{FF2B5EF4-FFF2-40B4-BE49-F238E27FC236}">
                    <a16:creationId xmlns:a16="http://schemas.microsoft.com/office/drawing/2014/main" id="{528CD305-75EE-8036-0198-B45A07EFA2C2}"/>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501" name="Group 500">
            <a:extLst>
              <a:ext uri="{FF2B5EF4-FFF2-40B4-BE49-F238E27FC236}">
                <a16:creationId xmlns:a16="http://schemas.microsoft.com/office/drawing/2014/main" id="{7F326DB3-EE2E-F8C5-E70E-F6FBF3A95C86}"/>
              </a:ext>
            </a:extLst>
          </p:cNvPr>
          <p:cNvGrpSpPr>
            <a:grpSpLocks/>
          </p:cNvGrpSpPr>
          <p:nvPr/>
        </p:nvGrpSpPr>
        <p:grpSpPr>
          <a:xfrm>
            <a:off x="1149686" y="2949339"/>
            <a:ext cx="1389399" cy="415023"/>
            <a:chOff x="5425711" y="3371851"/>
            <a:chExt cx="1390941" cy="489654"/>
          </a:xfrm>
        </p:grpSpPr>
        <p:sp>
          <p:nvSpPr>
            <p:cNvPr id="502" name="Rounded Rectangle 501">
              <a:extLst>
                <a:ext uri="{FF2B5EF4-FFF2-40B4-BE49-F238E27FC236}">
                  <a16:creationId xmlns:a16="http://schemas.microsoft.com/office/drawing/2014/main" id="{0DA11BAA-95AF-F596-A0CE-1DA914C0E313}"/>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03" name="Rounded Rectangle 502">
              <a:extLst>
                <a:ext uri="{FF2B5EF4-FFF2-40B4-BE49-F238E27FC236}">
                  <a16:creationId xmlns:a16="http://schemas.microsoft.com/office/drawing/2014/main" id="{3CBD2482-67F8-8424-8308-7E4850B3D978}"/>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04" name="Rounded Rectangle 503">
              <a:extLst>
                <a:ext uri="{FF2B5EF4-FFF2-40B4-BE49-F238E27FC236}">
                  <a16:creationId xmlns:a16="http://schemas.microsoft.com/office/drawing/2014/main" id="{FFB81624-AE9F-82AA-9238-27D34746697D}"/>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505" name="Group 504">
              <a:extLst>
                <a:ext uri="{FF2B5EF4-FFF2-40B4-BE49-F238E27FC236}">
                  <a16:creationId xmlns:a16="http://schemas.microsoft.com/office/drawing/2014/main" id="{64F4DCD9-97C3-D6D7-8E15-1288DCD46555}"/>
                </a:ext>
              </a:extLst>
            </p:cNvPr>
            <p:cNvGrpSpPr>
              <a:grpSpLocks noChangeAspect="1"/>
            </p:cNvGrpSpPr>
            <p:nvPr/>
          </p:nvGrpSpPr>
          <p:grpSpPr>
            <a:xfrm>
              <a:off x="5633361" y="3371851"/>
              <a:ext cx="971916" cy="172009"/>
              <a:chOff x="5633361" y="3371851"/>
              <a:chExt cx="971916" cy="172009"/>
            </a:xfrm>
          </p:grpSpPr>
          <p:sp>
            <p:nvSpPr>
              <p:cNvPr id="506" name="Right Bracket 505">
                <a:extLst>
                  <a:ext uri="{FF2B5EF4-FFF2-40B4-BE49-F238E27FC236}">
                    <a16:creationId xmlns:a16="http://schemas.microsoft.com/office/drawing/2014/main" id="{B0687DB0-0DCF-1A10-A14F-2DF6ED307E84}"/>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507" name="U-Turn Arrow 506">
                <a:extLst>
                  <a:ext uri="{FF2B5EF4-FFF2-40B4-BE49-F238E27FC236}">
                    <a16:creationId xmlns:a16="http://schemas.microsoft.com/office/drawing/2014/main" id="{F5BC3071-C1AB-2BD4-567C-53489FADFB13}"/>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grpSp>
        <p:nvGrpSpPr>
          <p:cNvPr id="508" name="Group 507">
            <a:extLst>
              <a:ext uri="{FF2B5EF4-FFF2-40B4-BE49-F238E27FC236}">
                <a16:creationId xmlns:a16="http://schemas.microsoft.com/office/drawing/2014/main" id="{24A094CB-F89A-C53A-6CBC-F3D8299AAAAB}"/>
              </a:ext>
            </a:extLst>
          </p:cNvPr>
          <p:cNvGrpSpPr>
            <a:grpSpLocks/>
          </p:cNvGrpSpPr>
          <p:nvPr/>
        </p:nvGrpSpPr>
        <p:grpSpPr>
          <a:xfrm>
            <a:off x="659957" y="2949339"/>
            <a:ext cx="1389399" cy="415023"/>
            <a:chOff x="5425711" y="3371851"/>
            <a:chExt cx="1390941" cy="489654"/>
          </a:xfrm>
        </p:grpSpPr>
        <p:sp>
          <p:nvSpPr>
            <p:cNvPr id="509" name="Rounded Rectangle 508">
              <a:extLst>
                <a:ext uri="{FF2B5EF4-FFF2-40B4-BE49-F238E27FC236}">
                  <a16:creationId xmlns:a16="http://schemas.microsoft.com/office/drawing/2014/main" id="{F9B78C7C-CC1A-5ADE-2875-48628929343E}"/>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10" name="Rounded Rectangle 509">
              <a:extLst>
                <a:ext uri="{FF2B5EF4-FFF2-40B4-BE49-F238E27FC236}">
                  <a16:creationId xmlns:a16="http://schemas.microsoft.com/office/drawing/2014/main" id="{523FA6E0-EAF1-6179-E273-EA11E52B2B80}"/>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11" name="Rounded Rectangle 510">
              <a:extLst>
                <a:ext uri="{FF2B5EF4-FFF2-40B4-BE49-F238E27FC236}">
                  <a16:creationId xmlns:a16="http://schemas.microsoft.com/office/drawing/2014/main" id="{128B92DB-5206-75BC-D465-C7156E49BD0E}"/>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512" name="Group 511">
              <a:extLst>
                <a:ext uri="{FF2B5EF4-FFF2-40B4-BE49-F238E27FC236}">
                  <a16:creationId xmlns:a16="http://schemas.microsoft.com/office/drawing/2014/main" id="{C21EBB2B-8ACB-FE04-CA89-C195B3FCA8AC}"/>
                </a:ext>
              </a:extLst>
            </p:cNvPr>
            <p:cNvGrpSpPr>
              <a:grpSpLocks noChangeAspect="1"/>
            </p:cNvGrpSpPr>
            <p:nvPr/>
          </p:nvGrpSpPr>
          <p:grpSpPr>
            <a:xfrm>
              <a:off x="5633361" y="3371851"/>
              <a:ext cx="971916" cy="172009"/>
              <a:chOff x="5633361" y="3371851"/>
              <a:chExt cx="971916" cy="172009"/>
            </a:xfrm>
          </p:grpSpPr>
          <p:sp>
            <p:nvSpPr>
              <p:cNvPr id="513" name="Right Bracket 512">
                <a:extLst>
                  <a:ext uri="{FF2B5EF4-FFF2-40B4-BE49-F238E27FC236}">
                    <a16:creationId xmlns:a16="http://schemas.microsoft.com/office/drawing/2014/main" id="{FB263AFD-3D7D-7854-D17A-7A30442D39D8}"/>
                  </a:ext>
                </a:extLst>
              </p:cNvPr>
              <p:cNvSpPr/>
              <p:nvPr/>
            </p:nvSpPr>
            <p:spPr>
              <a:xfrm rot="16200000">
                <a:off x="5840316" y="3251603"/>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514" name="U-Turn Arrow 513">
                <a:extLst>
                  <a:ext uri="{FF2B5EF4-FFF2-40B4-BE49-F238E27FC236}">
                    <a16:creationId xmlns:a16="http://schemas.microsoft.com/office/drawing/2014/main" id="{6FD591A4-F500-C6AD-080B-14093EAFFF23}"/>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grpSp>
      <p:sp>
        <p:nvSpPr>
          <p:cNvPr id="515" name="Rounded Rectangle 514">
            <a:extLst>
              <a:ext uri="{FF2B5EF4-FFF2-40B4-BE49-F238E27FC236}">
                <a16:creationId xmlns:a16="http://schemas.microsoft.com/office/drawing/2014/main" id="{2B036CBD-7E35-85E2-2D87-5D9FEEC915B7}"/>
              </a:ext>
            </a:extLst>
          </p:cNvPr>
          <p:cNvSpPr/>
          <p:nvPr/>
        </p:nvSpPr>
        <p:spPr>
          <a:xfrm>
            <a:off x="5062632"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16" name="Rounded Rectangle 515">
            <a:extLst>
              <a:ext uri="{FF2B5EF4-FFF2-40B4-BE49-F238E27FC236}">
                <a16:creationId xmlns:a16="http://schemas.microsoft.com/office/drawing/2014/main" id="{5EB9D653-C567-93B3-913B-0B1677A0E4A3}"/>
              </a:ext>
            </a:extLst>
          </p:cNvPr>
          <p:cNvSpPr/>
          <p:nvPr/>
        </p:nvSpPr>
        <p:spPr>
          <a:xfrm>
            <a:off x="2127513"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17" name="Rounded Rectangle 516">
            <a:extLst>
              <a:ext uri="{FF2B5EF4-FFF2-40B4-BE49-F238E27FC236}">
                <a16:creationId xmlns:a16="http://schemas.microsoft.com/office/drawing/2014/main" id="{E6BE364B-CB62-C02B-0F46-77FC79D8BC97}"/>
              </a:ext>
            </a:extLst>
          </p:cNvPr>
          <p:cNvSpPr/>
          <p:nvPr/>
        </p:nvSpPr>
        <p:spPr>
          <a:xfrm>
            <a:off x="3105885"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18" name="Rounded Rectangle 517">
            <a:extLst>
              <a:ext uri="{FF2B5EF4-FFF2-40B4-BE49-F238E27FC236}">
                <a16:creationId xmlns:a16="http://schemas.microsoft.com/office/drawing/2014/main" id="{D3C8A3F9-D22A-2D55-C44B-CC04B60BAFC0}"/>
              </a:ext>
            </a:extLst>
          </p:cNvPr>
          <p:cNvSpPr/>
          <p:nvPr/>
        </p:nvSpPr>
        <p:spPr>
          <a:xfrm>
            <a:off x="4084257"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19" name="Rounded Rectangle 518">
            <a:extLst>
              <a:ext uri="{FF2B5EF4-FFF2-40B4-BE49-F238E27FC236}">
                <a16:creationId xmlns:a16="http://schemas.microsoft.com/office/drawing/2014/main" id="{74131D5D-60BF-4EDE-B40E-152EE02430D8}"/>
              </a:ext>
            </a:extLst>
          </p:cNvPr>
          <p:cNvSpPr/>
          <p:nvPr/>
        </p:nvSpPr>
        <p:spPr>
          <a:xfrm>
            <a:off x="2616699"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20" name="Rounded Rectangle 519">
            <a:extLst>
              <a:ext uri="{FF2B5EF4-FFF2-40B4-BE49-F238E27FC236}">
                <a16:creationId xmlns:a16="http://schemas.microsoft.com/office/drawing/2014/main" id="{223C5562-796F-5662-5A7F-6B2A2FBBE8F7}"/>
              </a:ext>
            </a:extLst>
          </p:cNvPr>
          <p:cNvSpPr/>
          <p:nvPr/>
        </p:nvSpPr>
        <p:spPr>
          <a:xfrm>
            <a:off x="3595071"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21" name="Rounded Rectangle 520">
            <a:extLst>
              <a:ext uri="{FF2B5EF4-FFF2-40B4-BE49-F238E27FC236}">
                <a16:creationId xmlns:a16="http://schemas.microsoft.com/office/drawing/2014/main" id="{48E81753-8A96-D8F4-1708-0BCF96EC214C}"/>
              </a:ext>
            </a:extLst>
          </p:cNvPr>
          <p:cNvSpPr/>
          <p:nvPr/>
        </p:nvSpPr>
        <p:spPr>
          <a:xfrm>
            <a:off x="4573443"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22" name="Rounded Rectangle 521">
            <a:extLst>
              <a:ext uri="{FF2B5EF4-FFF2-40B4-BE49-F238E27FC236}">
                <a16:creationId xmlns:a16="http://schemas.microsoft.com/office/drawing/2014/main" id="{D5E7032C-C8C0-07C2-28DB-B4B5718B3131}"/>
              </a:ext>
            </a:extLst>
          </p:cNvPr>
          <p:cNvSpPr/>
          <p:nvPr/>
        </p:nvSpPr>
        <p:spPr>
          <a:xfrm>
            <a:off x="1638327" y="2495051"/>
            <a:ext cx="411024" cy="26923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nvGrpSpPr>
          <p:cNvPr id="527" name="Group 526">
            <a:extLst>
              <a:ext uri="{FF2B5EF4-FFF2-40B4-BE49-F238E27FC236}">
                <a16:creationId xmlns:a16="http://schemas.microsoft.com/office/drawing/2014/main" id="{DDAF5075-0B78-32B5-453E-8791CEA6631A}"/>
              </a:ext>
            </a:extLst>
          </p:cNvPr>
          <p:cNvGrpSpPr>
            <a:grpSpLocks/>
          </p:cNvGrpSpPr>
          <p:nvPr/>
        </p:nvGrpSpPr>
        <p:grpSpPr>
          <a:xfrm>
            <a:off x="659956" y="2422751"/>
            <a:ext cx="900213" cy="341531"/>
            <a:chOff x="6067840" y="2828453"/>
            <a:chExt cx="901212" cy="402947"/>
          </a:xfrm>
        </p:grpSpPr>
        <p:sp>
          <p:nvSpPr>
            <p:cNvPr id="528" name="Rounded Rectangle 527">
              <a:extLst>
                <a:ext uri="{FF2B5EF4-FFF2-40B4-BE49-F238E27FC236}">
                  <a16:creationId xmlns:a16="http://schemas.microsoft.com/office/drawing/2014/main" id="{D2F5D8B2-E9F2-92C6-D14E-B9E74B8A9D64}"/>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29" name="Rounded Rectangle 528">
              <a:extLst>
                <a:ext uri="{FF2B5EF4-FFF2-40B4-BE49-F238E27FC236}">
                  <a16:creationId xmlns:a16="http://schemas.microsoft.com/office/drawing/2014/main" id="{A0C7FDAC-A645-1F32-4171-50E2742C8E25}"/>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30" name="Right Bracket 529">
              <a:extLst>
                <a:ext uri="{FF2B5EF4-FFF2-40B4-BE49-F238E27FC236}">
                  <a16:creationId xmlns:a16="http://schemas.microsoft.com/office/drawing/2014/main" id="{F38B4D37-770B-DEBE-BBE2-898C55E80B01}"/>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31" name="Group 530">
            <a:extLst>
              <a:ext uri="{FF2B5EF4-FFF2-40B4-BE49-F238E27FC236}">
                <a16:creationId xmlns:a16="http://schemas.microsoft.com/office/drawing/2014/main" id="{47E313DE-FEFA-70C3-8BF9-794BF7F67056}"/>
              </a:ext>
            </a:extLst>
          </p:cNvPr>
          <p:cNvGrpSpPr>
            <a:grpSpLocks/>
          </p:cNvGrpSpPr>
          <p:nvPr/>
        </p:nvGrpSpPr>
        <p:grpSpPr>
          <a:xfrm>
            <a:off x="1149685" y="2422751"/>
            <a:ext cx="900213" cy="341531"/>
            <a:chOff x="6067840" y="2828453"/>
            <a:chExt cx="901212" cy="402947"/>
          </a:xfrm>
        </p:grpSpPr>
        <p:sp>
          <p:nvSpPr>
            <p:cNvPr id="532" name="Rounded Rectangle 531">
              <a:extLst>
                <a:ext uri="{FF2B5EF4-FFF2-40B4-BE49-F238E27FC236}">
                  <a16:creationId xmlns:a16="http://schemas.microsoft.com/office/drawing/2014/main" id="{B1293EDA-363C-0142-67BD-76E39E2A9099}"/>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33" name="Rounded Rectangle 532">
              <a:extLst>
                <a:ext uri="{FF2B5EF4-FFF2-40B4-BE49-F238E27FC236}">
                  <a16:creationId xmlns:a16="http://schemas.microsoft.com/office/drawing/2014/main" id="{67A4ABDE-FE5E-8280-7E93-D8897C167913}"/>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34" name="Right Bracket 533">
              <a:extLst>
                <a:ext uri="{FF2B5EF4-FFF2-40B4-BE49-F238E27FC236}">
                  <a16:creationId xmlns:a16="http://schemas.microsoft.com/office/drawing/2014/main" id="{7399AC16-54D8-4455-863A-97B133C5B41A}"/>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35" name="Group 534">
            <a:extLst>
              <a:ext uri="{FF2B5EF4-FFF2-40B4-BE49-F238E27FC236}">
                <a16:creationId xmlns:a16="http://schemas.microsoft.com/office/drawing/2014/main" id="{370FCB9E-3E04-3C46-F13D-B719666DC2C4}"/>
              </a:ext>
            </a:extLst>
          </p:cNvPr>
          <p:cNvGrpSpPr>
            <a:grpSpLocks/>
          </p:cNvGrpSpPr>
          <p:nvPr/>
        </p:nvGrpSpPr>
        <p:grpSpPr>
          <a:xfrm>
            <a:off x="1639414" y="2422751"/>
            <a:ext cx="900213" cy="341531"/>
            <a:chOff x="6067840" y="2828453"/>
            <a:chExt cx="901212" cy="402947"/>
          </a:xfrm>
        </p:grpSpPr>
        <p:sp>
          <p:nvSpPr>
            <p:cNvPr id="536" name="Rounded Rectangle 535">
              <a:extLst>
                <a:ext uri="{FF2B5EF4-FFF2-40B4-BE49-F238E27FC236}">
                  <a16:creationId xmlns:a16="http://schemas.microsoft.com/office/drawing/2014/main" id="{37ACF6FD-2028-80A3-C7C7-963122346439}"/>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37" name="Rounded Rectangle 536">
              <a:extLst>
                <a:ext uri="{FF2B5EF4-FFF2-40B4-BE49-F238E27FC236}">
                  <a16:creationId xmlns:a16="http://schemas.microsoft.com/office/drawing/2014/main" id="{688BAE19-4709-3C6C-BC7D-7F6ED7C34E8D}"/>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38" name="Right Bracket 537">
              <a:extLst>
                <a:ext uri="{FF2B5EF4-FFF2-40B4-BE49-F238E27FC236}">
                  <a16:creationId xmlns:a16="http://schemas.microsoft.com/office/drawing/2014/main" id="{0AFE7E6F-A87C-47DB-1224-3F143215852F}"/>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39" name="Group 538">
            <a:extLst>
              <a:ext uri="{FF2B5EF4-FFF2-40B4-BE49-F238E27FC236}">
                <a16:creationId xmlns:a16="http://schemas.microsoft.com/office/drawing/2014/main" id="{2664CC95-88D8-2B73-FD27-52F7D32C1632}"/>
              </a:ext>
            </a:extLst>
          </p:cNvPr>
          <p:cNvGrpSpPr>
            <a:grpSpLocks/>
          </p:cNvGrpSpPr>
          <p:nvPr/>
        </p:nvGrpSpPr>
        <p:grpSpPr>
          <a:xfrm>
            <a:off x="2129143" y="2422751"/>
            <a:ext cx="900213" cy="341531"/>
            <a:chOff x="6067840" y="2828453"/>
            <a:chExt cx="901212" cy="402947"/>
          </a:xfrm>
        </p:grpSpPr>
        <p:sp>
          <p:nvSpPr>
            <p:cNvPr id="540" name="Rounded Rectangle 539">
              <a:extLst>
                <a:ext uri="{FF2B5EF4-FFF2-40B4-BE49-F238E27FC236}">
                  <a16:creationId xmlns:a16="http://schemas.microsoft.com/office/drawing/2014/main" id="{185C3F15-7A70-B90C-4F75-5DFA1CD9201B}"/>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41" name="Rounded Rectangle 540">
              <a:extLst>
                <a:ext uri="{FF2B5EF4-FFF2-40B4-BE49-F238E27FC236}">
                  <a16:creationId xmlns:a16="http://schemas.microsoft.com/office/drawing/2014/main" id="{D44895C2-3A63-BDA2-ACBC-A1095933481F}"/>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42" name="Right Bracket 541">
              <a:extLst>
                <a:ext uri="{FF2B5EF4-FFF2-40B4-BE49-F238E27FC236}">
                  <a16:creationId xmlns:a16="http://schemas.microsoft.com/office/drawing/2014/main" id="{F8256A48-E0CC-9A8F-F248-20CBB2630505}"/>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43" name="Group 542">
            <a:extLst>
              <a:ext uri="{FF2B5EF4-FFF2-40B4-BE49-F238E27FC236}">
                <a16:creationId xmlns:a16="http://schemas.microsoft.com/office/drawing/2014/main" id="{B7C62FDB-3650-D985-CA8F-283BD7CBBA2F}"/>
              </a:ext>
            </a:extLst>
          </p:cNvPr>
          <p:cNvGrpSpPr>
            <a:grpSpLocks/>
          </p:cNvGrpSpPr>
          <p:nvPr/>
        </p:nvGrpSpPr>
        <p:grpSpPr>
          <a:xfrm>
            <a:off x="2618872" y="2422751"/>
            <a:ext cx="900213" cy="341531"/>
            <a:chOff x="6067840" y="2828453"/>
            <a:chExt cx="901212" cy="402947"/>
          </a:xfrm>
        </p:grpSpPr>
        <p:sp>
          <p:nvSpPr>
            <p:cNvPr id="544" name="Rounded Rectangle 543">
              <a:extLst>
                <a:ext uri="{FF2B5EF4-FFF2-40B4-BE49-F238E27FC236}">
                  <a16:creationId xmlns:a16="http://schemas.microsoft.com/office/drawing/2014/main" id="{8D4E7501-5CCA-CB6C-7AE2-F9FA88E9BB01}"/>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45" name="Rounded Rectangle 544">
              <a:extLst>
                <a:ext uri="{FF2B5EF4-FFF2-40B4-BE49-F238E27FC236}">
                  <a16:creationId xmlns:a16="http://schemas.microsoft.com/office/drawing/2014/main" id="{51E9DB50-7934-BAB4-E0CC-34786CDD8CDA}"/>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46" name="Right Bracket 545">
              <a:extLst>
                <a:ext uri="{FF2B5EF4-FFF2-40B4-BE49-F238E27FC236}">
                  <a16:creationId xmlns:a16="http://schemas.microsoft.com/office/drawing/2014/main" id="{54215C98-D8C0-24F1-8630-62EBFCFA3E7A}"/>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47" name="Group 546">
            <a:extLst>
              <a:ext uri="{FF2B5EF4-FFF2-40B4-BE49-F238E27FC236}">
                <a16:creationId xmlns:a16="http://schemas.microsoft.com/office/drawing/2014/main" id="{B7317F8B-1682-F154-2029-65FD69A92D0B}"/>
              </a:ext>
            </a:extLst>
          </p:cNvPr>
          <p:cNvGrpSpPr>
            <a:grpSpLocks/>
          </p:cNvGrpSpPr>
          <p:nvPr/>
        </p:nvGrpSpPr>
        <p:grpSpPr>
          <a:xfrm>
            <a:off x="3108601" y="2422751"/>
            <a:ext cx="900213" cy="341531"/>
            <a:chOff x="6067840" y="2828453"/>
            <a:chExt cx="901212" cy="402947"/>
          </a:xfrm>
        </p:grpSpPr>
        <p:sp>
          <p:nvSpPr>
            <p:cNvPr id="548" name="Rounded Rectangle 547">
              <a:extLst>
                <a:ext uri="{FF2B5EF4-FFF2-40B4-BE49-F238E27FC236}">
                  <a16:creationId xmlns:a16="http://schemas.microsoft.com/office/drawing/2014/main" id="{4AE47AB1-83DE-AEFC-F687-49E6BFB02666}"/>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49" name="Rounded Rectangle 548">
              <a:extLst>
                <a:ext uri="{FF2B5EF4-FFF2-40B4-BE49-F238E27FC236}">
                  <a16:creationId xmlns:a16="http://schemas.microsoft.com/office/drawing/2014/main" id="{87E15E37-0381-FC9F-44D7-345FF84D3700}"/>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50" name="Right Bracket 549">
              <a:extLst>
                <a:ext uri="{FF2B5EF4-FFF2-40B4-BE49-F238E27FC236}">
                  <a16:creationId xmlns:a16="http://schemas.microsoft.com/office/drawing/2014/main" id="{2EE645C9-7577-98AC-B3FC-5ACD62B864AF}"/>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51" name="Group 550">
            <a:extLst>
              <a:ext uri="{FF2B5EF4-FFF2-40B4-BE49-F238E27FC236}">
                <a16:creationId xmlns:a16="http://schemas.microsoft.com/office/drawing/2014/main" id="{78428EBB-4B3C-0503-2B62-3C0D174C6E3D}"/>
              </a:ext>
            </a:extLst>
          </p:cNvPr>
          <p:cNvGrpSpPr>
            <a:grpSpLocks/>
          </p:cNvGrpSpPr>
          <p:nvPr/>
        </p:nvGrpSpPr>
        <p:grpSpPr>
          <a:xfrm>
            <a:off x="3598330" y="2422751"/>
            <a:ext cx="900213" cy="341531"/>
            <a:chOff x="6067840" y="2828453"/>
            <a:chExt cx="901212" cy="402947"/>
          </a:xfrm>
        </p:grpSpPr>
        <p:sp>
          <p:nvSpPr>
            <p:cNvPr id="552" name="Rounded Rectangle 551">
              <a:extLst>
                <a:ext uri="{FF2B5EF4-FFF2-40B4-BE49-F238E27FC236}">
                  <a16:creationId xmlns:a16="http://schemas.microsoft.com/office/drawing/2014/main" id="{010B38A8-3724-DBAF-46D0-2870FF725E87}"/>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53" name="Rounded Rectangle 552">
              <a:extLst>
                <a:ext uri="{FF2B5EF4-FFF2-40B4-BE49-F238E27FC236}">
                  <a16:creationId xmlns:a16="http://schemas.microsoft.com/office/drawing/2014/main" id="{214D29FF-20E5-C23F-21D4-DCFC34782440}"/>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54" name="Right Bracket 553">
              <a:extLst>
                <a:ext uri="{FF2B5EF4-FFF2-40B4-BE49-F238E27FC236}">
                  <a16:creationId xmlns:a16="http://schemas.microsoft.com/office/drawing/2014/main" id="{7D1D3631-CC3E-BAEE-017E-3A3E4705961F}"/>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55" name="Group 554">
            <a:extLst>
              <a:ext uri="{FF2B5EF4-FFF2-40B4-BE49-F238E27FC236}">
                <a16:creationId xmlns:a16="http://schemas.microsoft.com/office/drawing/2014/main" id="{7D2A6CC8-EF5E-4303-48BB-05097ABB8855}"/>
              </a:ext>
            </a:extLst>
          </p:cNvPr>
          <p:cNvGrpSpPr>
            <a:grpSpLocks/>
          </p:cNvGrpSpPr>
          <p:nvPr/>
        </p:nvGrpSpPr>
        <p:grpSpPr>
          <a:xfrm>
            <a:off x="4088059" y="2422751"/>
            <a:ext cx="900213" cy="341531"/>
            <a:chOff x="6067840" y="2828453"/>
            <a:chExt cx="901212" cy="402947"/>
          </a:xfrm>
        </p:grpSpPr>
        <p:sp>
          <p:nvSpPr>
            <p:cNvPr id="556" name="Rounded Rectangle 555">
              <a:extLst>
                <a:ext uri="{FF2B5EF4-FFF2-40B4-BE49-F238E27FC236}">
                  <a16:creationId xmlns:a16="http://schemas.microsoft.com/office/drawing/2014/main" id="{17AD3838-AF95-6B21-CCE8-ED9CBED9314C}"/>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57" name="Rounded Rectangle 556">
              <a:extLst>
                <a:ext uri="{FF2B5EF4-FFF2-40B4-BE49-F238E27FC236}">
                  <a16:creationId xmlns:a16="http://schemas.microsoft.com/office/drawing/2014/main" id="{A2064B7E-4613-59E4-206C-2A1772E5B66E}"/>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58" name="Right Bracket 557">
              <a:extLst>
                <a:ext uri="{FF2B5EF4-FFF2-40B4-BE49-F238E27FC236}">
                  <a16:creationId xmlns:a16="http://schemas.microsoft.com/office/drawing/2014/main" id="{B7DAB7BC-E409-D943-FF5C-8ACA47BA1309}"/>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59" name="Group 558">
            <a:extLst>
              <a:ext uri="{FF2B5EF4-FFF2-40B4-BE49-F238E27FC236}">
                <a16:creationId xmlns:a16="http://schemas.microsoft.com/office/drawing/2014/main" id="{4F2C7933-5452-8B0E-9174-B325B6CC42E0}"/>
              </a:ext>
            </a:extLst>
          </p:cNvPr>
          <p:cNvGrpSpPr>
            <a:grpSpLocks/>
          </p:cNvGrpSpPr>
          <p:nvPr/>
        </p:nvGrpSpPr>
        <p:grpSpPr>
          <a:xfrm>
            <a:off x="4577788" y="2422751"/>
            <a:ext cx="900213" cy="341531"/>
            <a:chOff x="6067840" y="2828453"/>
            <a:chExt cx="901212" cy="402947"/>
          </a:xfrm>
        </p:grpSpPr>
        <p:sp>
          <p:nvSpPr>
            <p:cNvPr id="560" name="Rounded Rectangle 559">
              <a:extLst>
                <a:ext uri="{FF2B5EF4-FFF2-40B4-BE49-F238E27FC236}">
                  <a16:creationId xmlns:a16="http://schemas.microsoft.com/office/drawing/2014/main" id="{B712D572-245D-FFEE-19DC-42F4897EF367}"/>
                </a:ext>
              </a:extLst>
            </p:cNvPr>
            <p:cNvSpPr/>
            <p:nvPr/>
          </p:nvSpPr>
          <p:spPr>
            <a:xfrm>
              <a:off x="6557572" y="2913755"/>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61" name="Rounded Rectangle 560">
              <a:extLst>
                <a:ext uri="{FF2B5EF4-FFF2-40B4-BE49-F238E27FC236}">
                  <a16:creationId xmlns:a16="http://schemas.microsoft.com/office/drawing/2014/main" id="{8197DD76-4161-DE40-8C85-F47FF1263D84}"/>
                </a:ext>
              </a:extLst>
            </p:cNvPr>
            <p:cNvSpPr/>
            <p:nvPr/>
          </p:nvSpPr>
          <p:spPr>
            <a:xfrm>
              <a:off x="6067840" y="2913755"/>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62" name="Right Bracket 561">
              <a:extLst>
                <a:ext uri="{FF2B5EF4-FFF2-40B4-BE49-F238E27FC236}">
                  <a16:creationId xmlns:a16="http://schemas.microsoft.com/office/drawing/2014/main" id="{D3C1A4D0-C3AC-B293-37D0-17AD73880C7D}"/>
                </a:ext>
              </a:extLst>
            </p:cNvPr>
            <p:cNvSpPr/>
            <p:nvPr/>
          </p:nvSpPr>
          <p:spPr>
            <a:xfrm rot="16200000">
              <a:off x="6481551" y="2621498"/>
              <a:ext cx="71865" cy="485775"/>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grpSp>
      <p:grpSp>
        <p:nvGrpSpPr>
          <p:cNvPr id="566" name="Group 565">
            <a:extLst>
              <a:ext uri="{FF2B5EF4-FFF2-40B4-BE49-F238E27FC236}">
                <a16:creationId xmlns:a16="http://schemas.microsoft.com/office/drawing/2014/main" id="{712C4DDC-00F5-A872-2939-2B5A96A9E5ED}"/>
              </a:ext>
            </a:extLst>
          </p:cNvPr>
          <p:cNvGrpSpPr>
            <a:grpSpLocks/>
          </p:cNvGrpSpPr>
          <p:nvPr/>
        </p:nvGrpSpPr>
        <p:grpSpPr>
          <a:xfrm>
            <a:off x="659955" y="4315034"/>
            <a:ext cx="4819044" cy="274320"/>
            <a:chOff x="1997608" y="3543860"/>
            <a:chExt cx="4819044" cy="317645"/>
          </a:xfrm>
          <a:noFill/>
        </p:grpSpPr>
        <p:sp>
          <p:nvSpPr>
            <p:cNvPr id="567" name="Rounded Rectangle 566">
              <a:extLst>
                <a:ext uri="{FF2B5EF4-FFF2-40B4-BE49-F238E27FC236}">
                  <a16:creationId xmlns:a16="http://schemas.microsoft.com/office/drawing/2014/main" id="{6714C45B-F603-9C65-CD4B-560C2860ED97}"/>
                </a:ext>
              </a:extLst>
            </p:cNvPr>
            <p:cNvSpPr/>
            <p:nvPr/>
          </p:nvSpPr>
          <p:spPr>
            <a:xfrm>
              <a:off x="3466795"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68" name="Rounded Rectangle 567">
              <a:extLst>
                <a:ext uri="{FF2B5EF4-FFF2-40B4-BE49-F238E27FC236}">
                  <a16:creationId xmlns:a16="http://schemas.microsoft.com/office/drawing/2014/main" id="{574B1201-56C2-01F4-E694-11D75B144C50}"/>
                </a:ext>
              </a:extLst>
            </p:cNvPr>
            <p:cNvSpPr/>
            <p:nvPr/>
          </p:nvSpPr>
          <p:spPr>
            <a:xfrm>
              <a:off x="4446253"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69" name="Rounded Rectangle 568">
              <a:extLst>
                <a:ext uri="{FF2B5EF4-FFF2-40B4-BE49-F238E27FC236}">
                  <a16:creationId xmlns:a16="http://schemas.microsoft.com/office/drawing/2014/main" id="{C95F5CF1-EF5B-2804-8B46-3AFC0B91FFDE}"/>
                </a:ext>
              </a:extLst>
            </p:cNvPr>
            <p:cNvSpPr/>
            <p:nvPr/>
          </p:nvSpPr>
          <p:spPr>
            <a:xfrm>
              <a:off x="2487337"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70" name="Rounded Rectangle 569">
              <a:extLst>
                <a:ext uri="{FF2B5EF4-FFF2-40B4-BE49-F238E27FC236}">
                  <a16:creationId xmlns:a16="http://schemas.microsoft.com/office/drawing/2014/main" id="{4A8640A8-9B01-2F01-55F4-BEDE731572E4}"/>
                </a:ext>
              </a:extLst>
            </p:cNvPr>
            <p:cNvSpPr/>
            <p:nvPr/>
          </p:nvSpPr>
          <p:spPr>
            <a:xfrm>
              <a:off x="3956524"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71" name="Rounded Rectangle 570">
              <a:extLst>
                <a:ext uri="{FF2B5EF4-FFF2-40B4-BE49-F238E27FC236}">
                  <a16:creationId xmlns:a16="http://schemas.microsoft.com/office/drawing/2014/main" id="{72FBC13C-4C2B-3BD0-882F-02DA65A56C6F}"/>
                </a:ext>
              </a:extLst>
            </p:cNvPr>
            <p:cNvSpPr/>
            <p:nvPr/>
          </p:nvSpPr>
          <p:spPr>
            <a:xfrm>
              <a:off x="4935982"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72" name="Rounded Rectangle 571">
              <a:extLst>
                <a:ext uri="{FF2B5EF4-FFF2-40B4-BE49-F238E27FC236}">
                  <a16:creationId xmlns:a16="http://schemas.microsoft.com/office/drawing/2014/main" id="{C82099EF-29BD-A5FB-CDC2-33C3218DEC25}"/>
                </a:ext>
              </a:extLst>
            </p:cNvPr>
            <p:cNvSpPr/>
            <p:nvPr/>
          </p:nvSpPr>
          <p:spPr>
            <a:xfrm>
              <a:off x="1997608"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73" name="Rounded Rectangle 572">
              <a:extLst>
                <a:ext uri="{FF2B5EF4-FFF2-40B4-BE49-F238E27FC236}">
                  <a16:creationId xmlns:a16="http://schemas.microsoft.com/office/drawing/2014/main" id="{5D553277-1CE1-9917-995A-FE5B61DC80C8}"/>
                </a:ext>
              </a:extLst>
            </p:cNvPr>
            <p:cNvSpPr/>
            <p:nvPr/>
          </p:nvSpPr>
          <p:spPr>
            <a:xfrm>
              <a:off x="2977066"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74" name="Rounded Rectangle 573">
              <a:extLst>
                <a:ext uri="{FF2B5EF4-FFF2-40B4-BE49-F238E27FC236}">
                  <a16:creationId xmlns:a16="http://schemas.microsoft.com/office/drawing/2014/main" id="{0BD308FF-413B-8F2A-068E-DF8204D4D786}"/>
                </a:ext>
              </a:extLst>
            </p:cNvPr>
            <p:cNvSpPr/>
            <p:nvPr/>
          </p:nvSpPr>
          <p:spPr>
            <a:xfrm>
              <a:off x="6405172" y="3543860"/>
              <a:ext cx="411480" cy="317645"/>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sp>
          <p:nvSpPr>
            <p:cNvPr id="575" name="Rounded Rectangle 574">
              <a:extLst>
                <a:ext uri="{FF2B5EF4-FFF2-40B4-BE49-F238E27FC236}">
                  <a16:creationId xmlns:a16="http://schemas.microsoft.com/office/drawing/2014/main" id="{6F10E3BD-ADF4-7891-744B-D0AAE87DE962}"/>
                </a:ext>
              </a:extLst>
            </p:cNvPr>
            <p:cNvSpPr/>
            <p:nvPr/>
          </p:nvSpPr>
          <p:spPr>
            <a:xfrm>
              <a:off x="5425711"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76" name="Rounded Rectangle 575">
              <a:extLst>
                <a:ext uri="{FF2B5EF4-FFF2-40B4-BE49-F238E27FC236}">
                  <a16:creationId xmlns:a16="http://schemas.microsoft.com/office/drawing/2014/main" id="{72D58AC9-CB7C-B447-CCB6-66A538624891}"/>
                </a:ext>
              </a:extLst>
            </p:cNvPr>
            <p:cNvSpPr/>
            <p:nvPr/>
          </p:nvSpPr>
          <p:spPr>
            <a:xfrm>
              <a:off x="5915440" y="3543860"/>
              <a:ext cx="411480" cy="317645"/>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grpSp>
        <p:nvGrpSpPr>
          <p:cNvPr id="577" name="Group 576">
            <a:extLst>
              <a:ext uri="{FF2B5EF4-FFF2-40B4-BE49-F238E27FC236}">
                <a16:creationId xmlns:a16="http://schemas.microsoft.com/office/drawing/2014/main" id="{91DFA8A3-CB20-A6AB-DC65-4CD45E84D246}"/>
              </a:ext>
            </a:extLst>
          </p:cNvPr>
          <p:cNvGrpSpPr>
            <a:grpSpLocks/>
          </p:cNvGrpSpPr>
          <p:nvPr/>
        </p:nvGrpSpPr>
        <p:grpSpPr>
          <a:xfrm>
            <a:off x="459512" y="4136524"/>
            <a:ext cx="4799240" cy="172009"/>
            <a:chOff x="1806037" y="3371851"/>
            <a:chExt cx="4799240" cy="172009"/>
          </a:xfrm>
        </p:grpSpPr>
        <p:sp>
          <p:nvSpPr>
            <p:cNvPr id="578" name="Right Bracket 577">
              <a:extLst>
                <a:ext uri="{FF2B5EF4-FFF2-40B4-BE49-F238E27FC236}">
                  <a16:creationId xmlns:a16="http://schemas.microsoft.com/office/drawing/2014/main" id="{249E7455-E145-8BC1-E382-AD6CF1C1A6F3}"/>
                </a:ext>
              </a:extLst>
            </p:cNvPr>
            <p:cNvSpPr/>
            <p:nvPr/>
          </p:nvSpPr>
          <p:spPr>
            <a:xfrm rot="16200000">
              <a:off x="3927036" y="1337557"/>
              <a:ext cx="85303" cy="4327302"/>
            </a:xfrm>
            <a:prstGeom prst="rightBracket">
              <a:avLst>
                <a:gd name="adj" fmla="val 613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srgbClr val="FFFF00"/>
                </a:solidFill>
                <a:latin typeface="Arial"/>
              </a:endParaRPr>
            </a:p>
          </p:txBody>
        </p:sp>
        <p:sp>
          <p:nvSpPr>
            <p:cNvPr id="579" name="U-Turn Arrow 578">
              <a:extLst>
                <a:ext uri="{FF2B5EF4-FFF2-40B4-BE49-F238E27FC236}">
                  <a16:creationId xmlns:a16="http://schemas.microsoft.com/office/drawing/2014/main" id="{BFA4835B-5CE3-1425-5D07-3E390CD17A7B}"/>
                </a:ext>
              </a:extLst>
            </p:cNvPr>
            <p:cNvSpPr/>
            <p:nvPr/>
          </p:nvSpPr>
          <p:spPr>
            <a:xfrm flipH="1">
              <a:off x="5865136" y="3371851"/>
              <a:ext cx="740141" cy="172009"/>
            </a:xfrm>
            <a:prstGeom prst="uturnArrow">
              <a:avLst>
                <a:gd name="adj1" fmla="val 0"/>
                <a:gd name="adj2" fmla="val 12854"/>
                <a:gd name="adj3" fmla="val 0"/>
                <a:gd name="adj4" fmla="val 50314"/>
                <a:gd name="adj5" fmla="val 5046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sp>
        <p:nvSpPr>
          <p:cNvPr id="104" name="TextBox 103">
            <a:extLst>
              <a:ext uri="{FF2B5EF4-FFF2-40B4-BE49-F238E27FC236}">
                <a16:creationId xmlns:a16="http://schemas.microsoft.com/office/drawing/2014/main" id="{FC33F337-7608-7186-7496-7AF5FBDB5976}"/>
              </a:ext>
            </a:extLst>
          </p:cNvPr>
          <p:cNvSpPr txBox="1"/>
          <p:nvPr/>
        </p:nvSpPr>
        <p:spPr>
          <a:xfrm>
            <a:off x="9786858" y="5574078"/>
            <a:ext cx="2168286" cy="276999"/>
          </a:xfrm>
          <a:prstGeom prst="rect">
            <a:avLst/>
          </a:prstGeom>
          <a:noFill/>
        </p:spPr>
        <p:txBody>
          <a:bodyPr wrap="square" lIns="34290" rIns="34290" rtlCol="0">
            <a:spAutoFit/>
          </a:bodyPr>
          <a:lstStyle/>
          <a:p>
            <a:pPr defTabSz="685800" fontAlgn="base">
              <a:spcBef>
                <a:spcPct val="0"/>
              </a:spcBef>
              <a:spcAft>
                <a:spcPct val="0"/>
              </a:spcAft>
              <a:defRPr/>
            </a:pPr>
            <a:r>
              <a:rPr lang="en-US" sz="1200" b="1" i="1" dirty="0">
                <a:solidFill>
                  <a:srgbClr val="00FFFF"/>
                </a:solidFill>
                <a:latin typeface="Times New Roman" charset="0"/>
                <a:ea typeface="ＭＳ Ｐゴシック" charset="-128"/>
                <a:cs typeface="ＭＳ Ｐゴシック"/>
              </a:rPr>
              <a:t>Kuperberg &amp; Jaeger,  LCN, 2016</a:t>
            </a:r>
            <a:endParaRPr lang="en-US" sz="900" b="1" i="1" dirty="0">
              <a:solidFill>
                <a:srgbClr val="00FFFF"/>
              </a:solidFill>
              <a:latin typeface="Times New Roman" charset="0"/>
              <a:ea typeface="ＭＳ Ｐゴシック" charset="-128"/>
              <a:cs typeface="ＭＳ Ｐゴシック"/>
            </a:endParaRPr>
          </a:p>
        </p:txBody>
      </p:sp>
      <p:grpSp>
        <p:nvGrpSpPr>
          <p:cNvPr id="245" name="Group 244"/>
          <p:cNvGrpSpPr/>
          <p:nvPr/>
        </p:nvGrpSpPr>
        <p:grpSpPr>
          <a:xfrm>
            <a:off x="7548516" y="1603248"/>
            <a:ext cx="4406628" cy="3916516"/>
            <a:chOff x="2424156" y="776940"/>
            <a:chExt cx="6602282" cy="5983417"/>
          </a:xfrm>
        </p:grpSpPr>
        <p:grpSp>
          <p:nvGrpSpPr>
            <p:cNvPr id="82" name="Group 81"/>
            <p:cNvGrpSpPr/>
            <p:nvPr/>
          </p:nvGrpSpPr>
          <p:grpSpPr>
            <a:xfrm>
              <a:off x="7316379" y="6100036"/>
              <a:ext cx="1479901" cy="660321"/>
              <a:chOff x="7316379" y="6100036"/>
              <a:chExt cx="1479901" cy="660321"/>
            </a:xfrm>
          </p:grpSpPr>
          <p:cxnSp>
            <p:nvCxnSpPr>
              <p:cNvPr id="14" name="Straight Arrow Connector 13">
                <a:extLst>
                  <a:ext uri="{FF2B5EF4-FFF2-40B4-BE49-F238E27FC236}">
                    <a16:creationId xmlns:a16="http://schemas.microsoft.com/office/drawing/2014/main" id="{8C71E674-DE8D-4147-A960-157ED11472D1}"/>
                  </a:ext>
                </a:extLst>
              </p:cNvPr>
              <p:cNvCxnSpPr>
                <a:cxnSpLocks/>
              </p:cNvCxnSpPr>
              <p:nvPr/>
            </p:nvCxnSpPr>
            <p:spPr>
              <a:xfrm>
                <a:off x="7589212"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446F318-DD69-E4A8-54C4-F8A282AF1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22494" y="6614133"/>
                <a:ext cx="333437" cy="85290"/>
              </a:xfrm>
              <a:prstGeom prst="rect">
                <a:avLst/>
              </a:prstGeom>
            </p:spPr>
          </p:pic>
          <p:pic>
            <p:nvPicPr>
              <p:cNvPr id="16" name="Picture 15">
                <a:extLst>
                  <a:ext uri="{FF2B5EF4-FFF2-40B4-BE49-F238E27FC236}">
                    <a16:creationId xmlns:a16="http://schemas.microsoft.com/office/drawing/2014/main" id="{9A84A374-97D9-A16E-88CF-B5A8F470C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488" y="6553200"/>
                <a:ext cx="138988" cy="207157"/>
              </a:xfrm>
              <a:prstGeom prst="rect">
                <a:avLst/>
              </a:prstGeom>
            </p:spPr>
          </p:pic>
          <p:cxnSp>
            <p:nvCxnSpPr>
              <p:cNvPr id="17" name="Straight Arrow Connector 16">
                <a:extLst>
                  <a:ext uri="{FF2B5EF4-FFF2-40B4-BE49-F238E27FC236}">
                    <a16:creationId xmlns:a16="http://schemas.microsoft.com/office/drawing/2014/main" id="{8C1DFC1E-587F-B0E7-8283-156ED67C6CD0}"/>
                  </a:ext>
                </a:extLst>
              </p:cNvPr>
              <p:cNvCxnSpPr>
                <a:cxnSpLocks/>
              </p:cNvCxnSpPr>
              <p:nvPr/>
            </p:nvCxnSpPr>
            <p:spPr>
              <a:xfrm>
                <a:off x="8436981"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0E6489D-A33D-267F-7BC0-B0FF256F8E68}"/>
                  </a:ext>
                </a:extLst>
              </p:cNvPr>
              <p:cNvGrpSpPr/>
              <p:nvPr/>
            </p:nvGrpSpPr>
            <p:grpSpPr>
              <a:xfrm>
                <a:off x="7316379" y="6100056"/>
                <a:ext cx="545670" cy="352652"/>
                <a:chOff x="2400590" y="5765537"/>
                <a:chExt cx="605702" cy="341694"/>
              </a:xfrm>
            </p:grpSpPr>
            <p:sp>
              <p:nvSpPr>
                <p:cNvPr id="22" name="TextBox 21">
                  <a:extLst>
                    <a:ext uri="{FF2B5EF4-FFF2-40B4-BE49-F238E27FC236}">
                      <a16:creationId xmlns:a16="http://schemas.microsoft.com/office/drawing/2014/main" id="{3F71593A-D35D-D7C1-A284-C502FB566D73}"/>
                    </a:ext>
                  </a:extLst>
                </p:cNvPr>
                <p:cNvSpPr txBox="1"/>
                <p:nvPr/>
              </p:nvSpPr>
              <p:spPr>
                <a:xfrm>
                  <a:off x="2400590" y="5765537"/>
                  <a:ext cx="605702" cy="341694"/>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visual</a:t>
                  </a:r>
                </a:p>
              </p:txBody>
            </p:sp>
            <p:sp>
              <p:nvSpPr>
                <p:cNvPr id="23" name="Rounded Rectangle 22">
                  <a:extLst>
                    <a:ext uri="{FF2B5EF4-FFF2-40B4-BE49-F238E27FC236}">
                      <a16:creationId xmlns:a16="http://schemas.microsoft.com/office/drawing/2014/main" id="{F898DAD0-79DB-6F6F-CC7B-AC4AC5B1C289}"/>
                    </a:ext>
                  </a:extLst>
                </p:cNvPr>
                <p:cNvSpPr/>
                <p:nvPr/>
              </p:nvSpPr>
              <p:spPr>
                <a:xfrm>
                  <a:off x="2409908" y="5785642"/>
                  <a:ext cx="587065" cy="241829"/>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nvGrpSpPr>
              <p:cNvPr id="19" name="Group 18">
                <a:extLst>
                  <a:ext uri="{FF2B5EF4-FFF2-40B4-BE49-F238E27FC236}">
                    <a16:creationId xmlns:a16="http://schemas.microsoft.com/office/drawing/2014/main" id="{68157C25-EFA8-D448-2732-99C23A335F39}"/>
                  </a:ext>
                </a:extLst>
              </p:cNvPr>
              <p:cNvGrpSpPr/>
              <p:nvPr/>
            </p:nvGrpSpPr>
            <p:grpSpPr>
              <a:xfrm>
                <a:off x="8077685" y="6100036"/>
                <a:ext cx="718595" cy="352650"/>
                <a:chOff x="3222258" y="5765533"/>
                <a:chExt cx="797652" cy="341693"/>
              </a:xfrm>
            </p:grpSpPr>
            <p:sp>
              <p:nvSpPr>
                <p:cNvPr id="20" name="TextBox 19">
                  <a:extLst>
                    <a:ext uri="{FF2B5EF4-FFF2-40B4-BE49-F238E27FC236}">
                      <a16:creationId xmlns:a16="http://schemas.microsoft.com/office/drawing/2014/main" id="{462FD5B5-2682-95C0-6CFC-537E69BCF235}"/>
                    </a:ext>
                  </a:extLst>
                </p:cNvPr>
                <p:cNvSpPr txBox="1"/>
                <p:nvPr/>
              </p:nvSpPr>
              <p:spPr>
                <a:xfrm>
                  <a:off x="3222258" y="5765533"/>
                  <a:ext cx="797652" cy="341693"/>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auditory</a:t>
                  </a:r>
                </a:p>
              </p:txBody>
            </p:sp>
            <p:sp>
              <p:nvSpPr>
                <p:cNvPr id="21" name="Rounded Rectangle 20">
                  <a:extLst>
                    <a:ext uri="{FF2B5EF4-FFF2-40B4-BE49-F238E27FC236}">
                      <a16:creationId xmlns:a16="http://schemas.microsoft.com/office/drawing/2014/main" id="{7F761AAD-20E3-958D-563B-CEDBFD80DD2A}"/>
                    </a:ext>
                  </a:extLst>
                </p:cNvPr>
                <p:cNvSpPr/>
                <p:nvPr/>
              </p:nvSpPr>
              <p:spPr>
                <a:xfrm>
                  <a:off x="3259199" y="5785642"/>
                  <a:ext cx="723772" cy="236781"/>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grpSp>
          <p:nvGrpSpPr>
            <p:cNvPr id="13" name="Group 12"/>
            <p:cNvGrpSpPr/>
            <p:nvPr/>
          </p:nvGrpSpPr>
          <p:grpSpPr>
            <a:xfrm>
              <a:off x="3978623" y="2084674"/>
              <a:ext cx="5047815" cy="790013"/>
              <a:chOff x="3978623" y="2084674"/>
              <a:chExt cx="5047815" cy="790013"/>
            </a:xfrm>
          </p:grpSpPr>
          <p:sp>
            <p:nvSpPr>
              <p:cNvPr id="6" name="Rounded Rectangle 5">
                <a:extLst>
                  <a:ext uri="{FF2B5EF4-FFF2-40B4-BE49-F238E27FC236}">
                    <a16:creationId xmlns:a16="http://schemas.microsoft.com/office/drawing/2014/main" id="{CBB49D0D-EBCF-C812-FBD0-4DAFC26FF3F6}"/>
                  </a:ext>
                </a:extLst>
              </p:cNvPr>
              <p:cNvSpPr/>
              <p:nvPr/>
            </p:nvSpPr>
            <p:spPr>
              <a:xfrm>
                <a:off x="3978623" y="2164569"/>
                <a:ext cx="5047815" cy="710118"/>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7" name="TextBox 6">
                <a:extLst>
                  <a:ext uri="{FF2B5EF4-FFF2-40B4-BE49-F238E27FC236}">
                    <a16:creationId xmlns:a16="http://schemas.microsoft.com/office/drawing/2014/main" id="{A3092E52-024F-11D3-6422-D6529FF83EB8}"/>
                  </a:ext>
                </a:extLst>
              </p:cNvPr>
              <p:cNvSpPr txBox="1"/>
              <p:nvPr/>
            </p:nvSpPr>
            <p:spPr>
              <a:xfrm>
                <a:off x="5199359" y="2084674"/>
                <a:ext cx="2606345" cy="387918"/>
              </a:xfrm>
              <a:prstGeom prst="rect">
                <a:avLst/>
              </a:prstGeom>
              <a:noFill/>
            </p:spPr>
            <p:txBody>
              <a:bodyPr wrap="none" lIns="34290" rIns="34290" rtlCol="0" anchor="ctr">
                <a:spAutoFit/>
              </a:bodyPr>
              <a:lstStyle/>
              <a:p>
                <a:pPr algn="ctr" defTabSz="342900">
                  <a:defRPr/>
                </a:pPr>
                <a:r>
                  <a:rPr lang="en-US" sz="1050" dirty="0">
                    <a:solidFill>
                      <a:srgbClr val="9966FF"/>
                    </a:solidFill>
                    <a:latin typeface="Arial"/>
                  </a:rPr>
                  <a:t>DISCOURSE STRUCTURE</a:t>
                </a:r>
              </a:p>
            </p:txBody>
          </p:sp>
          <p:sp>
            <p:nvSpPr>
              <p:cNvPr id="112" name="Rounded Rectangle 111">
                <a:extLst>
                  <a:ext uri="{FF2B5EF4-FFF2-40B4-BE49-F238E27FC236}">
                    <a16:creationId xmlns:a16="http://schemas.microsoft.com/office/drawing/2014/main" id="{313B9A8C-3C5A-6A3A-69DF-93E83E9FC224}"/>
                  </a:ext>
                </a:extLst>
              </p:cNvPr>
              <p:cNvSpPr/>
              <p:nvPr/>
            </p:nvSpPr>
            <p:spPr>
              <a:xfrm>
                <a:off x="774327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114" name="Rounded Rectangle 113">
                <a:extLst>
                  <a:ext uri="{FF2B5EF4-FFF2-40B4-BE49-F238E27FC236}">
                    <a16:creationId xmlns:a16="http://schemas.microsoft.com/office/drawing/2014/main" id="{37FD4FF7-6A7B-A962-CD66-DC652CB34ABF}"/>
                  </a:ext>
                </a:extLst>
              </p:cNvPr>
              <p:cNvSpPr/>
              <p:nvPr/>
            </p:nvSpPr>
            <p:spPr>
              <a:xfrm>
                <a:off x="6552552"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115" name="Rounded Rectangle 114">
                <a:extLst>
                  <a:ext uri="{FF2B5EF4-FFF2-40B4-BE49-F238E27FC236}">
                    <a16:creationId xmlns:a16="http://schemas.microsoft.com/office/drawing/2014/main" id="{926A32AC-EE86-84B5-DF19-2A0C21053F34}"/>
                  </a:ext>
                </a:extLst>
              </p:cNvPr>
              <p:cNvSpPr/>
              <p:nvPr/>
            </p:nvSpPr>
            <p:spPr>
              <a:xfrm>
                <a:off x="417110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119" name="Rounded Rectangle 118">
                <a:extLst>
                  <a:ext uri="{FF2B5EF4-FFF2-40B4-BE49-F238E27FC236}">
                    <a16:creationId xmlns:a16="http://schemas.microsoft.com/office/drawing/2014/main" id="{E3A1F557-CE47-0AF2-27A1-2A132F257A8B}"/>
                  </a:ext>
                </a:extLst>
              </p:cNvPr>
              <p:cNvSpPr/>
              <p:nvPr/>
            </p:nvSpPr>
            <p:spPr>
              <a:xfrm>
                <a:off x="5361829"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8" name="Group 7"/>
            <p:cNvGrpSpPr/>
            <p:nvPr/>
          </p:nvGrpSpPr>
          <p:grpSpPr>
            <a:xfrm>
              <a:off x="2424156" y="776940"/>
              <a:ext cx="6602282" cy="1151653"/>
              <a:chOff x="2424156" y="776940"/>
              <a:chExt cx="6602282" cy="1151653"/>
            </a:xfrm>
          </p:grpSpPr>
          <p:grpSp>
            <p:nvGrpSpPr>
              <p:cNvPr id="2" name="Group 1">
                <a:extLst>
                  <a:ext uri="{FF2B5EF4-FFF2-40B4-BE49-F238E27FC236}">
                    <a16:creationId xmlns:a16="http://schemas.microsoft.com/office/drawing/2014/main" id="{2992C0C3-8001-E3B7-7AAD-266CE6E63290}"/>
                  </a:ext>
                </a:extLst>
              </p:cNvPr>
              <p:cNvGrpSpPr/>
              <p:nvPr/>
            </p:nvGrpSpPr>
            <p:grpSpPr>
              <a:xfrm>
                <a:off x="2585199" y="1139239"/>
                <a:ext cx="6274792" cy="689559"/>
                <a:chOff x="4846216" y="1385315"/>
                <a:chExt cx="4154909" cy="555352"/>
              </a:xfrm>
            </p:grpSpPr>
            <p:sp>
              <p:nvSpPr>
                <p:cNvPr id="3" name="Rounded Rectangle 2">
                  <a:extLst>
                    <a:ext uri="{FF2B5EF4-FFF2-40B4-BE49-F238E27FC236}">
                      <a16:creationId xmlns:a16="http://schemas.microsoft.com/office/drawing/2014/main" id="{D90A3B7C-9807-6E02-91CB-D80A784208D4}"/>
                    </a:ext>
                  </a:extLst>
                </p:cNvPr>
                <p:cNvSpPr/>
                <p:nvPr/>
              </p:nvSpPr>
              <p:spPr>
                <a:xfrm>
                  <a:off x="4846216" y="1434897"/>
                  <a:ext cx="4154909" cy="505770"/>
                </a:xfrm>
                <a:prstGeom prst="roundRect">
                  <a:avLst>
                    <a:gd name="adj" fmla="val 50000"/>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defRPr/>
                  </a:pPr>
                  <a:endParaRPr lang="en-US" sz="1350">
                    <a:solidFill>
                      <a:srgbClr val="00FF00"/>
                    </a:solidFill>
                    <a:highlight>
                      <a:srgbClr val="00FF00"/>
                    </a:highlight>
                    <a:latin typeface="Arial"/>
                  </a:endParaRPr>
                </a:p>
              </p:txBody>
            </p:sp>
            <p:sp>
              <p:nvSpPr>
                <p:cNvPr id="4" name="TextBox 3">
                  <a:extLst>
                    <a:ext uri="{FF2B5EF4-FFF2-40B4-BE49-F238E27FC236}">
                      <a16:creationId xmlns:a16="http://schemas.microsoft.com/office/drawing/2014/main" id="{5FD11B65-AAFA-80A0-5792-766F88215941}"/>
                    </a:ext>
                  </a:extLst>
                </p:cNvPr>
                <p:cNvSpPr txBox="1"/>
                <p:nvPr/>
              </p:nvSpPr>
              <p:spPr>
                <a:xfrm>
                  <a:off x="6305549" y="1385315"/>
                  <a:ext cx="1232816" cy="312418"/>
                </a:xfrm>
                <a:prstGeom prst="rect">
                  <a:avLst/>
                </a:prstGeom>
                <a:noFill/>
              </p:spPr>
              <p:txBody>
                <a:bodyPr wrap="none" lIns="34290" rIns="34290" rtlCol="0" anchor="ctr">
                  <a:spAutoFit/>
                </a:bodyPr>
                <a:lstStyle/>
                <a:p>
                  <a:pPr algn="ctr" defTabSz="342900">
                    <a:defRPr/>
                  </a:pPr>
                  <a:r>
                    <a:rPr lang="en-US" sz="1050" dirty="0">
                      <a:solidFill>
                        <a:srgbClr val="FF6666"/>
                      </a:solidFill>
                      <a:latin typeface="Arial"/>
                    </a:rPr>
                    <a:t>INTERPRETATION</a:t>
                  </a:r>
                </a:p>
              </p:txBody>
            </p:sp>
          </p:grpSp>
          <p:sp>
            <p:nvSpPr>
              <p:cNvPr id="9" name="Rounded Rectangle 8">
                <a:extLst>
                  <a:ext uri="{FF2B5EF4-FFF2-40B4-BE49-F238E27FC236}">
                    <a16:creationId xmlns:a16="http://schemas.microsoft.com/office/drawing/2014/main" id="{036B1618-91E3-6774-57C9-B9C6EC5E5C64}"/>
                  </a:ext>
                </a:extLst>
              </p:cNvPr>
              <p:cNvSpPr/>
              <p:nvPr/>
            </p:nvSpPr>
            <p:spPr>
              <a:xfrm>
                <a:off x="2424156" y="776940"/>
                <a:ext cx="6602282" cy="1151653"/>
              </a:xfrm>
              <a:prstGeom prst="roundRect">
                <a:avLst>
                  <a:gd name="adj" fmla="val 49644"/>
                </a:avLst>
              </a:prstGeom>
              <a:noFill/>
              <a:ln>
                <a:solidFill>
                  <a:schemeClr val="accent6">
                    <a:lumMod val="60000"/>
                    <a:lumOff val="40000"/>
                    <a:alpha val="9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7030A0"/>
                  </a:solidFill>
                  <a:latin typeface="Arial"/>
                </a:endParaRPr>
              </a:p>
            </p:txBody>
          </p:sp>
          <p:sp>
            <p:nvSpPr>
              <p:cNvPr id="10" name="TextBox 9">
                <a:extLst>
                  <a:ext uri="{FF2B5EF4-FFF2-40B4-BE49-F238E27FC236}">
                    <a16:creationId xmlns:a16="http://schemas.microsoft.com/office/drawing/2014/main" id="{89FD4CC7-5333-4F51-E1C0-C33CC6B30C96}"/>
                  </a:ext>
                </a:extLst>
              </p:cNvPr>
              <p:cNvSpPr txBox="1"/>
              <p:nvPr/>
            </p:nvSpPr>
            <p:spPr>
              <a:xfrm>
                <a:off x="3478008" y="843794"/>
                <a:ext cx="4234907" cy="246857"/>
              </a:xfrm>
              <a:prstGeom prst="rect">
                <a:avLst/>
              </a:prstGeom>
              <a:noFill/>
            </p:spPr>
            <p:txBody>
              <a:bodyPr wrap="square" lIns="34290" tIns="0" rIns="34290" bIns="0" rtlCol="0" anchor="ctr">
                <a:spAutoFit/>
              </a:bodyPr>
              <a:lstStyle/>
              <a:p>
                <a:pPr algn="ctr" defTabSz="685800">
                  <a:defRPr/>
                </a:pPr>
                <a:r>
                  <a:rPr lang="en-US" sz="1050" dirty="0">
                    <a:solidFill>
                      <a:schemeClr val="accent6">
                        <a:lumMod val="60000"/>
                        <a:lumOff val="40000"/>
                      </a:schemeClr>
                    </a:solidFill>
                    <a:latin typeface="Arial"/>
                    <a:cs typeface="Arial"/>
                  </a:rPr>
                  <a:t>STORED REAL-WORLD KNOWLEDGE</a:t>
                </a:r>
              </a:p>
            </p:txBody>
          </p:sp>
          <p:sp>
            <p:nvSpPr>
              <p:cNvPr id="45" name="Rounded Rectangle 44">
                <a:extLst>
                  <a:ext uri="{FF2B5EF4-FFF2-40B4-BE49-F238E27FC236}">
                    <a16:creationId xmlns:a16="http://schemas.microsoft.com/office/drawing/2014/main" id="{313B9A8C-3C5A-6A3A-69DF-93E83E9FC224}"/>
                  </a:ext>
                </a:extLst>
              </p:cNvPr>
              <p:cNvSpPr/>
              <p:nvPr/>
            </p:nvSpPr>
            <p:spPr>
              <a:xfrm>
                <a:off x="7055682"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46" name="Rounded Rectangle 45">
                <a:extLst>
                  <a:ext uri="{FF2B5EF4-FFF2-40B4-BE49-F238E27FC236}">
                    <a16:creationId xmlns:a16="http://schemas.microsoft.com/office/drawing/2014/main" id="{37FD4FF7-6A7B-A962-CD66-DC652CB34ABF}"/>
                  </a:ext>
                </a:extLst>
              </p:cNvPr>
              <p:cNvSpPr/>
              <p:nvPr/>
            </p:nvSpPr>
            <p:spPr>
              <a:xfrm>
                <a:off x="4996168"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47" name="Rounded Rectangle 46">
                <a:extLst>
                  <a:ext uri="{FF2B5EF4-FFF2-40B4-BE49-F238E27FC236}">
                    <a16:creationId xmlns:a16="http://schemas.microsoft.com/office/drawing/2014/main" id="{926A32AC-EE86-84B5-DF19-2A0C21053F34}"/>
                  </a:ext>
                </a:extLst>
              </p:cNvPr>
              <p:cNvSpPr/>
              <p:nvPr/>
            </p:nvSpPr>
            <p:spPr>
              <a:xfrm>
                <a:off x="2936655"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27" name="Group 26"/>
            <p:cNvGrpSpPr/>
            <p:nvPr/>
          </p:nvGrpSpPr>
          <p:grpSpPr>
            <a:xfrm>
              <a:off x="6844244" y="4890745"/>
              <a:ext cx="928156" cy="443255"/>
              <a:chOff x="6754554" y="4673973"/>
              <a:chExt cx="928156" cy="443255"/>
            </a:xfrm>
          </p:grpSpPr>
          <p:sp>
            <p:nvSpPr>
              <p:cNvPr id="63" name="Rounded Rectangle 62">
                <a:extLst>
                  <a:ext uri="{FF2B5EF4-FFF2-40B4-BE49-F238E27FC236}">
                    <a16:creationId xmlns:a16="http://schemas.microsoft.com/office/drawing/2014/main" id="{BBD385ED-0D7F-7AF6-79AD-86F817D269AF}"/>
                  </a:ext>
                </a:extLst>
              </p:cNvPr>
              <p:cNvSpPr/>
              <p:nvPr/>
            </p:nvSpPr>
            <p:spPr>
              <a:xfrm>
                <a:off x="6754554" y="4673973"/>
                <a:ext cx="928156" cy="443255"/>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57" name="Rounded Rectangle 56">
                <a:extLst>
                  <a:ext uri="{FF2B5EF4-FFF2-40B4-BE49-F238E27FC236}">
                    <a16:creationId xmlns:a16="http://schemas.microsoft.com/office/drawing/2014/main" id="{70DE6477-242E-9BE3-46B3-E7D036AA4F99}"/>
                  </a:ext>
                </a:extLst>
              </p:cNvPr>
              <p:cNvSpPr/>
              <p:nvPr/>
            </p:nvSpPr>
            <p:spPr>
              <a:xfrm>
                <a:off x="6830012" y="4731794"/>
                <a:ext cx="777240" cy="330589"/>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 name="Group 4"/>
            <p:cNvGrpSpPr/>
            <p:nvPr/>
          </p:nvGrpSpPr>
          <p:grpSpPr>
            <a:xfrm>
              <a:off x="8060738" y="4890745"/>
              <a:ext cx="930862" cy="443255"/>
              <a:chOff x="7975631" y="4667514"/>
              <a:chExt cx="930862" cy="443255"/>
            </a:xfrm>
          </p:grpSpPr>
          <p:sp>
            <p:nvSpPr>
              <p:cNvPr id="62" name="Rounded Rectangle 61">
                <a:extLst>
                  <a:ext uri="{FF2B5EF4-FFF2-40B4-BE49-F238E27FC236}">
                    <a16:creationId xmlns:a16="http://schemas.microsoft.com/office/drawing/2014/main" id="{5C2E8194-AFD5-98C3-E606-7782A8E061E6}"/>
                  </a:ext>
                </a:extLst>
              </p:cNvPr>
              <p:cNvSpPr/>
              <p:nvPr/>
            </p:nvSpPr>
            <p:spPr>
              <a:xfrm>
                <a:off x="7975631" y="4667514"/>
                <a:ext cx="930862" cy="443255"/>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0" name="Rounded Rectangle 59">
                <a:extLst>
                  <a:ext uri="{FF2B5EF4-FFF2-40B4-BE49-F238E27FC236}">
                    <a16:creationId xmlns:a16="http://schemas.microsoft.com/office/drawing/2014/main" id="{8DE99C37-966D-302A-DD7B-084A56918DFF}"/>
                  </a:ext>
                </a:extLst>
              </p:cNvPr>
              <p:cNvSpPr/>
              <p:nvPr/>
            </p:nvSpPr>
            <p:spPr>
              <a:xfrm>
                <a:off x="8052442" y="4723847"/>
                <a:ext cx="777240" cy="33058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25" name="Group 24"/>
            <p:cNvGrpSpPr/>
            <p:nvPr/>
          </p:nvGrpSpPr>
          <p:grpSpPr>
            <a:xfrm>
              <a:off x="8060738" y="4096544"/>
              <a:ext cx="930862" cy="545111"/>
              <a:chOff x="8060738" y="4096544"/>
              <a:chExt cx="930862" cy="545111"/>
            </a:xfrm>
          </p:grpSpPr>
          <p:grpSp>
            <p:nvGrpSpPr>
              <p:cNvPr id="33" name="Group 32"/>
              <p:cNvGrpSpPr/>
              <p:nvPr/>
            </p:nvGrpSpPr>
            <p:grpSpPr>
              <a:xfrm>
                <a:off x="8060738" y="4198400"/>
                <a:ext cx="930862" cy="443255"/>
                <a:chOff x="7933894" y="4198400"/>
                <a:chExt cx="930862" cy="443255"/>
              </a:xfrm>
            </p:grpSpPr>
            <p:sp>
              <p:nvSpPr>
                <p:cNvPr id="51" name="Rounded Rectangle 50">
                  <a:extLst>
                    <a:ext uri="{FF2B5EF4-FFF2-40B4-BE49-F238E27FC236}">
                      <a16:creationId xmlns:a16="http://schemas.microsoft.com/office/drawing/2014/main" id="{5C2E8194-AFD5-98C3-E606-7782A8E061E6}"/>
                    </a:ext>
                  </a:extLst>
                </p:cNvPr>
                <p:cNvSpPr/>
                <p:nvPr/>
              </p:nvSpPr>
              <p:spPr>
                <a:xfrm>
                  <a:off x="7933894" y="4198400"/>
                  <a:ext cx="930862" cy="44325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7" name="Rounded Rectangle 66">
                  <a:extLst>
                    <a:ext uri="{FF2B5EF4-FFF2-40B4-BE49-F238E27FC236}">
                      <a16:creationId xmlns:a16="http://schemas.microsoft.com/office/drawing/2014/main" id="{70DE6477-242E-9BE3-46B3-E7D036AA4F99}"/>
                    </a:ext>
                  </a:extLst>
                </p:cNvPr>
                <p:cNvSpPr/>
                <p:nvPr/>
              </p:nvSpPr>
              <p:spPr>
                <a:xfrm>
                  <a:off x="8010705" y="4254733"/>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39" name="Group 38"/>
              <p:cNvGrpSpPr/>
              <p:nvPr/>
            </p:nvGrpSpPr>
            <p:grpSpPr>
              <a:xfrm>
                <a:off x="8260744" y="4096544"/>
                <a:ext cx="537987" cy="246856"/>
                <a:chOff x="8133900" y="4007188"/>
                <a:chExt cx="537987" cy="246856"/>
              </a:xfrm>
            </p:grpSpPr>
            <p:sp>
              <p:nvSpPr>
                <p:cNvPr id="73" name="Rectangle 72"/>
                <p:cNvSpPr/>
                <p:nvPr/>
              </p:nvSpPr>
              <p:spPr>
                <a:xfrm>
                  <a:off x="8164715" y="4081433"/>
                  <a:ext cx="476356"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0" name="TextBox 49">
                  <a:extLst>
                    <a:ext uri="{FF2B5EF4-FFF2-40B4-BE49-F238E27FC236}">
                      <a16:creationId xmlns:a16="http://schemas.microsoft.com/office/drawing/2014/main" id="{05FE356B-372E-D1A5-ECCB-39CA7112BB83}"/>
                    </a:ext>
                  </a:extLst>
                </p:cNvPr>
                <p:cNvSpPr txBox="1"/>
                <p:nvPr/>
              </p:nvSpPr>
              <p:spPr>
                <a:xfrm>
                  <a:off x="8133900" y="4007188"/>
                  <a:ext cx="537987" cy="246856"/>
                </a:xfrm>
                <a:prstGeom prst="rect">
                  <a:avLst/>
                </a:prstGeom>
                <a:noFill/>
              </p:spPr>
              <p:txBody>
                <a:bodyPr wrap="none" lIns="0" tIns="0" rIns="0" bIns="0" rtlCol="0" anchor="b">
                  <a:spAutoFit/>
                </a:bodyPr>
                <a:lstStyle/>
                <a:p>
                  <a:pPr algn="ctr" defTabSz="685800">
                    <a:defRPr/>
                  </a:pPr>
                  <a:r>
                    <a:rPr lang="en-US" sz="1050" dirty="0">
                      <a:solidFill>
                        <a:srgbClr val="FFFF00"/>
                      </a:solidFill>
                      <a:latin typeface="Arial" panose="020B0604020202020204" pitchFamily="34" charset="0"/>
                      <a:cs typeface="Arial" panose="020B0604020202020204" pitchFamily="34" charset="0"/>
                    </a:rPr>
                    <a:t>SYNT</a:t>
                  </a:r>
                </a:p>
              </p:txBody>
            </p:sp>
          </p:grpSp>
        </p:grpSp>
        <p:grpSp>
          <p:nvGrpSpPr>
            <p:cNvPr id="28" name="Group 27"/>
            <p:cNvGrpSpPr/>
            <p:nvPr/>
          </p:nvGrpSpPr>
          <p:grpSpPr>
            <a:xfrm>
              <a:off x="6844244" y="4096544"/>
              <a:ext cx="928156" cy="551570"/>
              <a:chOff x="6844244" y="4096544"/>
              <a:chExt cx="928156" cy="551570"/>
            </a:xfrm>
          </p:grpSpPr>
          <p:grpSp>
            <p:nvGrpSpPr>
              <p:cNvPr id="29" name="Group 28"/>
              <p:cNvGrpSpPr/>
              <p:nvPr/>
            </p:nvGrpSpPr>
            <p:grpSpPr>
              <a:xfrm>
                <a:off x="6844244" y="4204859"/>
                <a:ext cx="928156" cy="443255"/>
                <a:chOff x="6723322" y="4204859"/>
                <a:chExt cx="928156" cy="443255"/>
              </a:xfrm>
            </p:grpSpPr>
            <p:sp>
              <p:nvSpPr>
                <p:cNvPr id="54" name="Rounded Rectangle 53">
                  <a:extLst>
                    <a:ext uri="{FF2B5EF4-FFF2-40B4-BE49-F238E27FC236}">
                      <a16:creationId xmlns:a16="http://schemas.microsoft.com/office/drawing/2014/main" id="{BBD385ED-0D7F-7AF6-79AD-86F817D269AF}"/>
                    </a:ext>
                  </a:extLst>
                </p:cNvPr>
                <p:cNvSpPr/>
                <p:nvPr/>
              </p:nvSpPr>
              <p:spPr>
                <a:xfrm>
                  <a:off x="6723322" y="4204859"/>
                  <a:ext cx="928156" cy="44325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6" name="Rounded Rectangle 65">
                  <a:extLst>
                    <a:ext uri="{FF2B5EF4-FFF2-40B4-BE49-F238E27FC236}">
                      <a16:creationId xmlns:a16="http://schemas.microsoft.com/office/drawing/2014/main" id="{70DE6477-242E-9BE3-46B3-E7D036AA4F99}"/>
                    </a:ext>
                  </a:extLst>
                </p:cNvPr>
                <p:cNvSpPr/>
                <p:nvPr/>
              </p:nvSpPr>
              <p:spPr>
                <a:xfrm>
                  <a:off x="6798780" y="4261192"/>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40" name="Group 139"/>
              <p:cNvGrpSpPr/>
              <p:nvPr/>
            </p:nvGrpSpPr>
            <p:grpSpPr>
              <a:xfrm>
                <a:off x="7089765" y="4096544"/>
                <a:ext cx="437114" cy="246856"/>
                <a:chOff x="7089765" y="4096544"/>
                <a:chExt cx="437114" cy="246856"/>
              </a:xfrm>
            </p:grpSpPr>
            <p:sp>
              <p:nvSpPr>
                <p:cNvPr id="34" name="Rectangle 33"/>
                <p:cNvSpPr/>
                <p:nvPr/>
              </p:nvSpPr>
              <p:spPr>
                <a:xfrm>
                  <a:off x="7115540" y="4170055"/>
                  <a:ext cx="38556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3" name="TextBox 52">
                  <a:extLst>
                    <a:ext uri="{FF2B5EF4-FFF2-40B4-BE49-F238E27FC236}">
                      <a16:creationId xmlns:a16="http://schemas.microsoft.com/office/drawing/2014/main" id="{461EDF08-A4B5-3425-1531-19C8DFD5D794}"/>
                    </a:ext>
                  </a:extLst>
                </p:cNvPr>
                <p:cNvSpPr txBox="1"/>
                <p:nvPr/>
              </p:nvSpPr>
              <p:spPr>
                <a:xfrm>
                  <a:off x="7089765" y="4096544"/>
                  <a:ext cx="437114" cy="246856"/>
                </a:xfrm>
                <a:prstGeom prst="rect">
                  <a:avLst/>
                </a:prstGeom>
                <a:noFill/>
              </p:spPr>
              <p:txBody>
                <a:bodyPr wrap="none" lIns="0" tIns="0" rIns="0" bIns="0" rtlCol="0" anchor="b">
                  <a:spAutoFit/>
                </a:bodyPr>
                <a:lstStyle/>
                <a:p>
                  <a:pPr algn="ctr" defTabSz="685800">
                    <a:defRPr/>
                  </a:pPr>
                  <a:r>
                    <a:rPr lang="en-US" sz="1050" dirty="0">
                      <a:solidFill>
                        <a:srgbClr val="FF99FF"/>
                      </a:solidFill>
                      <a:latin typeface="Arial" panose="020B0604020202020204" pitchFamily="34" charset="0"/>
                      <a:cs typeface="Arial" panose="020B0604020202020204" pitchFamily="34" charset="0"/>
                    </a:rPr>
                    <a:t>SEM</a:t>
                  </a:r>
                </a:p>
              </p:txBody>
            </p:sp>
          </p:grpSp>
        </p:grpSp>
        <p:grpSp>
          <p:nvGrpSpPr>
            <p:cNvPr id="235" name="Group 234"/>
            <p:cNvGrpSpPr/>
            <p:nvPr/>
          </p:nvGrpSpPr>
          <p:grpSpPr>
            <a:xfrm>
              <a:off x="7199816" y="5487236"/>
              <a:ext cx="1563184" cy="454123"/>
              <a:chOff x="7199816" y="5487236"/>
              <a:chExt cx="1563184" cy="454123"/>
            </a:xfrm>
          </p:grpSpPr>
          <p:sp>
            <p:nvSpPr>
              <p:cNvPr id="26" name="Rounded Rectangle 25">
                <a:extLst>
                  <a:ext uri="{FF2B5EF4-FFF2-40B4-BE49-F238E27FC236}">
                    <a16:creationId xmlns:a16="http://schemas.microsoft.com/office/drawing/2014/main" id="{70DE6477-242E-9BE3-46B3-E7D036AA4F99}"/>
                  </a:ext>
                </a:extLst>
              </p:cNvPr>
              <p:cNvSpPr/>
              <p:nvPr/>
            </p:nvSpPr>
            <p:spPr>
              <a:xfrm>
                <a:off x="7199816" y="5644504"/>
                <a:ext cx="724984" cy="296855"/>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sp>
            <p:nvSpPr>
              <p:cNvPr id="32" name="Rounded Rectangle 31">
                <a:extLst>
                  <a:ext uri="{FF2B5EF4-FFF2-40B4-BE49-F238E27FC236}">
                    <a16:creationId xmlns:a16="http://schemas.microsoft.com/office/drawing/2014/main" id="{8DE99C37-966D-302A-DD7B-084A56918DFF}"/>
                  </a:ext>
                </a:extLst>
              </p:cNvPr>
              <p:cNvSpPr/>
              <p:nvPr/>
            </p:nvSpPr>
            <p:spPr>
              <a:xfrm>
                <a:off x="8038016" y="5644504"/>
                <a:ext cx="724984" cy="29685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nvGrpSpPr>
              <p:cNvPr id="93" name="Group 92"/>
              <p:cNvGrpSpPr/>
              <p:nvPr/>
            </p:nvGrpSpPr>
            <p:grpSpPr>
              <a:xfrm>
                <a:off x="8150729" y="5487237"/>
                <a:ext cx="499559" cy="211590"/>
                <a:chOff x="8153114" y="4042454"/>
                <a:chExt cx="499559" cy="211590"/>
              </a:xfrm>
            </p:grpSpPr>
            <p:sp>
              <p:nvSpPr>
                <p:cNvPr id="94" name="Rectangle 93"/>
                <p:cNvSpPr/>
                <p:nvPr/>
              </p:nvSpPr>
              <p:spPr>
                <a:xfrm>
                  <a:off x="8180877" y="4081433"/>
                  <a:ext cx="444032"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95" name="TextBox 94">
                  <a:extLst>
                    <a:ext uri="{FF2B5EF4-FFF2-40B4-BE49-F238E27FC236}">
                      <a16:creationId xmlns:a16="http://schemas.microsoft.com/office/drawing/2014/main" id="{05FE356B-372E-D1A5-ECCB-39CA7112BB83}"/>
                    </a:ext>
                  </a:extLst>
                </p:cNvPr>
                <p:cNvSpPr txBox="1"/>
                <p:nvPr/>
              </p:nvSpPr>
              <p:spPr>
                <a:xfrm>
                  <a:off x="8153114" y="4042454"/>
                  <a:ext cx="499559" cy="211590"/>
                </a:xfrm>
                <a:prstGeom prst="rect">
                  <a:avLst/>
                </a:prstGeom>
                <a:noFill/>
              </p:spPr>
              <p:txBody>
                <a:bodyPr wrap="none" lIns="0" tIns="0" rIns="0" bIns="0" rtlCol="0" anchor="b">
                  <a:spAutoFit/>
                </a:bodyPr>
                <a:lstStyle/>
                <a:p>
                  <a:pPr algn="ctr" defTabSz="685800">
                    <a:defRPr/>
                  </a:pPr>
                  <a:r>
                    <a:rPr lang="en-US" sz="900" dirty="0">
                      <a:solidFill>
                        <a:srgbClr val="00FFFF"/>
                      </a:solidFill>
                      <a:latin typeface="Arial" panose="020B0604020202020204" pitchFamily="34" charset="0"/>
                      <a:cs typeface="Arial" panose="020B0604020202020204" pitchFamily="34" charset="0"/>
                    </a:rPr>
                    <a:t>PHON</a:t>
                  </a:r>
                </a:p>
              </p:txBody>
            </p:sp>
          </p:grpSp>
          <p:grpSp>
            <p:nvGrpSpPr>
              <p:cNvPr id="43" name="Group 42"/>
              <p:cNvGrpSpPr/>
              <p:nvPr/>
            </p:nvGrpSpPr>
            <p:grpSpPr>
              <a:xfrm>
                <a:off x="7317332" y="5487236"/>
                <a:ext cx="489953" cy="211591"/>
                <a:chOff x="7358383" y="5459475"/>
                <a:chExt cx="489953" cy="211591"/>
              </a:xfrm>
            </p:grpSpPr>
            <p:sp>
              <p:nvSpPr>
                <p:cNvPr id="97" name="Rectangle 96"/>
                <p:cNvSpPr/>
                <p:nvPr/>
              </p:nvSpPr>
              <p:spPr>
                <a:xfrm>
                  <a:off x="7377868" y="5525482"/>
                  <a:ext cx="45098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98" name="TextBox 97">
                  <a:extLst>
                    <a:ext uri="{FF2B5EF4-FFF2-40B4-BE49-F238E27FC236}">
                      <a16:creationId xmlns:a16="http://schemas.microsoft.com/office/drawing/2014/main" id="{461EDF08-A4B5-3425-1531-19C8DFD5D794}"/>
                    </a:ext>
                  </a:extLst>
                </p:cNvPr>
                <p:cNvSpPr txBox="1"/>
                <p:nvPr/>
              </p:nvSpPr>
              <p:spPr>
                <a:xfrm>
                  <a:off x="7358383" y="5459475"/>
                  <a:ext cx="489953" cy="211591"/>
                </a:xfrm>
                <a:prstGeom prst="rect">
                  <a:avLst/>
                </a:prstGeom>
                <a:noFill/>
              </p:spPr>
              <p:txBody>
                <a:bodyPr wrap="none" lIns="0" tIns="0" rIns="0" bIns="0" rtlCol="0" anchor="b">
                  <a:spAutoFit/>
                </a:bodyPr>
                <a:lstStyle/>
                <a:p>
                  <a:pPr algn="ctr" defTabSz="685800">
                    <a:defRPr/>
                  </a:pPr>
                  <a:r>
                    <a:rPr lang="en-US" sz="900" dirty="0">
                      <a:solidFill>
                        <a:srgbClr val="FFC000"/>
                      </a:solidFill>
                      <a:latin typeface="Arial" panose="020B0604020202020204" pitchFamily="34" charset="0"/>
                      <a:cs typeface="Arial" panose="020B0604020202020204" pitchFamily="34" charset="0"/>
                    </a:rPr>
                    <a:t>ORTH</a:t>
                  </a:r>
                </a:p>
              </p:txBody>
            </p:sp>
          </p:grpSp>
          <p:grpSp>
            <p:nvGrpSpPr>
              <p:cNvPr id="64" name="Group 63"/>
              <p:cNvGrpSpPr/>
              <p:nvPr/>
            </p:nvGrpSpPr>
            <p:grpSpPr>
              <a:xfrm>
                <a:off x="7259537" y="5725846"/>
                <a:ext cx="604314" cy="134170"/>
                <a:chOff x="7288311" y="5715000"/>
                <a:chExt cx="604314" cy="134170"/>
              </a:xfrm>
            </p:grpSpPr>
            <p:sp>
              <p:nvSpPr>
                <p:cNvPr id="91" name="Rounded Rectangle 90">
                  <a:extLst>
                    <a:ext uri="{FF2B5EF4-FFF2-40B4-BE49-F238E27FC236}">
                      <a16:creationId xmlns:a16="http://schemas.microsoft.com/office/drawing/2014/main" id="{70DE6477-242E-9BE3-46B3-E7D036AA4F99}"/>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06" name="Rounded Rectangle 105">
                  <a:extLst>
                    <a:ext uri="{FF2B5EF4-FFF2-40B4-BE49-F238E27FC236}">
                      <a16:creationId xmlns:a16="http://schemas.microsoft.com/office/drawing/2014/main" id="{70DE6477-242E-9BE3-46B3-E7D036AA4F99}"/>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09" name="Rounded Rectangle 108">
                  <a:extLst>
                    <a:ext uri="{FF2B5EF4-FFF2-40B4-BE49-F238E27FC236}">
                      <a16:creationId xmlns:a16="http://schemas.microsoft.com/office/drawing/2014/main" id="{70DE6477-242E-9BE3-46B3-E7D036AA4F99}"/>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nvGrpSpPr>
              <p:cNvPr id="110" name="Group 109"/>
              <p:cNvGrpSpPr/>
              <p:nvPr/>
            </p:nvGrpSpPr>
            <p:grpSpPr>
              <a:xfrm>
                <a:off x="8097354" y="5725846"/>
                <a:ext cx="604314" cy="134170"/>
                <a:chOff x="7288311" y="5715000"/>
                <a:chExt cx="604314" cy="134170"/>
              </a:xfrm>
            </p:grpSpPr>
            <p:sp>
              <p:nvSpPr>
                <p:cNvPr id="111" name="Rounded Rectangle 110">
                  <a:extLst>
                    <a:ext uri="{FF2B5EF4-FFF2-40B4-BE49-F238E27FC236}">
                      <a16:creationId xmlns:a16="http://schemas.microsoft.com/office/drawing/2014/main" id="{70DE6477-242E-9BE3-46B3-E7D036AA4F99}"/>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13" name="Rounded Rectangle 112">
                  <a:extLst>
                    <a:ext uri="{FF2B5EF4-FFF2-40B4-BE49-F238E27FC236}">
                      <a16:creationId xmlns:a16="http://schemas.microsoft.com/office/drawing/2014/main" id="{70DE6477-242E-9BE3-46B3-E7D036AA4F99}"/>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16" name="Rounded Rectangle 115">
                  <a:extLst>
                    <a:ext uri="{FF2B5EF4-FFF2-40B4-BE49-F238E27FC236}">
                      <a16:creationId xmlns:a16="http://schemas.microsoft.com/office/drawing/2014/main" id="{70DE6477-242E-9BE3-46B3-E7D036AA4F99}"/>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grpSp>
          <p:nvGrpSpPr>
            <p:cNvPr id="237" name="Group 236"/>
            <p:cNvGrpSpPr/>
            <p:nvPr/>
          </p:nvGrpSpPr>
          <p:grpSpPr>
            <a:xfrm>
              <a:off x="5559320" y="4199222"/>
              <a:ext cx="1751335" cy="2202419"/>
              <a:chOff x="5559320" y="4199222"/>
              <a:chExt cx="1751335" cy="2202419"/>
            </a:xfrm>
          </p:grpSpPr>
          <p:sp>
            <p:nvSpPr>
              <p:cNvPr id="100" name="Right Brace 99">
                <a:extLst>
                  <a:ext uri="{FF2B5EF4-FFF2-40B4-BE49-F238E27FC236}">
                    <a16:creationId xmlns:a16="http://schemas.microsoft.com/office/drawing/2014/main" id="{0E946DFA-AE48-9065-0802-F16AAE9B764A}"/>
                  </a:ext>
                </a:extLst>
              </p:cNvPr>
              <p:cNvSpPr/>
              <p:nvPr/>
            </p:nvSpPr>
            <p:spPr>
              <a:xfrm flipH="1">
                <a:off x="6509735" y="4199222"/>
                <a:ext cx="97253" cy="121073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101" name="TextBox 100"/>
              <p:cNvSpPr txBox="1"/>
              <p:nvPr/>
            </p:nvSpPr>
            <p:spPr>
              <a:xfrm>
                <a:off x="5559320" y="4539524"/>
                <a:ext cx="1083656" cy="458447"/>
              </a:xfrm>
              <a:prstGeom prst="rect">
                <a:avLst/>
              </a:prstGeom>
              <a:noFill/>
            </p:spPr>
            <p:txBody>
              <a:bodyPr wrap="none" rtlCol="0" anchor="ctr">
                <a:spAutoFit/>
              </a:bodyPr>
              <a:lstStyle/>
              <a:p>
                <a:pPr algn="ctr" defTabSz="342900">
                  <a:defRPr/>
                </a:pPr>
                <a:r>
                  <a:rPr lang="en-US" sz="1350" dirty="0">
                    <a:solidFill>
                      <a:srgbClr val="FFFFFF"/>
                    </a:solidFill>
                    <a:latin typeface="Helvetica" panose="020B0604020202020204" pitchFamily="34" charset="0"/>
                    <a:cs typeface="Helvetica" panose="020B0604020202020204" pitchFamily="34" charset="0"/>
                  </a:rPr>
                  <a:t>Lexical</a:t>
                </a:r>
              </a:p>
            </p:txBody>
          </p:sp>
          <p:sp>
            <p:nvSpPr>
              <p:cNvPr id="102" name="TextBox 101"/>
              <p:cNvSpPr txBox="1"/>
              <p:nvPr/>
            </p:nvSpPr>
            <p:spPr>
              <a:xfrm>
                <a:off x="5879960" y="5584404"/>
                <a:ext cx="1201341" cy="387918"/>
              </a:xfrm>
              <a:prstGeom prst="rect">
                <a:avLst/>
              </a:prstGeom>
              <a:noFill/>
            </p:spPr>
            <p:txBody>
              <a:bodyPr wrap="none" rtlCol="0" anchor="ctr">
                <a:spAutoFit/>
              </a:bodyPr>
              <a:lstStyle/>
              <a:p>
                <a:pPr algn="ctr" defTabSz="342900">
                  <a:defRPr/>
                </a:pPr>
                <a:r>
                  <a:rPr lang="en-US" sz="1050" dirty="0" err="1">
                    <a:solidFill>
                      <a:srgbClr val="FFFFFF"/>
                    </a:solidFill>
                    <a:latin typeface="Helvetica" panose="020B0604020202020204" pitchFamily="34" charset="0"/>
                    <a:cs typeface="Helvetica" panose="020B0604020202020204" pitchFamily="34" charset="0"/>
                  </a:rPr>
                  <a:t>Sublexical</a:t>
                </a:r>
                <a:endParaRPr lang="en-US" sz="1050" dirty="0">
                  <a:solidFill>
                    <a:srgbClr val="FFFFFF"/>
                  </a:solidFill>
                  <a:latin typeface="Helvetica" panose="020B0604020202020204" pitchFamily="34" charset="0"/>
                  <a:cs typeface="Helvetica" panose="020B0604020202020204" pitchFamily="34" charset="0"/>
                </a:endParaRPr>
              </a:p>
            </p:txBody>
          </p:sp>
          <p:sp>
            <p:nvSpPr>
              <p:cNvPr id="103" name="Right Brace 102">
                <a:extLst>
                  <a:ext uri="{FF2B5EF4-FFF2-40B4-BE49-F238E27FC236}">
                    <a16:creationId xmlns:a16="http://schemas.microsoft.com/office/drawing/2014/main" id="{0E946DFA-AE48-9065-0802-F16AAE9B764A}"/>
                  </a:ext>
                </a:extLst>
              </p:cNvPr>
              <p:cNvSpPr/>
              <p:nvPr/>
            </p:nvSpPr>
            <p:spPr>
              <a:xfrm flipH="1">
                <a:off x="7038085" y="5566914"/>
                <a:ext cx="95323" cy="45720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107" name="TextBox 106">
                <a:extLst>
                  <a:ext uri="{FF2B5EF4-FFF2-40B4-BE49-F238E27FC236}">
                    <a16:creationId xmlns:a16="http://schemas.microsoft.com/office/drawing/2014/main" id="{78082D18-4782-56E7-3913-87D8A59573B5}"/>
                  </a:ext>
                </a:extLst>
              </p:cNvPr>
              <p:cNvSpPr txBox="1"/>
              <p:nvPr/>
            </p:nvSpPr>
            <p:spPr>
              <a:xfrm>
                <a:off x="6272632" y="6066621"/>
                <a:ext cx="1038023" cy="335020"/>
              </a:xfrm>
              <a:prstGeom prst="rect">
                <a:avLst/>
              </a:prstGeom>
              <a:noFill/>
            </p:spPr>
            <p:txBody>
              <a:bodyPr wrap="none" rtlCol="0" anchor="ctr">
                <a:spAutoFit/>
              </a:bodyPr>
              <a:lstStyle/>
              <a:p>
                <a:pPr algn="ctr" defTabSz="342900">
                  <a:defRPr/>
                </a:pPr>
                <a:r>
                  <a:rPr lang="en-US" sz="825" dirty="0" err="1">
                    <a:solidFill>
                      <a:srgbClr val="FFFFFF"/>
                    </a:solidFill>
                    <a:latin typeface="Helvetica" panose="020B0604020202020204" pitchFamily="34" charset="0"/>
                    <a:cs typeface="Helvetica" panose="020B0604020202020204" pitchFamily="34" charset="0"/>
                  </a:rPr>
                  <a:t>Perceptual</a:t>
                </a:r>
                <a:endParaRPr lang="en-US" sz="825" dirty="0">
                  <a:solidFill>
                    <a:srgbClr val="FFFFFF"/>
                  </a:solidFill>
                  <a:latin typeface="Helvetica" panose="020B0604020202020204" pitchFamily="34" charset="0"/>
                  <a:cs typeface="Helvetica" panose="020B0604020202020204" pitchFamily="34" charset="0"/>
                </a:endParaRPr>
              </a:p>
            </p:txBody>
          </p:sp>
          <p:sp>
            <p:nvSpPr>
              <p:cNvPr id="108" name="Right Brace 107">
                <a:extLst>
                  <a:ext uri="{FF2B5EF4-FFF2-40B4-BE49-F238E27FC236}">
                    <a16:creationId xmlns:a16="http://schemas.microsoft.com/office/drawing/2014/main" id="{3078E2BD-AD60-06A7-04CD-1BF42B5FA296}"/>
                  </a:ext>
                </a:extLst>
              </p:cNvPr>
              <p:cNvSpPr/>
              <p:nvPr/>
            </p:nvSpPr>
            <p:spPr>
              <a:xfrm flipH="1">
                <a:off x="7196297" y="6096000"/>
                <a:ext cx="87247" cy="296856"/>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grpSp>
        <p:grpSp>
          <p:nvGrpSpPr>
            <p:cNvPr id="24" name="Group 23"/>
            <p:cNvGrpSpPr/>
            <p:nvPr/>
          </p:nvGrpSpPr>
          <p:grpSpPr>
            <a:xfrm>
              <a:off x="5720001" y="3039480"/>
              <a:ext cx="3246006" cy="881581"/>
              <a:chOff x="5720001" y="3039480"/>
              <a:chExt cx="3246006" cy="881581"/>
            </a:xfrm>
          </p:grpSpPr>
          <p:sp>
            <p:nvSpPr>
              <p:cNvPr id="11" name="Rounded Rectangle 10">
                <a:extLst>
                  <a:ext uri="{FF2B5EF4-FFF2-40B4-BE49-F238E27FC236}">
                    <a16:creationId xmlns:a16="http://schemas.microsoft.com/office/drawing/2014/main" id="{97D11DC9-1765-E4B1-FD10-2F0B98AF9B33}"/>
                  </a:ext>
                </a:extLst>
              </p:cNvPr>
              <p:cNvSpPr/>
              <p:nvPr/>
            </p:nvSpPr>
            <p:spPr>
              <a:xfrm>
                <a:off x="5720001" y="3110662"/>
                <a:ext cx="3246006" cy="810399"/>
              </a:xfrm>
              <a:prstGeom prst="roundRect">
                <a:avLst>
                  <a:gd name="adj" fmla="val 2065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12" name="TextBox 11">
                <a:extLst>
                  <a:ext uri="{FF2B5EF4-FFF2-40B4-BE49-F238E27FC236}">
                    <a16:creationId xmlns:a16="http://schemas.microsoft.com/office/drawing/2014/main" id="{A6521F79-2946-17C5-449D-4F82F18FFED1}"/>
                  </a:ext>
                </a:extLst>
              </p:cNvPr>
              <p:cNvSpPr txBox="1"/>
              <p:nvPr/>
            </p:nvSpPr>
            <p:spPr>
              <a:xfrm>
                <a:off x="6368816" y="3039480"/>
                <a:ext cx="2077966" cy="387918"/>
              </a:xfrm>
              <a:prstGeom prst="rect">
                <a:avLst/>
              </a:prstGeom>
              <a:noFill/>
              <a:ln>
                <a:noFill/>
              </a:ln>
            </p:spPr>
            <p:txBody>
              <a:bodyPr wrap="none" lIns="34290" rIns="34290" rtlCol="0" anchor="ctr">
                <a:spAutoFit/>
              </a:bodyPr>
              <a:lstStyle/>
              <a:p>
                <a:pPr algn="ctr" defTabSz="342900">
                  <a:defRPr/>
                </a:pPr>
                <a:r>
                  <a:rPr lang="en-US" sz="1050" dirty="0">
                    <a:solidFill>
                      <a:srgbClr val="00FF00"/>
                    </a:solidFill>
                    <a:latin typeface="Arial"/>
                  </a:rPr>
                  <a:t>EVENT STRUCTURE</a:t>
                </a:r>
              </a:p>
            </p:txBody>
          </p:sp>
          <p:grpSp>
            <p:nvGrpSpPr>
              <p:cNvPr id="40" name="Group 39"/>
              <p:cNvGrpSpPr/>
              <p:nvPr/>
            </p:nvGrpSpPr>
            <p:grpSpPr>
              <a:xfrm>
                <a:off x="5853644" y="3386451"/>
                <a:ext cx="928156" cy="434629"/>
                <a:chOff x="5926574" y="3425667"/>
                <a:chExt cx="928156" cy="457200"/>
              </a:xfrm>
            </p:grpSpPr>
            <p:sp>
              <p:nvSpPr>
                <p:cNvPr id="80" name="Rounded Rectangle 79">
                  <a:extLst>
                    <a:ext uri="{FF2B5EF4-FFF2-40B4-BE49-F238E27FC236}">
                      <a16:creationId xmlns:a16="http://schemas.microsoft.com/office/drawing/2014/main" id="{BBD385ED-0D7F-7AF6-79AD-86F817D269AF}"/>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81" name="Rounded Rectangle 80">
                  <a:extLst>
                    <a:ext uri="{FF2B5EF4-FFF2-40B4-BE49-F238E27FC236}">
                      <a16:creationId xmlns:a16="http://schemas.microsoft.com/office/drawing/2014/main" id="{70DE6477-242E-9BE3-46B3-E7D036AA4F99}"/>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83" name="Group 82"/>
              <p:cNvGrpSpPr/>
              <p:nvPr/>
            </p:nvGrpSpPr>
            <p:grpSpPr>
              <a:xfrm>
                <a:off x="6924705" y="3386451"/>
                <a:ext cx="928156" cy="434629"/>
                <a:chOff x="5926574" y="3425667"/>
                <a:chExt cx="928156" cy="457200"/>
              </a:xfrm>
            </p:grpSpPr>
            <p:sp>
              <p:nvSpPr>
                <p:cNvPr id="84" name="Rounded Rectangle 83">
                  <a:extLst>
                    <a:ext uri="{FF2B5EF4-FFF2-40B4-BE49-F238E27FC236}">
                      <a16:creationId xmlns:a16="http://schemas.microsoft.com/office/drawing/2014/main" id="{BBD385ED-0D7F-7AF6-79AD-86F817D269AF}"/>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85" name="Rounded Rectangle 84">
                  <a:extLst>
                    <a:ext uri="{FF2B5EF4-FFF2-40B4-BE49-F238E27FC236}">
                      <a16:creationId xmlns:a16="http://schemas.microsoft.com/office/drawing/2014/main" id="{70DE6477-242E-9BE3-46B3-E7D036AA4F99}"/>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86" name="Group 85"/>
              <p:cNvGrpSpPr/>
              <p:nvPr/>
            </p:nvGrpSpPr>
            <p:grpSpPr>
              <a:xfrm>
                <a:off x="7995766" y="3386451"/>
                <a:ext cx="928156" cy="434629"/>
                <a:chOff x="5926574" y="3425667"/>
                <a:chExt cx="928156" cy="457200"/>
              </a:xfrm>
            </p:grpSpPr>
            <p:sp>
              <p:nvSpPr>
                <p:cNvPr id="87" name="Rounded Rectangle 86">
                  <a:extLst>
                    <a:ext uri="{FF2B5EF4-FFF2-40B4-BE49-F238E27FC236}">
                      <a16:creationId xmlns:a16="http://schemas.microsoft.com/office/drawing/2014/main" id="{BBD385ED-0D7F-7AF6-79AD-86F817D269AF}"/>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88" name="Rounded Rectangle 87">
                  <a:extLst>
                    <a:ext uri="{FF2B5EF4-FFF2-40B4-BE49-F238E27FC236}">
                      <a16:creationId xmlns:a16="http://schemas.microsoft.com/office/drawing/2014/main" id="{70DE6477-242E-9BE3-46B3-E7D036AA4F99}"/>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grpSp>
      <p:grpSp>
        <p:nvGrpSpPr>
          <p:cNvPr id="248" name="Group 247"/>
          <p:cNvGrpSpPr/>
          <p:nvPr/>
        </p:nvGrpSpPr>
        <p:grpSpPr>
          <a:xfrm>
            <a:off x="9030888" y="2258865"/>
            <a:ext cx="2742288" cy="2832373"/>
            <a:chOff x="4618641" y="1932962"/>
            <a:chExt cx="3843675" cy="3950799"/>
          </a:xfrm>
        </p:grpSpPr>
        <p:cxnSp>
          <p:nvCxnSpPr>
            <p:cNvPr id="142" name="Straight Connector 141"/>
            <p:cNvCxnSpPr/>
            <p:nvPr/>
          </p:nvCxnSpPr>
          <p:spPr>
            <a:xfrm>
              <a:off x="7254604" y="388296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41363" y="3813617"/>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7429004" y="5189232"/>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83544" y="5200618"/>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465020" y="5722523"/>
              <a:ext cx="1196" cy="161238"/>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8287763" y="5718202"/>
              <a:ext cx="1196" cy="161239"/>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152360"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304721"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973944"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017289"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8216612"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817965"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618641" y="197851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402162" y="4515106"/>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7536254" y="4515105"/>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8366772" y="4506201"/>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253403" y="450053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p:cNvCxnSpPr>
            <p:nvPr/>
          </p:nvCxnSpPr>
          <p:spPr>
            <a:xfrm rot="16200000">
              <a:off x="7657846" y="4135542"/>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a:off x="7666436" y="4855279"/>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a:off x="8311420" y="2252515"/>
            <a:ext cx="3661286" cy="2864728"/>
            <a:chOff x="3553548" y="1923565"/>
            <a:chExt cx="5420122" cy="4240908"/>
          </a:xfrm>
        </p:grpSpPr>
        <p:cxnSp>
          <p:nvCxnSpPr>
            <p:cNvPr id="122" name="Straight Connector 121"/>
            <p:cNvCxnSpPr/>
            <p:nvPr/>
          </p:nvCxnSpPr>
          <p:spPr>
            <a:xfrm>
              <a:off x="4809405" y="2880783"/>
              <a:ext cx="909839" cy="44112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7292228" y="3981385"/>
              <a:ext cx="1079" cy="228600"/>
              <a:chOff x="8440931" y="3976732"/>
              <a:chExt cx="1079" cy="228600"/>
            </a:xfrm>
          </p:grpSpPr>
          <p:cxnSp>
            <p:nvCxnSpPr>
              <p:cNvPr id="160" name="Straight Connector 159"/>
              <p:cNvCxnSpPr/>
              <p:nvPr/>
            </p:nvCxnSpPr>
            <p:spPr>
              <a:xfrm>
                <a:off x="8440931" y="397673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cxnSpLocks/>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5" name="Straight Connector 134"/>
            <p:cNvCxnSpPr/>
            <p:nvPr/>
          </p:nvCxnSpPr>
          <p:spPr>
            <a:xfrm>
              <a:off x="7683786" y="4628664"/>
              <a:ext cx="464730" cy="271814"/>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623353" y="4689097"/>
              <a:ext cx="464730" cy="271814"/>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381773" y="5340632"/>
              <a:ext cx="1142681" cy="19411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381773" y="5340632"/>
              <a:ext cx="1142681" cy="194118"/>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8440931" y="3928384"/>
              <a:ext cx="1079" cy="228600"/>
              <a:chOff x="8440931" y="3928384"/>
              <a:chExt cx="1079" cy="228600"/>
            </a:xfrm>
          </p:grpSpPr>
          <p:cxnSp>
            <p:nvCxnSpPr>
              <p:cNvPr id="141" name="Straight Connector 140"/>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7538878" y="5942037"/>
              <a:ext cx="2392" cy="222436"/>
              <a:chOff x="8439852" y="3928384"/>
              <a:chExt cx="2158" cy="315369"/>
            </a:xfrm>
          </p:grpSpPr>
          <p:cxnSp>
            <p:nvCxnSpPr>
              <p:cNvPr id="164" name="Straight Connector 163"/>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439852" y="4152315"/>
                <a:ext cx="1079" cy="9143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8395948" y="5949146"/>
              <a:ext cx="2392" cy="161239"/>
              <a:chOff x="8439852" y="3928384"/>
              <a:chExt cx="2158" cy="228600"/>
            </a:xfrm>
          </p:grpSpPr>
          <p:cxnSp>
            <p:nvCxnSpPr>
              <p:cNvPr id="170" name="Straight Connector 169"/>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439852" y="4020714"/>
                <a:ext cx="1079" cy="91441"/>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5696174" y="2949027"/>
              <a:ext cx="620032" cy="245358"/>
              <a:chOff x="5696174" y="2949027"/>
              <a:chExt cx="620032" cy="245358"/>
            </a:xfrm>
          </p:grpSpPr>
          <p:cxnSp>
            <p:nvCxnSpPr>
              <p:cNvPr id="184" name="Straight Connector 183"/>
              <p:cNvCxnSpPr/>
              <p:nvPr/>
            </p:nvCxnSpPr>
            <p:spPr>
              <a:xfrm>
                <a:off x="5696174"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7580000">
                <a:off x="6047012" y="3037756"/>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6895916" y="2942737"/>
              <a:ext cx="620032" cy="245358"/>
              <a:chOff x="5720348" y="2949027"/>
              <a:chExt cx="620032" cy="245358"/>
            </a:xfrm>
          </p:grpSpPr>
          <p:cxnSp>
            <p:nvCxnSpPr>
              <p:cNvPr id="190" name="Straight Connector 189"/>
              <p:cNvCxnSpPr/>
              <p:nvPr/>
            </p:nvCxnSpPr>
            <p:spPr>
              <a:xfrm>
                <a:off x="5720348"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7580000">
                <a:off x="6047012" y="3021811"/>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8004770" y="2930909"/>
              <a:ext cx="620032" cy="245358"/>
              <a:chOff x="5696174" y="2936940"/>
              <a:chExt cx="620032" cy="245358"/>
            </a:xfrm>
          </p:grpSpPr>
          <p:cxnSp>
            <p:nvCxnSpPr>
              <p:cNvPr id="193" name="Straight Connector 192"/>
              <p:cNvCxnSpPr/>
              <p:nvPr/>
            </p:nvCxnSpPr>
            <p:spPr>
              <a:xfrm>
                <a:off x="5696174" y="2936940"/>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17580000">
                <a:off x="6047012" y="302180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5402336" y="2003166"/>
              <a:ext cx="620032" cy="245358"/>
              <a:chOff x="5672000" y="2950075"/>
              <a:chExt cx="620032" cy="245358"/>
            </a:xfrm>
          </p:grpSpPr>
          <p:cxnSp>
            <p:nvCxnSpPr>
              <p:cNvPr id="196" name="Straight Connector 195"/>
              <p:cNvCxnSpPr/>
              <p:nvPr/>
            </p:nvCxnSpPr>
            <p:spPr>
              <a:xfrm>
                <a:off x="5672000" y="295007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7580000">
                <a:off x="6047012" y="305369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a:off x="6592618" y="1967448"/>
              <a:ext cx="620032" cy="245358"/>
              <a:chOff x="5686714" y="2920647"/>
              <a:chExt cx="620032" cy="245358"/>
            </a:xfrm>
          </p:grpSpPr>
          <p:cxnSp>
            <p:nvCxnSpPr>
              <p:cNvPr id="199" name="Straight Connector 198"/>
              <p:cNvCxnSpPr/>
              <p:nvPr/>
            </p:nvCxnSpPr>
            <p:spPr>
              <a:xfrm>
                <a:off x="5686714" y="292064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7580000">
                <a:off x="6047012" y="301649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710932" y="1923565"/>
              <a:ext cx="620032" cy="245358"/>
              <a:chOff x="5672000" y="2876505"/>
              <a:chExt cx="620032" cy="245358"/>
            </a:xfrm>
          </p:grpSpPr>
          <p:cxnSp>
            <p:nvCxnSpPr>
              <p:cNvPr id="202" name="Straight Connector 201"/>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p:cNvCxnSpPr>
              <p:nvPr/>
            </p:nvCxnSpPr>
            <p:spPr>
              <a:xfrm rot="17580000">
                <a:off x="6105866" y="300625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3553548" y="1999614"/>
              <a:ext cx="644109" cy="281562"/>
              <a:chOff x="3553548" y="1999614"/>
              <a:chExt cx="644109" cy="281562"/>
            </a:xfrm>
          </p:grpSpPr>
          <p:cxnSp>
            <p:nvCxnSpPr>
              <p:cNvPr id="42" name="Straight Connector 41"/>
              <p:cNvCxnSpPr/>
              <p:nvPr/>
            </p:nvCxnSpPr>
            <p:spPr>
              <a:xfrm>
                <a:off x="3553548" y="1999614"/>
                <a:ext cx="644109" cy="28156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7640000">
                <a:off x="3826714" y="201896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8459844" y="4692313"/>
              <a:ext cx="1079" cy="228600"/>
              <a:chOff x="8440931" y="3968994"/>
              <a:chExt cx="1079" cy="228600"/>
            </a:xfrm>
          </p:grpSpPr>
          <p:cxnSp>
            <p:nvCxnSpPr>
              <p:cNvPr id="214" name="Straight Connector 213"/>
              <p:cNvCxnSpPr/>
              <p:nvPr/>
            </p:nvCxnSpPr>
            <p:spPr>
              <a:xfrm>
                <a:off x="8440931" y="396899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7289255" y="4693650"/>
              <a:ext cx="30083" cy="228600"/>
              <a:chOff x="8440931" y="3974792"/>
              <a:chExt cx="30083" cy="228600"/>
            </a:xfrm>
          </p:grpSpPr>
          <p:cxnSp>
            <p:nvCxnSpPr>
              <p:cNvPr id="219" name="Straight Connector 218"/>
              <p:cNvCxnSpPr/>
              <p:nvPr/>
            </p:nvCxnSpPr>
            <p:spPr>
              <a:xfrm>
                <a:off x="8469935" y="397479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rot="16200000">
              <a:off x="7851283" y="4136247"/>
              <a:ext cx="6343" cy="418466"/>
              <a:chOff x="8435667" y="3822405"/>
              <a:chExt cx="6343" cy="348722"/>
            </a:xfrm>
          </p:grpSpPr>
          <p:cxnSp>
            <p:nvCxnSpPr>
              <p:cNvPr id="223" name="Straight Connector 222"/>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p:cNvCxnSpPr>
              <p:nvPr/>
            </p:nvCxnSpPr>
            <p:spPr>
              <a:xfrm rot="5400000">
                <a:off x="8263940" y="3994132"/>
                <a:ext cx="348722" cy="5267"/>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rot="16200000">
              <a:off x="7833010" y="4958219"/>
              <a:ext cx="1079" cy="274320"/>
              <a:chOff x="8440931" y="3857880"/>
              <a:chExt cx="1079" cy="228600"/>
            </a:xfrm>
          </p:grpSpPr>
          <p:cxnSp>
            <p:nvCxnSpPr>
              <p:cNvPr id="230" name="Straight Connector 229"/>
              <p:cNvCxnSpPr/>
              <p:nvPr/>
            </p:nvCxnSpPr>
            <p:spPr>
              <a:xfrm>
                <a:off x="8440931" y="3857880"/>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7768398" y="5964927"/>
              <a:ext cx="386971" cy="173764"/>
              <a:chOff x="5672000" y="2876505"/>
              <a:chExt cx="620032" cy="245358"/>
            </a:xfrm>
          </p:grpSpPr>
          <p:cxnSp>
            <p:nvCxnSpPr>
              <p:cNvPr id="233" name="Straight Connector 232"/>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8586699" y="5964927"/>
              <a:ext cx="386971" cy="173764"/>
              <a:chOff x="5672000" y="2876505"/>
              <a:chExt cx="620032" cy="245358"/>
            </a:xfrm>
          </p:grpSpPr>
          <p:cxnSp>
            <p:nvCxnSpPr>
              <p:cNvPr id="239" name="Straight Connector 238"/>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3" name="Straight Connector 182"/>
            <p:cNvCxnSpPr/>
            <p:nvPr/>
          </p:nvCxnSpPr>
          <p:spPr>
            <a:xfrm rot="17760000">
              <a:off x="5296977" y="307245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584" name="TextBox 583">
            <a:extLst>
              <a:ext uri="{FF2B5EF4-FFF2-40B4-BE49-F238E27FC236}">
                <a16:creationId xmlns:a16="http://schemas.microsoft.com/office/drawing/2014/main" id="{AA176F1E-58D2-A312-00EB-D78DE666EADE}"/>
              </a:ext>
            </a:extLst>
          </p:cNvPr>
          <p:cNvSpPr txBox="1"/>
          <p:nvPr/>
        </p:nvSpPr>
        <p:spPr>
          <a:xfrm>
            <a:off x="5624594" y="2839875"/>
            <a:ext cx="6100996" cy="923330"/>
          </a:xfrm>
          <a:prstGeom prst="rect">
            <a:avLst/>
          </a:prstGeom>
          <a:noFill/>
        </p:spPr>
        <p:txBody>
          <a:bodyPr wrap="square">
            <a:spAutoFit/>
          </a:bodyPr>
          <a:lstStyle/>
          <a:p>
            <a:r>
              <a:rPr lang="en-US" sz="1800" i="1" kern="1200" dirty="0">
                <a:solidFill>
                  <a:schemeClr val="tx2"/>
                </a:solidFill>
                <a:effectLst/>
                <a:latin typeface="+mn-lt"/>
                <a:ea typeface="+mn-ea"/>
                <a:cs typeface="+mn-cs"/>
              </a:rPr>
              <a:t>Broad proxy </a:t>
            </a:r>
            <a:r>
              <a:rPr lang="en-US" i="1" dirty="0">
                <a:solidFill>
                  <a:schemeClr val="tx2"/>
                </a:solidFill>
              </a:rPr>
              <a:t>for </a:t>
            </a:r>
            <a:r>
              <a:rPr lang="en-US" sz="1800" i="1" kern="1200" dirty="0">
                <a:solidFill>
                  <a:schemeClr val="tx2"/>
                </a:solidFill>
                <a:effectLst/>
                <a:latin typeface="+mn-lt"/>
                <a:ea typeface="+mn-ea"/>
                <a:cs typeface="+mn-cs"/>
              </a:rPr>
              <a:t>depth of</a:t>
            </a:r>
          </a:p>
          <a:p>
            <a:r>
              <a:rPr lang="en-US" sz="1800" i="1" kern="1200" dirty="0">
                <a:solidFill>
                  <a:schemeClr val="tx2"/>
                </a:solidFill>
                <a:effectLst/>
                <a:latin typeface="+mn-lt"/>
                <a:ea typeface="+mn-ea"/>
                <a:cs typeface="+mn-cs"/>
              </a:rPr>
              <a:t>representational hierarchy </a:t>
            </a:r>
          </a:p>
          <a:p>
            <a:r>
              <a:rPr lang="en-US" sz="1800" i="1" kern="1200" dirty="0">
                <a:solidFill>
                  <a:schemeClr val="tx2"/>
                </a:solidFill>
                <a:effectLst/>
                <a:latin typeface="+mn-lt"/>
                <a:ea typeface="+mn-ea"/>
                <a:cs typeface="+mn-cs"/>
              </a:rPr>
              <a:t>used to influence lexical probability. </a:t>
            </a:r>
            <a:endParaRPr lang="en-US" i="1" dirty="0">
              <a:solidFill>
                <a:schemeClr val="tx2"/>
              </a:solidFill>
            </a:endParaRPr>
          </a:p>
        </p:txBody>
      </p:sp>
      <p:sp>
        <p:nvSpPr>
          <p:cNvPr id="586" name="TextBox 585">
            <a:extLst>
              <a:ext uri="{FF2B5EF4-FFF2-40B4-BE49-F238E27FC236}">
                <a16:creationId xmlns:a16="http://schemas.microsoft.com/office/drawing/2014/main" id="{3A9AD3D6-DB44-15F7-9DD8-6A0A6F3FA416}"/>
              </a:ext>
            </a:extLst>
          </p:cNvPr>
          <p:cNvSpPr txBox="1"/>
          <p:nvPr/>
        </p:nvSpPr>
        <p:spPr>
          <a:xfrm>
            <a:off x="-368801" y="1224412"/>
            <a:ext cx="6949371" cy="646331"/>
          </a:xfrm>
          <a:prstGeom prst="rect">
            <a:avLst/>
          </a:prstGeom>
          <a:noFill/>
        </p:spPr>
        <p:txBody>
          <a:bodyPr wrap="square">
            <a:spAutoFit/>
          </a:bodyPr>
          <a:lstStyle/>
          <a:p>
            <a:pPr algn="ctr"/>
            <a:r>
              <a:rPr lang="en-US" b="1" dirty="0">
                <a:solidFill>
                  <a:schemeClr val="tx2"/>
                </a:solidFill>
                <a:latin typeface="Helvetica" pitchFamily="2" charset="0"/>
              </a:rPr>
              <a:t>Co</a:t>
            </a:r>
            <a:r>
              <a:rPr lang="en-US" sz="1800" b="1" kern="1200" dirty="0">
                <a:solidFill>
                  <a:schemeClr val="tx2"/>
                </a:solidFill>
                <a:effectLst/>
                <a:latin typeface="Helvetica" pitchFamily="2" charset="0"/>
              </a:rPr>
              <a:t>ntext window size</a:t>
            </a:r>
          </a:p>
          <a:p>
            <a:pPr algn="ctr"/>
            <a:r>
              <a:rPr lang="en-US" sz="1800" b="1" kern="1200" dirty="0">
                <a:solidFill>
                  <a:schemeClr val="tx2"/>
                </a:solidFill>
                <a:effectLst/>
                <a:latin typeface="Helvetica" pitchFamily="2" charset="0"/>
              </a:rPr>
              <a:t> (# prior words used to estimate lexical probability) </a:t>
            </a:r>
            <a:endParaRPr lang="en-US" b="1" dirty="0">
              <a:solidFill>
                <a:schemeClr val="tx2"/>
              </a:solidFill>
              <a:latin typeface="Helvetica" pitchFamily="2" charset="0"/>
            </a:endParaRPr>
          </a:p>
        </p:txBody>
      </p:sp>
      <p:sp>
        <p:nvSpPr>
          <p:cNvPr id="592" name="Rectangle 591">
            <a:extLst>
              <a:ext uri="{FF2B5EF4-FFF2-40B4-BE49-F238E27FC236}">
                <a16:creationId xmlns:a16="http://schemas.microsoft.com/office/drawing/2014/main" id="{4BC6E716-DAC6-4BA9-02A1-76903DC6BBAF}"/>
              </a:ext>
            </a:extLst>
          </p:cNvPr>
          <p:cNvSpPr/>
          <p:nvPr/>
        </p:nvSpPr>
        <p:spPr>
          <a:xfrm>
            <a:off x="804830" y="74896"/>
            <a:ext cx="10735415" cy="954107"/>
          </a:xfrm>
          <a:prstGeom prst="rect">
            <a:avLst/>
          </a:prstGeom>
        </p:spPr>
        <p:txBody>
          <a:bodyPr wrap="square">
            <a:spAutoFit/>
          </a:bodyPr>
          <a:lstStyle/>
          <a:p>
            <a:pPr algn="ctr" defTabSz="342900">
              <a:defRPr/>
            </a:pPr>
            <a:r>
              <a:rPr lang="en-US" sz="2800" b="1" dirty="0">
                <a:solidFill>
                  <a:srgbClr val="FFFF00"/>
                </a:solidFill>
                <a:latin typeface="Helvetica" panose="020B0604020202020204" pitchFamily="34" charset="0"/>
                <a:cs typeface="Helvetica" panose="020B0604020202020204" pitchFamily="34" charset="0"/>
              </a:rPr>
              <a:t>So back to our findings: </a:t>
            </a:r>
          </a:p>
          <a:p>
            <a:pPr algn="ctr" defTabSz="342900">
              <a:defRPr/>
            </a:pPr>
            <a:r>
              <a:rPr lang="en-US" sz="2800" b="1" dirty="0">
                <a:solidFill>
                  <a:srgbClr val="FFFF00"/>
                </a:solidFill>
                <a:latin typeface="Helvetica" panose="020B0604020202020204" pitchFamily="34" charset="0"/>
                <a:cs typeface="Helvetica" panose="020B0604020202020204" pitchFamily="34" charset="0"/>
              </a:rPr>
              <a:t>What Large Language Models </a:t>
            </a:r>
            <a:r>
              <a:rPr lang="en-US" sz="2800" b="1" i="1" dirty="0">
                <a:solidFill>
                  <a:srgbClr val="FFFF00"/>
                </a:solidFill>
                <a:latin typeface="Helvetica" panose="020B0604020202020204" pitchFamily="34" charset="0"/>
                <a:cs typeface="Helvetica" panose="020B0604020202020204" pitchFamily="34" charset="0"/>
              </a:rPr>
              <a:t>can</a:t>
            </a:r>
            <a:r>
              <a:rPr lang="en-US" sz="2800" b="1" dirty="0">
                <a:solidFill>
                  <a:srgbClr val="FFFF00"/>
                </a:solidFill>
                <a:latin typeface="Helvetica" panose="020B0604020202020204" pitchFamily="34" charset="0"/>
                <a:cs typeface="Helvetica" panose="020B0604020202020204" pitchFamily="34" charset="0"/>
              </a:rPr>
              <a:t> tell us</a:t>
            </a:r>
          </a:p>
        </p:txBody>
      </p:sp>
    </p:spTree>
    <p:extLst>
      <p:ext uri="{BB962C8B-B14F-4D97-AF65-F5344CB8AC3E}">
        <p14:creationId xmlns:p14="http://schemas.microsoft.com/office/powerpoint/2010/main" val="348122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8847-D229-8D28-7367-83FEAA4FB4E9}"/>
            </a:ext>
          </a:extLst>
        </p:cNvPr>
        <p:cNvGrpSpPr/>
        <p:nvPr/>
      </p:nvGrpSpPr>
      <p:grpSpPr>
        <a:xfrm>
          <a:off x="0" y="0"/>
          <a:ext cx="0" cy="0"/>
          <a:chOff x="0" y="0"/>
          <a:chExt cx="0" cy="0"/>
        </a:xfrm>
      </p:grpSpPr>
      <p:grpSp>
        <p:nvGrpSpPr>
          <p:cNvPr id="91" name="Group 90">
            <a:extLst>
              <a:ext uri="{FF2B5EF4-FFF2-40B4-BE49-F238E27FC236}">
                <a16:creationId xmlns:a16="http://schemas.microsoft.com/office/drawing/2014/main" id="{70C8998F-9745-C149-5E42-7E2E9EED2D21}"/>
              </a:ext>
            </a:extLst>
          </p:cNvPr>
          <p:cNvGrpSpPr>
            <a:grpSpLocks noChangeAspect="1"/>
          </p:cNvGrpSpPr>
          <p:nvPr/>
        </p:nvGrpSpPr>
        <p:grpSpPr>
          <a:xfrm>
            <a:off x="156477" y="1544727"/>
            <a:ext cx="5179943" cy="4585547"/>
            <a:chOff x="454750" y="1625376"/>
            <a:chExt cx="4424190" cy="3916516"/>
          </a:xfrm>
        </p:grpSpPr>
        <p:grpSp>
          <p:nvGrpSpPr>
            <p:cNvPr id="4" name="Group 3">
              <a:extLst>
                <a:ext uri="{FF2B5EF4-FFF2-40B4-BE49-F238E27FC236}">
                  <a16:creationId xmlns:a16="http://schemas.microsoft.com/office/drawing/2014/main" id="{30DCD50A-69D5-91EF-7B02-5E382E8743C2}"/>
                </a:ext>
              </a:extLst>
            </p:cNvPr>
            <p:cNvGrpSpPr/>
            <p:nvPr/>
          </p:nvGrpSpPr>
          <p:grpSpPr>
            <a:xfrm>
              <a:off x="454750" y="1625376"/>
              <a:ext cx="4406628" cy="3916516"/>
              <a:chOff x="2424156" y="776940"/>
              <a:chExt cx="6602282" cy="5983417"/>
            </a:xfrm>
          </p:grpSpPr>
          <p:grpSp>
            <p:nvGrpSpPr>
              <p:cNvPr id="6" name="Group 5">
                <a:extLst>
                  <a:ext uri="{FF2B5EF4-FFF2-40B4-BE49-F238E27FC236}">
                    <a16:creationId xmlns:a16="http://schemas.microsoft.com/office/drawing/2014/main" id="{D011D7B3-B61B-46F9-350F-E4646BCB66E9}"/>
                  </a:ext>
                </a:extLst>
              </p:cNvPr>
              <p:cNvGrpSpPr/>
              <p:nvPr/>
            </p:nvGrpSpPr>
            <p:grpSpPr>
              <a:xfrm>
                <a:off x="7316379" y="6100036"/>
                <a:ext cx="1479901" cy="660321"/>
                <a:chOff x="7316379" y="6100036"/>
                <a:chExt cx="1479901" cy="660321"/>
              </a:xfrm>
            </p:grpSpPr>
            <p:cxnSp>
              <p:nvCxnSpPr>
                <p:cNvPr id="79" name="Straight Arrow Connector 78">
                  <a:extLst>
                    <a:ext uri="{FF2B5EF4-FFF2-40B4-BE49-F238E27FC236}">
                      <a16:creationId xmlns:a16="http://schemas.microsoft.com/office/drawing/2014/main" id="{8F256C49-6EAF-3C56-530C-FB107048710D}"/>
                    </a:ext>
                  </a:extLst>
                </p:cNvPr>
                <p:cNvCxnSpPr>
                  <a:cxnSpLocks/>
                </p:cNvCxnSpPr>
                <p:nvPr/>
              </p:nvCxnSpPr>
              <p:spPr>
                <a:xfrm>
                  <a:off x="7589212"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BC226F71-EAB0-6177-AEBC-E71701AD8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22494" y="6614133"/>
                  <a:ext cx="333437" cy="85290"/>
                </a:xfrm>
                <a:prstGeom prst="rect">
                  <a:avLst/>
                </a:prstGeom>
              </p:spPr>
            </p:pic>
            <p:pic>
              <p:nvPicPr>
                <p:cNvPr id="81" name="Picture 80">
                  <a:extLst>
                    <a:ext uri="{FF2B5EF4-FFF2-40B4-BE49-F238E27FC236}">
                      <a16:creationId xmlns:a16="http://schemas.microsoft.com/office/drawing/2014/main" id="{E23A35B4-BC5F-8E2F-09EC-01FF487984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488" y="6553200"/>
                  <a:ext cx="138988" cy="207157"/>
                </a:xfrm>
                <a:prstGeom prst="rect">
                  <a:avLst/>
                </a:prstGeom>
              </p:spPr>
            </p:pic>
            <p:cxnSp>
              <p:nvCxnSpPr>
                <p:cNvPr id="83" name="Straight Arrow Connector 82">
                  <a:extLst>
                    <a:ext uri="{FF2B5EF4-FFF2-40B4-BE49-F238E27FC236}">
                      <a16:creationId xmlns:a16="http://schemas.microsoft.com/office/drawing/2014/main" id="{1BDF38A6-BE99-D602-328F-E38C918EC46E}"/>
                    </a:ext>
                  </a:extLst>
                </p:cNvPr>
                <p:cNvCxnSpPr>
                  <a:cxnSpLocks/>
                </p:cNvCxnSpPr>
                <p:nvPr/>
              </p:nvCxnSpPr>
              <p:spPr>
                <a:xfrm>
                  <a:off x="8436981"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B52B0B59-4027-BB74-4A32-CE2A577B62A9}"/>
                    </a:ext>
                  </a:extLst>
                </p:cNvPr>
                <p:cNvGrpSpPr/>
                <p:nvPr/>
              </p:nvGrpSpPr>
              <p:grpSpPr>
                <a:xfrm>
                  <a:off x="7316379" y="6100056"/>
                  <a:ext cx="545670" cy="352652"/>
                  <a:chOff x="2400590" y="5765537"/>
                  <a:chExt cx="605702" cy="341694"/>
                </a:xfrm>
              </p:grpSpPr>
              <p:sp>
                <p:nvSpPr>
                  <p:cNvPr id="88" name="TextBox 87">
                    <a:extLst>
                      <a:ext uri="{FF2B5EF4-FFF2-40B4-BE49-F238E27FC236}">
                        <a16:creationId xmlns:a16="http://schemas.microsoft.com/office/drawing/2014/main" id="{55D08EBF-16D7-86D6-C428-4DEC961727A9}"/>
                      </a:ext>
                    </a:extLst>
                  </p:cNvPr>
                  <p:cNvSpPr txBox="1"/>
                  <p:nvPr/>
                </p:nvSpPr>
                <p:spPr>
                  <a:xfrm>
                    <a:off x="2400590" y="5765537"/>
                    <a:ext cx="605702" cy="341694"/>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visual</a:t>
                    </a:r>
                  </a:p>
                </p:txBody>
              </p:sp>
              <p:sp>
                <p:nvSpPr>
                  <p:cNvPr id="89" name="Rounded Rectangle 88">
                    <a:extLst>
                      <a:ext uri="{FF2B5EF4-FFF2-40B4-BE49-F238E27FC236}">
                        <a16:creationId xmlns:a16="http://schemas.microsoft.com/office/drawing/2014/main" id="{8CECDAF4-A886-24CA-389A-5B38FDACECEA}"/>
                      </a:ext>
                    </a:extLst>
                  </p:cNvPr>
                  <p:cNvSpPr/>
                  <p:nvPr/>
                </p:nvSpPr>
                <p:spPr>
                  <a:xfrm>
                    <a:off x="2409908" y="5785642"/>
                    <a:ext cx="587065" cy="241829"/>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nvGrpSpPr>
                <p:cNvPr id="85" name="Group 84">
                  <a:extLst>
                    <a:ext uri="{FF2B5EF4-FFF2-40B4-BE49-F238E27FC236}">
                      <a16:creationId xmlns:a16="http://schemas.microsoft.com/office/drawing/2014/main" id="{96698032-677C-0AEB-0D9A-8964F3B4BB17}"/>
                    </a:ext>
                  </a:extLst>
                </p:cNvPr>
                <p:cNvGrpSpPr/>
                <p:nvPr/>
              </p:nvGrpSpPr>
              <p:grpSpPr>
                <a:xfrm>
                  <a:off x="8077685" y="6100036"/>
                  <a:ext cx="718595" cy="352650"/>
                  <a:chOff x="3222258" y="5765533"/>
                  <a:chExt cx="797652" cy="341693"/>
                </a:xfrm>
              </p:grpSpPr>
              <p:sp>
                <p:nvSpPr>
                  <p:cNvPr id="86" name="TextBox 85">
                    <a:extLst>
                      <a:ext uri="{FF2B5EF4-FFF2-40B4-BE49-F238E27FC236}">
                        <a16:creationId xmlns:a16="http://schemas.microsoft.com/office/drawing/2014/main" id="{80BEFB39-114D-0F8F-F82F-6D6EF04B7CD0}"/>
                      </a:ext>
                    </a:extLst>
                  </p:cNvPr>
                  <p:cNvSpPr txBox="1"/>
                  <p:nvPr/>
                </p:nvSpPr>
                <p:spPr>
                  <a:xfrm>
                    <a:off x="3222258" y="5765533"/>
                    <a:ext cx="797652" cy="341693"/>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auditory</a:t>
                    </a:r>
                  </a:p>
                </p:txBody>
              </p:sp>
              <p:sp>
                <p:nvSpPr>
                  <p:cNvPr id="87" name="Rounded Rectangle 86">
                    <a:extLst>
                      <a:ext uri="{FF2B5EF4-FFF2-40B4-BE49-F238E27FC236}">
                        <a16:creationId xmlns:a16="http://schemas.microsoft.com/office/drawing/2014/main" id="{79FA1550-8C26-781E-EB86-D161A78FA19D}"/>
                      </a:ext>
                    </a:extLst>
                  </p:cNvPr>
                  <p:cNvSpPr/>
                  <p:nvPr/>
                </p:nvSpPr>
                <p:spPr>
                  <a:xfrm>
                    <a:off x="3259199" y="5785642"/>
                    <a:ext cx="723772" cy="236781"/>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grpSp>
            <p:nvGrpSpPr>
              <p:cNvPr id="7" name="Group 6">
                <a:extLst>
                  <a:ext uri="{FF2B5EF4-FFF2-40B4-BE49-F238E27FC236}">
                    <a16:creationId xmlns:a16="http://schemas.microsoft.com/office/drawing/2014/main" id="{07944295-A172-E9A3-9FF5-FA0C9FC0BBFE}"/>
                  </a:ext>
                </a:extLst>
              </p:cNvPr>
              <p:cNvGrpSpPr/>
              <p:nvPr/>
            </p:nvGrpSpPr>
            <p:grpSpPr>
              <a:xfrm>
                <a:off x="3978623" y="2084674"/>
                <a:ext cx="5047815" cy="790013"/>
                <a:chOff x="3978623" y="2084674"/>
                <a:chExt cx="5047815" cy="790013"/>
              </a:xfrm>
            </p:grpSpPr>
            <p:sp>
              <p:nvSpPr>
                <p:cNvPr id="73" name="Rounded Rectangle 72">
                  <a:extLst>
                    <a:ext uri="{FF2B5EF4-FFF2-40B4-BE49-F238E27FC236}">
                      <a16:creationId xmlns:a16="http://schemas.microsoft.com/office/drawing/2014/main" id="{A2AE2796-D201-59DB-521A-C4CFBCC281BB}"/>
                    </a:ext>
                  </a:extLst>
                </p:cNvPr>
                <p:cNvSpPr/>
                <p:nvPr/>
              </p:nvSpPr>
              <p:spPr>
                <a:xfrm>
                  <a:off x="3978623" y="2164569"/>
                  <a:ext cx="5047815" cy="710118"/>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74" name="TextBox 73">
                  <a:extLst>
                    <a:ext uri="{FF2B5EF4-FFF2-40B4-BE49-F238E27FC236}">
                      <a16:creationId xmlns:a16="http://schemas.microsoft.com/office/drawing/2014/main" id="{DC2B7665-1536-95E0-26F8-99401EF487F5}"/>
                    </a:ext>
                  </a:extLst>
                </p:cNvPr>
                <p:cNvSpPr txBox="1"/>
                <p:nvPr/>
              </p:nvSpPr>
              <p:spPr>
                <a:xfrm>
                  <a:off x="5199359" y="2084674"/>
                  <a:ext cx="2606345" cy="387918"/>
                </a:xfrm>
                <a:prstGeom prst="rect">
                  <a:avLst/>
                </a:prstGeom>
                <a:noFill/>
              </p:spPr>
              <p:txBody>
                <a:bodyPr wrap="none" lIns="34290" rIns="34290" rtlCol="0" anchor="ctr">
                  <a:spAutoFit/>
                </a:bodyPr>
                <a:lstStyle/>
                <a:p>
                  <a:pPr algn="ctr" defTabSz="342900">
                    <a:defRPr/>
                  </a:pPr>
                  <a:r>
                    <a:rPr lang="en-US" sz="1050" dirty="0">
                      <a:solidFill>
                        <a:srgbClr val="9966FF"/>
                      </a:solidFill>
                      <a:latin typeface="Arial"/>
                    </a:rPr>
                    <a:t>DISCOURSE STRUCTURE</a:t>
                  </a:r>
                </a:p>
              </p:txBody>
            </p:sp>
            <p:sp>
              <p:nvSpPr>
                <p:cNvPr id="75" name="Rounded Rectangle 74">
                  <a:extLst>
                    <a:ext uri="{FF2B5EF4-FFF2-40B4-BE49-F238E27FC236}">
                      <a16:creationId xmlns:a16="http://schemas.microsoft.com/office/drawing/2014/main" id="{A35DDBFA-E12B-0E79-5382-6762BC03522D}"/>
                    </a:ext>
                  </a:extLst>
                </p:cNvPr>
                <p:cNvSpPr/>
                <p:nvPr/>
              </p:nvSpPr>
              <p:spPr>
                <a:xfrm>
                  <a:off x="774327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6" name="Rounded Rectangle 75">
                  <a:extLst>
                    <a:ext uri="{FF2B5EF4-FFF2-40B4-BE49-F238E27FC236}">
                      <a16:creationId xmlns:a16="http://schemas.microsoft.com/office/drawing/2014/main" id="{CA722551-5F5D-C3CB-E8EC-C251C5230AC2}"/>
                    </a:ext>
                  </a:extLst>
                </p:cNvPr>
                <p:cNvSpPr/>
                <p:nvPr/>
              </p:nvSpPr>
              <p:spPr>
                <a:xfrm>
                  <a:off x="6552552"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7" name="Rounded Rectangle 76">
                  <a:extLst>
                    <a:ext uri="{FF2B5EF4-FFF2-40B4-BE49-F238E27FC236}">
                      <a16:creationId xmlns:a16="http://schemas.microsoft.com/office/drawing/2014/main" id="{004D7156-D2A2-2A06-0194-120DE56982C7}"/>
                    </a:ext>
                  </a:extLst>
                </p:cNvPr>
                <p:cNvSpPr/>
                <p:nvPr/>
              </p:nvSpPr>
              <p:spPr>
                <a:xfrm>
                  <a:off x="417110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8" name="Rounded Rectangle 77">
                  <a:extLst>
                    <a:ext uri="{FF2B5EF4-FFF2-40B4-BE49-F238E27FC236}">
                      <a16:creationId xmlns:a16="http://schemas.microsoft.com/office/drawing/2014/main" id="{68050D7E-ADBD-F180-8B86-8434951606A0}"/>
                    </a:ext>
                  </a:extLst>
                </p:cNvPr>
                <p:cNvSpPr/>
                <p:nvPr/>
              </p:nvSpPr>
              <p:spPr>
                <a:xfrm>
                  <a:off x="5361829"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8" name="Group 7">
                <a:extLst>
                  <a:ext uri="{FF2B5EF4-FFF2-40B4-BE49-F238E27FC236}">
                    <a16:creationId xmlns:a16="http://schemas.microsoft.com/office/drawing/2014/main" id="{E1DE38CB-3927-2D56-8E18-23CEB45FE843}"/>
                  </a:ext>
                </a:extLst>
              </p:cNvPr>
              <p:cNvGrpSpPr/>
              <p:nvPr/>
            </p:nvGrpSpPr>
            <p:grpSpPr>
              <a:xfrm>
                <a:off x="2424156" y="776940"/>
                <a:ext cx="6602282" cy="1151653"/>
                <a:chOff x="2424156" y="776940"/>
                <a:chExt cx="6602282" cy="1151653"/>
              </a:xfrm>
            </p:grpSpPr>
            <p:grpSp>
              <p:nvGrpSpPr>
                <p:cNvPr id="65" name="Group 64">
                  <a:extLst>
                    <a:ext uri="{FF2B5EF4-FFF2-40B4-BE49-F238E27FC236}">
                      <a16:creationId xmlns:a16="http://schemas.microsoft.com/office/drawing/2014/main" id="{57816766-C455-3C0A-CE9D-67E3DE0E0C76}"/>
                    </a:ext>
                  </a:extLst>
                </p:cNvPr>
                <p:cNvGrpSpPr/>
                <p:nvPr/>
              </p:nvGrpSpPr>
              <p:grpSpPr>
                <a:xfrm>
                  <a:off x="2585199" y="1139239"/>
                  <a:ext cx="6274792" cy="689559"/>
                  <a:chOff x="4846216" y="1385315"/>
                  <a:chExt cx="4154909" cy="555352"/>
                </a:xfrm>
              </p:grpSpPr>
              <p:sp>
                <p:nvSpPr>
                  <p:cNvPr id="71" name="Rounded Rectangle 70">
                    <a:extLst>
                      <a:ext uri="{FF2B5EF4-FFF2-40B4-BE49-F238E27FC236}">
                        <a16:creationId xmlns:a16="http://schemas.microsoft.com/office/drawing/2014/main" id="{D8DC1381-D24B-14ED-BF5B-DFA1A5842A03}"/>
                      </a:ext>
                    </a:extLst>
                  </p:cNvPr>
                  <p:cNvSpPr/>
                  <p:nvPr/>
                </p:nvSpPr>
                <p:spPr>
                  <a:xfrm>
                    <a:off x="4846216" y="1434897"/>
                    <a:ext cx="4154909" cy="505770"/>
                  </a:xfrm>
                  <a:prstGeom prst="roundRect">
                    <a:avLst>
                      <a:gd name="adj" fmla="val 50000"/>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defRPr/>
                    </a:pPr>
                    <a:endParaRPr lang="en-US" sz="1350">
                      <a:solidFill>
                        <a:srgbClr val="00FF00"/>
                      </a:solidFill>
                      <a:highlight>
                        <a:srgbClr val="00FF00"/>
                      </a:highlight>
                      <a:latin typeface="Arial"/>
                    </a:endParaRPr>
                  </a:p>
                </p:txBody>
              </p:sp>
              <p:sp>
                <p:nvSpPr>
                  <p:cNvPr id="72" name="TextBox 71">
                    <a:extLst>
                      <a:ext uri="{FF2B5EF4-FFF2-40B4-BE49-F238E27FC236}">
                        <a16:creationId xmlns:a16="http://schemas.microsoft.com/office/drawing/2014/main" id="{93C8B8C9-06C2-F580-7E2F-934C35BCDFCF}"/>
                      </a:ext>
                    </a:extLst>
                  </p:cNvPr>
                  <p:cNvSpPr txBox="1"/>
                  <p:nvPr/>
                </p:nvSpPr>
                <p:spPr>
                  <a:xfrm>
                    <a:off x="6305549" y="1385315"/>
                    <a:ext cx="1232816" cy="312418"/>
                  </a:xfrm>
                  <a:prstGeom prst="rect">
                    <a:avLst/>
                  </a:prstGeom>
                  <a:noFill/>
                </p:spPr>
                <p:txBody>
                  <a:bodyPr wrap="none" lIns="34290" rIns="34290" rtlCol="0" anchor="ctr">
                    <a:spAutoFit/>
                  </a:bodyPr>
                  <a:lstStyle/>
                  <a:p>
                    <a:pPr algn="ctr" defTabSz="342900">
                      <a:defRPr/>
                    </a:pPr>
                    <a:r>
                      <a:rPr lang="en-US" sz="1050" dirty="0">
                        <a:solidFill>
                          <a:srgbClr val="FF6666"/>
                        </a:solidFill>
                        <a:latin typeface="Arial"/>
                      </a:rPr>
                      <a:t>INTERPRETATION</a:t>
                    </a:r>
                  </a:p>
                </p:txBody>
              </p:sp>
            </p:grpSp>
            <p:sp>
              <p:nvSpPr>
                <p:cNvPr id="66" name="Rounded Rectangle 65">
                  <a:extLst>
                    <a:ext uri="{FF2B5EF4-FFF2-40B4-BE49-F238E27FC236}">
                      <a16:creationId xmlns:a16="http://schemas.microsoft.com/office/drawing/2014/main" id="{90574640-DF8D-3936-FBD3-3FAEFADE6D75}"/>
                    </a:ext>
                  </a:extLst>
                </p:cNvPr>
                <p:cNvSpPr/>
                <p:nvPr/>
              </p:nvSpPr>
              <p:spPr>
                <a:xfrm>
                  <a:off x="2424156" y="776940"/>
                  <a:ext cx="6602282" cy="1151653"/>
                </a:xfrm>
                <a:prstGeom prst="roundRect">
                  <a:avLst>
                    <a:gd name="adj" fmla="val 49644"/>
                  </a:avLst>
                </a:prstGeom>
                <a:noFill/>
                <a:ln>
                  <a:solidFill>
                    <a:schemeClr val="accent6">
                      <a:lumMod val="60000"/>
                      <a:lumOff val="40000"/>
                      <a:alpha val="9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7030A0"/>
                    </a:solidFill>
                    <a:latin typeface="Arial"/>
                  </a:endParaRPr>
                </a:p>
              </p:txBody>
            </p:sp>
            <p:sp>
              <p:nvSpPr>
                <p:cNvPr id="67" name="TextBox 66">
                  <a:extLst>
                    <a:ext uri="{FF2B5EF4-FFF2-40B4-BE49-F238E27FC236}">
                      <a16:creationId xmlns:a16="http://schemas.microsoft.com/office/drawing/2014/main" id="{3172DC7B-21E2-ACF6-37B6-07083CDBEFE7}"/>
                    </a:ext>
                  </a:extLst>
                </p:cNvPr>
                <p:cNvSpPr txBox="1"/>
                <p:nvPr/>
              </p:nvSpPr>
              <p:spPr>
                <a:xfrm>
                  <a:off x="3478008" y="843794"/>
                  <a:ext cx="4234907" cy="246857"/>
                </a:xfrm>
                <a:prstGeom prst="rect">
                  <a:avLst/>
                </a:prstGeom>
                <a:noFill/>
              </p:spPr>
              <p:txBody>
                <a:bodyPr wrap="square" lIns="34290" tIns="0" rIns="34290" bIns="0" rtlCol="0" anchor="ctr">
                  <a:spAutoFit/>
                </a:bodyPr>
                <a:lstStyle/>
                <a:p>
                  <a:pPr algn="ctr" defTabSz="685800">
                    <a:defRPr/>
                  </a:pPr>
                  <a:r>
                    <a:rPr lang="en-US" sz="1050" dirty="0">
                      <a:solidFill>
                        <a:schemeClr val="accent6">
                          <a:lumMod val="60000"/>
                          <a:lumOff val="40000"/>
                        </a:schemeClr>
                      </a:solidFill>
                      <a:latin typeface="Arial"/>
                      <a:cs typeface="Arial"/>
                    </a:rPr>
                    <a:t>STORED REAL-WORLD KNOWLEDGE</a:t>
                  </a:r>
                </a:p>
              </p:txBody>
            </p:sp>
            <p:sp>
              <p:nvSpPr>
                <p:cNvPr id="68" name="Rounded Rectangle 67">
                  <a:extLst>
                    <a:ext uri="{FF2B5EF4-FFF2-40B4-BE49-F238E27FC236}">
                      <a16:creationId xmlns:a16="http://schemas.microsoft.com/office/drawing/2014/main" id="{A00B97F6-A8F3-6132-0C28-67F1AE960093}"/>
                    </a:ext>
                  </a:extLst>
                </p:cNvPr>
                <p:cNvSpPr/>
                <p:nvPr/>
              </p:nvSpPr>
              <p:spPr>
                <a:xfrm>
                  <a:off x="7055682"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69" name="Rounded Rectangle 68">
                  <a:extLst>
                    <a:ext uri="{FF2B5EF4-FFF2-40B4-BE49-F238E27FC236}">
                      <a16:creationId xmlns:a16="http://schemas.microsoft.com/office/drawing/2014/main" id="{7DFA5C98-C7EA-AECF-316E-172FB3F77B19}"/>
                    </a:ext>
                  </a:extLst>
                </p:cNvPr>
                <p:cNvSpPr/>
                <p:nvPr/>
              </p:nvSpPr>
              <p:spPr>
                <a:xfrm>
                  <a:off x="4996168"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70" name="Rounded Rectangle 69">
                  <a:extLst>
                    <a:ext uri="{FF2B5EF4-FFF2-40B4-BE49-F238E27FC236}">
                      <a16:creationId xmlns:a16="http://schemas.microsoft.com/office/drawing/2014/main" id="{E6B7FD9E-1B79-DA86-9069-F76EF1165A72}"/>
                    </a:ext>
                  </a:extLst>
                </p:cNvPr>
                <p:cNvSpPr/>
                <p:nvPr/>
              </p:nvSpPr>
              <p:spPr>
                <a:xfrm>
                  <a:off x="2936655"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9" name="Group 8">
                <a:extLst>
                  <a:ext uri="{FF2B5EF4-FFF2-40B4-BE49-F238E27FC236}">
                    <a16:creationId xmlns:a16="http://schemas.microsoft.com/office/drawing/2014/main" id="{B1E5B8E0-0DD1-9DC8-9840-7F437B2761AB}"/>
                  </a:ext>
                </a:extLst>
              </p:cNvPr>
              <p:cNvGrpSpPr/>
              <p:nvPr/>
            </p:nvGrpSpPr>
            <p:grpSpPr>
              <a:xfrm>
                <a:off x="6844244" y="4890745"/>
                <a:ext cx="928156" cy="443255"/>
                <a:chOff x="6754554" y="4673973"/>
                <a:chExt cx="928156" cy="443255"/>
              </a:xfrm>
            </p:grpSpPr>
            <p:sp>
              <p:nvSpPr>
                <p:cNvPr id="63" name="Rounded Rectangle 62">
                  <a:extLst>
                    <a:ext uri="{FF2B5EF4-FFF2-40B4-BE49-F238E27FC236}">
                      <a16:creationId xmlns:a16="http://schemas.microsoft.com/office/drawing/2014/main" id="{74C369A1-CE01-93E5-A434-508DBA31C289}"/>
                    </a:ext>
                  </a:extLst>
                </p:cNvPr>
                <p:cNvSpPr/>
                <p:nvPr/>
              </p:nvSpPr>
              <p:spPr>
                <a:xfrm>
                  <a:off x="6754554" y="4673973"/>
                  <a:ext cx="928156" cy="443255"/>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4" name="Rounded Rectangle 63">
                  <a:extLst>
                    <a:ext uri="{FF2B5EF4-FFF2-40B4-BE49-F238E27FC236}">
                      <a16:creationId xmlns:a16="http://schemas.microsoft.com/office/drawing/2014/main" id="{65A29F42-58CE-447B-FD0D-EE60A0DA1DD5}"/>
                    </a:ext>
                  </a:extLst>
                </p:cNvPr>
                <p:cNvSpPr/>
                <p:nvPr/>
              </p:nvSpPr>
              <p:spPr>
                <a:xfrm>
                  <a:off x="6830012" y="4731794"/>
                  <a:ext cx="777240" cy="330589"/>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0" name="Group 9">
                <a:extLst>
                  <a:ext uri="{FF2B5EF4-FFF2-40B4-BE49-F238E27FC236}">
                    <a16:creationId xmlns:a16="http://schemas.microsoft.com/office/drawing/2014/main" id="{67FFF868-F477-D2D4-054A-B21B10E0544E}"/>
                  </a:ext>
                </a:extLst>
              </p:cNvPr>
              <p:cNvGrpSpPr/>
              <p:nvPr/>
            </p:nvGrpSpPr>
            <p:grpSpPr>
              <a:xfrm>
                <a:off x="8060738" y="4890745"/>
                <a:ext cx="930862" cy="443255"/>
                <a:chOff x="7975631" y="4667514"/>
                <a:chExt cx="930862" cy="443255"/>
              </a:xfrm>
            </p:grpSpPr>
            <p:sp>
              <p:nvSpPr>
                <p:cNvPr id="61" name="Rounded Rectangle 60">
                  <a:extLst>
                    <a:ext uri="{FF2B5EF4-FFF2-40B4-BE49-F238E27FC236}">
                      <a16:creationId xmlns:a16="http://schemas.microsoft.com/office/drawing/2014/main" id="{B3FC800C-602C-1C4B-A2DF-4F604814653C}"/>
                    </a:ext>
                  </a:extLst>
                </p:cNvPr>
                <p:cNvSpPr/>
                <p:nvPr/>
              </p:nvSpPr>
              <p:spPr>
                <a:xfrm>
                  <a:off x="7975631" y="4667514"/>
                  <a:ext cx="930862" cy="443255"/>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2" name="Rounded Rectangle 61">
                  <a:extLst>
                    <a:ext uri="{FF2B5EF4-FFF2-40B4-BE49-F238E27FC236}">
                      <a16:creationId xmlns:a16="http://schemas.microsoft.com/office/drawing/2014/main" id="{55A54BF9-BBE8-63F4-AABD-3C6FE12A71CF}"/>
                    </a:ext>
                  </a:extLst>
                </p:cNvPr>
                <p:cNvSpPr/>
                <p:nvPr/>
              </p:nvSpPr>
              <p:spPr>
                <a:xfrm>
                  <a:off x="8052442" y="4723847"/>
                  <a:ext cx="777240" cy="33058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1" name="Group 10">
                <a:extLst>
                  <a:ext uri="{FF2B5EF4-FFF2-40B4-BE49-F238E27FC236}">
                    <a16:creationId xmlns:a16="http://schemas.microsoft.com/office/drawing/2014/main" id="{43F682A0-36F2-4647-7BB6-D6989E87D811}"/>
                  </a:ext>
                </a:extLst>
              </p:cNvPr>
              <p:cNvGrpSpPr/>
              <p:nvPr/>
            </p:nvGrpSpPr>
            <p:grpSpPr>
              <a:xfrm>
                <a:off x="8060738" y="4096544"/>
                <a:ext cx="930862" cy="545111"/>
                <a:chOff x="8060738" y="4096544"/>
                <a:chExt cx="930862" cy="545111"/>
              </a:xfrm>
            </p:grpSpPr>
            <p:grpSp>
              <p:nvGrpSpPr>
                <p:cNvPr id="55" name="Group 54">
                  <a:extLst>
                    <a:ext uri="{FF2B5EF4-FFF2-40B4-BE49-F238E27FC236}">
                      <a16:creationId xmlns:a16="http://schemas.microsoft.com/office/drawing/2014/main" id="{F791FA9B-E665-F62B-510D-FC1C18758584}"/>
                    </a:ext>
                  </a:extLst>
                </p:cNvPr>
                <p:cNvGrpSpPr/>
                <p:nvPr/>
              </p:nvGrpSpPr>
              <p:grpSpPr>
                <a:xfrm>
                  <a:off x="8060738" y="4198400"/>
                  <a:ext cx="930862" cy="443255"/>
                  <a:chOff x="7933894" y="4198400"/>
                  <a:chExt cx="930862" cy="443255"/>
                </a:xfrm>
              </p:grpSpPr>
              <p:sp>
                <p:nvSpPr>
                  <p:cNvPr id="59" name="Rounded Rectangle 58">
                    <a:extLst>
                      <a:ext uri="{FF2B5EF4-FFF2-40B4-BE49-F238E27FC236}">
                        <a16:creationId xmlns:a16="http://schemas.microsoft.com/office/drawing/2014/main" id="{39869043-6CE3-F887-0C18-7DB22C66ECFC}"/>
                      </a:ext>
                    </a:extLst>
                  </p:cNvPr>
                  <p:cNvSpPr/>
                  <p:nvPr/>
                </p:nvSpPr>
                <p:spPr>
                  <a:xfrm>
                    <a:off x="7933894" y="4198400"/>
                    <a:ext cx="930862" cy="44325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0" name="Rounded Rectangle 59">
                    <a:extLst>
                      <a:ext uri="{FF2B5EF4-FFF2-40B4-BE49-F238E27FC236}">
                        <a16:creationId xmlns:a16="http://schemas.microsoft.com/office/drawing/2014/main" id="{D4037A18-5A56-6DBC-095D-FF7BC9342DE8}"/>
                      </a:ext>
                    </a:extLst>
                  </p:cNvPr>
                  <p:cNvSpPr/>
                  <p:nvPr/>
                </p:nvSpPr>
                <p:spPr>
                  <a:xfrm>
                    <a:off x="8010705" y="4254733"/>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6" name="Group 55">
                  <a:extLst>
                    <a:ext uri="{FF2B5EF4-FFF2-40B4-BE49-F238E27FC236}">
                      <a16:creationId xmlns:a16="http://schemas.microsoft.com/office/drawing/2014/main" id="{B25E1DD2-9D9F-4491-8B3A-FE20063AE0EB}"/>
                    </a:ext>
                  </a:extLst>
                </p:cNvPr>
                <p:cNvGrpSpPr/>
                <p:nvPr/>
              </p:nvGrpSpPr>
              <p:grpSpPr>
                <a:xfrm>
                  <a:off x="8260744" y="4096544"/>
                  <a:ext cx="537987" cy="246856"/>
                  <a:chOff x="8133900" y="4007188"/>
                  <a:chExt cx="537987" cy="246856"/>
                </a:xfrm>
              </p:grpSpPr>
              <p:sp>
                <p:nvSpPr>
                  <p:cNvPr id="57" name="Rectangle 56">
                    <a:extLst>
                      <a:ext uri="{FF2B5EF4-FFF2-40B4-BE49-F238E27FC236}">
                        <a16:creationId xmlns:a16="http://schemas.microsoft.com/office/drawing/2014/main" id="{1CFF4275-F889-6EF5-7EFA-C5FD7D6ECDFB}"/>
                      </a:ext>
                    </a:extLst>
                  </p:cNvPr>
                  <p:cNvSpPr/>
                  <p:nvPr/>
                </p:nvSpPr>
                <p:spPr>
                  <a:xfrm>
                    <a:off x="8164715" y="4081433"/>
                    <a:ext cx="476356"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8" name="TextBox 57">
                    <a:extLst>
                      <a:ext uri="{FF2B5EF4-FFF2-40B4-BE49-F238E27FC236}">
                        <a16:creationId xmlns:a16="http://schemas.microsoft.com/office/drawing/2014/main" id="{9F15DEA1-1196-73A6-72CF-86D4FEC38050}"/>
                      </a:ext>
                    </a:extLst>
                  </p:cNvPr>
                  <p:cNvSpPr txBox="1"/>
                  <p:nvPr/>
                </p:nvSpPr>
                <p:spPr>
                  <a:xfrm>
                    <a:off x="8133900" y="4007188"/>
                    <a:ext cx="537987" cy="246856"/>
                  </a:xfrm>
                  <a:prstGeom prst="rect">
                    <a:avLst/>
                  </a:prstGeom>
                  <a:noFill/>
                </p:spPr>
                <p:txBody>
                  <a:bodyPr wrap="none" lIns="0" tIns="0" rIns="0" bIns="0" rtlCol="0" anchor="b">
                    <a:spAutoFit/>
                  </a:bodyPr>
                  <a:lstStyle/>
                  <a:p>
                    <a:pPr algn="ctr" defTabSz="685800">
                      <a:defRPr/>
                    </a:pPr>
                    <a:r>
                      <a:rPr lang="en-US" sz="1050" dirty="0">
                        <a:solidFill>
                          <a:srgbClr val="FFFF00"/>
                        </a:solidFill>
                        <a:latin typeface="Arial" panose="020B0604020202020204" pitchFamily="34" charset="0"/>
                        <a:cs typeface="Arial" panose="020B0604020202020204" pitchFamily="34" charset="0"/>
                      </a:rPr>
                      <a:t>SYNT</a:t>
                    </a:r>
                  </a:p>
                </p:txBody>
              </p:sp>
            </p:grpSp>
          </p:grpSp>
          <p:grpSp>
            <p:nvGrpSpPr>
              <p:cNvPr id="12" name="Group 11">
                <a:extLst>
                  <a:ext uri="{FF2B5EF4-FFF2-40B4-BE49-F238E27FC236}">
                    <a16:creationId xmlns:a16="http://schemas.microsoft.com/office/drawing/2014/main" id="{36BEE9DC-5BA5-73F5-9E22-823AFDD4F1DD}"/>
                  </a:ext>
                </a:extLst>
              </p:cNvPr>
              <p:cNvGrpSpPr/>
              <p:nvPr/>
            </p:nvGrpSpPr>
            <p:grpSpPr>
              <a:xfrm>
                <a:off x="6844244" y="4096544"/>
                <a:ext cx="928156" cy="551570"/>
                <a:chOff x="6844244" y="4096544"/>
                <a:chExt cx="928156" cy="551570"/>
              </a:xfrm>
            </p:grpSpPr>
            <p:grpSp>
              <p:nvGrpSpPr>
                <p:cNvPr id="49" name="Group 48">
                  <a:extLst>
                    <a:ext uri="{FF2B5EF4-FFF2-40B4-BE49-F238E27FC236}">
                      <a16:creationId xmlns:a16="http://schemas.microsoft.com/office/drawing/2014/main" id="{1C1A5CD7-7270-35EE-4A74-4BFB9B40C8A3}"/>
                    </a:ext>
                  </a:extLst>
                </p:cNvPr>
                <p:cNvGrpSpPr/>
                <p:nvPr/>
              </p:nvGrpSpPr>
              <p:grpSpPr>
                <a:xfrm>
                  <a:off x="6844244" y="4204859"/>
                  <a:ext cx="928156" cy="443255"/>
                  <a:chOff x="6723322" y="4204859"/>
                  <a:chExt cx="928156" cy="443255"/>
                </a:xfrm>
              </p:grpSpPr>
              <p:sp>
                <p:nvSpPr>
                  <p:cNvPr id="53" name="Rounded Rectangle 52">
                    <a:extLst>
                      <a:ext uri="{FF2B5EF4-FFF2-40B4-BE49-F238E27FC236}">
                        <a16:creationId xmlns:a16="http://schemas.microsoft.com/office/drawing/2014/main" id="{D4C702A4-E2C3-3BB4-169D-D772F527BC0A}"/>
                      </a:ext>
                    </a:extLst>
                  </p:cNvPr>
                  <p:cNvSpPr/>
                  <p:nvPr/>
                </p:nvSpPr>
                <p:spPr>
                  <a:xfrm>
                    <a:off x="6723322" y="4204859"/>
                    <a:ext cx="928156" cy="44325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54" name="Rounded Rectangle 53">
                    <a:extLst>
                      <a:ext uri="{FF2B5EF4-FFF2-40B4-BE49-F238E27FC236}">
                        <a16:creationId xmlns:a16="http://schemas.microsoft.com/office/drawing/2014/main" id="{B053730C-09B7-EA54-1A77-054239CAC89D}"/>
                      </a:ext>
                    </a:extLst>
                  </p:cNvPr>
                  <p:cNvSpPr/>
                  <p:nvPr/>
                </p:nvSpPr>
                <p:spPr>
                  <a:xfrm>
                    <a:off x="6798780" y="4261192"/>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0" name="Group 49">
                  <a:extLst>
                    <a:ext uri="{FF2B5EF4-FFF2-40B4-BE49-F238E27FC236}">
                      <a16:creationId xmlns:a16="http://schemas.microsoft.com/office/drawing/2014/main" id="{D5CCD4DA-D62C-8836-F573-FACEAA742300}"/>
                    </a:ext>
                  </a:extLst>
                </p:cNvPr>
                <p:cNvGrpSpPr/>
                <p:nvPr/>
              </p:nvGrpSpPr>
              <p:grpSpPr>
                <a:xfrm>
                  <a:off x="7089765" y="4096544"/>
                  <a:ext cx="437114" cy="246856"/>
                  <a:chOff x="7089765" y="4096544"/>
                  <a:chExt cx="437114" cy="246856"/>
                </a:xfrm>
              </p:grpSpPr>
              <p:sp>
                <p:nvSpPr>
                  <p:cNvPr id="51" name="Rectangle 50">
                    <a:extLst>
                      <a:ext uri="{FF2B5EF4-FFF2-40B4-BE49-F238E27FC236}">
                        <a16:creationId xmlns:a16="http://schemas.microsoft.com/office/drawing/2014/main" id="{EC2AB53A-D392-4B65-0D92-C3C78D47F560}"/>
                      </a:ext>
                    </a:extLst>
                  </p:cNvPr>
                  <p:cNvSpPr/>
                  <p:nvPr/>
                </p:nvSpPr>
                <p:spPr>
                  <a:xfrm>
                    <a:off x="7115540" y="4170055"/>
                    <a:ext cx="38556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2" name="TextBox 51">
                    <a:extLst>
                      <a:ext uri="{FF2B5EF4-FFF2-40B4-BE49-F238E27FC236}">
                        <a16:creationId xmlns:a16="http://schemas.microsoft.com/office/drawing/2014/main" id="{BE98CBED-F88A-1859-7A22-88B3DDEDC68C}"/>
                      </a:ext>
                    </a:extLst>
                  </p:cNvPr>
                  <p:cNvSpPr txBox="1"/>
                  <p:nvPr/>
                </p:nvSpPr>
                <p:spPr>
                  <a:xfrm>
                    <a:off x="7089765" y="4096544"/>
                    <a:ext cx="437114" cy="246856"/>
                  </a:xfrm>
                  <a:prstGeom prst="rect">
                    <a:avLst/>
                  </a:prstGeom>
                  <a:noFill/>
                </p:spPr>
                <p:txBody>
                  <a:bodyPr wrap="none" lIns="0" tIns="0" rIns="0" bIns="0" rtlCol="0" anchor="b">
                    <a:spAutoFit/>
                  </a:bodyPr>
                  <a:lstStyle/>
                  <a:p>
                    <a:pPr algn="ctr" defTabSz="685800">
                      <a:defRPr/>
                    </a:pPr>
                    <a:r>
                      <a:rPr lang="en-US" sz="1050" dirty="0">
                        <a:solidFill>
                          <a:srgbClr val="FF99FF"/>
                        </a:solidFill>
                        <a:latin typeface="Arial" panose="020B0604020202020204" pitchFamily="34" charset="0"/>
                        <a:cs typeface="Arial" panose="020B0604020202020204" pitchFamily="34" charset="0"/>
                      </a:rPr>
                      <a:t>SEM</a:t>
                    </a:r>
                  </a:p>
                </p:txBody>
              </p:sp>
            </p:grpSp>
          </p:grpSp>
          <p:grpSp>
            <p:nvGrpSpPr>
              <p:cNvPr id="13" name="Group 12">
                <a:extLst>
                  <a:ext uri="{FF2B5EF4-FFF2-40B4-BE49-F238E27FC236}">
                    <a16:creationId xmlns:a16="http://schemas.microsoft.com/office/drawing/2014/main" id="{38190EE8-9D64-B1B4-71ED-64CB71D35826}"/>
                  </a:ext>
                </a:extLst>
              </p:cNvPr>
              <p:cNvGrpSpPr/>
              <p:nvPr/>
            </p:nvGrpSpPr>
            <p:grpSpPr>
              <a:xfrm>
                <a:off x="7199816" y="5487236"/>
                <a:ext cx="1563184" cy="454123"/>
                <a:chOff x="7199816" y="5487236"/>
                <a:chExt cx="1563184" cy="454123"/>
              </a:xfrm>
            </p:grpSpPr>
            <p:sp>
              <p:nvSpPr>
                <p:cNvPr id="33" name="Rounded Rectangle 32">
                  <a:extLst>
                    <a:ext uri="{FF2B5EF4-FFF2-40B4-BE49-F238E27FC236}">
                      <a16:creationId xmlns:a16="http://schemas.microsoft.com/office/drawing/2014/main" id="{5B50C520-85C0-3561-5E76-762854E4AD1F}"/>
                    </a:ext>
                  </a:extLst>
                </p:cNvPr>
                <p:cNvSpPr/>
                <p:nvPr/>
              </p:nvSpPr>
              <p:spPr>
                <a:xfrm>
                  <a:off x="7199816" y="5644504"/>
                  <a:ext cx="724984" cy="296855"/>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sp>
              <p:nvSpPr>
                <p:cNvPr id="34" name="Rounded Rectangle 33">
                  <a:extLst>
                    <a:ext uri="{FF2B5EF4-FFF2-40B4-BE49-F238E27FC236}">
                      <a16:creationId xmlns:a16="http://schemas.microsoft.com/office/drawing/2014/main" id="{9B097960-382E-85C3-B2B6-654D99F13ADC}"/>
                    </a:ext>
                  </a:extLst>
                </p:cNvPr>
                <p:cNvSpPr/>
                <p:nvPr/>
              </p:nvSpPr>
              <p:spPr>
                <a:xfrm>
                  <a:off x="8038016" y="5644504"/>
                  <a:ext cx="724984" cy="29685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nvGrpSpPr>
                <p:cNvPr id="35" name="Group 34">
                  <a:extLst>
                    <a:ext uri="{FF2B5EF4-FFF2-40B4-BE49-F238E27FC236}">
                      <a16:creationId xmlns:a16="http://schemas.microsoft.com/office/drawing/2014/main" id="{F3748C4F-A16F-5BCC-D72F-28AE50AEE297}"/>
                    </a:ext>
                  </a:extLst>
                </p:cNvPr>
                <p:cNvGrpSpPr/>
                <p:nvPr/>
              </p:nvGrpSpPr>
              <p:grpSpPr>
                <a:xfrm>
                  <a:off x="8150729" y="5487237"/>
                  <a:ext cx="499559" cy="211590"/>
                  <a:chOff x="8153114" y="4042454"/>
                  <a:chExt cx="499559" cy="211590"/>
                </a:xfrm>
              </p:grpSpPr>
              <p:sp>
                <p:nvSpPr>
                  <p:cNvPr id="47" name="Rectangle 46">
                    <a:extLst>
                      <a:ext uri="{FF2B5EF4-FFF2-40B4-BE49-F238E27FC236}">
                        <a16:creationId xmlns:a16="http://schemas.microsoft.com/office/drawing/2014/main" id="{8297673F-1DEA-9D60-73BA-80C06BF129F3}"/>
                      </a:ext>
                    </a:extLst>
                  </p:cNvPr>
                  <p:cNvSpPr/>
                  <p:nvPr/>
                </p:nvSpPr>
                <p:spPr>
                  <a:xfrm>
                    <a:off x="8180877" y="4081433"/>
                    <a:ext cx="444032"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8" name="TextBox 47">
                    <a:extLst>
                      <a:ext uri="{FF2B5EF4-FFF2-40B4-BE49-F238E27FC236}">
                        <a16:creationId xmlns:a16="http://schemas.microsoft.com/office/drawing/2014/main" id="{779D1315-C9E8-8089-3F70-00430D2AE82B}"/>
                      </a:ext>
                    </a:extLst>
                  </p:cNvPr>
                  <p:cNvSpPr txBox="1"/>
                  <p:nvPr/>
                </p:nvSpPr>
                <p:spPr>
                  <a:xfrm>
                    <a:off x="8153114" y="4042454"/>
                    <a:ext cx="499559" cy="211590"/>
                  </a:xfrm>
                  <a:prstGeom prst="rect">
                    <a:avLst/>
                  </a:prstGeom>
                  <a:noFill/>
                </p:spPr>
                <p:txBody>
                  <a:bodyPr wrap="none" lIns="0" tIns="0" rIns="0" bIns="0" rtlCol="0" anchor="b">
                    <a:spAutoFit/>
                  </a:bodyPr>
                  <a:lstStyle/>
                  <a:p>
                    <a:pPr algn="ctr" defTabSz="685800">
                      <a:defRPr/>
                    </a:pPr>
                    <a:r>
                      <a:rPr lang="en-US" sz="900" dirty="0">
                        <a:solidFill>
                          <a:srgbClr val="00FFFF"/>
                        </a:solidFill>
                        <a:latin typeface="Arial" panose="020B0604020202020204" pitchFamily="34" charset="0"/>
                        <a:cs typeface="Arial" panose="020B0604020202020204" pitchFamily="34" charset="0"/>
                      </a:rPr>
                      <a:t>PHON</a:t>
                    </a:r>
                  </a:p>
                </p:txBody>
              </p:sp>
            </p:grpSp>
            <p:grpSp>
              <p:nvGrpSpPr>
                <p:cNvPr id="36" name="Group 35">
                  <a:extLst>
                    <a:ext uri="{FF2B5EF4-FFF2-40B4-BE49-F238E27FC236}">
                      <a16:creationId xmlns:a16="http://schemas.microsoft.com/office/drawing/2014/main" id="{B89144D1-E9C7-A762-19CA-88B0803F54D9}"/>
                    </a:ext>
                  </a:extLst>
                </p:cNvPr>
                <p:cNvGrpSpPr/>
                <p:nvPr/>
              </p:nvGrpSpPr>
              <p:grpSpPr>
                <a:xfrm>
                  <a:off x="7317332" y="5487236"/>
                  <a:ext cx="489953" cy="211591"/>
                  <a:chOff x="7358383" y="5459475"/>
                  <a:chExt cx="489953" cy="211591"/>
                </a:xfrm>
              </p:grpSpPr>
              <p:sp>
                <p:nvSpPr>
                  <p:cNvPr id="45" name="Rectangle 44">
                    <a:extLst>
                      <a:ext uri="{FF2B5EF4-FFF2-40B4-BE49-F238E27FC236}">
                        <a16:creationId xmlns:a16="http://schemas.microsoft.com/office/drawing/2014/main" id="{EFE57E15-AF23-E892-33E8-74A991624838}"/>
                      </a:ext>
                    </a:extLst>
                  </p:cNvPr>
                  <p:cNvSpPr/>
                  <p:nvPr/>
                </p:nvSpPr>
                <p:spPr>
                  <a:xfrm>
                    <a:off x="7377868" y="5525482"/>
                    <a:ext cx="45098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46" name="TextBox 45">
                    <a:extLst>
                      <a:ext uri="{FF2B5EF4-FFF2-40B4-BE49-F238E27FC236}">
                        <a16:creationId xmlns:a16="http://schemas.microsoft.com/office/drawing/2014/main" id="{6811091A-4F73-A0C9-7F0C-04BCA536D0F8}"/>
                      </a:ext>
                    </a:extLst>
                  </p:cNvPr>
                  <p:cNvSpPr txBox="1"/>
                  <p:nvPr/>
                </p:nvSpPr>
                <p:spPr>
                  <a:xfrm>
                    <a:off x="7358383" y="5459475"/>
                    <a:ext cx="489953" cy="211591"/>
                  </a:xfrm>
                  <a:prstGeom prst="rect">
                    <a:avLst/>
                  </a:prstGeom>
                  <a:noFill/>
                </p:spPr>
                <p:txBody>
                  <a:bodyPr wrap="none" lIns="0" tIns="0" rIns="0" bIns="0" rtlCol="0" anchor="b">
                    <a:spAutoFit/>
                  </a:bodyPr>
                  <a:lstStyle/>
                  <a:p>
                    <a:pPr algn="ctr" defTabSz="685800">
                      <a:defRPr/>
                    </a:pPr>
                    <a:r>
                      <a:rPr lang="en-US" sz="900" dirty="0">
                        <a:solidFill>
                          <a:srgbClr val="FFC000"/>
                        </a:solidFill>
                        <a:latin typeface="Arial" panose="020B0604020202020204" pitchFamily="34" charset="0"/>
                        <a:cs typeface="Arial" panose="020B0604020202020204" pitchFamily="34" charset="0"/>
                      </a:rPr>
                      <a:t>ORTH</a:t>
                    </a:r>
                  </a:p>
                </p:txBody>
              </p:sp>
            </p:grpSp>
            <p:grpSp>
              <p:nvGrpSpPr>
                <p:cNvPr id="37" name="Group 36">
                  <a:extLst>
                    <a:ext uri="{FF2B5EF4-FFF2-40B4-BE49-F238E27FC236}">
                      <a16:creationId xmlns:a16="http://schemas.microsoft.com/office/drawing/2014/main" id="{6A5A2861-B1B3-8491-A4C1-92C5F07FD5B8}"/>
                    </a:ext>
                  </a:extLst>
                </p:cNvPr>
                <p:cNvGrpSpPr/>
                <p:nvPr/>
              </p:nvGrpSpPr>
              <p:grpSpPr>
                <a:xfrm>
                  <a:off x="7259537" y="5725846"/>
                  <a:ext cx="604314" cy="134170"/>
                  <a:chOff x="7288311" y="5715000"/>
                  <a:chExt cx="604314" cy="134170"/>
                </a:xfrm>
              </p:grpSpPr>
              <p:sp>
                <p:nvSpPr>
                  <p:cNvPr id="42" name="Rounded Rectangle 41">
                    <a:extLst>
                      <a:ext uri="{FF2B5EF4-FFF2-40B4-BE49-F238E27FC236}">
                        <a16:creationId xmlns:a16="http://schemas.microsoft.com/office/drawing/2014/main" id="{8EDE6A28-2276-676F-D7C3-1FF056D1CE42}"/>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3" name="Rounded Rectangle 42">
                    <a:extLst>
                      <a:ext uri="{FF2B5EF4-FFF2-40B4-BE49-F238E27FC236}">
                        <a16:creationId xmlns:a16="http://schemas.microsoft.com/office/drawing/2014/main" id="{5F173A9A-8AB9-EE15-7B6D-A02D5F21BE85}"/>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4" name="Rounded Rectangle 43">
                    <a:extLst>
                      <a:ext uri="{FF2B5EF4-FFF2-40B4-BE49-F238E27FC236}">
                        <a16:creationId xmlns:a16="http://schemas.microsoft.com/office/drawing/2014/main" id="{5A9568DE-B23A-F4A7-8510-131D46E7B935}"/>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nvGrpSpPr>
                <p:cNvPr id="38" name="Group 37">
                  <a:extLst>
                    <a:ext uri="{FF2B5EF4-FFF2-40B4-BE49-F238E27FC236}">
                      <a16:creationId xmlns:a16="http://schemas.microsoft.com/office/drawing/2014/main" id="{CEE3772F-567E-9187-871F-DDB90D4EC399}"/>
                    </a:ext>
                  </a:extLst>
                </p:cNvPr>
                <p:cNvGrpSpPr/>
                <p:nvPr/>
              </p:nvGrpSpPr>
              <p:grpSpPr>
                <a:xfrm>
                  <a:off x="8097354" y="5725846"/>
                  <a:ext cx="604314" cy="134170"/>
                  <a:chOff x="7288311" y="5715000"/>
                  <a:chExt cx="604314" cy="134170"/>
                </a:xfrm>
              </p:grpSpPr>
              <p:sp>
                <p:nvSpPr>
                  <p:cNvPr id="39" name="Rounded Rectangle 38">
                    <a:extLst>
                      <a:ext uri="{FF2B5EF4-FFF2-40B4-BE49-F238E27FC236}">
                        <a16:creationId xmlns:a16="http://schemas.microsoft.com/office/drawing/2014/main" id="{C60AF642-91C7-35BC-DC2E-2AA95993807B}"/>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0" name="Rounded Rectangle 39">
                    <a:extLst>
                      <a:ext uri="{FF2B5EF4-FFF2-40B4-BE49-F238E27FC236}">
                        <a16:creationId xmlns:a16="http://schemas.microsoft.com/office/drawing/2014/main" id="{37B5A25D-F965-766B-6B41-0B918312D094}"/>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41" name="Rounded Rectangle 40">
                    <a:extLst>
                      <a:ext uri="{FF2B5EF4-FFF2-40B4-BE49-F238E27FC236}">
                        <a16:creationId xmlns:a16="http://schemas.microsoft.com/office/drawing/2014/main" id="{E297C957-FC45-DA77-5359-8DA08001B05A}"/>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grpSp>
            <p:nvGrpSpPr>
              <p:cNvPr id="14" name="Group 13">
                <a:extLst>
                  <a:ext uri="{FF2B5EF4-FFF2-40B4-BE49-F238E27FC236}">
                    <a16:creationId xmlns:a16="http://schemas.microsoft.com/office/drawing/2014/main" id="{F9C3B42A-5537-33CA-80C8-E19AF4D3A727}"/>
                  </a:ext>
                </a:extLst>
              </p:cNvPr>
              <p:cNvGrpSpPr/>
              <p:nvPr/>
            </p:nvGrpSpPr>
            <p:grpSpPr>
              <a:xfrm>
                <a:off x="5559320" y="4199222"/>
                <a:ext cx="1751335" cy="2202419"/>
                <a:chOff x="5559320" y="4199222"/>
                <a:chExt cx="1751335" cy="2202419"/>
              </a:xfrm>
            </p:grpSpPr>
            <p:sp>
              <p:nvSpPr>
                <p:cNvPr id="27" name="Right Brace 26">
                  <a:extLst>
                    <a:ext uri="{FF2B5EF4-FFF2-40B4-BE49-F238E27FC236}">
                      <a16:creationId xmlns:a16="http://schemas.microsoft.com/office/drawing/2014/main" id="{EA21E2E3-5521-EBD9-194F-AD7CA5632327}"/>
                    </a:ext>
                  </a:extLst>
                </p:cNvPr>
                <p:cNvSpPr/>
                <p:nvPr/>
              </p:nvSpPr>
              <p:spPr>
                <a:xfrm flipH="1">
                  <a:off x="6509735" y="4199222"/>
                  <a:ext cx="97253" cy="121073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28" name="TextBox 27">
                  <a:extLst>
                    <a:ext uri="{FF2B5EF4-FFF2-40B4-BE49-F238E27FC236}">
                      <a16:creationId xmlns:a16="http://schemas.microsoft.com/office/drawing/2014/main" id="{CA6DF8E8-A179-EBD5-16E6-7BECF1307997}"/>
                    </a:ext>
                  </a:extLst>
                </p:cNvPr>
                <p:cNvSpPr txBox="1"/>
                <p:nvPr/>
              </p:nvSpPr>
              <p:spPr>
                <a:xfrm>
                  <a:off x="5559320" y="4539524"/>
                  <a:ext cx="1083656" cy="458447"/>
                </a:xfrm>
                <a:prstGeom prst="rect">
                  <a:avLst/>
                </a:prstGeom>
                <a:noFill/>
              </p:spPr>
              <p:txBody>
                <a:bodyPr wrap="none" rtlCol="0" anchor="ctr">
                  <a:spAutoFit/>
                </a:bodyPr>
                <a:lstStyle/>
                <a:p>
                  <a:pPr algn="ctr" defTabSz="342900">
                    <a:defRPr/>
                  </a:pPr>
                  <a:r>
                    <a:rPr lang="en-US" sz="1350" dirty="0">
                      <a:solidFill>
                        <a:srgbClr val="FFFFFF"/>
                      </a:solidFill>
                      <a:latin typeface="Helvetica" panose="020B0604020202020204" pitchFamily="34" charset="0"/>
                      <a:cs typeface="Helvetica" panose="020B0604020202020204" pitchFamily="34" charset="0"/>
                    </a:rPr>
                    <a:t>Lexical</a:t>
                  </a:r>
                </a:p>
              </p:txBody>
            </p:sp>
            <p:sp>
              <p:nvSpPr>
                <p:cNvPr id="29" name="TextBox 28">
                  <a:extLst>
                    <a:ext uri="{FF2B5EF4-FFF2-40B4-BE49-F238E27FC236}">
                      <a16:creationId xmlns:a16="http://schemas.microsoft.com/office/drawing/2014/main" id="{7DE263F5-5834-862D-54CA-FAC6572071B2}"/>
                    </a:ext>
                  </a:extLst>
                </p:cNvPr>
                <p:cNvSpPr txBox="1"/>
                <p:nvPr/>
              </p:nvSpPr>
              <p:spPr>
                <a:xfrm>
                  <a:off x="5879960" y="5584404"/>
                  <a:ext cx="1201341" cy="387918"/>
                </a:xfrm>
                <a:prstGeom prst="rect">
                  <a:avLst/>
                </a:prstGeom>
                <a:noFill/>
              </p:spPr>
              <p:txBody>
                <a:bodyPr wrap="none" rtlCol="0" anchor="ctr">
                  <a:spAutoFit/>
                </a:bodyPr>
                <a:lstStyle/>
                <a:p>
                  <a:pPr algn="ctr" defTabSz="342900">
                    <a:defRPr/>
                  </a:pPr>
                  <a:r>
                    <a:rPr lang="en-US" sz="1050" dirty="0" err="1">
                      <a:solidFill>
                        <a:srgbClr val="FFFFFF"/>
                      </a:solidFill>
                      <a:latin typeface="Helvetica" panose="020B0604020202020204" pitchFamily="34" charset="0"/>
                      <a:cs typeface="Helvetica" panose="020B0604020202020204" pitchFamily="34" charset="0"/>
                    </a:rPr>
                    <a:t>Sublexical</a:t>
                  </a:r>
                  <a:endParaRPr lang="en-US" sz="1050" dirty="0">
                    <a:solidFill>
                      <a:srgbClr val="FFFFFF"/>
                    </a:solidFill>
                    <a:latin typeface="Helvetica" panose="020B0604020202020204" pitchFamily="34" charset="0"/>
                    <a:cs typeface="Helvetica" panose="020B0604020202020204" pitchFamily="34" charset="0"/>
                  </a:endParaRPr>
                </a:p>
              </p:txBody>
            </p:sp>
            <p:sp>
              <p:nvSpPr>
                <p:cNvPr id="30" name="Right Brace 29">
                  <a:extLst>
                    <a:ext uri="{FF2B5EF4-FFF2-40B4-BE49-F238E27FC236}">
                      <a16:creationId xmlns:a16="http://schemas.microsoft.com/office/drawing/2014/main" id="{EC25E76F-890A-4240-2433-250F813B8E4B}"/>
                    </a:ext>
                  </a:extLst>
                </p:cNvPr>
                <p:cNvSpPr/>
                <p:nvPr/>
              </p:nvSpPr>
              <p:spPr>
                <a:xfrm flipH="1">
                  <a:off x="7038085" y="5566914"/>
                  <a:ext cx="95323" cy="45720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31" name="TextBox 30">
                  <a:extLst>
                    <a:ext uri="{FF2B5EF4-FFF2-40B4-BE49-F238E27FC236}">
                      <a16:creationId xmlns:a16="http://schemas.microsoft.com/office/drawing/2014/main" id="{ED5E72A3-53FA-EDAF-0358-B2351A753D04}"/>
                    </a:ext>
                  </a:extLst>
                </p:cNvPr>
                <p:cNvSpPr txBox="1"/>
                <p:nvPr/>
              </p:nvSpPr>
              <p:spPr>
                <a:xfrm>
                  <a:off x="6272632" y="6066621"/>
                  <a:ext cx="1038023" cy="335020"/>
                </a:xfrm>
                <a:prstGeom prst="rect">
                  <a:avLst/>
                </a:prstGeom>
                <a:noFill/>
              </p:spPr>
              <p:txBody>
                <a:bodyPr wrap="none" rtlCol="0" anchor="ctr">
                  <a:spAutoFit/>
                </a:bodyPr>
                <a:lstStyle/>
                <a:p>
                  <a:pPr algn="ctr" defTabSz="342900">
                    <a:defRPr/>
                  </a:pPr>
                  <a:r>
                    <a:rPr lang="en-US" sz="825" dirty="0" err="1">
                      <a:solidFill>
                        <a:srgbClr val="FFFFFF"/>
                      </a:solidFill>
                      <a:latin typeface="Helvetica" panose="020B0604020202020204" pitchFamily="34" charset="0"/>
                      <a:cs typeface="Helvetica" panose="020B0604020202020204" pitchFamily="34" charset="0"/>
                    </a:rPr>
                    <a:t>Perceptual</a:t>
                  </a:r>
                  <a:endParaRPr lang="en-US" sz="825" dirty="0">
                    <a:solidFill>
                      <a:srgbClr val="FFFFFF"/>
                    </a:solidFill>
                    <a:latin typeface="Helvetica" panose="020B0604020202020204" pitchFamily="34" charset="0"/>
                    <a:cs typeface="Helvetica" panose="020B0604020202020204" pitchFamily="34" charset="0"/>
                  </a:endParaRPr>
                </a:p>
              </p:txBody>
            </p:sp>
            <p:sp>
              <p:nvSpPr>
                <p:cNvPr id="32" name="Right Brace 31">
                  <a:extLst>
                    <a:ext uri="{FF2B5EF4-FFF2-40B4-BE49-F238E27FC236}">
                      <a16:creationId xmlns:a16="http://schemas.microsoft.com/office/drawing/2014/main" id="{71C0DA09-930D-4611-8EEE-2BE33AFB8019}"/>
                    </a:ext>
                  </a:extLst>
                </p:cNvPr>
                <p:cNvSpPr/>
                <p:nvPr/>
              </p:nvSpPr>
              <p:spPr>
                <a:xfrm flipH="1">
                  <a:off x="7196297" y="6096000"/>
                  <a:ext cx="87247" cy="296856"/>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grpSp>
          <p:grpSp>
            <p:nvGrpSpPr>
              <p:cNvPr id="15" name="Group 14">
                <a:extLst>
                  <a:ext uri="{FF2B5EF4-FFF2-40B4-BE49-F238E27FC236}">
                    <a16:creationId xmlns:a16="http://schemas.microsoft.com/office/drawing/2014/main" id="{73C391B4-BE88-0E7C-CBA2-710F9AA4D875}"/>
                  </a:ext>
                </a:extLst>
              </p:cNvPr>
              <p:cNvGrpSpPr/>
              <p:nvPr/>
            </p:nvGrpSpPr>
            <p:grpSpPr>
              <a:xfrm>
                <a:off x="5720001" y="3039480"/>
                <a:ext cx="3246006" cy="881581"/>
                <a:chOff x="5720001" y="3039480"/>
                <a:chExt cx="3246006" cy="881581"/>
              </a:xfrm>
            </p:grpSpPr>
            <p:sp>
              <p:nvSpPr>
                <p:cNvPr id="16" name="Rounded Rectangle 15">
                  <a:extLst>
                    <a:ext uri="{FF2B5EF4-FFF2-40B4-BE49-F238E27FC236}">
                      <a16:creationId xmlns:a16="http://schemas.microsoft.com/office/drawing/2014/main" id="{1134425F-1091-8571-AB83-C58F58A0AA03}"/>
                    </a:ext>
                  </a:extLst>
                </p:cNvPr>
                <p:cNvSpPr/>
                <p:nvPr/>
              </p:nvSpPr>
              <p:spPr>
                <a:xfrm>
                  <a:off x="5720001" y="3110662"/>
                  <a:ext cx="3246006" cy="810399"/>
                </a:xfrm>
                <a:prstGeom prst="roundRect">
                  <a:avLst>
                    <a:gd name="adj" fmla="val 2065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17" name="TextBox 16">
                  <a:extLst>
                    <a:ext uri="{FF2B5EF4-FFF2-40B4-BE49-F238E27FC236}">
                      <a16:creationId xmlns:a16="http://schemas.microsoft.com/office/drawing/2014/main" id="{2D1D73B5-1602-B1BD-1C71-43CB20D6E185}"/>
                    </a:ext>
                  </a:extLst>
                </p:cNvPr>
                <p:cNvSpPr txBox="1"/>
                <p:nvPr/>
              </p:nvSpPr>
              <p:spPr>
                <a:xfrm>
                  <a:off x="6368816" y="3039480"/>
                  <a:ext cx="2077966" cy="387918"/>
                </a:xfrm>
                <a:prstGeom prst="rect">
                  <a:avLst/>
                </a:prstGeom>
                <a:noFill/>
                <a:ln>
                  <a:noFill/>
                </a:ln>
              </p:spPr>
              <p:txBody>
                <a:bodyPr wrap="none" lIns="34290" rIns="34290" rtlCol="0" anchor="ctr">
                  <a:spAutoFit/>
                </a:bodyPr>
                <a:lstStyle/>
                <a:p>
                  <a:pPr algn="ctr" defTabSz="342900">
                    <a:defRPr/>
                  </a:pPr>
                  <a:r>
                    <a:rPr lang="en-US" sz="1050" dirty="0">
                      <a:solidFill>
                        <a:srgbClr val="00FF00"/>
                      </a:solidFill>
                      <a:latin typeface="Arial"/>
                    </a:rPr>
                    <a:t>EVENT STRUCTURE</a:t>
                  </a:r>
                </a:p>
              </p:txBody>
            </p:sp>
            <p:grpSp>
              <p:nvGrpSpPr>
                <p:cNvPr id="18" name="Group 17">
                  <a:extLst>
                    <a:ext uri="{FF2B5EF4-FFF2-40B4-BE49-F238E27FC236}">
                      <a16:creationId xmlns:a16="http://schemas.microsoft.com/office/drawing/2014/main" id="{4D6F822E-0D42-D0CC-56A0-B97B041502A8}"/>
                    </a:ext>
                  </a:extLst>
                </p:cNvPr>
                <p:cNvGrpSpPr/>
                <p:nvPr/>
              </p:nvGrpSpPr>
              <p:grpSpPr>
                <a:xfrm>
                  <a:off x="5853644" y="3386451"/>
                  <a:ext cx="928156" cy="434629"/>
                  <a:chOff x="5926574" y="3425667"/>
                  <a:chExt cx="928156" cy="457200"/>
                </a:xfrm>
              </p:grpSpPr>
              <p:sp>
                <p:nvSpPr>
                  <p:cNvPr id="25" name="Rounded Rectangle 24">
                    <a:extLst>
                      <a:ext uri="{FF2B5EF4-FFF2-40B4-BE49-F238E27FC236}">
                        <a16:creationId xmlns:a16="http://schemas.microsoft.com/office/drawing/2014/main" id="{CA3E9220-0E9B-6555-6635-74304065808F}"/>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6" name="Rounded Rectangle 25">
                    <a:extLst>
                      <a:ext uri="{FF2B5EF4-FFF2-40B4-BE49-F238E27FC236}">
                        <a16:creationId xmlns:a16="http://schemas.microsoft.com/office/drawing/2014/main" id="{C9C6537E-DE3E-C4EF-16E2-935A48A37D2D}"/>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9" name="Group 18">
                  <a:extLst>
                    <a:ext uri="{FF2B5EF4-FFF2-40B4-BE49-F238E27FC236}">
                      <a16:creationId xmlns:a16="http://schemas.microsoft.com/office/drawing/2014/main" id="{EC5D2D77-52FC-7AD5-16AC-B6BF0FEAF8E8}"/>
                    </a:ext>
                  </a:extLst>
                </p:cNvPr>
                <p:cNvGrpSpPr/>
                <p:nvPr/>
              </p:nvGrpSpPr>
              <p:grpSpPr>
                <a:xfrm>
                  <a:off x="6924705" y="3386451"/>
                  <a:ext cx="928156" cy="434629"/>
                  <a:chOff x="5926574" y="3425667"/>
                  <a:chExt cx="928156" cy="457200"/>
                </a:xfrm>
              </p:grpSpPr>
              <p:sp>
                <p:nvSpPr>
                  <p:cNvPr id="23" name="Rounded Rectangle 22">
                    <a:extLst>
                      <a:ext uri="{FF2B5EF4-FFF2-40B4-BE49-F238E27FC236}">
                        <a16:creationId xmlns:a16="http://schemas.microsoft.com/office/drawing/2014/main" id="{C3E8BAF9-195B-16F9-6304-AC0D194DE2D9}"/>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4" name="Rounded Rectangle 23">
                    <a:extLst>
                      <a:ext uri="{FF2B5EF4-FFF2-40B4-BE49-F238E27FC236}">
                        <a16:creationId xmlns:a16="http://schemas.microsoft.com/office/drawing/2014/main" id="{AEAC3B5D-2722-8DCF-2EA2-06E3260F0E58}"/>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20" name="Group 19">
                  <a:extLst>
                    <a:ext uri="{FF2B5EF4-FFF2-40B4-BE49-F238E27FC236}">
                      <a16:creationId xmlns:a16="http://schemas.microsoft.com/office/drawing/2014/main" id="{E750D9D3-EBE7-247D-1989-8C91708B0D12}"/>
                    </a:ext>
                  </a:extLst>
                </p:cNvPr>
                <p:cNvGrpSpPr/>
                <p:nvPr/>
              </p:nvGrpSpPr>
              <p:grpSpPr>
                <a:xfrm>
                  <a:off x="7995766" y="3386451"/>
                  <a:ext cx="928156" cy="434629"/>
                  <a:chOff x="5926574" y="3425667"/>
                  <a:chExt cx="928156" cy="457200"/>
                </a:xfrm>
              </p:grpSpPr>
              <p:sp>
                <p:nvSpPr>
                  <p:cNvPr id="21" name="Rounded Rectangle 20">
                    <a:extLst>
                      <a:ext uri="{FF2B5EF4-FFF2-40B4-BE49-F238E27FC236}">
                        <a16:creationId xmlns:a16="http://schemas.microsoft.com/office/drawing/2014/main" id="{ABB8E90F-5A59-A751-D2BB-C928B6EC5282}"/>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22" name="Rounded Rectangle 21">
                    <a:extLst>
                      <a:ext uri="{FF2B5EF4-FFF2-40B4-BE49-F238E27FC236}">
                        <a16:creationId xmlns:a16="http://schemas.microsoft.com/office/drawing/2014/main" id="{32192096-3959-5E93-6B9F-76DCD6280847}"/>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grpSp>
        <p:grpSp>
          <p:nvGrpSpPr>
            <p:cNvPr id="90" name="Group 89">
              <a:extLst>
                <a:ext uri="{FF2B5EF4-FFF2-40B4-BE49-F238E27FC236}">
                  <a16:creationId xmlns:a16="http://schemas.microsoft.com/office/drawing/2014/main" id="{65F6D782-0067-06BB-7990-50FC638618BE}"/>
                </a:ext>
              </a:extLst>
            </p:cNvPr>
            <p:cNvGrpSpPr/>
            <p:nvPr/>
          </p:nvGrpSpPr>
          <p:grpSpPr>
            <a:xfrm>
              <a:off x="1937122" y="2280993"/>
              <a:ext cx="2742288" cy="2832373"/>
              <a:chOff x="4618641" y="1932962"/>
              <a:chExt cx="3843675" cy="3950799"/>
            </a:xfrm>
          </p:grpSpPr>
          <p:cxnSp>
            <p:nvCxnSpPr>
              <p:cNvPr id="115" name="Straight Connector 114">
                <a:extLst>
                  <a:ext uri="{FF2B5EF4-FFF2-40B4-BE49-F238E27FC236}">
                    <a16:creationId xmlns:a16="http://schemas.microsoft.com/office/drawing/2014/main" id="{65189FAD-0232-0596-A75E-33ECC5369D22}"/>
                  </a:ext>
                </a:extLst>
              </p:cNvPr>
              <p:cNvCxnSpPr/>
              <p:nvPr/>
            </p:nvCxnSpPr>
            <p:spPr>
              <a:xfrm>
                <a:off x="7254604" y="388296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3393335-9039-9344-EA08-EF304364F9C9}"/>
                  </a:ext>
                </a:extLst>
              </p:cNvPr>
              <p:cNvCxnSpPr/>
              <p:nvPr/>
            </p:nvCxnSpPr>
            <p:spPr>
              <a:xfrm>
                <a:off x="8341363" y="3813617"/>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AE38B17-235E-4124-6089-2378AC962AF7}"/>
                  </a:ext>
                </a:extLst>
              </p:cNvPr>
              <p:cNvCxnSpPr/>
              <p:nvPr/>
            </p:nvCxnSpPr>
            <p:spPr>
              <a:xfrm flipV="1">
                <a:off x="7429004" y="5189232"/>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444E131-A515-E068-F151-A7AF699A31D5}"/>
                  </a:ext>
                </a:extLst>
              </p:cNvPr>
              <p:cNvCxnSpPr/>
              <p:nvPr/>
            </p:nvCxnSpPr>
            <p:spPr>
              <a:xfrm flipH="1" flipV="1">
                <a:off x="7283544" y="5200618"/>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0468652-1CA6-CD12-763A-BC3581BAD3FF}"/>
                  </a:ext>
                </a:extLst>
              </p:cNvPr>
              <p:cNvCxnSpPr/>
              <p:nvPr/>
            </p:nvCxnSpPr>
            <p:spPr>
              <a:xfrm>
                <a:off x="7465020" y="5722523"/>
                <a:ext cx="1196" cy="161238"/>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35A4512-6183-3CCA-48C4-79D608AD8B0F}"/>
                  </a:ext>
                </a:extLst>
              </p:cNvPr>
              <p:cNvCxnSpPr/>
              <p:nvPr/>
            </p:nvCxnSpPr>
            <p:spPr>
              <a:xfrm>
                <a:off x="8287763" y="5718202"/>
                <a:ext cx="1196" cy="161239"/>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92A9900-7148-C9D6-4821-8ED46EBD4E3B}"/>
                  </a:ext>
                </a:extLst>
              </p:cNvPr>
              <p:cNvCxnSpPr/>
              <p:nvPr/>
            </p:nvCxnSpPr>
            <p:spPr>
              <a:xfrm>
                <a:off x="7152360"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5BFD5CC-9C59-E845-FDFF-A02CB269633C}"/>
                  </a:ext>
                </a:extLst>
              </p:cNvPr>
              <p:cNvCxnSpPr/>
              <p:nvPr/>
            </p:nvCxnSpPr>
            <p:spPr>
              <a:xfrm>
                <a:off x="8304721"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553B8AC-7412-2236-7FB0-2F2DD3E3AAD3}"/>
                  </a:ext>
                </a:extLst>
              </p:cNvPr>
              <p:cNvCxnSpPr/>
              <p:nvPr/>
            </p:nvCxnSpPr>
            <p:spPr>
              <a:xfrm>
                <a:off x="5973944"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F3DCA53-AD8B-CBFB-BD61-1FE38B6FE8A7}"/>
                  </a:ext>
                </a:extLst>
              </p:cNvPr>
              <p:cNvCxnSpPr/>
              <p:nvPr/>
            </p:nvCxnSpPr>
            <p:spPr>
              <a:xfrm>
                <a:off x="7017289"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16DACC2-8625-FDC8-E1CD-24BBFD0E98DF}"/>
                  </a:ext>
                </a:extLst>
              </p:cNvPr>
              <p:cNvCxnSpPr/>
              <p:nvPr/>
            </p:nvCxnSpPr>
            <p:spPr>
              <a:xfrm>
                <a:off x="8216612"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3063A1-7C4F-2834-428D-7BEEE2580691}"/>
                  </a:ext>
                </a:extLst>
              </p:cNvPr>
              <p:cNvCxnSpPr/>
              <p:nvPr/>
            </p:nvCxnSpPr>
            <p:spPr>
              <a:xfrm>
                <a:off x="5817965"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51400A1-0FAC-FC0A-BEA0-E4F87F455ABE}"/>
                  </a:ext>
                </a:extLst>
              </p:cNvPr>
              <p:cNvCxnSpPr/>
              <p:nvPr/>
            </p:nvCxnSpPr>
            <p:spPr>
              <a:xfrm>
                <a:off x="4618641" y="197851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A778F62-1D6D-FF0A-83E1-99D539F15C76}"/>
                  </a:ext>
                </a:extLst>
              </p:cNvPr>
              <p:cNvCxnSpPr/>
              <p:nvPr/>
            </p:nvCxnSpPr>
            <p:spPr>
              <a:xfrm flipH="1" flipV="1">
                <a:off x="7402162" y="4515106"/>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B52715D-8B14-DEA0-EAFC-FF0A399B3B61}"/>
                  </a:ext>
                </a:extLst>
              </p:cNvPr>
              <p:cNvCxnSpPr/>
              <p:nvPr/>
            </p:nvCxnSpPr>
            <p:spPr>
              <a:xfrm flipV="1">
                <a:off x="7536254" y="4515105"/>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317573B-A915-EB23-C5F2-CFF560D51F16}"/>
                  </a:ext>
                </a:extLst>
              </p:cNvPr>
              <p:cNvCxnSpPr/>
              <p:nvPr/>
            </p:nvCxnSpPr>
            <p:spPr>
              <a:xfrm>
                <a:off x="8366772" y="4506201"/>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D9CF2ED-B4DC-7CE4-BC1C-F10B553ACABE}"/>
                  </a:ext>
                </a:extLst>
              </p:cNvPr>
              <p:cNvCxnSpPr/>
              <p:nvPr/>
            </p:nvCxnSpPr>
            <p:spPr>
              <a:xfrm>
                <a:off x="7253403" y="450053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C914E3A-20FB-1FC6-E526-C155FEAA7021}"/>
                  </a:ext>
                </a:extLst>
              </p:cNvPr>
              <p:cNvCxnSpPr>
                <a:cxnSpLocks/>
              </p:cNvCxnSpPr>
              <p:nvPr/>
            </p:nvCxnSpPr>
            <p:spPr>
              <a:xfrm rot="16200000">
                <a:off x="7657846" y="4135542"/>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08308A0-DEC6-4A70-B7C8-5999CA6DA880}"/>
                  </a:ext>
                </a:extLst>
              </p:cNvPr>
              <p:cNvCxnSpPr/>
              <p:nvPr/>
            </p:nvCxnSpPr>
            <p:spPr>
              <a:xfrm rot="16200000">
                <a:off x="7666436" y="4855279"/>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90569697-50E4-C40D-2CFD-97F51D382845}"/>
                </a:ext>
              </a:extLst>
            </p:cNvPr>
            <p:cNvGrpSpPr/>
            <p:nvPr/>
          </p:nvGrpSpPr>
          <p:grpSpPr>
            <a:xfrm>
              <a:off x="1217654" y="2274643"/>
              <a:ext cx="3661286" cy="2864728"/>
              <a:chOff x="3553548" y="1923565"/>
              <a:chExt cx="5420122" cy="4240908"/>
            </a:xfrm>
          </p:grpSpPr>
          <p:cxnSp>
            <p:nvCxnSpPr>
              <p:cNvPr id="137" name="Straight Connector 136">
                <a:extLst>
                  <a:ext uri="{FF2B5EF4-FFF2-40B4-BE49-F238E27FC236}">
                    <a16:creationId xmlns:a16="http://schemas.microsoft.com/office/drawing/2014/main" id="{DC1C9911-5651-9E87-E238-26EF2560663D}"/>
                  </a:ext>
                </a:extLst>
              </p:cNvPr>
              <p:cNvCxnSpPr/>
              <p:nvPr/>
            </p:nvCxnSpPr>
            <p:spPr>
              <a:xfrm>
                <a:off x="4809405" y="2880783"/>
                <a:ext cx="909839" cy="44112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ECEAB4DC-907E-601A-5A54-95AEBBE3D2A8}"/>
                  </a:ext>
                </a:extLst>
              </p:cNvPr>
              <p:cNvGrpSpPr/>
              <p:nvPr/>
            </p:nvGrpSpPr>
            <p:grpSpPr>
              <a:xfrm>
                <a:off x="7292228" y="3981385"/>
                <a:ext cx="1079" cy="228600"/>
                <a:chOff x="8440931" y="3976732"/>
                <a:chExt cx="1079" cy="228600"/>
              </a:xfrm>
            </p:grpSpPr>
            <p:cxnSp>
              <p:nvCxnSpPr>
                <p:cNvPr id="192" name="Straight Connector 191">
                  <a:extLst>
                    <a:ext uri="{FF2B5EF4-FFF2-40B4-BE49-F238E27FC236}">
                      <a16:creationId xmlns:a16="http://schemas.microsoft.com/office/drawing/2014/main" id="{A2885B2C-FC4F-EBDA-D086-C47DE036AB6E}"/>
                    </a:ext>
                  </a:extLst>
                </p:cNvPr>
                <p:cNvCxnSpPr/>
                <p:nvPr/>
              </p:nvCxnSpPr>
              <p:spPr>
                <a:xfrm>
                  <a:off x="8440931" y="397673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7B8B832-BA86-62B4-EE26-BCAEC94D01A6}"/>
                    </a:ext>
                  </a:extLst>
                </p:cNvPr>
                <p:cNvCxnSpPr>
                  <a:cxnSpLocks/>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C9A6D427-05BB-0910-1022-550D1B91909C}"/>
                  </a:ext>
                </a:extLst>
              </p:cNvPr>
              <p:cNvCxnSpPr/>
              <p:nvPr/>
            </p:nvCxnSpPr>
            <p:spPr>
              <a:xfrm>
                <a:off x="7683786" y="4628664"/>
                <a:ext cx="464730" cy="271814"/>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9BF08C1-D59F-FED6-8174-F8C4F433DA7F}"/>
                  </a:ext>
                </a:extLst>
              </p:cNvPr>
              <p:cNvCxnSpPr/>
              <p:nvPr/>
            </p:nvCxnSpPr>
            <p:spPr>
              <a:xfrm flipV="1">
                <a:off x="7623353" y="4689097"/>
                <a:ext cx="464730" cy="271814"/>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F9024DD-719C-58C3-F8E5-258766E682BB}"/>
                  </a:ext>
                </a:extLst>
              </p:cNvPr>
              <p:cNvCxnSpPr/>
              <p:nvPr/>
            </p:nvCxnSpPr>
            <p:spPr>
              <a:xfrm>
                <a:off x="7381773" y="5340632"/>
                <a:ext cx="1142681" cy="19411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B48440-7D54-3A89-5FA6-0FFA16E12236}"/>
                  </a:ext>
                </a:extLst>
              </p:cNvPr>
              <p:cNvCxnSpPr/>
              <p:nvPr/>
            </p:nvCxnSpPr>
            <p:spPr>
              <a:xfrm flipV="1">
                <a:off x="7381773" y="5340632"/>
                <a:ext cx="1142681" cy="194118"/>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8F495136-D753-B68C-8D24-F4DE2899C56D}"/>
                  </a:ext>
                </a:extLst>
              </p:cNvPr>
              <p:cNvGrpSpPr/>
              <p:nvPr/>
            </p:nvGrpSpPr>
            <p:grpSpPr>
              <a:xfrm>
                <a:off x="8440931" y="3928384"/>
                <a:ext cx="1079" cy="228600"/>
                <a:chOff x="8440931" y="3928384"/>
                <a:chExt cx="1079" cy="228600"/>
              </a:xfrm>
            </p:grpSpPr>
            <p:cxnSp>
              <p:nvCxnSpPr>
                <p:cNvPr id="190" name="Straight Connector 189">
                  <a:extLst>
                    <a:ext uri="{FF2B5EF4-FFF2-40B4-BE49-F238E27FC236}">
                      <a16:creationId xmlns:a16="http://schemas.microsoft.com/office/drawing/2014/main" id="{7C0307BE-883D-2A9C-A1E7-8C52F53D9744}"/>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579D7A86-6637-C5B0-C893-63F019AD0E8A}"/>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82F2A899-F755-4332-0A34-051945A7D43E}"/>
                  </a:ext>
                </a:extLst>
              </p:cNvPr>
              <p:cNvGrpSpPr/>
              <p:nvPr/>
            </p:nvGrpSpPr>
            <p:grpSpPr>
              <a:xfrm>
                <a:off x="7538878" y="5942037"/>
                <a:ext cx="2392" cy="222436"/>
                <a:chOff x="8439852" y="3928384"/>
                <a:chExt cx="2158" cy="315369"/>
              </a:xfrm>
            </p:grpSpPr>
            <p:cxnSp>
              <p:nvCxnSpPr>
                <p:cNvPr id="188" name="Straight Connector 187">
                  <a:extLst>
                    <a:ext uri="{FF2B5EF4-FFF2-40B4-BE49-F238E27FC236}">
                      <a16:creationId xmlns:a16="http://schemas.microsoft.com/office/drawing/2014/main" id="{FBFA34EA-4E51-4AEA-5FA3-24FF76907322}"/>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23D3CEA-1562-A7DB-8711-15FF7261C7E8}"/>
                    </a:ext>
                  </a:extLst>
                </p:cNvPr>
                <p:cNvCxnSpPr/>
                <p:nvPr/>
              </p:nvCxnSpPr>
              <p:spPr>
                <a:xfrm>
                  <a:off x="8439852" y="4152315"/>
                  <a:ext cx="1079" cy="9143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BFDC9B0E-00BA-022F-8E2F-241B79D44738}"/>
                  </a:ext>
                </a:extLst>
              </p:cNvPr>
              <p:cNvGrpSpPr/>
              <p:nvPr/>
            </p:nvGrpSpPr>
            <p:grpSpPr>
              <a:xfrm>
                <a:off x="8395948" y="5949146"/>
                <a:ext cx="2392" cy="161239"/>
                <a:chOff x="8439852" y="3928384"/>
                <a:chExt cx="2158" cy="228600"/>
              </a:xfrm>
            </p:grpSpPr>
            <p:cxnSp>
              <p:nvCxnSpPr>
                <p:cNvPr id="186" name="Straight Connector 185">
                  <a:extLst>
                    <a:ext uri="{FF2B5EF4-FFF2-40B4-BE49-F238E27FC236}">
                      <a16:creationId xmlns:a16="http://schemas.microsoft.com/office/drawing/2014/main" id="{7D6200BE-96F6-D3F0-79C5-15FCC2031F1E}"/>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D61720F-BDE4-402B-F34E-5CB55D3D467B}"/>
                    </a:ext>
                  </a:extLst>
                </p:cNvPr>
                <p:cNvCxnSpPr/>
                <p:nvPr/>
              </p:nvCxnSpPr>
              <p:spPr>
                <a:xfrm>
                  <a:off x="8439852" y="4020714"/>
                  <a:ext cx="1079" cy="91441"/>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7500754A-F476-9E9D-5856-2965EDCA615A}"/>
                  </a:ext>
                </a:extLst>
              </p:cNvPr>
              <p:cNvGrpSpPr/>
              <p:nvPr/>
            </p:nvGrpSpPr>
            <p:grpSpPr>
              <a:xfrm>
                <a:off x="5696174" y="2949027"/>
                <a:ext cx="620032" cy="245358"/>
                <a:chOff x="5696174" y="2949027"/>
                <a:chExt cx="620032" cy="245358"/>
              </a:xfrm>
            </p:grpSpPr>
            <p:cxnSp>
              <p:nvCxnSpPr>
                <p:cNvPr id="184" name="Straight Connector 183">
                  <a:extLst>
                    <a:ext uri="{FF2B5EF4-FFF2-40B4-BE49-F238E27FC236}">
                      <a16:creationId xmlns:a16="http://schemas.microsoft.com/office/drawing/2014/main" id="{F319BC02-99F8-D292-B568-A606A98E2504}"/>
                    </a:ext>
                  </a:extLst>
                </p:cNvPr>
                <p:cNvCxnSpPr/>
                <p:nvPr/>
              </p:nvCxnSpPr>
              <p:spPr>
                <a:xfrm>
                  <a:off x="5696174"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A64FF0B-2303-A85F-8BC1-EFDCE8024E23}"/>
                    </a:ext>
                  </a:extLst>
                </p:cNvPr>
                <p:cNvCxnSpPr/>
                <p:nvPr/>
              </p:nvCxnSpPr>
              <p:spPr>
                <a:xfrm rot="17580000">
                  <a:off x="6047012" y="3037756"/>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F86C6829-0684-38E5-E07F-E0B55EAD23A0}"/>
                  </a:ext>
                </a:extLst>
              </p:cNvPr>
              <p:cNvGrpSpPr/>
              <p:nvPr/>
            </p:nvGrpSpPr>
            <p:grpSpPr>
              <a:xfrm>
                <a:off x="6895916" y="2942737"/>
                <a:ext cx="620032" cy="245358"/>
                <a:chOff x="5720348" y="2949027"/>
                <a:chExt cx="620032" cy="245358"/>
              </a:xfrm>
            </p:grpSpPr>
            <p:cxnSp>
              <p:nvCxnSpPr>
                <p:cNvPr id="182" name="Straight Connector 181">
                  <a:extLst>
                    <a:ext uri="{FF2B5EF4-FFF2-40B4-BE49-F238E27FC236}">
                      <a16:creationId xmlns:a16="http://schemas.microsoft.com/office/drawing/2014/main" id="{7ACC4A88-F59C-70DE-2E7C-988A12213ADB}"/>
                    </a:ext>
                  </a:extLst>
                </p:cNvPr>
                <p:cNvCxnSpPr/>
                <p:nvPr/>
              </p:nvCxnSpPr>
              <p:spPr>
                <a:xfrm>
                  <a:off x="5720348"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3D83C31-56C9-C0F2-12C5-A844FF446483}"/>
                    </a:ext>
                  </a:extLst>
                </p:cNvPr>
                <p:cNvCxnSpPr/>
                <p:nvPr/>
              </p:nvCxnSpPr>
              <p:spPr>
                <a:xfrm rot="17580000">
                  <a:off x="6047012" y="3021811"/>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BDE2474F-BFF1-2D79-0651-AA35301CDCDA}"/>
                  </a:ext>
                </a:extLst>
              </p:cNvPr>
              <p:cNvGrpSpPr/>
              <p:nvPr/>
            </p:nvGrpSpPr>
            <p:grpSpPr>
              <a:xfrm>
                <a:off x="8004770" y="2930909"/>
                <a:ext cx="620032" cy="245358"/>
                <a:chOff x="5696174" y="2936940"/>
                <a:chExt cx="620032" cy="245358"/>
              </a:xfrm>
            </p:grpSpPr>
            <p:cxnSp>
              <p:nvCxnSpPr>
                <p:cNvPr id="180" name="Straight Connector 179">
                  <a:extLst>
                    <a:ext uri="{FF2B5EF4-FFF2-40B4-BE49-F238E27FC236}">
                      <a16:creationId xmlns:a16="http://schemas.microsoft.com/office/drawing/2014/main" id="{AD3EBFC1-69D9-6478-0137-0D0894CFED2C}"/>
                    </a:ext>
                  </a:extLst>
                </p:cNvPr>
                <p:cNvCxnSpPr/>
                <p:nvPr/>
              </p:nvCxnSpPr>
              <p:spPr>
                <a:xfrm>
                  <a:off x="5696174" y="2936940"/>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2C402CD-AFD9-92B1-8DDA-D8F2B6170D0F}"/>
                    </a:ext>
                  </a:extLst>
                </p:cNvPr>
                <p:cNvCxnSpPr/>
                <p:nvPr/>
              </p:nvCxnSpPr>
              <p:spPr>
                <a:xfrm rot="17580000">
                  <a:off x="6047012" y="302180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56F6A13A-A032-E76D-0341-E26C89111521}"/>
                  </a:ext>
                </a:extLst>
              </p:cNvPr>
              <p:cNvGrpSpPr/>
              <p:nvPr/>
            </p:nvGrpSpPr>
            <p:grpSpPr>
              <a:xfrm>
                <a:off x="5402336" y="2003166"/>
                <a:ext cx="620032" cy="245358"/>
                <a:chOff x="5672000" y="2950075"/>
                <a:chExt cx="620032" cy="245358"/>
              </a:xfrm>
            </p:grpSpPr>
            <p:cxnSp>
              <p:nvCxnSpPr>
                <p:cNvPr id="178" name="Straight Connector 177">
                  <a:extLst>
                    <a:ext uri="{FF2B5EF4-FFF2-40B4-BE49-F238E27FC236}">
                      <a16:creationId xmlns:a16="http://schemas.microsoft.com/office/drawing/2014/main" id="{41B9ADCF-1BBD-5D7D-5764-0FF496600054}"/>
                    </a:ext>
                  </a:extLst>
                </p:cNvPr>
                <p:cNvCxnSpPr/>
                <p:nvPr/>
              </p:nvCxnSpPr>
              <p:spPr>
                <a:xfrm>
                  <a:off x="5672000" y="295007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5631273-33E8-C066-0A8A-77336B96FE9E}"/>
                    </a:ext>
                  </a:extLst>
                </p:cNvPr>
                <p:cNvCxnSpPr/>
                <p:nvPr/>
              </p:nvCxnSpPr>
              <p:spPr>
                <a:xfrm rot="17580000">
                  <a:off x="6047012" y="305369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42AE2630-75DA-BE8E-55DF-DA1E2208B866}"/>
                  </a:ext>
                </a:extLst>
              </p:cNvPr>
              <p:cNvGrpSpPr/>
              <p:nvPr/>
            </p:nvGrpSpPr>
            <p:grpSpPr>
              <a:xfrm>
                <a:off x="6592618" y="1967448"/>
                <a:ext cx="620032" cy="245358"/>
                <a:chOff x="5686714" y="2920647"/>
                <a:chExt cx="620032" cy="245358"/>
              </a:xfrm>
            </p:grpSpPr>
            <p:cxnSp>
              <p:nvCxnSpPr>
                <p:cNvPr id="176" name="Straight Connector 175">
                  <a:extLst>
                    <a:ext uri="{FF2B5EF4-FFF2-40B4-BE49-F238E27FC236}">
                      <a16:creationId xmlns:a16="http://schemas.microsoft.com/office/drawing/2014/main" id="{78B4D3C8-C5B7-D073-DA81-A247B6AB504A}"/>
                    </a:ext>
                  </a:extLst>
                </p:cNvPr>
                <p:cNvCxnSpPr/>
                <p:nvPr/>
              </p:nvCxnSpPr>
              <p:spPr>
                <a:xfrm>
                  <a:off x="5686714" y="292064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B438886-508C-B0DD-D521-DC7F4E5E6648}"/>
                    </a:ext>
                  </a:extLst>
                </p:cNvPr>
                <p:cNvCxnSpPr/>
                <p:nvPr/>
              </p:nvCxnSpPr>
              <p:spPr>
                <a:xfrm rot="17580000">
                  <a:off x="6047012" y="301649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6147DF0-A377-B75A-B46D-54A8EF682339}"/>
                  </a:ext>
                </a:extLst>
              </p:cNvPr>
              <p:cNvGrpSpPr/>
              <p:nvPr/>
            </p:nvGrpSpPr>
            <p:grpSpPr>
              <a:xfrm>
                <a:off x="7710932" y="1923565"/>
                <a:ext cx="620032" cy="245358"/>
                <a:chOff x="5672000" y="2876505"/>
                <a:chExt cx="620032" cy="245358"/>
              </a:xfrm>
            </p:grpSpPr>
            <p:cxnSp>
              <p:nvCxnSpPr>
                <p:cNvPr id="174" name="Straight Connector 173">
                  <a:extLst>
                    <a:ext uri="{FF2B5EF4-FFF2-40B4-BE49-F238E27FC236}">
                      <a16:creationId xmlns:a16="http://schemas.microsoft.com/office/drawing/2014/main" id="{BF6856FA-2985-B3CB-A5DA-C1DFD38CA7E2}"/>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39D412C-0FC1-6D75-96C5-94B49082F67D}"/>
                    </a:ext>
                  </a:extLst>
                </p:cNvPr>
                <p:cNvCxnSpPr>
                  <a:cxnSpLocks/>
                </p:cNvCxnSpPr>
                <p:nvPr/>
              </p:nvCxnSpPr>
              <p:spPr>
                <a:xfrm rot="17580000">
                  <a:off x="6105866" y="300625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4D79E598-3558-7FB8-A392-3A1050FC2F8D}"/>
                  </a:ext>
                </a:extLst>
              </p:cNvPr>
              <p:cNvGrpSpPr/>
              <p:nvPr/>
            </p:nvGrpSpPr>
            <p:grpSpPr>
              <a:xfrm>
                <a:off x="3553548" y="1999614"/>
                <a:ext cx="644109" cy="281562"/>
                <a:chOff x="3553548" y="1999614"/>
                <a:chExt cx="644109" cy="281562"/>
              </a:xfrm>
            </p:grpSpPr>
            <p:cxnSp>
              <p:nvCxnSpPr>
                <p:cNvPr id="172" name="Straight Connector 171">
                  <a:extLst>
                    <a:ext uri="{FF2B5EF4-FFF2-40B4-BE49-F238E27FC236}">
                      <a16:creationId xmlns:a16="http://schemas.microsoft.com/office/drawing/2014/main" id="{3612F946-BC3A-BF92-849F-C78AC5407D05}"/>
                    </a:ext>
                  </a:extLst>
                </p:cNvPr>
                <p:cNvCxnSpPr/>
                <p:nvPr/>
              </p:nvCxnSpPr>
              <p:spPr>
                <a:xfrm>
                  <a:off x="3553548" y="1999614"/>
                  <a:ext cx="644109" cy="28156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C3B7AC0-1EFB-A39C-380C-9A98A820A7D0}"/>
                    </a:ext>
                  </a:extLst>
                </p:cNvPr>
                <p:cNvCxnSpPr/>
                <p:nvPr/>
              </p:nvCxnSpPr>
              <p:spPr>
                <a:xfrm rot="17640000">
                  <a:off x="3826714" y="201896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1C0DE499-1CE9-E10C-405C-59BF5544B7F3}"/>
                  </a:ext>
                </a:extLst>
              </p:cNvPr>
              <p:cNvGrpSpPr/>
              <p:nvPr/>
            </p:nvGrpSpPr>
            <p:grpSpPr>
              <a:xfrm>
                <a:off x="8459844" y="4692313"/>
                <a:ext cx="1079" cy="228600"/>
                <a:chOff x="8440931" y="3968994"/>
                <a:chExt cx="1079" cy="228600"/>
              </a:xfrm>
            </p:grpSpPr>
            <p:cxnSp>
              <p:nvCxnSpPr>
                <p:cNvPr id="170" name="Straight Connector 169">
                  <a:extLst>
                    <a:ext uri="{FF2B5EF4-FFF2-40B4-BE49-F238E27FC236}">
                      <a16:creationId xmlns:a16="http://schemas.microsoft.com/office/drawing/2014/main" id="{6165A4EC-0C00-0E82-E41B-CED9E53DD09A}"/>
                    </a:ext>
                  </a:extLst>
                </p:cNvPr>
                <p:cNvCxnSpPr/>
                <p:nvPr/>
              </p:nvCxnSpPr>
              <p:spPr>
                <a:xfrm>
                  <a:off x="8440931" y="396899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175B927A-3F07-7F66-88CA-BA0E96B3476D}"/>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C63B6527-8E96-5CD8-2463-79206CD3F421}"/>
                  </a:ext>
                </a:extLst>
              </p:cNvPr>
              <p:cNvGrpSpPr/>
              <p:nvPr/>
            </p:nvGrpSpPr>
            <p:grpSpPr>
              <a:xfrm>
                <a:off x="7289255" y="4693650"/>
                <a:ext cx="30083" cy="228600"/>
                <a:chOff x="8440931" y="3974792"/>
                <a:chExt cx="30083" cy="228600"/>
              </a:xfrm>
            </p:grpSpPr>
            <p:cxnSp>
              <p:nvCxnSpPr>
                <p:cNvPr id="168" name="Straight Connector 167">
                  <a:extLst>
                    <a:ext uri="{FF2B5EF4-FFF2-40B4-BE49-F238E27FC236}">
                      <a16:creationId xmlns:a16="http://schemas.microsoft.com/office/drawing/2014/main" id="{E91F7892-4326-C2D5-3D3D-DD57F080F57A}"/>
                    </a:ext>
                  </a:extLst>
                </p:cNvPr>
                <p:cNvCxnSpPr/>
                <p:nvPr/>
              </p:nvCxnSpPr>
              <p:spPr>
                <a:xfrm>
                  <a:off x="8469935" y="397479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419EBBA-2F18-61F0-1D8F-990DB2CC6572}"/>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04C9B7C7-8A92-E7C0-291C-D084074A64E4}"/>
                  </a:ext>
                </a:extLst>
              </p:cNvPr>
              <p:cNvGrpSpPr/>
              <p:nvPr/>
            </p:nvGrpSpPr>
            <p:grpSpPr>
              <a:xfrm rot="16200000">
                <a:off x="7851283" y="4136247"/>
                <a:ext cx="6343" cy="418466"/>
                <a:chOff x="8435667" y="3822405"/>
                <a:chExt cx="6343" cy="348722"/>
              </a:xfrm>
            </p:grpSpPr>
            <p:cxnSp>
              <p:nvCxnSpPr>
                <p:cNvPr id="166" name="Straight Connector 165">
                  <a:extLst>
                    <a:ext uri="{FF2B5EF4-FFF2-40B4-BE49-F238E27FC236}">
                      <a16:creationId xmlns:a16="http://schemas.microsoft.com/office/drawing/2014/main" id="{F036EED9-4D30-5A80-A668-0DCFBA2359CD}"/>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6A5E4B-5531-46E2-AC57-F77E8990AA3C}"/>
                    </a:ext>
                  </a:extLst>
                </p:cNvPr>
                <p:cNvCxnSpPr>
                  <a:cxnSpLocks/>
                </p:cNvCxnSpPr>
                <p:nvPr/>
              </p:nvCxnSpPr>
              <p:spPr>
                <a:xfrm rot="5400000">
                  <a:off x="8263940" y="3994132"/>
                  <a:ext cx="348722" cy="5267"/>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9EEE3FAB-9503-14FF-35A9-BF93D9FCE8C7}"/>
                  </a:ext>
                </a:extLst>
              </p:cNvPr>
              <p:cNvGrpSpPr/>
              <p:nvPr/>
            </p:nvGrpSpPr>
            <p:grpSpPr>
              <a:xfrm rot="16200000">
                <a:off x="7833010" y="4958219"/>
                <a:ext cx="1079" cy="274320"/>
                <a:chOff x="8440931" y="3857880"/>
                <a:chExt cx="1079" cy="228600"/>
              </a:xfrm>
            </p:grpSpPr>
            <p:cxnSp>
              <p:nvCxnSpPr>
                <p:cNvPr id="164" name="Straight Connector 163">
                  <a:extLst>
                    <a:ext uri="{FF2B5EF4-FFF2-40B4-BE49-F238E27FC236}">
                      <a16:creationId xmlns:a16="http://schemas.microsoft.com/office/drawing/2014/main" id="{927009B9-4350-F029-CF32-CCF0EF628127}"/>
                    </a:ext>
                  </a:extLst>
                </p:cNvPr>
                <p:cNvCxnSpPr/>
                <p:nvPr/>
              </p:nvCxnSpPr>
              <p:spPr>
                <a:xfrm>
                  <a:off x="8440931" y="3857880"/>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4CD74F5-FF51-B08E-791F-7B6A4B6AB5B1}"/>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F0BCBA9E-39CA-2CB9-427F-A19424FB11E2}"/>
                  </a:ext>
                </a:extLst>
              </p:cNvPr>
              <p:cNvGrpSpPr/>
              <p:nvPr/>
            </p:nvGrpSpPr>
            <p:grpSpPr>
              <a:xfrm>
                <a:off x="7768398" y="5964927"/>
                <a:ext cx="386971" cy="173764"/>
                <a:chOff x="5672000" y="2876505"/>
                <a:chExt cx="620032" cy="245358"/>
              </a:xfrm>
            </p:grpSpPr>
            <p:cxnSp>
              <p:nvCxnSpPr>
                <p:cNvPr id="162" name="Straight Connector 161">
                  <a:extLst>
                    <a:ext uri="{FF2B5EF4-FFF2-40B4-BE49-F238E27FC236}">
                      <a16:creationId xmlns:a16="http://schemas.microsoft.com/office/drawing/2014/main" id="{F2174F78-46F5-A69B-EC4A-03139BABD4E7}"/>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91B8449-695E-C930-3D8A-0AE4E534BB1F}"/>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1B8123DE-CDEB-5B01-0378-C2300B1E32B4}"/>
                  </a:ext>
                </a:extLst>
              </p:cNvPr>
              <p:cNvGrpSpPr/>
              <p:nvPr/>
            </p:nvGrpSpPr>
            <p:grpSpPr>
              <a:xfrm>
                <a:off x="8586699" y="5964927"/>
                <a:ext cx="386971" cy="173764"/>
                <a:chOff x="5672000" y="2876505"/>
                <a:chExt cx="620032" cy="245358"/>
              </a:xfrm>
            </p:grpSpPr>
            <p:cxnSp>
              <p:nvCxnSpPr>
                <p:cNvPr id="160" name="Straight Connector 159">
                  <a:extLst>
                    <a:ext uri="{FF2B5EF4-FFF2-40B4-BE49-F238E27FC236}">
                      <a16:creationId xmlns:a16="http://schemas.microsoft.com/office/drawing/2014/main" id="{B49A3DAD-83E7-5BA0-3006-B3A481DD1B57}"/>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59C2675-2DF4-6DB7-35FB-C286F7BFE994}"/>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9" name="Straight Connector 158">
                <a:extLst>
                  <a:ext uri="{FF2B5EF4-FFF2-40B4-BE49-F238E27FC236}">
                    <a16:creationId xmlns:a16="http://schemas.microsoft.com/office/drawing/2014/main" id="{75AB7691-C45E-9B46-6C0B-D37A5F45457A}"/>
                  </a:ext>
                </a:extLst>
              </p:cNvPr>
              <p:cNvCxnSpPr/>
              <p:nvPr/>
            </p:nvCxnSpPr>
            <p:spPr>
              <a:xfrm rot="17760000">
                <a:off x="5296977" y="307245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DFC0A213-5AC4-8B37-D38E-F34CFBE2F648}"/>
              </a:ext>
            </a:extLst>
          </p:cNvPr>
          <p:cNvSpPr txBox="1"/>
          <p:nvPr/>
        </p:nvSpPr>
        <p:spPr>
          <a:xfrm>
            <a:off x="5407413" y="4289114"/>
            <a:ext cx="1261884" cy="646331"/>
          </a:xfrm>
          <a:prstGeom prst="rect">
            <a:avLst/>
          </a:prstGeom>
          <a:noFill/>
        </p:spPr>
        <p:txBody>
          <a:bodyPr wrap="none">
            <a:spAutoFit/>
          </a:bodyPr>
          <a:lstStyle/>
          <a:p>
            <a:r>
              <a:rPr lang="en-US" sz="1800"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Lexical </a:t>
            </a:r>
          </a:p>
          <a:p>
            <a:r>
              <a:rPr lang="en-US" sz="1800" kern="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Probability</a:t>
            </a:r>
            <a:endParaRPr lang="en-US" dirty="0">
              <a:solidFill>
                <a:schemeClr val="tx2"/>
              </a:solidFill>
              <a:latin typeface="Arial" panose="020B0604020202020204" pitchFamily="34" charset="0"/>
              <a:cs typeface="Arial" panose="020B0604020202020204" pitchFamily="34" charset="0"/>
            </a:endParaRPr>
          </a:p>
        </p:txBody>
      </p:sp>
      <p:cxnSp>
        <p:nvCxnSpPr>
          <p:cNvPr id="93" name="Straight Arrow Connector 92">
            <a:extLst>
              <a:ext uri="{FF2B5EF4-FFF2-40B4-BE49-F238E27FC236}">
                <a16:creationId xmlns:a16="http://schemas.microsoft.com/office/drawing/2014/main" id="{DD4F1E21-AC28-808E-F1EC-B29EF0ABB6D5}"/>
              </a:ext>
            </a:extLst>
          </p:cNvPr>
          <p:cNvCxnSpPr>
            <a:cxnSpLocks/>
          </p:cNvCxnSpPr>
          <p:nvPr/>
        </p:nvCxnSpPr>
        <p:spPr>
          <a:xfrm>
            <a:off x="5845073" y="1880860"/>
            <a:ext cx="0" cy="128016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2483591-55DA-3751-DA1C-2BA8B7950A57}"/>
              </a:ext>
            </a:extLst>
          </p:cNvPr>
          <p:cNvCxnSpPr>
            <a:cxnSpLocks/>
          </p:cNvCxnSpPr>
          <p:nvPr/>
        </p:nvCxnSpPr>
        <p:spPr>
          <a:xfrm flipV="1">
            <a:off x="5725153" y="4958871"/>
            <a:ext cx="0" cy="100584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104B3A2-0E97-786D-0F0F-7C7FDB742AE6}"/>
              </a:ext>
            </a:extLst>
          </p:cNvPr>
          <p:cNvCxnSpPr>
            <a:cxnSpLocks/>
          </p:cNvCxnSpPr>
          <p:nvPr/>
        </p:nvCxnSpPr>
        <p:spPr>
          <a:xfrm>
            <a:off x="5845073" y="3423872"/>
            <a:ext cx="0" cy="887698"/>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E0C1312E-C2EA-19A1-C116-3E301C49AB77}"/>
              </a:ext>
            </a:extLst>
          </p:cNvPr>
          <p:cNvGrpSpPr/>
          <p:nvPr/>
        </p:nvGrpSpPr>
        <p:grpSpPr>
          <a:xfrm>
            <a:off x="5922309" y="1410034"/>
            <a:ext cx="11124964" cy="1718217"/>
            <a:chOff x="5922309" y="1410034"/>
            <a:chExt cx="11124964" cy="1718217"/>
          </a:xfrm>
        </p:grpSpPr>
        <p:sp>
          <p:nvSpPr>
            <p:cNvPr id="99" name="TextBox 98">
              <a:extLst>
                <a:ext uri="{FF2B5EF4-FFF2-40B4-BE49-F238E27FC236}">
                  <a16:creationId xmlns:a16="http://schemas.microsoft.com/office/drawing/2014/main" id="{EB709728-877B-ED82-C6E7-8FD0B745D0E1}"/>
                </a:ext>
              </a:extLst>
            </p:cNvPr>
            <p:cNvSpPr txBox="1"/>
            <p:nvPr/>
          </p:nvSpPr>
          <p:spPr>
            <a:xfrm>
              <a:off x="5922309" y="1412028"/>
              <a:ext cx="603049" cy="584775"/>
            </a:xfrm>
            <a:prstGeom prst="rect">
              <a:avLst/>
            </a:prstGeom>
            <a:noFill/>
          </p:spPr>
          <p:txBody>
            <a:bodyPr wrap="none" rtlCol="0" anchor="ctr">
              <a:spAutoFit/>
            </a:bodyPr>
            <a:lstStyle/>
            <a:p>
              <a:pPr algn="ctr" defTabSz="457200">
                <a:defRPr/>
              </a:pPr>
              <a:r>
                <a:rPr lang="en-US" sz="3200" b="1" dirty="0">
                  <a:solidFill>
                    <a:srgbClr val="FF0000"/>
                  </a:solidFill>
                  <a:latin typeface="Helvetica" panose="020B0604020202020204" pitchFamily="34" charset="0"/>
                  <a:cs typeface="Helvetica" panose="020B0604020202020204" pitchFamily="34" charset="0"/>
                </a:rPr>
                <a:t>❌</a:t>
              </a:r>
              <a:endParaRPr lang="en-US" b="1" dirty="0">
                <a:solidFill>
                  <a:srgbClr val="FF0000"/>
                </a:solidFill>
                <a:latin typeface="Helvetica" panose="020B0604020202020204" pitchFamily="34" charset="0"/>
                <a:cs typeface="Helvetica" panose="020B0604020202020204" pitchFamily="34" charset="0"/>
              </a:endParaRPr>
            </a:p>
          </p:txBody>
        </p:sp>
        <p:sp>
          <p:nvSpPr>
            <p:cNvPr id="95" name="TextBox 94">
              <a:extLst>
                <a:ext uri="{FF2B5EF4-FFF2-40B4-BE49-F238E27FC236}">
                  <a16:creationId xmlns:a16="http://schemas.microsoft.com/office/drawing/2014/main" id="{43BDCEA9-EBE9-49DE-6E13-949B9CC22817}"/>
                </a:ext>
              </a:extLst>
            </p:cNvPr>
            <p:cNvSpPr txBox="1"/>
            <p:nvPr/>
          </p:nvSpPr>
          <p:spPr>
            <a:xfrm>
              <a:off x="7157726" y="1410034"/>
              <a:ext cx="3731395" cy="369332"/>
            </a:xfrm>
            <a:prstGeom prst="rect">
              <a:avLst/>
            </a:prstGeom>
            <a:noFill/>
          </p:spPr>
          <p:txBody>
            <a:bodyPr wrap="square">
              <a:spAutoFit/>
            </a:bodyPr>
            <a:lstStyle/>
            <a:p>
              <a:r>
                <a:rPr lang="en-US" sz="1800" b="1" kern="100" dirty="0">
                  <a:effectLst/>
                  <a:latin typeface="Arial" panose="020B0604020202020204" pitchFamily="34" charset="0"/>
                  <a:ea typeface="Times New Roman" panose="02020603050405020304" pitchFamily="18" charset="0"/>
                  <a:cs typeface="Arial" panose="020B0604020202020204" pitchFamily="34" charset="0"/>
                </a:rPr>
                <a:t>Impaired use of global context</a:t>
              </a:r>
            </a:p>
          </p:txBody>
        </p:sp>
        <p:sp>
          <p:nvSpPr>
            <p:cNvPr id="5" name="TextBox 4">
              <a:extLst>
                <a:ext uri="{FF2B5EF4-FFF2-40B4-BE49-F238E27FC236}">
                  <a16:creationId xmlns:a16="http://schemas.microsoft.com/office/drawing/2014/main" id="{BD0B941C-AA67-C408-D15A-A089FAA3567C}"/>
                </a:ext>
              </a:extLst>
            </p:cNvPr>
            <p:cNvSpPr txBox="1"/>
            <p:nvPr/>
          </p:nvSpPr>
          <p:spPr>
            <a:xfrm>
              <a:off x="7172679" y="1927922"/>
              <a:ext cx="9874594" cy="1200329"/>
            </a:xfrm>
            <a:prstGeom prst="rect">
              <a:avLst/>
            </a:prstGeom>
            <a:noFill/>
          </p:spPr>
          <p:txBody>
            <a:bodyPr wrap="square">
              <a:spAutoFit/>
            </a:bodyPr>
            <a:lstStyle/>
            <a:p>
              <a:r>
                <a:rPr lang="en-US" dirty="0">
                  <a:solidFill>
                    <a:schemeClr val="tx2"/>
                  </a:solidFill>
                </a:rPr>
                <a:t>E</a:t>
              </a:r>
              <a:r>
                <a:rPr lang="en-US" sz="1800" kern="1200" dirty="0">
                  <a:solidFill>
                    <a:schemeClr val="tx2"/>
                  </a:solidFill>
                  <a:effectLst/>
                  <a:latin typeface="+mn-lt"/>
                  <a:ea typeface="+mn-ea"/>
                  <a:cs typeface="+mn-cs"/>
                </a:rPr>
                <a:t>stimates of lexical probabilities based </a:t>
              </a:r>
            </a:p>
            <a:p>
              <a:r>
                <a:rPr lang="en-US" sz="1800" kern="1200" dirty="0">
                  <a:solidFill>
                    <a:schemeClr val="tx2"/>
                  </a:solidFill>
                  <a:effectLst/>
                  <a:latin typeface="+mn-lt"/>
                  <a:ea typeface="+mn-ea"/>
                  <a:cs typeface="+mn-cs"/>
                </a:rPr>
                <a:t>on the full </a:t>
              </a:r>
              <a:r>
                <a:rPr lang="en-US" sz="1800" i="1" kern="1200" dirty="0">
                  <a:solidFill>
                    <a:schemeClr val="tx2"/>
                  </a:solidFill>
                  <a:effectLst/>
                  <a:latin typeface="+mn-lt"/>
                  <a:ea typeface="+mn-ea"/>
                  <a:cs typeface="+mn-cs"/>
                </a:rPr>
                <a:t>global context</a:t>
              </a:r>
              <a:r>
                <a:rPr lang="en-US" sz="1800" kern="1200" dirty="0">
                  <a:solidFill>
                    <a:schemeClr val="tx2"/>
                  </a:solidFill>
                  <a:effectLst/>
                  <a:latin typeface="+mn-lt"/>
                  <a:ea typeface="+mn-ea"/>
                  <a:cs typeface="+mn-cs"/>
                </a:rPr>
                <a:t> will generally reflect </a:t>
              </a:r>
            </a:p>
            <a:p>
              <a:r>
                <a:rPr lang="en-US" sz="1800" kern="1200" dirty="0">
                  <a:solidFill>
                    <a:schemeClr val="tx2"/>
                  </a:solidFill>
                  <a:effectLst/>
                  <a:latin typeface="+mn-lt"/>
                  <a:ea typeface="+mn-ea"/>
                  <a:cs typeface="+mn-cs"/>
                </a:rPr>
                <a:t>the use of information encoded </a:t>
              </a:r>
            </a:p>
            <a:p>
              <a:r>
                <a:rPr lang="en-US" sz="1800" kern="1200" dirty="0">
                  <a:solidFill>
                    <a:schemeClr val="tx2"/>
                  </a:solidFill>
                  <a:effectLst/>
                  <a:latin typeface="+mn-lt"/>
                  <a:ea typeface="+mn-ea"/>
                  <a:cs typeface="+mn-cs"/>
                </a:rPr>
                <a:t>at </a:t>
              </a:r>
              <a:r>
                <a:rPr lang="en-US" sz="1800" i="1" kern="1200" dirty="0">
                  <a:solidFill>
                    <a:schemeClr val="tx2"/>
                  </a:solidFill>
                  <a:effectLst/>
                  <a:latin typeface="+mn-lt"/>
                  <a:ea typeface="+mn-ea"/>
                  <a:cs typeface="+mn-cs"/>
                </a:rPr>
                <a:t>both </a:t>
              </a:r>
              <a:r>
                <a:rPr lang="en-US" sz="1800" kern="1200" dirty="0">
                  <a:solidFill>
                    <a:schemeClr val="tx2"/>
                  </a:solidFill>
                  <a:effectLst/>
                  <a:latin typeface="+mn-lt"/>
                  <a:ea typeface="+mn-ea"/>
                  <a:cs typeface="+mn-cs"/>
                </a:rPr>
                <a:t>mid-levels </a:t>
              </a:r>
              <a:r>
                <a:rPr lang="en-US" sz="1800" i="1" kern="1200" dirty="0">
                  <a:solidFill>
                    <a:schemeClr val="tx2"/>
                  </a:solidFill>
                  <a:effectLst/>
                  <a:latin typeface="+mn-lt"/>
                  <a:ea typeface="+mn-ea"/>
                  <a:cs typeface="+mn-cs"/>
                </a:rPr>
                <a:t>and</a:t>
              </a:r>
              <a:r>
                <a:rPr lang="en-US" sz="1800" kern="1200" dirty="0">
                  <a:solidFill>
                    <a:schemeClr val="tx2"/>
                  </a:solidFill>
                  <a:effectLst/>
                  <a:latin typeface="+mn-lt"/>
                  <a:ea typeface="+mn-ea"/>
                  <a:cs typeface="+mn-cs"/>
                </a:rPr>
                <a:t> higher levels </a:t>
              </a:r>
            </a:p>
          </p:txBody>
        </p:sp>
      </p:grpSp>
      <p:grpSp>
        <p:nvGrpSpPr>
          <p:cNvPr id="103" name="Group 102">
            <a:extLst>
              <a:ext uri="{FF2B5EF4-FFF2-40B4-BE49-F238E27FC236}">
                <a16:creationId xmlns:a16="http://schemas.microsoft.com/office/drawing/2014/main" id="{D807C761-24CE-59FB-ABA1-E64C7D701819}"/>
              </a:ext>
            </a:extLst>
          </p:cNvPr>
          <p:cNvGrpSpPr/>
          <p:nvPr/>
        </p:nvGrpSpPr>
        <p:grpSpPr>
          <a:xfrm>
            <a:off x="5922309" y="3502263"/>
            <a:ext cx="7413483" cy="1780862"/>
            <a:chOff x="5922309" y="3502263"/>
            <a:chExt cx="7413483" cy="1780862"/>
          </a:xfrm>
        </p:grpSpPr>
        <p:sp>
          <p:nvSpPr>
            <p:cNvPr id="82" name="TextBox 81">
              <a:extLst>
                <a:ext uri="{FF2B5EF4-FFF2-40B4-BE49-F238E27FC236}">
                  <a16:creationId xmlns:a16="http://schemas.microsoft.com/office/drawing/2014/main" id="{B9238BAE-D7AD-879F-AA28-538256E56498}"/>
                </a:ext>
              </a:extLst>
            </p:cNvPr>
            <p:cNvSpPr txBox="1"/>
            <p:nvPr/>
          </p:nvSpPr>
          <p:spPr>
            <a:xfrm>
              <a:off x="5922309" y="3502263"/>
              <a:ext cx="500458" cy="584775"/>
            </a:xfrm>
            <a:prstGeom prst="rect">
              <a:avLst/>
            </a:prstGeom>
            <a:noFill/>
          </p:spPr>
          <p:txBody>
            <a:bodyPr wrap="none" rtlCol="0" anchor="ctr">
              <a:spAutoFit/>
            </a:bodyPr>
            <a:lstStyle/>
            <a:p>
              <a:pPr algn="ctr" defTabSz="457200">
                <a:defRPr/>
              </a:pPr>
              <a:r>
                <a:rPr lang="en-US" sz="3200" b="1" dirty="0">
                  <a:solidFill>
                    <a:schemeClr val="accent4"/>
                  </a:solidFill>
                  <a:latin typeface="Helvetica" panose="020B0604020202020204" pitchFamily="34" charset="0"/>
                  <a:cs typeface="Helvetica" panose="020B0604020202020204" pitchFamily="34" charset="0"/>
                </a:rPr>
                <a:t>✓</a:t>
              </a:r>
              <a:endParaRPr lang="en-US" b="1" dirty="0">
                <a:solidFill>
                  <a:schemeClr val="accent4"/>
                </a:solidFill>
                <a:latin typeface="Helvetica" panose="020B0604020202020204" pitchFamily="34" charset="0"/>
                <a:cs typeface="Helvetica" panose="020B0604020202020204" pitchFamily="34" charset="0"/>
              </a:endParaRPr>
            </a:p>
          </p:txBody>
        </p:sp>
        <p:sp>
          <p:nvSpPr>
            <p:cNvPr id="92" name="TextBox 91">
              <a:extLst>
                <a:ext uri="{FF2B5EF4-FFF2-40B4-BE49-F238E27FC236}">
                  <a16:creationId xmlns:a16="http://schemas.microsoft.com/office/drawing/2014/main" id="{86618855-174D-98C6-9281-2ACA327D9887}"/>
                </a:ext>
              </a:extLst>
            </p:cNvPr>
            <p:cNvSpPr txBox="1"/>
            <p:nvPr/>
          </p:nvSpPr>
          <p:spPr>
            <a:xfrm>
              <a:off x="7157726" y="3602347"/>
              <a:ext cx="3845052" cy="369332"/>
            </a:xfrm>
            <a:prstGeom prst="rect">
              <a:avLst/>
            </a:prstGeom>
            <a:noFill/>
          </p:spPr>
          <p:txBody>
            <a:bodyPr wrap="square">
              <a:spAutoFit/>
            </a:bodyPr>
            <a:lstStyle/>
            <a:p>
              <a:r>
                <a:rPr lang="en-US" sz="1800" b="1" kern="100" dirty="0">
                  <a:effectLst/>
                  <a:latin typeface="Arial" panose="020B0604020202020204" pitchFamily="34" charset="0"/>
                  <a:ea typeface="Times New Roman" panose="02020603050405020304" pitchFamily="18" charset="0"/>
                  <a:cs typeface="Arial" panose="020B0604020202020204" pitchFamily="34" charset="0"/>
                </a:rPr>
                <a:t>Preserved use of local context</a:t>
              </a:r>
            </a:p>
          </p:txBody>
        </p:sp>
        <p:sp>
          <p:nvSpPr>
            <p:cNvPr id="100" name="TextBox 99">
              <a:extLst>
                <a:ext uri="{FF2B5EF4-FFF2-40B4-BE49-F238E27FC236}">
                  <a16:creationId xmlns:a16="http://schemas.microsoft.com/office/drawing/2014/main" id="{27A4F73A-590B-6932-1BAC-3F695BFBF657}"/>
                </a:ext>
              </a:extLst>
            </p:cNvPr>
            <p:cNvSpPr txBox="1"/>
            <p:nvPr/>
          </p:nvSpPr>
          <p:spPr>
            <a:xfrm>
              <a:off x="7174836" y="4082796"/>
              <a:ext cx="6160956" cy="1200329"/>
            </a:xfrm>
            <a:prstGeom prst="rect">
              <a:avLst/>
            </a:prstGeom>
            <a:noFill/>
          </p:spPr>
          <p:txBody>
            <a:bodyPr wrap="square">
              <a:spAutoFit/>
            </a:bodyPr>
            <a:lstStyle/>
            <a:p>
              <a:r>
                <a:rPr lang="en-US" sz="1800" kern="1200" dirty="0">
                  <a:solidFill>
                    <a:schemeClr val="tx2"/>
                  </a:solidFill>
                  <a:effectLst/>
                  <a:latin typeface="+mn-lt"/>
                  <a:ea typeface="+mn-ea"/>
                  <a:cs typeface="+mn-cs"/>
                </a:rPr>
                <a:t>Estimates of lexical probability based </a:t>
              </a:r>
            </a:p>
            <a:p>
              <a:r>
                <a:rPr lang="en-US" sz="1800" kern="1200" dirty="0">
                  <a:solidFill>
                    <a:schemeClr val="tx2"/>
                  </a:solidFill>
                  <a:effectLst/>
                  <a:latin typeface="+mn-lt"/>
                  <a:ea typeface="+mn-ea"/>
                  <a:cs typeface="+mn-cs"/>
                </a:rPr>
                <a:t>only on a </a:t>
              </a:r>
              <a:r>
                <a:rPr lang="en-US" sz="1800" i="1" kern="1200" dirty="0">
                  <a:solidFill>
                    <a:schemeClr val="tx2"/>
                  </a:solidFill>
                  <a:effectLst/>
                  <a:latin typeface="+mn-lt"/>
                  <a:ea typeface="+mn-ea"/>
                  <a:cs typeface="+mn-cs"/>
                </a:rPr>
                <a:t>local context</a:t>
              </a:r>
              <a:r>
                <a:rPr lang="en-US" i="1" dirty="0">
                  <a:solidFill>
                    <a:schemeClr val="tx2"/>
                  </a:solidFill>
                </a:rPr>
                <a:t>:</a:t>
              </a:r>
            </a:p>
            <a:p>
              <a:r>
                <a:rPr lang="en-US" sz="1800" i="1" kern="1200" dirty="0">
                  <a:solidFill>
                    <a:schemeClr val="tx2"/>
                  </a:solidFill>
                  <a:effectLst/>
                  <a:latin typeface="+mn-lt"/>
                  <a:ea typeface="+mn-ea"/>
                  <a:cs typeface="+mn-cs"/>
                </a:rPr>
                <a:t>R</a:t>
              </a:r>
              <a:r>
                <a:rPr lang="en-US" sz="1800" kern="1200" dirty="0">
                  <a:solidFill>
                    <a:schemeClr val="tx2"/>
                  </a:solidFill>
                  <a:effectLst/>
                  <a:latin typeface="+mn-lt"/>
                  <a:ea typeface="+mn-ea"/>
                  <a:cs typeface="+mn-cs"/>
                </a:rPr>
                <a:t>eflect the use of information encoded </a:t>
              </a:r>
            </a:p>
            <a:p>
              <a:r>
                <a:rPr lang="en-US" sz="1800" kern="1200" dirty="0">
                  <a:solidFill>
                    <a:schemeClr val="tx2"/>
                  </a:solidFill>
                  <a:effectLst/>
                  <a:latin typeface="+mn-lt"/>
                  <a:ea typeface="+mn-ea"/>
                  <a:cs typeface="+mn-cs"/>
                </a:rPr>
                <a:t>at mid-levels but but not higher levels</a:t>
              </a:r>
              <a:endParaRPr lang="en-US" dirty="0">
                <a:solidFill>
                  <a:schemeClr val="tx2"/>
                </a:solidFill>
              </a:endParaRPr>
            </a:p>
          </p:txBody>
        </p:sp>
      </p:grpSp>
      <p:sp>
        <p:nvSpPr>
          <p:cNvPr id="101" name="Rectangle 100">
            <a:extLst>
              <a:ext uri="{FF2B5EF4-FFF2-40B4-BE49-F238E27FC236}">
                <a16:creationId xmlns:a16="http://schemas.microsoft.com/office/drawing/2014/main" id="{DA0F52D1-3312-0F06-6E80-771E0F687C69}"/>
              </a:ext>
            </a:extLst>
          </p:cNvPr>
          <p:cNvSpPr/>
          <p:nvPr/>
        </p:nvSpPr>
        <p:spPr>
          <a:xfrm>
            <a:off x="804830" y="74896"/>
            <a:ext cx="10735415" cy="954107"/>
          </a:xfrm>
          <a:prstGeom prst="rect">
            <a:avLst/>
          </a:prstGeom>
        </p:spPr>
        <p:txBody>
          <a:bodyPr wrap="square">
            <a:spAutoFit/>
          </a:bodyPr>
          <a:lstStyle/>
          <a:p>
            <a:pPr algn="ctr" defTabSz="342900">
              <a:defRPr/>
            </a:pPr>
            <a:r>
              <a:rPr lang="en-US" sz="2800" b="1" dirty="0">
                <a:solidFill>
                  <a:srgbClr val="FFFF00"/>
                </a:solidFill>
                <a:latin typeface="Helvetica" panose="020B0604020202020204" pitchFamily="34" charset="0"/>
                <a:cs typeface="Helvetica" panose="020B0604020202020204" pitchFamily="34" charset="0"/>
              </a:rPr>
              <a:t>So back to our finding: </a:t>
            </a:r>
          </a:p>
          <a:p>
            <a:pPr algn="ctr" defTabSz="342900">
              <a:defRPr/>
            </a:pPr>
            <a:r>
              <a:rPr lang="en-US" sz="2800" b="1" dirty="0">
                <a:solidFill>
                  <a:srgbClr val="FFFF00"/>
                </a:solidFill>
                <a:latin typeface="Helvetica" panose="020B0604020202020204" pitchFamily="34" charset="0"/>
                <a:cs typeface="Helvetica" panose="020B0604020202020204" pitchFamily="34" charset="0"/>
              </a:rPr>
              <a:t>What Large Language Models </a:t>
            </a:r>
            <a:r>
              <a:rPr lang="en-US" sz="2800" b="1" i="1" dirty="0">
                <a:solidFill>
                  <a:srgbClr val="FFFF00"/>
                </a:solidFill>
                <a:latin typeface="Helvetica" panose="020B0604020202020204" pitchFamily="34" charset="0"/>
                <a:cs typeface="Helvetica" panose="020B0604020202020204" pitchFamily="34" charset="0"/>
              </a:rPr>
              <a:t>can</a:t>
            </a:r>
            <a:r>
              <a:rPr lang="en-US" sz="2800" b="1" dirty="0">
                <a:solidFill>
                  <a:srgbClr val="FFFF00"/>
                </a:solidFill>
                <a:latin typeface="Helvetica" panose="020B0604020202020204" pitchFamily="34" charset="0"/>
                <a:cs typeface="Helvetica" panose="020B0604020202020204" pitchFamily="34" charset="0"/>
              </a:rPr>
              <a:t> tell us</a:t>
            </a:r>
          </a:p>
        </p:txBody>
      </p:sp>
    </p:spTree>
    <p:extLst>
      <p:ext uri="{BB962C8B-B14F-4D97-AF65-F5344CB8AC3E}">
        <p14:creationId xmlns:p14="http://schemas.microsoft.com/office/powerpoint/2010/main" val="174767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899048-8BCA-6FC3-A56C-5D531DB2F554}"/>
              </a:ext>
            </a:extLst>
          </p:cNvPr>
          <p:cNvGrpSpPr/>
          <p:nvPr/>
        </p:nvGrpSpPr>
        <p:grpSpPr>
          <a:xfrm>
            <a:off x="2459195" y="1764391"/>
            <a:ext cx="3631512" cy="2772205"/>
            <a:chOff x="732912" y="663523"/>
            <a:chExt cx="4842016" cy="3696273"/>
          </a:xfrm>
        </p:grpSpPr>
        <p:sp>
          <p:nvSpPr>
            <p:cNvPr id="82" name="Rectangle 81">
              <a:extLst>
                <a:ext uri="{FF2B5EF4-FFF2-40B4-BE49-F238E27FC236}">
                  <a16:creationId xmlns:a16="http://schemas.microsoft.com/office/drawing/2014/main" id="{CDF5B707-8616-5C7A-94F2-F595BCAB307A}"/>
                </a:ext>
              </a:extLst>
            </p:cNvPr>
            <p:cNvSpPr/>
            <p:nvPr/>
          </p:nvSpPr>
          <p:spPr>
            <a:xfrm>
              <a:off x="732912" y="663523"/>
              <a:ext cx="4842016" cy="677108"/>
            </a:xfrm>
            <a:prstGeom prst="rect">
              <a:avLst/>
            </a:prstGeom>
          </p:spPr>
          <p:txBody>
            <a:bodyPr wrap="square">
              <a:spAutoFit/>
            </a:bodyPr>
            <a:lstStyle/>
            <a:p>
              <a:pPr algn="ctr" defTabSz="342900">
                <a:defRPr/>
              </a:pPr>
              <a:r>
                <a:rPr lang="en-US" sz="1350" b="1" dirty="0">
                  <a:solidFill>
                    <a:srgbClr val="FFFFFF"/>
                  </a:solidFill>
                  <a:latin typeface="Helvetica" panose="020B0604020202020204" pitchFamily="34" charset="0"/>
                  <a:cs typeface="Helvetica" panose="020B0604020202020204" pitchFamily="34" charset="0"/>
                </a:rPr>
                <a:t>Large Language Models (like GPT) </a:t>
              </a:r>
            </a:p>
            <a:p>
              <a:pPr algn="ctr" defTabSz="342900">
                <a:defRPr/>
              </a:pPr>
              <a:r>
                <a:rPr lang="en-US" sz="1350" b="1" dirty="0">
                  <a:solidFill>
                    <a:srgbClr val="FFFFFF"/>
                  </a:solidFill>
                  <a:latin typeface="Helvetica" panose="020B0604020202020204" pitchFamily="34" charset="0"/>
                  <a:cs typeface="Helvetica" panose="020B0604020202020204" pitchFamily="34" charset="0"/>
                </a:rPr>
                <a:t>are trained to predict</a:t>
              </a:r>
            </a:p>
          </p:txBody>
        </p:sp>
        <p:sp>
          <p:nvSpPr>
            <p:cNvPr id="91" name="Rounded Rectangle 90">
              <a:extLst>
                <a:ext uri="{FF2B5EF4-FFF2-40B4-BE49-F238E27FC236}">
                  <a16:creationId xmlns:a16="http://schemas.microsoft.com/office/drawing/2014/main" id="{B1AE520E-EDF7-744A-6F05-78EB8738687C}"/>
                </a:ext>
              </a:extLst>
            </p:cNvPr>
            <p:cNvSpPr/>
            <p:nvPr/>
          </p:nvSpPr>
          <p:spPr>
            <a:xfrm>
              <a:off x="1078559" y="2086858"/>
              <a:ext cx="4249783" cy="2272938"/>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nvGrpSpPr>
            <p:cNvPr id="92" name="Group 91">
              <a:extLst>
                <a:ext uri="{FF2B5EF4-FFF2-40B4-BE49-F238E27FC236}">
                  <a16:creationId xmlns:a16="http://schemas.microsoft.com/office/drawing/2014/main" id="{2FA72E1E-97D7-A6A7-2943-05DF586D30B1}"/>
                </a:ext>
              </a:extLst>
            </p:cNvPr>
            <p:cNvGrpSpPr/>
            <p:nvPr/>
          </p:nvGrpSpPr>
          <p:grpSpPr>
            <a:xfrm>
              <a:off x="1263140" y="2163619"/>
              <a:ext cx="3880621" cy="307776"/>
              <a:chOff x="445838" y="1156622"/>
              <a:chExt cx="3880621" cy="307776"/>
            </a:xfrm>
          </p:grpSpPr>
          <p:sp>
            <p:nvSpPr>
              <p:cNvPr id="93" name="Rounded Rectangle 92">
                <a:extLst>
                  <a:ext uri="{FF2B5EF4-FFF2-40B4-BE49-F238E27FC236}">
                    <a16:creationId xmlns:a16="http://schemas.microsoft.com/office/drawing/2014/main" id="{CB0CE34F-A281-C992-DA0F-578831A4A0EC}"/>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94" name="TextBox 93">
                <a:extLst>
                  <a:ext uri="{FF2B5EF4-FFF2-40B4-BE49-F238E27FC236}">
                    <a16:creationId xmlns:a16="http://schemas.microsoft.com/office/drawing/2014/main" id="{4E70475F-A95F-8206-9D39-15D77DF25059}"/>
                  </a:ext>
                </a:extLst>
              </p:cNvPr>
              <p:cNvSpPr txBox="1"/>
              <p:nvPr/>
            </p:nvSpPr>
            <p:spPr>
              <a:xfrm>
                <a:off x="1878318" y="115662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95" name="Rounded Rectangle 94">
              <a:extLst>
                <a:ext uri="{FF2B5EF4-FFF2-40B4-BE49-F238E27FC236}">
                  <a16:creationId xmlns:a16="http://schemas.microsoft.com/office/drawing/2014/main" id="{A020A37A-142A-4C38-A0FF-9E890803C686}"/>
                </a:ext>
              </a:extLst>
            </p:cNvPr>
            <p:cNvSpPr/>
            <p:nvPr/>
          </p:nvSpPr>
          <p:spPr>
            <a:xfrm>
              <a:off x="1263140" y="2556793"/>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grpSp>
          <p:nvGrpSpPr>
            <p:cNvPr id="96" name="Group 95">
              <a:extLst>
                <a:ext uri="{FF2B5EF4-FFF2-40B4-BE49-F238E27FC236}">
                  <a16:creationId xmlns:a16="http://schemas.microsoft.com/office/drawing/2014/main" id="{6DA6BF4C-8E5A-4589-8865-1E00366DAEC4}"/>
                </a:ext>
              </a:extLst>
            </p:cNvPr>
            <p:cNvGrpSpPr/>
            <p:nvPr/>
          </p:nvGrpSpPr>
          <p:grpSpPr>
            <a:xfrm>
              <a:off x="1263140" y="4000689"/>
              <a:ext cx="3880621" cy="307776"/>
              <a:chOff x="445838" y="2993692"/>
              <a:chExt cx="3880621" cy="307776"/>
            </a:xfrm>
          </p:grpSpPr>
          <p:sp>
            <p:nvSpPr>
              <p:cNvPr id="97" name="Rounded Rectangle 96">
                <a:extLst>
                  <a:ext uri="{FF2B5EF4-FFF2-40B4-BE49-F238E27FC236}">
                    <a16:creationId xmlns:a16="http://schemas.microsoft.com/office/drawing/2014/main" id="{24D61497-1317-2EDB-2D51-31BCCE42856E}"/>
                  </a:ext>
                </a:extLst>
              </p:cNvPr>
              <p:cNvSpPr/>
              <p:nvPr/>
            </p:nvSpPr>
            <p:spPr>
              <a:xfrm>
                <a:off x="445838" y="3050221"/>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98" name="TextBox 97">
                <a:extLst>
                  <a:ext uri="{FF2B5EF4-FFF2-40B4-BE49-F238E27FC236}">
                    <a16:creationId xmlns:a16="http://schemas.microsoft.com/office/drawing/2014/main" id="{24D98880-0E03-4F03-5435-DCDB01CDA058}"/>
                  </a:ext>
                </a:extLst>
              </p:cNvPr>
              <p:cNvSpPr txBox="1"/>
              <p:nvPr/>
            </p:nvSpPr>
            <p:spPr>
              <a:xfrm>
                <a:off x="1878318" y="299369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99" name="Rounded Rectangle 98">
              <a:extLst>
                <a:ext uri="{FF2B5EF4-FFF2-40B4-BE49-F238E27FC236}">
                  <a16:creationId xmlns:a16="http://schemas.microsoft.com/office/drawing/2014/main" id="{17927836-92DB-CD95-B58B-A68B6DA7B1C2}"/>
                </a:ext>
              </a:extLst>
            </p:cNvPr>
            <p:cNvSpPr/>
            <p:nvPr/>
          </p:nvSpPr>
          <p:spPr>
            <a:xfrm>
              <a:off x="1263140" y="2912172"/>
              <a:ext cx="3880621" cy="974258"/>
            </a:xfrm>
            <a:prstGeom prst="roundRect">
              <a:avLst>
                <a:gd name="adj" fmla="val 19540"/>
              </a:avLst>
            </a:prstGeom>
            <a:no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00" name="TextBox 99">
              <a:extLst>
                <a:ext uri="{FF2B5EF4-FFF2-40B4-BE49-F238E27FC236}">
                  <a16:creationId xmlns:a16="http://schemas.microsoft.com/office/drawing/2014/main" id="{F5403950-FB26-39E6-D99D-46AA9CD2AAF2}"/>
                </a:ext>
              </a:extLst>
            </p:cNvPr>
            <p:cNvSpPr txBox="1"/>
            <p:nvPr/>
          </p:nvSpPr>
          <p:spPr>
            <a:xfrm>
              <a:off x="2973473" y="3771797"/>
              <a:ext cx="459955" cy="307776"/>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101" name="TextBox 100">
              <a:extLst>
                <a:ext uri="{FF2B5EF4-FFF2-40B4-BE49-F238E27FC236}">
                  <a16:creationId xmlns:a16="http://schemas.microsoft.com/office/drawing/2014/main" id="{A67A7993-8493-E495-6BA3-D5852C8A655C}"/>
                </a:ext>
              </a:extLst>
            </p:cNvPr>
            <p:cNvSpPr txBox="1"/>
            <p:nvPr/>
          </p:nvSpPr>
          <p:spPr>
            <a:xfrm>
              <a:off x="2973473" y="2288560"/>
              <a:ext cx="459955" cy="307776"/>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102" name="TextBox 101">
              <a:extLst>
                <a:ext uri="{FF2B5EF4-FFF2-40B4-BE49-F238E27FC236}">
                  <a16:creationId xmlns:a16="http://schemas.microsoft.com/office/drawing/2014/main" id="{55F72518-0C5A-FC14-4A0D-603531EF6D30}"/>
                </a:ext>
              </a:extLst>
            </p:cNvPr>
            <p:cNvSpPr txBox="1"/>
            <p:nvPr/>
          </p:nvSpPr>
          <p:spPr>
            <a:xfrm>
              <a:off x="2973473" y="2638764"/>
              <a:ext cx="459955" cy="307776"/>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grpSp>
          <p:nvGrpSpPr>
            <p:cNvPr id="103" name="Group 102">
              <a:extLst>
                <a:ext uri="{FF2B5EF4-FFF2-40B4-BE49-F238E27FC236}">
                  <a16:creationId xmlns:a16="http://schemas.microsoft.com/office/drawing/2014/main" id="{CB871FCD-2F56-6769-34AA-7E5640C2718A}"/>
                </a:ext>
              </a:extLst>
            </p:cNvPr>
            <p:cNvGrpSpPr/>
            <p:nvPr/>
          </p:nvGrpSpPr>
          <p:grpSpPr>
            <a:xfrm>
              <a:off x="1344169" y="2962531"/>
              <a:ext cx="3718560" cy="307776"/>
              <a:chOff x="502920" y="1955534"/>
              <a:chExt cx="3718560" cy="307776"/>
            </a:xfrm>
          </p:grpSpPr>
          <p:sp>
            <p:nvSpPr>
              <p:cNvPr id="104" name="Rounded Rectangle 103">
                <a:extLst>
                  <a:ext uri="{FF2B5EF4-FFF2-40B4-BE49-F238E27FC236}">
                    <a16:creationId xmlns:a16="http://schemas.microsoft.com/office/drawing/2014/main" id="{B2DD7F1D-1ADC-4551-AFDB-B5441CD42714}"/>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05" name="TextBox 104">
                <a:extLst>
                  <a:ext uri="{FF2B5EF4-FFF2-40B4-BE49-F238E27FC236}">
                    <a16:creationId xmlns:a16="http://schemas.microsoft.com/office/drawing/2014/main" id="{D9C3EEC5-5431-6B52-C349-585FE8ACAF2C}"/>
                  </a:ext>
                </a:extLst>
              </p:cNvPr>
              <p:cNvSpPr txBox="1"/>
              <p:nvPr/>
            </p:nvSpPr>
            <p:spPr>
              <a:xfrm>
                <a:off x="1281563" y="1955534"/>
                <a:ext cx="2161277"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Feedforward neural network</a:t>
                </a:r>
              </a:p>
            </p:txBody>
          </p:sp>
        </p:grpSp>
        <p:cxnSp>
          <p:nvCxnSpPr>
            <p:cNvPr id="106" name="Straight Arrow Connector 105">
              <a:extLst>
                <a:ext uri="{FF2B5EF4-FFF2-40B4-BE49-F238E27FC236}">
                  <a16:creationId xmlns:a16="http://schemas.microsoft.com/office/drawing/2014/main" id="{163B50D7-801E-6E1D-4CED-46AF16B2020F}"/>
                </a:ext>
              </a:extLst>
            </p:cNvPr>
            <p:cNvCxnSpPr>
              <a:cxnSpLocks/>
            </p:cNvCxnSpPr>
            <p:nvPr/>
          </p:nvCxnSpPr>
          <p:spPr>
            <a:xfrm flipV="1">
              <a:off x="4833478" y="1711829"/>
              <a:ext cx="0" cy="36576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7" name="Rounded Rectangle 106">
              <a:extLst>
                <a:ext uri="{FF2B5EF4-FFF2-40B4-BE49-F238E27FC236}">
                  <a16:creationId xmlns:a16="http://schemas.microsoft.com/office/drawing/2014/main" id="{A85A3253-7BB2-B41F-E46E-6E126A7872DF}"/>
                </a:ext>
              </a:extLst>
            </p:cNvPr>
            <p:cNvSpPr/>
            <p:nvPr/>
          </p:nvSpPr>
          <p:spPr>
            <a:xfrm>
              <a:off x="1344169" y="3306856"/>
              <a:ext cx="3718560" cy="480331"/>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08" name="TextBox 107">
              <a:extLst>
                <a:ext uri="{FF2B5EF4-FFF2-40B4-BE49-F238E27FC236}">
                  <a16:creationId xmlns:a16="http://schemas.microsoft.com/office/drawing/2014/main" id="{15E7188E-4327-4883-271E-550F9BA80D87}"/>
                </a:ext>
              </a:extLst>
            </p:cNvPr>
            <p:cNvSpPr txBox="1"/>
            <p:nvPr/>
          </p:nvSpPr>
          <p:spPr>
            <a:xfrm>
              <a:off x="2293797" y="3377096"/>
              <a:ext cx="1819303" cy="307776"/>
            </a:xfrm>
            <a:prstGeom prst="rect">
              <a:avLst/>
            </a:prstGeom>
            <a:noFill/>
          </p:spPr>
          <p:txBody>
            <a:bodyPr wrap="none" rtlCol="0" anchor="ctr">
              <a:spAutoFit/>
            </a:bodyPr>
            <a:lstStyle/>
            <a:p>
              <a:pPr algn="ctr" defTabSz="342900">
                <a:defRPr/>
              </a:pPr>
              <a:r>
                <a:rPr lang="en-US" sz="900" b="1" dirty="0">
                  <a:solidFill>
                    <a:srgbClr val="FFC000"/>
                  </a:solidFill>
                  <a:latin typeface="Helvetica" panose="020B0604020202020204" pitchFamily="34" charset="0"/>
                  <a:cs typeface="Helvetica" panose="020B0604020202020204" pitchFamily="34" charset="0"/>
                </a:rPr>
                <a:t>Masked self-attention</a:t>
              </a:r>
            </a:p>
          </p:txBody>
        </p:sp>
        <p:cxnSp>
          <p:nvCxnSpPr>
            <p:cNvPr id="109" name="Straight Arrow Connector 108">
              <a:extLst>
                <a:ext uri="{FF2B5EF4-FFF2-40B4-BE49-F238E27FC236}">
                  <a16:creationId xmlns:a16="http://schemas.microsoft.com/office/drawing/2014/main" id="{6B72ED8A-1715-A8D4-6593-A2DEC39C3735}"/>
                </a:ext>
              </a:extLst>
            </p:cNvPr>
            <p:cNvCxnSpPr>
              <a:cxnSpLocks/>
            </p:cNvCxnSpPr>
            <p:nvPr/>
          </p:nvCxnSpPr>
          <p:spPr>
            <a:xfrm flipV="1">
              <a:off x="3140181" y="2412503"/>
              <a:ext cx="0" cy="7151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81918F6-2329-19B8-4B8D-F94634478F85}"/>
                </a:ext>
              </a:extLst>
            </p:cNvPr>
            <p:cNvSpPr txBox="1"/>
            <p:nvPr/>
          </p:nvSpPr>
          <p:spPr>
            <a:xfrm>
              <a:off x="2938401" y="3460388"/>
              <a:ext cx="246308" cy="307776"/>
            </a:xfrm>
            <a:prstGeom prst="rect">
              <a:avLst/>
            </a:prstGeom>
            <a:noFill/>
          </p:spPr>
          <p:txBody>
            <a:bodyPr wrap="none" rtlCol="0" anchor="ctr">
              <a:spAutoFit/>
            </a:bodyPr>
            <a:lstStyle/>
            <a:p>
              <a:pPr algn="ctr" defTabSz="342900">
                <a:defRPr/>
              </a:pPr>
              <a:endParaRPr lang="en-US" sz="900" dirty="0">
                <a:solidFill>
                  <a:srgbClr val="FFFFFF"/>
                </a:solidFill>
                <a:latin typeface="Helvetica" panose="020B0604020202020204" pitchFamily="34" charset="0"/>
                <a:cs typeface="Helvetica" panose="020B0604020202020204" pitchFamily="34" charset="0"/>
              </a:endParaRPr>
            </a:p>
          </p:txBody>
        </p:sp>
        <p:sp>
          <p:nvSpPr>
            <p:cNvPr id="111" name="Title 1">
              <a:extLst>
                <a:ext uri="{FF2B5EF4-FFF2-40B4-BE49-F238E27FC236}">
                  <a16:creationId xmlns:a16="http://schemas.microsoft.com/office/drawing/2014/main" id="{6DDA1117-88B5-806B-2978-E56BAAA13344}"/>
                </a:ext>
              </a:extLst>
            </p:cNvPr>
            <p:cNvSpPr txBox="1">
              <a:spLocks/>
            </p:cNvSpPr>
            <p:nvPr/>
          </p:nvSpPr>
          <p:spPr>
            <a:xfrm>
              <a:off x="1015124" y="1713350"/>
              <a:ext cx="720712" cy="400109"/>
            </a:xfrm>
            <a:prstGeom prst="rect">
              <a:avLst/>
            </a:prstGeom>
          </p:spPr>
          <p:txBody>
            <a:bodyPr wrap="none">
              <a:sp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r>
                <a:rPr lang="en-US" sz="1350" dirty="0">
                  <a:solidFill>
                    <a:srgbClr val="FFFFFF"/>
                  </a:solidFill>
                  <a:latin typeface="Helvetica" panose="020B0604020202020204" pitchFamily="34" charset="0"/>
                  <a:cs typeface="Helvetica" panose="020B0604020202020204" pitchFamily="34" charset="0"/>
                </a:rPr>
                <a:t>GPT</a:t>
              </a:r>
            </a:p>
          </p:txBody>
        </p:sp>
        <p:cxnSp>
          <p:nvCxnSpPr>
            <p:cNvPr id="112" name="Straight Arrow Connector 111">
              <a:extLst>
                <a:ext uri="{FF2B5EF4-FFF2-40B4-BE49-F238E27FC236}">
                  <a16:creationId xmlns:a16="http://schemas.microsoft.com/office/drawing/2014/main" id="{047BB9FF-7A6D-5AD7-B9B6-4FBC9CF91599}"/>
                </a:ext>
              </a:extLst>
            </p:cNvPr>
            <p:cNvCxnSpPr>
              <a:cxnSpLocks/>
            </p:cNvCxnSpPr>
            <p:nvPr/>
          </p:nvCxnSpPr>
          <p:spPr>
            <a:xfrm flipV="1">
              <a:off x="3140181" y="3765548"/>
              <a:ext cx="0" cy="32102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9ACB972-46E2-BC37-716A-B6E6B59E257B}"/>
                </a:ext>
              </a:extLst>
            </p:cNvPr>
            <p:cNvSpPr txBox="1"/>
            <p:nvPr/>
          </p:nvSpPr>
          <p:spPr>
            <a:xfrm>
              <a:off x="4388825" y="1481071"/>
              <a:ext cx="421483" cy="461665"/>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LIME</a:t>
              </a:r>
            </a:p>
            <a:p>
              <a:pPr algn="ctr" defTabSz="342900">
                <a:defRPr/>
              </a:pPr>
              <a:r>
                <a:rPr lang="en-US" sz="825" dirty="0">
                  <a:solidFill>
                    <a:srgbClr val="FFFFFF"/>
                  </a:solidFill>
                  <a:latin typeface="Helvetica" panose="020B0604020202020204" pitchFamily="34" charset="0"/>
                  <a:cs typeface="Helvetica" panose="020B0604020202020204" pitchFamily="34" charset="0"/>
                </a:rPr>
                <a:t>70%</a:t>
              </a:r>
            </a:p>
          </p:txBody>
        </p:sp>
        <p:sp>
          <p:nvSpPr>
            <p:cNvPr id="114" name="TextBox 113">
              <a:extLst>
                <a:ext uri="{FF2B5EF4-FFF2-40B4-BE49-F238E27FC236}">
                  <a16:creationId xmlns:a16="http://schemas.microsoft.com/office/drawing/2014/main" id="{52E4290A-B2A6-EA33-0B59-AC9AC3DEC416}"/>
                </a:ext>
              </a:extLst>
            </p:cNvPr>
            <p:cNvSpPr txBox="1"/>
            <p:nvPr/>
          </p:nvSpPr>
          <p:spPr>
            <a:xfrm>
              <a:off x="4830475" y="1481071"/>
              <a:ext cx="594608" cy="461665"/>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LEMON</a:t>
              </a:r>
            </a:p>
            <a:p>
              <a:pPr algn="ctr" defTabSz="342900">
                <a:defRPr/>
              </a:pPr>
              <a:r>
                <a:rPr lang="en-US" sz="825" dirty="0">
                  <a:solidFill>
                    <a:srgbClr val="FFFFFF"/>
                  </a:solidFill>
                  <a:latin typeface="Helvetica" panose="020B0604020202020204" pitchFamily="34" charset="0"/>
                  <a:cs typeface="Helvetica" panose="020B0604020202020204" pitchFamily="34" charset="0"/>
                </a:rPr>
                <a:t>30%</a:t>
              </a:r>
            </a:p>
          </p:txBody>
        </p:sp>
      </p:grpSp>
      <p:grpSp>
        <p:nvGrpSpPr>
          <p:cNvPr id="118" name="Group 117">
            <a:extLst>
              <a:ext uri="{FF2B5EF4-FFF2-40B4-BE49-F238E27FC236}">
                <a16:creationId xmlns:a16="http://schemas.microsoft.com/office/drawing/2014/main" id="{AEB0D0F2-9661-2474-1F38-83D8070B7269}"/>
              </a:ext>
            </a:extLst>
          </p:cNvPr>
          <p:cNvGrpSpPr/>
          <p:nvPr/>
        </p:nvGrpSpPr>
        <p:grpSpPr>
          <a:xfrm>
            <a:off x="7334200" y="1789066"/>
            <a:ext cx="2993128" cy="2636746"/>
            <a:chOff x="7232919" y="696425"/>
            <a:chExt cx="3990837" cy="3515661"/>
          </a:xfrm>
        </p:grpSpPr>
        <p:sp>
          <p:nvSpPr>
            <p:cNvPr id="5" name="Title 1">
              <a:extLst>
                <a:ext uri="{FF2B5EF4-FFF2-40B4-BE49-F238E27FC236}">
                  <a16:creationId xmlns:a16="http://schemas.microsoft.com/office/drawing/2014/main" id="{64FC968F-C413-2423-3747-53D321E0CFC6}"/>
                </a:ext>
              </a:extLst>
            </p:cNvPr>
            <p:cNvSpPr txBox="1">
              <a:spLocks/>
            </p:cNvSpPr>
            <p:nvPr/>
          </p:nvSpPr>
          <p:spPr>
            <a:xfrm>
              <a:off x="7232919" y="696425"/>
              <a:ext cx="3990837" cy="400109"/>
            </a:xfrm>
            <a:prstGeom prst="rect">
              <a:avLst/>
            </a:prstGeom>
          </p:spPr>
          <p:txBody>
            <a:bodyPr wrap="none">
              <a:sp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r>
                <a:rPr lang="en-US" sz="1350" dirty="0">
                  <a:solidFill>
                    <a:srgbClr val="FFFFFF"/>
                  </a:solidFill>
                  <a:latin typeface="Helvetica" panose="020B0604020202020204" pitchFamily="34" charset="0"/>
                  <a:cs typeface="Helvetica" panose="020B0604020202020204" pitchFamily="34" charset="0"/>
                </a:rPr>
                <a:t>The brain is not trained to predict!</a:t>
              </a:r>
            </a:p>
          </p:txBody>
        </p:sp>
        <p:pic>
          <p:nvPicPr>
            <p:cNvPr id="116" name="Picture 115">
              <a:extLst>
                <a:ext uri="{FF2B5EF4-FFF2-40B4-BE49-F238E27FC236}">
                  <a16:creationId xmlns:a16="http://schemas.microsoft.com/office/drawing/2014/main" id="{1B4C41BA-F83F-AE19-6627-2823B0E60B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78792" y="1826033"/>
              <a:ext cx="3699090" cy="2386053"/>
            </a:xfrm>
            <a:prstGeom prst="rect">
              <a:avLst/>
            </a:prstGeom>
          </p:spPr>
        </p:pic>
      </p:grpSp>
      <p:sp>
        <p:nvSpPr>
          <p:cNvPr id="3" name="Rectangle 2">
            <a:extLst>
              <a:ext uri="{FF2B5EF4-FFF2-40B4-BE49-F238E27FC236}">
                <a16:creationId xmlns:a16="http://schemas.microsoft.com/office/drawing/2014/main" id="{73CE2556-20B3-FDC8-A273-AD7D957582B6}"/>
              </a:ext>
            </a:extLst>
          </p:cNvPr>
          <p:cNvSpPr/>
          <p:nvPr/>
        </p:nvSpPr>
        <p:spPr>
          <a:xfrm>
            <a:off x="1622214" y="721109"/>
            <a:ext cx="9517197" cy="415498"/>
          </a:xfrm>
          <a:prstGeom prst="rect">
            <a:avLst/>
          </a:prstGeom>
        </p:spPr>
        <p:txBody>
          <a:bodyPr wrap="square">
            <a:spAutoFit/>
          </a:bodyPr>
          <a:lstStyle/>
          <a:p>
            <a:pPr algn="ctr" defTabSz="342900">
              <a:defRPr/>
            </a:pPr>
            <a:r>
              <a:rPr lang="en-US" sz="2100" b="1" i="1" dirty="0">
                <a:solidFill>
                  <a:schemeClr val="tx2"/>
                </a:solidFill>
                <a:latin typeface="Helvetica" panose="020B0604020202020204" pitchFamily="34" charset="0"/>
                <a:cs typeface="Helvetica" panose="020B0604020202020204" pitchFamily="34" charset="0"/>
              </a:rPr>
              <a:t>Why</a:t>
            </a:r>
            <a:r>
              <a:rPr lang="en-US" sz="2100" b="1" dirty="0">
                <a:solidFill>
                  <a:schemeClr val="tx2"/>
                </a:solidFill>
                <a:latin typeface="Helvetica" panose="020B0604020202020204" pitchFamily="34" charset="0"/>
                <a:cs typeface="Helvetica" panose="020B0604020202020204" pitchFamily="34" charset="0"/>
              </a:rPr>
              <a:t> the brain predicts</a:t>
            </a:r>
          </a:p>
        </p:txBody>
      </p:sp>
      <p:sp>
        <p:nvSpPr>
          <p:cNvPr id="4" name="Rectangle 3">
            <a:extLst>
              <a:ext uri="{FF2B5EF4-FFF2-40B4-BE49-F238E27FC236}">
                <a16:creationId xmlns:a16="http://schemas.microsoft.com/office/drawing/2014/main" id="{900D8A40-4F28-480D-3AF3-12930F367585}"/>
              </a:ext>
            </a:extLst>
          </p:cNvPr>
          <p:cNvSpPr/>
          <p:nvPr/>
        </p:nvSpPr>
        <p:spPr>
          <a:xfrm>
            <a:off x="728292" y="120521"/>
            <a:ext cx="10735415" cy="523220"/>
          </a:xfrm>
          <a:prstGeom prst="rect">
            <a:avLst/>
          </a:prstGeom>
        </p:spPr>
        <p:txBody>
          <a:bodyPr wrap="square">
            <a:spAutoFit/>
          </a:bodyPr>
          <a:lstStyle/>
          <a:p>
            <a:pPr algn="ctr" defTabSz="342900">
              <a:defRPr/>
            </a:pPr>
            <a:r>
              <a:rPr lang="en-US" sz="2800" b="1" dirty="0">
                <a:solidFill>
                  <a:srgbClr val="FFFF00"/>
                </a:solidFill>
                <a:latin typeface="Helvetica" panose="020B0604020202020204" pitchFamily="34" charset="0"/>
                <a:cs typeface="Helvetica" panose="020B0604020202020204" pitchFamily="34" charset="0"/>
              </a:rPr>
              <a:t>What Large Language Models </a:t>
            </a:r>
            <a:r>
              <a:rPr lang="en-US" sz="2800" b="1" i="1" dirty="0">
                <a:solidFill>
                  <a:srgbClr val="FFFF00"/>
                </a:solidFill>
                <a:latin typeface="Helvetica" panose="020B0604020202020204" pitchFamily="34" charset="0"/>
                <a:cs typeface="Helvetica" panose="020B0604020202020204" pitchFamily="34" charset="0"/>
              </a:rPr>
              <a:t>cannot</a:t>
            </a:r>
            <a:r>
              <a:rPr lang="en-US" sz="2800" b="1" dirty="0">
                <a:solidFill>
                  <a:srgbClr val="FFFF00"/>
                </a:solidFill>
                <a:latin typeface="Helvetica" panose="020B0604020202020204" pitchFamily="34" charset="0"/>
                <a:cs typeface="Helvetica" panose="020B0604020202020204" pitchFamily="34" charset="0"/>
              </a:rPr>
              <a:t> tell us</a:t>
            </a:r>
          </a:p>
        </p:txBody>
      </p:sp>
    </p:spTree>
    <p:extLst>
      <p:ext uri="{BB962C8B-B14F-4D97-AF65-F5344CB8AC3E}">
        <p14:creationId xmlns:p14="http://schemas.microsoft.com/office/powerpoint/2010/main" val="28420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8BC6-49D9-68AE-23A0-BF1EF9C37216}"/>
            </a:ext>
          </a:extLst>
        </p:cNvPr>
        <p:cNvGrpSpPr/>
        <p:nvPr/>
      </p:nvGrpSpPr>
      <p:grpSpPr>
        <a:xfrm>
          <a:off x="0" y="0"/>
          <a:ext cx="0" cy="0"/>
          <a:chOff x="0" y="0"/>
          <a:chExt cx="0" cy="0"/>
        </a:xfrm>
      </p:grpSpPr>
      <p:sp>
        <p:nvSpPr>
          <p:cNvPr id="134" name="Title 1">
            <a:extLst>
              <a:ext uri="{FF2B5EF4-FFF2-40B4-BE49-F238E27FC236}">
                <a16:creationId xmlns:a16="http://schemas.microsoft.com/office/drawing/2014/main" id="{D66B13B7-CBD4-AE38-BD0F-4CE7B18C082D}"/>
              </a:ext>
            </a:extLst>
          </p:cNvPr>
          <p:cNvSpPr txBox="1">
            <a:spLocks/>
          </p:cNvSpPr>
          <p:nvPr/>
        </p:nvSpPr>
        <p:spPr>
          <a:xfrm>
            <a:off x="3327169" y="582534"/>
            <a:ext cx="7704534" cy="596308"/>
          </a:xfrm>
          <a:prstGeom prst="rect">
            <a:avLst/>
          </a:prstGeom>
        </p:spPr>
        <p:txBody>
          <a:bodyPr anchor="ct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endParaRPr lang="en-US" sz="1725" i="1" dirty="0">
              <a:solidFill>
                <a:srgbClr val="FFFF00"/>
              </a:solidFill>
              <a:latin typeface="Helvetica" panose="020B0604020202020204" pitchFamily="34" charset="0"/>
              <a:cs typeface="Helvetica" panose="020B0604020202020204" pitchFamily="34" charset="0"/>
            </a:endParaRPr>
          </a:p>
        </p:txBody>
      </p:sp>
      <p:grpSp>
        <p:nvGrpSpPr>
          <p:cNvPr id="41" name="Group 40">
            <a:extLst>
              <a:ext uri="{FF2B5EF4-FFF2-40B4-BE49-F238E27FC236}">
                <a16:creationId xmlns:a16="http://schemas.microsoft.com/office/drawing/2014/main" id="{A63C26CE-0C74-6ACE-0B08-094F33E68D20}"/>
              </a:ext>
            </a:extLst>
          </p:cNvPr>
          <p:cNvGrpSpPr/>
          <p:nvPr/>
        </p:nvGrpSpPr>
        <p:grpSpPr>
          <a:xfrm>
            <a:off x="6005696" y="1807347"/>
            <a:ext cx="4424190" cy="4247829"/>
            <a:chOff x="6005696" y="1807347"/>
            <a:chExt cx="4424190" cy="4247829"/>
          </a:xfrm>
        </p:grpSpPr>
        <p:sp>
          <p:nvSpPr>
            <p:cNvPr id="104" name="TextBox 103">
              <a:extLst>
                <a:ext uri="{FF2B5EF4-FFF2-40B4-BE49-F238E27FC236}">
                  <a16:creationId xmlns:a16="http://schemas.microsoft.com/office/drawing/2014/main" id="{1BC52156-C555-62DD-AB3A-13CEB46BF614}"/>
                </a:ext>
              </a:extLst>
            </p:cNvPr>
            <p:cNvSpPr txBox="1"/>
            <p:nvPr/>
          </p:nvSpPr>
          <p:spPr>
            <a:xfrm>
              <a:off x="8244038" y="5778177"/>
              <a:ext cx="2168286" cy="276999"/>
            </a:xfrm>
            <a:prstGeom prst="rect">
              <a:avLst/>
            </a:prstGeom>
            <a:noFill/>
          </p:spPr>
          <p:txBody>
            <a:bodyPr wrap="square" lIns="34290" rIns="34290" rtlCol="0">
              <a:spAutoFit/>
            </a:bodyPr>
            <a:lstStyle/>
            <a:p>
              <a:pPr defTabSz="685800" fontAlgn="base">
                <a:spcBef>
                  <a:spcPct val="0"/>
                </a:spcBef>
                <a:spcAft>
                  <a:spcPct val="0"/>
                </a:spcAft>
                <a:defRPr/>
              </a:pPr>
              <a:r>
                <a:rPr lang="en-US" sz="1200" b="1" i="1" dirty="0">
                  <a:solidFill>
                    <a:srgbClr val="00FFFF"/>
                  </a:solidFill>
                  <a:latin typeface="Times New Roman" charset="0"/>
                  <a:ea typeface="ＭＳ Ｐゴシック" charset="-128"/>
                  <a:cs typeface="ＭＳ Ｐゴシック"/>
                </a:rPr>
                <a:t>Kuperberg &amp; Jaeger,  LCN, 2016</a:t>
              </a:r>
              <a:endParaRPr lang="en-US" sz="900" b="1" i="1" dirty="0">
                <a:solidFill>
                  <a:srgbClr val="00FFFF"/>
                </a:solidFill>
                <a:latin typeface="Times New Roman" charset="0"/>
                <a:ea typeface="ＭＳ Ｐゴシック" charset="-128"/>
                <a:cs typeface="ＭＳ Ｐゴシック"/>
              </a:endParaRPr>
            </a:p>
          </p:txBody>
        </p:sp>
        <p:grpSp>
          <p:nvGrpSpPr>
            <p:cNvPr id="245" name="Group 244">
              <a:extLst>
                <a:ext uri="{FF2B5EF4-FFF2-40B4-BE49-F238E27FC236}">
                  <a16:creationId xmlns:a16="http://schemas.microsoft.com/office/drawing/2014/main" id="{3445CA90-A71F-4532-C03E-AF2801EFD1A1}"/>
                </a:ext>
              </a:extLst>
            </p:cNvPr>
            <p:cNvGrpSpPr/>
            <p:nvPr/>
          </p:nvGrpSpPr>
          <p:grpSpPr>
            <a:xfrm>
              <a:off x="6005696" y="1807347"/>
              <a:ext cx="4406628" cy="3916516"/>
              <a:chOff x="2424156" y="776940"/>
              <a:chExt cx="6602282" cy="5983417"/>
            </a:xfrm>
          </p:grpSpPr>
          <p:grpSp>
            <p:nvGrpSpPr>
              <p:cNvPr id="82" name="Group 81">
                <a:extLst>
                  <a:ext uri="{FF2B5EF4-FFF2-40B4-BE49-F238E27FC236}">
                    <a16:creationId xmlns:a16="http://schemas.microsoft.com/office/drawing/2014/main" id="{D8010813-F192-64BD-3828-A9B6997D680D}"/>
                  </a:ext>
                </a:extLst>
              </p:cNvPr>
              <p:cNvGrpSpPr/>
              <p:nvPr/>
            </p:nvGrpSpPr>
            <p:grpSpPr>
              <a:xfrm>
                <a:off x="7316379" y="6100036"/>
                <a:ext cx="1479901" cy="660321"/>
                <a:chOff x="7316379" y="6100036"/>
                <a:chExt cx="1479901" cy="660321"/>
              </a:xfrm>
            </p:grpSpPr>
            <p:cxnSp>
              <p:nvCxnSpPr>
                <p:cNvPr id="14" name="Straight Arrow Connector 13">
                  <a:extLst>
                    <a:ext uri="{FF2B5EF4-FFF2-40B4-BE49-F238E27FC236}">
                      <a16:creationId xmlns:a16="http://schemas.microsoft.com/office/drawing/2014/main" id="{A0A9ACC7-829D-2F2E-CABA-0EC10E8E9749}"/>
                    </a:ext>
                  </a:extLst>
                </p:cNvPr>
                <p:cNvCxnSpPr>
                  <a:cxnSpLocks/>
                </p:cNvCxnSpPr>
                <p:nvPr/>
              </p:nvCxnSpPr>
              <p:spPr>
                <a:xfrm>
                  <a:off x="7589212"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0095AFB-4266-B919-FB29-BF8AD2DD6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22494" y="6614133"/>
                  <a:ext cx="333437" cy="85290"/>
                </a:xfrm>
                <a:prstGeom prst="rect">
                  <a:avLst/>
                </a:prstGeom>
              </p:spPr>
            </p:pic>
            <p:pic>
              <p:nvPicPr>
                <p:cNvPr id="16" name="Picture 15">
                  <a:extLst>
                    <a:ext uri="{FF2B5EF4-FFF2-40B4-BE49-F238E27FC236}">
                      <a16:creationId xmlns:a16="http://schemas.microsoft.com/office/drawing/2014/main" id="{79A5C765-90FF-27BC-8C09-23FD0E989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488" y="6553200"/>
                  <a:ext cx="138988" cy="207157"/>
                </a:xfrm>
                <a:prstGeom prst="rect">
                  <a:avLst/>
                </a:prstGeom>
              </p:spPr>
            </p:pic>
            <p:cxnSp>
              <p:nvCxnSpPr>
                <p:cNvPr id="17" name="Straight Arrow Connector 16">
                  <a:extLst>
                    <a:ext uri="{FF2B5EF4-FFF2-40B4-BE49-F238E27FC236}">
                      <a16:creationId xmlns:a16="http://schemas.microsoft.com/office/drawing/2014/main" id="{752F6E61-0430-3B7A-DE3E-A81BF877A12B}"/>
                    </a:ext>
                  </a:extLst>
                </p:cNvPr>
                <p:cNvCxnSpPr>
                  <a:cxnSpLocks/>
                </p:cNvCxnSpPr>
                <p:nvPr/>
              </p:nvCxnSpPr>
              <p:spPr>
                <a:xfrm>
                  <a:off x="8436981" y="6369776"/>
                  <a:ext cx="0" cy="182880"/>
                </a:xfrm>
                <a:prstGeom prst="straightConnector1">
                  <a:avLst/>
                </a:prstGeom>
                <a:ln w="190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4962681-F6B0-CE9B-AC52-EC2CB5D2CFB6}"/>
                    </a:ext>
                  </a:extLst>
                </p:cNvPr>
                <p:cNvGrpSpPr/>
                <p:nvPr/>
              </p:nvGrpSpPr>
              <p:grpSpPr>
                <a:xfrm>
                  <a:off x="7316379" y="6100056"/>
                  <a:ext cx="545670" cy="352652"/>
                  <a:chOff x="2400590" y="5765537"/>
                  <a:chExt cx="605702" cy="341694"/>
                </a:xfrm>
              </p:grpSpPr>
              <p:sp>
                <p:nvSpPr>
                  <p:cNvPr id="22" name="TextBox 21">
                    <a:extLst>
                      <a:ext uri="{FF2B5EF4-FFF2-40B4-BE49-F238E27FC236}">
                        <a16:creationId xmlns:a16="http://schemas.microsoft.com/office/drawing/2014/main" id="{796630B3-B692-D769-BDC8-5D478032A72C}"/>
                      </a:ext>
                    </a:extLst>
                  </p:cNvPr>
                  <p:cNvSpPr txBox="1"/>
                  <p:nvPr/>
                </p:nvSpPr>
                <p:spPr>
                  <a:xfrm>
                    <a:off x="2400590" y="5765537"/>
                    <a:ext cx="605702" cy="341694"/>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visual</a:t>
                    </a:r>
                  </a:p>
                </p:txBody>
              </p:sp>
              <p:sp>
                <p:nvSpPr>
                  <p:cNvPr id="23" name="Rounded Rectangle 22">
                    <a:extLst>
                      <a:ext uri="{FF2B5EF4-FFF2-40B4-BE49-F238E27FC236}">
                        <a16:creationId xmlns:a16="http://schemas.microsoft.com/office/drawing/2014/main" id="{4F91AC48-485A-7DC9-E936-CBC067EED15F}"/>
                      </a:ext>
                    </a:extLst>
                  </p:cNvPr>
                  <p:cNvSpPr/>
                  <p:nvPr/>
                </p:nvSpPr>
                <p:spPr>
                  <a:xfrm>
                    <a:off x="2409908" y="5785642"/>
                    <a:ext cx="587065" cy="241829"/>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nvGrpSpPr>
                <p:cNvPr id="19" name="Group 18">
                  <a:extLst>
                    <a:ext uri="{FF2B5EF4-FFF2-40B4-BE49-F238E27FC236}">
                      <a16:creationId xmlns:a16="http://schemas.microsoft.com/office/drawing/2014/main" id="{7B09ABE5-198B-F865-C516-CF299CF7AB01}"/>
                    </a:ext>
                  </a:extLst>
                </p:cNvPr>
                <p:cNvGrpSpPr/>
                <p:nvPr/>
              </p:nvGrpSpPr>
              <p:grpSpPr>
                <a:xfrm>
                  <a:off x="8077685" y="6100036"/>
                  <a:ext cx="718595" cy="352650"/>
                  <a:chOff x="3222258" y="5765533"/>
                  <a:chExt cx="797652" cy="341693"/>
                </a:xfrm>
              </p:grpSpPr>
              <p:sp>
                <p:nvSpPr>
                  <p:cNvPr id="20" name="TextBox 19">
                    <a:extLst>
                      <a:ext uri="{FF2B5EF4-FFF2-40B4-BE49-F238E27FC236}">
                        <a16:creationId xmlns:a16="http://schemas.microsoft.com/office/drawing/2014/main" id="{CF0DA166-2906-E489-7826-A9EA7C421048}"/>
                      </a:ext>
                    </a:extLst>
                  </p:cNvPr>
                  <p:cNvSpPr txBox="1"/>
                  <p:nvPr/>
                </p:nvSpPr>
                <p:spPr>
                  <a:xfrm>
                    <a:off x="3222258" y="5765533"/>
                    <a:ext cx="797652" cy="341693"/>
                  </a:xfrm>
                  <a:prstGeom prst="rect">
                    <a:avLst/>
                  </a:prstGeom>
                  <a:noFill/>
                </p:spPr>
                <p:txBody>
                  <a:bodyPr wrap="none" lIns="34290" rIns="34290" rtlCol="0">
                    <a:spAutoFit/>
                  </a:bodyPr>
                  <a:lstStyle/>
                  <a:p>
                    <a:pPr algn="ctr" defTabSz="685800">
                      <a:defRPr/>
                    </a:pPr>
                    <a:r>
                      <a:rPr lang="en-US" sz="900" dirty="0">
                        <a:solidFill>
                          <a:srgbClr val="FFFFFF"/>
                        </a:solidFill>
                        <a:latin typeface="Arial" panose="020B0604020202020204" pitchFamily="34" charset="0"/>
                        <a:cs typeface="Arial" panose="020B0604020202020204" pitchFamily="34" charset="0"/>
                      </a:rPr>
                      <a:t>auditory</a:t>
                    </a:r>
                  </a:p>
                </p:txBody>
              </p:sp>
              <p:sp>
                <p:nvSpPr>
                  <p:cNvPr id="21" name="Rounded Rectangle 20">
                    <a:extLst>
                      <a:ext uri="{FF2B5EF4-FFF2-40B4-BE49-F238E27FC236}">
                        <a16:creationId xmlns:a16="http://schemas.microsoft.com/office/drawing/2014/main" id="{879B8037-099A-0364-87B1-B8FDE483FB0B}"/>
                      </a:ext>
                    </a:extLst>
                  </p:cNvPr>
                  <p:cNvSpPr/>
                  <p:nvPr/>
                </p:nvSpPr>
                <p:spPr>
                  <a:xfrm>
                    <a:off x="3259199" y="5785642"/>
                    <a:ext cx="723772" cy="236781"/>
                  </a:xfrm>
                  <a:prstGeom prst="roundRect">
                    <a:avLst>
                      <a:gd name="adj" fmla="val 50000"/>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grpSp>
          <p:grpSp>
            <p:nvGrpSpPr>
              <p:cNvPr id="13" name="Group 12">
                <a:extLst>
                  <a:ext uri="{FF2B5EF4-FFF2-40B4-BE49-F238E27FC236}">
                    <a16:creationId xmlns:a16="http://schemas.microsoft.com/office/drawing/2014/main" id="{C09FBAA0-B019-FABD-3F37-2DDB5C2F5B54}"/>
                  </a:ext>
                </a:extLst>
              </p:cNvPr>
              <p:cNvGrpSpPr/>
              <p:nvPr/>
            </p:nvGrpSpPr>
            <p:grpSpPr>
              <a:xfrm>
                <a:off x="3978623" y="2084674"/>
                <a:ext cx="5047815" cy="790013"/>
                <a:chOff x="3978623" y="2084674"/>
                <a:chExt cx="5047815" cy="790013"/>
              </a:xfrm>
            </p:grpSpPr>
            <p:sp>
              <p:nvSpPr>
                <p:cNvPr id="6" name="Rounded Rectangle 5">
                  <a:extLst>
                    <a:ext uri="{FF2B5EF4-FFF2-40B4-BE49-F238E27FC236}">
                      <a16:creationId xmlns:a16="http://schemas.microsoft.com/office/drawing/2014/main" id="{55577670-88BD-0CBD-D7CA-DB5F8DBC39ED}"/>
                    </a:ext>
                  </a:extLst>
                </p:cNvPr>
                <p:cNvSpPr/>
                <p:nvPr/>
              </p:nvSpPr>
              <p:spPr>
                <a:xfrm>
                  <a:off x="3978623" y="2164569"/>
                  <a:ext cx="5047815" cy="710118"/>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7" name="TextBox 6">
                  <a:extLst>
                    <a:ext uri="{FF2B5EF4-FFF2-40B4-BE49-F238E27FC236}">
                      <a16:creationId xmlns:a16="http://schemas.microsoft.com/office/drawing/2014/main" id="{3110A962-9D0D-652D-0B90-D0A3BE0CCD46}"/>
                    </a:ext>
                  </a:extLst>
                </p:cNvPr>
                <p:cNvSpPr txBox="1"/>
                <p:nvPr/>
              </p:nvSpPr>
              <p:spPr>
                <a:xfrm>
                  <a:off x="5199359" y="2084674"/>
                  <a:ext cx="2606345" cy="387918"/>
                </a:xfrm>
                <a:prstGeom prst="rect">
                  <a:avLst/>
                </a:prstGeom>
                <a:noFill/>
              </p:spPr>
              <p:txBody>
                <a:bodyPr wrap="none" lIns="34290" rIns="34290" rtlCol="0" anchor="ctr">
                  <a:spAutoFit/>
                </a:bodyPr>
                <a:lstStyle/>
                <a:p>
                  <a:pPr algn="ctr" defTabSz="342900">
                    <a:defRPr/>
                  </a:pPr>
                  <a:r>
                    <a:rPr lang="en-US" sz="1050" dirty="0">
                      <a:solidFill>
                        <a:srgbClr val="9966FF"/>
                      </a:solidFill>
                      <a:latin typeface="Arial"/>
                    </a:rPr>
                    <a:t>DISCOURSE STRUCTURE</a:t>
                  </a:r>
                </a:p>
              </p:txBody>
            </p:sp>
            <p:sp>
              <p:nvSpPr>
                <p:cNvPr id="112" name="Rounded Rectangle 111">
                  <a:extLst>
                    <a:ext uri="{FF2B5EF4-FFF2-40B4-BE49-F238E27FC236}">
                      <a16:creationId xmlns:a16="http://schemas.microsoft.com/office/drawing/2014/main" id="{DFBABB4C-8E7C-C0E6-7A02-8E175D37ED4D}"/>
                    </a:ext>
                  </a:extLst>
                </p:cNvPr>
                <p:cNvSpPr/>
                <p:nvPr/>
              </p:nvSpPr>
              <p:spPr>
                <a:xfrm>
                  <a:off x="774327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114" name="Rounded Rectangle 113">
                  <a:extLst>
                    <a:ext uri="{FF2B5EF4-FFF2-40B4-BE49-F238E27FC236}">
                      <a16:creationId xmlns:a16="http://schemas.microsoft.com/office/drawing/2014/main" id="{4D607B55-FD76-ED2C-A761-F266949B46B1}"/>
                    </a:ext>
                  </a:extLst>
                </p:cNvPr>
                <p:cNvSpPr/>
                <p:nvPr/>
              </p:nvSpPr>
              <p:spPr>
                <a:xfrm>
                  <a:off x="6552552"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115" name="Rounded Rectangle 114">
                  <a:extLst>
                    <a:ext uri="{FF2B5EF4-FFF2-40B4-BE49-F238E27FC236}">
                      <a16:creationId xmlns:a16="http://schemas.microsoft.com/office/drawing/2014/main" id="{F5E20AFF-31FF-F2CD-2860-6B9D439DCE9C}"/>
                    </a:ext>
                  </a:extLst>
                </p:cNvPr>
                <p:cNvSpPr/>
                <p:nvPr/>
              </p:nvSpPr>
              <p:spPr>
                <a:xfrm>
                  <a:off x="4171106"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119" name="Rounded Rectangle 118">
                  <a:extLst>
                    <a:ext uri="{FF2B5EF4-FFF2-40B4-BE49-F238E27FC236}">
                      <a16:creationId xmlns:a16="http://schemas.microsoft.com/office/drawing/2014/main" id="{2DA3D989-8421-32ED-5F4A-4E7FCA159046}"/>
                    </a:ext>
                  </a:extLst>
                </p:cNvPr>
                <p:cNvSpPr/>
                <p:nvPr/>
              </p:nvSpPr>
              <p:spPr>
                <a:xfrm>
                  <a:off x="5361829" y="2493724"/>
                  <a:ext cx="947751" cy="298403"/>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8" name="Group 7">
                <a:extLst>
                  <a:ext uri="{FF2B5EF4-FFF2-40B4-BE49-F238E27FC236}">
                    <a16:creationId xmlns:a16="http://schemas.microsoft.com/office/drawing/2014/main" id="{BFEA1500-F76F-3A8C-77F1-C82C07C9E947}"/>
                  </a:ext>
                </a:extLst>
              </p:cNvPr>
              <p:cNvGrpSpPr/>
              <p:nvPr/>
            </p:nvGrpSpPr>
            <p:grpSpPr>
              <a:xfrm>
                <a:off x="2424156" y="776940"/>
                <a:ext cx="6602282" cy="1151653"/>
                <a:chOff x="2424156" y="776940"/>
                <a:chExt cx="6602282" cy="1151653"/>
              </a:xfrm>
            </p:grpSpPr>
            <p:grpSp>
              <p:nvGrpSpPr>
                <p:cNvPr id="2" name="Group 1">
                  <a:extLst>
                    <a:ext uri="{FF2B5EF4-FFF2-40B4-BE49-F238E27FC236}">
                      <a16:creationId xmlns:a16="http://schemas.microsoft.com/office/drawing/2014/main" id="{88A95CF1-7AB1-F7A1-314B-C9741D9B5D1A}"/>
                    </a:ext>
                  </a:extLst>
                </p:cNvPr>
                <p:cNvGrpSpPr/>
                <p:nvPr/>
              </p:nvGrpSpPr>
              <p:grpSpPr>
                <a:xfrm>
                  <a:off x="2585199" y="1139239"/>
                  <a:ext cx="6274792" cy="689559"/>
                  <a:chOff x="4846216" y="1385315"/>
                  <a:chExt cx="4154909" cy="555352"/>
                </a:xfrm>
              </p:grpSpPr>
              <p:sp>
                <p:nvSpPr>
                  <p:cNvPr id="3" name="Rounded Rectangle 2">
                    <a:extLst>
                      <a:ext uri="{FF2B5EF4-FFF2-40B4-BE49-F238E27FC236}">
                        <a16:creationId xmlns:a16="http://schemas.microsoft.com/office/drawing/2014/main" id="{17530F98-B95C-6883-76A4-35F9B24A1891}"/>
                      </a:ext>
                    </a:extLst>
                  </p:cNvPr>
                  <p:cNvSpPr/>
                  <p:nvPr/>
                </p:nvSpPr>
                <p:spPr>
                  <a:xfrm>
                    <a:off x="4846216" y="1434897"/>
                    <a:ext cx="4154909" cy="505770"/>
                  </a:xfrm>
                  <a:prstGeom prst="roundRect">
                    <a:avLst>
                      <a:gd name="adj" fmla="val 50000"/>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defRPr/>
                    </a:pPr>
                    <a:endParaRPr lang="en-US" sz="1350">
                      <a:solidFill>
                        <a:srgbClr val="00FF00"/>
                      </a:solidFill>
                      <a:highlight>
                        <a:srgbClr val="00FF00"/>
                      </a:highlight>
                      <a:latin typeface="Arial"/>
                    </a:endParaRPr>
                  </a:p>
                </p:txBody>
              </p:sp>
              <p:sp>
                <p:nvSpPr>
                  <p:cNvPr id="4" name="TextBox 3">
                    <a:extLst>
                      <a:ext uri="{FF2B5EF4-FFF2-40B4-BE49-F238E27FC236}">
                        <a16:creationId xmlns:a16="http://schemas.microsoft.com/office/drawing/2014/main" id="{92D138F4-2B01-EB39-1D52-E99DCD72B29C}"/>
                      </a:ext>
                    </a:extLst>
                  </p:cNvPr>
                  <p:cNvSpPr txBox="1"/>
                  <p:nvPr/>
                </p:nvSpPr>
                <p:spPr>
                  <a:xfrm>
                    <a:off x="6305549" y="1385315"/>
                    <a:ext cx="1232816" cy="312418"/>
                  </a:xfrm>
                  <a:prstGeom prst="rect">
                    <a:avLst/>
                  </a:prstGeom>
                  <a:noFill/>
                </p:spPr>
                <p:txBody>
                  <a:bodyPr wrap="none" lIns="34290" rIns="34290" rtlCol="0" anchor="ctr">
                    <a:spAutoFit/>
                  </a:bodyPr>
                  <a:lstStyle/>
                  <a:p>
                    <a:pPr algn="ctr" defTabSz="342900">
                      <a:defRPr/>
                    </a:pPr>
                    <a:r>
                      <a:rPr lang="en-US" sz="1050" dirty="0">
                        <a:solidFill>
                          <a:srgbClr val="FF6666"/>
                        </a:solidFill>
                        <a:latin typeface="Arial"/>
                      </a:rPr>
                      <a:t>INTERPRETATION</a:t>
                    </a:r>
                  </a:p>
                </p:txBody>
              </p:sp>
            </p:grpSp>
            <p:sp>
              <p:nvSpPr>
                <p:cNvPr id="9" name="Rounded Rectangle 8">
                  <a:extLst>
                    <a:ext uri="{FF2B5EF4-FFF2-40B4-BE49-F238E27FC236}">
                      <a16:creationId xmlns:a16="http://schemas.microsoft.com/office/drawing/2014/main" id="{11A216AD-9C46-B5D7-ED00-5AB920ED93D1}"/>
                    </a:ext>
                  </a:extLst>
                </p:cNvPr>
                <p:cNvSpPr/>
                <p:nvPr/>
              </p:nvSpPr>
              <p:spPr>
                <a:xfrm>
                  <a:off x="2424156" y="776940"/>
                  <a:ext cx="6602282" cy="1151653"/>
                </a:xfrm>
                <a:prstGeom prst="roundRect">
                  <a:avLst>
                    <a:gd name="adj" fmla="val 49644"/>
                  </a:avLst>
                </a:prstGeom>
                <a:noFill/>
                <a:ln>
                  <a:solidFill>
                    <a:schemeClr val="accent6">
                      <a:lumMod val="60000"/>
                      <a:lumOff val="40000"/>
                      <a:alpha val="9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7030A0"/>
                    </a:solidFill>
                    <a:latin typeface="Arial"/>
                  </a:endParaRPr>
                </a:p>
              </p:txBody>
            </p:sp>
            <p:sp>
              <p:nvSpPr>
                <p:cNvPr id="10" name="TextBox 9">
                  <a:extLst>
                    <a:ext uri="{FF2B5EF4-FFF2-40B4-BE49-F238E27FC236}">
                      <a16:creationId xmlns:a16="http://schemas.microsoft.com/office/drawing/2014/main" id="{9D4C5CB8-5823-9F24-838D-B612608F32DF}"/>
                    </a:ext>
                  </a:extLst>
                </p:cNvPr>
                <p:cNvSpPr txBox="1"/>
                <p:nvPr/>
              </p:nvSpPr>
              <p:spPr>
                <a:xfrm>
                  <a:off x="3478008" y="843794"/>
                  <a:ext cx="4234907" cy="246857"/>
                </a:xfrm>
                <a:prstGeom prst="rect">
                  <a:avLst/>
                </a:prstGeom>
                <a:noFill/>
              </p:spPr>
              <p:txBody>
                <a:bodyPr wrap="square" lIns="34290" tIns="0" rIns="34290" bIns="0" rtlCol="0" anchor="ctr">
                  <a:spAutoFit/>
                </a:bodyPr>
                <a:lstStyle/>
                <a:p>
                  <a:pPr algn="ctr" defTabSz="685800">
                    <a:defRPr/>
                  </a:pPr>
                  <a:r>
                    <a:rPr lang="en-US" sz="1050" dirty="0">
                      <a:solidFill>
                        <a:schemeClr val="accent6">
                          <a:lumMod val="60000"/>
                          <a:lumOff val="40000"/>
                        </a:schemeClr>
                      </a:solidFill>
                      <a:latin typeface="Arial"/>
                      <a:cs typeface="Arial"/>
                    </a:rPr>
                    <a:t>STORED REAL-WORLD KNOWLEDGE</a:t>
                  </a:r>
                </a:p>
              </p:txBody>
            </p:sp>
            <p:sp>
              <p:nvSpPr>
                <p:cNvPr id="45" name="Rounded Rectangle 44">
                  <a:extLst>
                    <a:ext uri="{FF2B5EF4-FFF2-40B4-BE49-F238E27FC236}">
                      <a16:creationId xmlns:a16="http://schemas.microsoft.com/office/drawing/2014/main" id="{6A8CE6E1-66C9-58F1-B793-7225908055A6}"/>
                    </a:ext>
                  </a:extLst>
                </p:cNvPr>
                <p:cNvSpPr/>
                <p:nvPr/>
              </p:nvSpPr>
              <p:spPr>
                <a:xfrm>
                  <a:off x="7055682"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46" name="Rounded Rectangle 45">
                  <a:extLst>
                    <a:ext uri="{FF2B5EF4-FFF2-40B4-BE49-F238E27FC236}">
                      <a16:creationId xmlns:a16="http://schemas.microsoft.com/office/drawing/2014/main" id="{00FC9CD3-8680-5C33-A5C9-219C9ECDEA1B}"/>
                    </a:ext>
                  </a:extLst>
                </p:cNvPr>
                <p:cNvSpPr/>
                <p:nvPr/>
              </p:nvSpPr>
              <p:spPr>
                <a:xfrm>
                  <a:off x="4996168"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sp>
              <p:nvSpPr>
                <p:cNvPr id="47" name="Rounded Rectangle 46">
                  <a:extLst>
                    <a:ext uri="{FF2B5EF4-FFF2-40B4-BE49-F238E27FC236}">
                      <a16:creationId xmlns:a16="http://schemas.microsoft.com/office/drawing/2014/main" id="{F2332911-C78A-A2F4-B6FE-49FF5E01F334}"/>
                    </a:ext>
                  </a:extLst>
                </p:cNvPr>
                <p:cNvSpPr/>
                <p:nvPr/>
              </p:nvSpPr>
              <p:spPr>
                <a:xfrm>
                  <a:off x="2936655" y="1433697"/>
                  <a:ext cx="1635345" cy="298403"/>
                </a:xfrm>
                <a:prstGeom prst="roundRect">
                  <a:avLst>
                    <a:gd name="adj" fmla="val 50000"/>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00FF00"/>
                    </a:solidFill>
                    <a:latin typeface="Arial"/>
                  </a:endParaRPr>
                </a:p>
              </p:txBody>
            </p:sp>
          </p:grpSp>
          <p:grpSp>
            <p:nvGrpSpPr>
              <p:cNvPr id="27" name="Group 26">
                <a:extLst>
                  <a:ext uri="{FF2B5EF4-FFF2-40B4-BE49-F238E27FC236}">
                    <a16:creationId xmlns:a16="http://schemas.microsoft.com/office/drawing/2014/main" id="{186B5755-2C48-D414-DEF4-9FAF94F7589E}"/>
                  </a:ext>
                </a:extLst>
              </p:cNvPr>
              <p:cNvGrpSpPr/>
              <p:nvPr/>
            </p:nvGrpSpPr>
            <p:grpSpPr>
              <a:xfrm>
                <a:off x="6844244" y="4890745"/>
                <a:ext cx="928156" cy="443255"/>
                <a:chOff x="6754554" y="4673973"/>
                <a:chExt cx="928156" cy="443255"/>
              </a:xfrm>
            </p:grpSpPr>
            <p:sp>
              <p:nvSpPr>
                <p:cNvPr id="63" name="Rounded Rectangle 62">
                  <a:extLst>
                    <a:ext uri="{FF2B5EF4-FFF2-40B4-BE49-F238E27FC236}">
                      <a16:creationId xmlns:a16="http://schemas.microsoft.com/office/drawing/2014/main" id="{1A994B00-0E54-1EF9-0FEA-CE8678605806}"/>
                    </a:ext>
                  </a:extLst>
                </p:cNvPr>
                <p:cNvSpPr/>
                <p:nvPr/>
              </p:nvSpPr>
              <p:spPr>
                <a:xfrm>
                  <a:off x="6754554" y="4673973"/>
                  <a:ext cx="928156" cy="443255"/>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57" name="Rounded Rectangle 56">
                  <a:extLst>
                    <a:ext uri="{FF2B5EF4-FFF2-40B4-BE49-F238E27FC236}">
                      <a16:creationId xmlns:a16="http://schemas.microsoft.com/office/drawing/2014/main" id="{31E208C6-B90B-0D82-1157-96EC9DD4E40B}"/>
                    </a:ext>
                  </a:extLst>
                </p:cNvPr>
                <p:cNvSpPr/>
                <p:nvPr/>
              </p:nvSpPr>
              <p:spPr>
                <a:xfrm>
                  <a:off x="6830012" y="4731794"/>
                  <a:ext cx="777240" cy="330589"/>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5" name="Group 4">
                <a:extLst>
                  <a:ext uri="{FF2B5EF4-FFF2-40B4-BE49-F238E27FC236}">
                    <a16:creationId xmlns:a16="http://schemas.microsoft.com/office/drawing/2014/main" id="{AB70360B-D9FB-925D-733E-35310BEBFBDF}"/>
                  </a:ext>
                </a:extLst>
              </p:cNvPr>
              <p:cNvGrpSpPr/>
              <p:nvPr/>
            </p:nvGrpSpPr>
            <p:grpSpPr>
              <a:xfrm>
                <a:off x="8060738" y="4890745"/>
                <a:ext cx="930862" cy="443255"/>
                <a:chOff x="7975631" y="4667514"/>
                <a:chExt cx="930862" cy="443255"/>
              </a:xfrm>
            </p:grpSpPr>
            <p:sp>
              <p:nvSpPr>
                <p:cNvPr id="62" name="Rounded Rectangle 61">
                  <a:extLst>
                    <a:ext uri="{FF2B5EF4-FFF2-40B4-BE49-F238E27FC236}">
                      <a16:creationId xmlns:a16="http://schemas.microsoft.com/office/drawing/2014/main" id="{77247EE3-4E49-47F4-5360-C07AF45BF19D}"/>
                    </a:ext>
                  </a:extLst>
                </p:cNvPr>
                <p:cNvSpPr/>
                <p:nvPr/>
              </p:nvSpPr>
              <p:spPr>
                <a:xfrm>
                  <a:off x="7975631" y="4667514"/>
                  <a:ext cx="930862" cy="443255"/>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u="sng">
                    <a:solidFill>
                      <a:srgbClr val="FFFF00"/>
                    </a:solidFill>
                    <a:latin typeface="Arial"/>
                  </a:endParaRPr>
                </a:p>
              </p:txBody>
            </p:sp>
            <p:sp>
              <p:nvSpPr>
                <p:cNvPr id="60" name="Rounded Rectangle 59">
                  <a:extLst>
                    <a:ext uri="{FF2B5EF4-FFF2-40B4-BE49-F238E27FC236}">
                      <a16:creationId xmlns:a16="http://schemas.microsoft.com/office/drawing/2014/main" id="{D48FB0C6-A0C6-CFB5-E846-833983B8E459}"/>
                    </a:ext>
                  </a:extLst>
                </p:cNvPr>
                <p:cNvSpPr/>
                <p:nvPr/>
              </p:nvSpPr>
              <p:spPr>
                <a:xfrm>
                  <a:off x="8052442" y="4723847"/>
                  <a:ext cx="777240" cy="33058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25" name="Group 24">
                <a:extLst>
                  <a:ext uri="{FF2B5EF4-FFF2-40B4-BE49-F238E27FC236}">
                    <a16:creationId xmlns:a16="http://schemas.microsoft.com/office/drawing/2014/main" id="{0EA9D59B-F9A4-7AA7-390D-B3848F840503}"/>
                  </a:ext>
                </a:extLst>
              </p:cNvPr>
              <p:cNvGrpSpPr/>
              <p:nvPr/>
            </p:nvGrpSpPr>
            <p:grpSpPr>
              <a:xfrm>
                <a:off x="8060738" y="4096544"/>
                <a:ext cx="930862" cy="545111"/>
                <a:chOff x="8060738" y="4096544"/>
                <a:chExt cx="930862" cy="545111"/>
              </a:xfrm>
            </p:grpSpPr>
            <p:grpSp>
              <p:nvGrpSpPr>
                <p:cNvPr id="33" name="Group 32">
                  <a:extLst>
                    <a:ext uri="{FF2B5EF4-FFF2-40B4-BE49-F238E27FC236}">
                      <a16:creationId xmlns:a16="http://schemas.microsoft.com/office/drawing/2014/main" id="{C0F019C0-6C92-C8E2-B347-98FC59ACC8C7}"/>
                    </a:ext>
                  </a:extLst>
                </p:cNvPr>
                <p:cNvGrpSpPr/>
                <p:nvPr/>
              </p:nvGrpSpPr>
              <p:grpSpPr>
                <a:xfrm>
                  <a:off x="8060738" y="4198400"/>
                  <a:ext cx="930862" cy="443255"/>
                  <a:chOff x="7933894" y="4198400"/>
                  <a:chExt cx="930862" cy="443255"/>
                </a:xfrm>
              </p:grpSpPr>
              <p:sp>
                <p:nvSpPr>
                  <p:cNvPr id="51" name="Rounded Rectangle 50">
                    <a:extLst>
                      <a:ext uri="{FF2B5EF4-FFF2-40B4-BE49-F238E27FC236}">
                        <a16:creationId xmlns:a16="http://schemas.microsoft.com/office/drawing/2014/main" id="{214E33B4-6288-1834-55EA-CA7A3B3530A6}"/>
                      </a:ext>
                    </a:extLst>
                  </p:cNvPr>
                  <p:cNvSpPr/>
                  <p:nvPr/>
                </p:nvSpPr>
                <p:spPr>
                  <a:xfrm>
                    <a:off x="7933894" y="4198400"/>
                    <a:ext cx="930862" cy="44325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7" name="Rounded Rectangle 66">
                    <a:extLst>
                      <a:ext uri="{FF2B5EF4-FFF2-40B4-BE49-F238E27FC236}">
                        <a16:creationId xmlns:a16="http://schemas.microsoft.com/office/drawing/2014/main" id="{40F6383C-30DE-9715-F996-2442641F6A8A}"/>
                      </a:ext>
                    </a:extLst>
                  </p:cNvPr>
                  <p:cNvSpPr/>
                  <p:nvPr/>
                </p:nvSpPr>
                <p:spPr>
                  <a:xfrm>
                    <a:off x="8010705" y="4254733"/>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39" name="Group 38">
                  <a:extLst>
                    <a:ext uri="{FF2B5EF4-FFF2-40B4-BE49-F238E27FC236}">
                      <a16:creationId xmlns:a16="http://schemas.microsoft.com/office/drawing/2014/main" id="{F4B882F8-9619-098D-43A2-39D1852B6685}"/>
                    </a:ext>
                  </a:extLst>
                </p:cNvPr>
                <p:cNvGrpSpPr/>
                <p:nvPr/>
              </p:nvGrpSpPr>
              <p:grpSpPr>
                <a:xfrm>
                  <a:off x="8260744" y="4096544"/>
                  <a:ext cx="537987" cy="246856"/>
                  <a:chOff x="8133900" y="4007188"/>
                  <a:chExt cx="537987" cy="246856"/>
                </a:xfrm>
              </p:grpSpPr>
              <p:sp>
                <p:nvSpPr>
                  <p:cNvPr id="73" name="Rectangle 72">
                    <a:extLst>
                      <a:ext uri="{FF2B5EF4-FFF2-40B4-BE49-F238E27FC236}">
                        <a16:creationId xmlns:a16="http://schemas.microsoft.com/office/drawing/2014/main" id="{150A13D5-2FAA-DB2B-6E89-9BEA272F67EC}"/>
                      </a:ext>
                    </a:extLst>
                  </p:cNvPr>
                  <p:cNvSpPr/>
                  <p:nvPr/>
                </p:nvSpPr>
                <p:spPr>
                  <a:xfrm>
                    <a:off x="8164715" y="4081433"/>
                    <a:ext cx="476356"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0" name="TextBox 49">
                    <a:extLst>
                      <a:ext uri="{FF2B5EF4-FFF2-40B4-BE49-F238E27FC236}">
                        <a16:creationId xmlns:a16="http://schemas.microsoft.com/office/drawing/2014/main" id="{56039370-838E-37C3-2799-FAD8E5371118}"/>
                      </a:ext>
                    </a:extLst>
                  </p:cNvPr>
                  <p:cNvSpPr txBox="1"/>
                  <p:nvPr/>
                </p:nvSpPr>
                <p:spPr>
                  <a:xfrm>
                    <a:off x="8133900" y="4007188"/>
                    <a:ext cx="537987" cy="246856"/>
                  </a:xfrm>
                  <a:prstGeom prst="rect">
                    <a:avLst/>
                  </a:prstGeom>
                  <a:noFill/>
                </p:spPr>
                <p:txBody>
                  <a:bodyPr wrap="none" lIns="0" tIns="0" rIns="0" bIns="0" rtlCol="0" anchor="b">
                    <a:spAutoFit/>
                  </a:bodyPr>
                  <a:lstStyle/>
                  <a:p>
                    <a:pPr algn="ctr" defTabSz="685800">
                      <a:defRPr/>
                    </a:pPr>
                    <a:r>
                      <a:rPr lang="en-US" sz="1050" dirty="0">
                        <a:solidFill>
                          <a:srgbClr val="FFFF00"/>
                        </a:solidFill>
                        <a:latin typeface="Arial" panose="020B0604020202020204" pitchFamily="34" charset="0"/>
                        <a:cs typeface="Arial" panose="020B0604020202020204" pitchFamily="34" charset="0"/>
                      </a:rPr>
                      <a:t>SYNT</a:t>
                    </a:r>
                  </a:p>
                </p:txBody>
              </p:sp>
            </p:grpSp>
          </p:grpSp>
          <p:grpSp>
            <p:nvGrpSpPr>
              <p:cNvPr id="28" name="Group 27">
                <a:extLst>
                  <a:ext uri="{FF2B5EF4-FFF2-40B4-BE49-F238E27FC236}">
                    <a16:creationId xmlns:a16="http://schemas.microsoft.com/office/drawing/2014/main" id="{F1D8AEF8-5419-2EAF-425B-50D88F7CC35A}"/>
                  </a:ext>
                </a:extLst>
              </p:cNvPr>
              <p:cNvGrpSpPr/>
              <p:nvPr/>
            </p:nvGrpSpPr>
            <p:grpSpPr>
              <a:xfrm>
                <a:off x="6844244" y="4096544"/>
                <a:ext cx="928156" cy="551570"/>
                <a:chOff x="6844244" y="4096544"/>
                <a:chExt cx="928156" cy="551570"/>
              </a:xfrm>
            </p:grpSpPr>
            <p:grpSp>
              <p:nvGrpSpPr>
                <p:cNvPr id="29" name="Group 28">
                  <a:extLst>
                    <a:ext uri="{FF2B5EF4-FFF2-40B4-BE49-F238E27FC236}">
                      <a16:creationId xmlns:a16="http://schemas.microsoft.com/office/drawing/2014/main" id="{7B31C8D6-78C6-1FA6-2922-E4BDA3ADDAB3}"/>
                    </a:ext>
                  </a:extLst>
                </p:cNvPr>
                <p:cNvGrpSpPr/>
                <p:nvPr/>
              </p:nvGrpSpPr>
              <p:grpSpPr>
                <a:xfrm>
                  <a:off x="6844244" y="4204859"/>
                  <a:ext cx="928156" cy="443255"/>
                  <a:chOff x="6723322" y="4204859"/>
                  <a:chExt cx="928156" cy="443255"/>
                </a:xfrm>
              </p:grpSpPr>
              <p:sp>
                <p:nvSpPr>
                  <p:cNvPr id="54" name="Rounded Rectangle 53">
                    <a:extLst>
                      <a:ext uri="{FF2B5EF4-FFF2-40B4-BE49-F238E27FC236}">
                        <a16:creationId xmlns:a16="http://schemas.microsoft.com/office/drawing/2014/main" id="{7DCBB24C-578F-980C-07A6-7CF0689D5663}"/>
                      </a:ext>
                    </a:extLst>
                  </p:cNvPr>
                  <p:cNvSpPr/>
                  <p:nvPr/>
                </p:nvSpPr>
                <p:spPr>
                  <a:xfrm>
                    <a:off x="6723322" y="4204859"/>
                    <a:ext cx="928156" cy="44325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66" name="Rounded Rectangle 65">
                    <a:extLst>
                      <a:ext uri="{FF2B5EF4-FFF2-40B4-BE49-F238E27FC236}">
                        <a16:creationId xmlns:a16="http://schemas.microsoft.com/office/drawing/2014/main" id="{7E2407F6-C1DC-C0CC-DAB7-A3A572CDA8F8}"/>
                      </a:ext>
                    </a:extLst>
                  </p:cNvPr>
                  <p:cNvSpPr/>
                  <p:nvPr/>
                </p:nvSpPr>
                <p:spPr>
                  <a:xfrm>
                    <a:off x="6798780" y="4261192"/>
                    <a:ext cx="777240" cy="330589"/>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140" name="Group 139">
                  <a:extLst>
                    <a:ext uri="{FF2B5EF4-FFF2-40B4-BE49-F238E27FC236}">
                      <a16:creationId xmlns:a16="http://schemas.microsoft.com/office/drawing/2014/main" id="{9114CF55-5CE6-7BF4-D46C-61241AAFF2CB}"/>
                    </a:ext>
                  </a:extLst>
                </p:cNvPr>
                <p:cNvGrpSpPr/>
                <p:nvPr/>
              </p:nvGrpSpPr>
              <p:grpSpPr>
                <a:xfrm>
                  <a:off x="7089765" y="4096544"/>
                  <a:ext cx="437114" cy="246856"/>
                  <a:chOff x="7089765" y="4096544"/>
                  <a:chExt cx="437114" cy="246856"/>
                </a:xfrm>
              </p:grpSpPr>
              <p:sp>
                <p:nvSpPr>
                  <p:cNvPr id="34" name="Rectangle 33">
                    <a:extLst>
                      <a:ext uri="{FF2B5EF4-FFF2-40B4-BE49-F238E27FC236}">
                        <a16:creationId xmlns:a16="http://schemas.microsoft.com/office/drawing/2014/main" id="{0ED00A3B-FFD1-65FC-4881-07C2AD2D08E4}"/>
                      </a:ext>
                    </a:extLst>
                  </p:cNvPr>
                  <p:cNvSpPr/>
                  <p:nvPr/>
                </p:nvSpPr>
                <p:spPr>
                  <a:xfrm>
                    <a:off x="7115540" y="4170055"/>
                    <a:ext cx="38556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00"/>
                      </a:solidFill>
                      <a:latin typeface="Arial"/>
                    </a:endParaRPr>
                  </a:p>
                </p:txBody>
              </p:sp>
              <p:sp>
                <p:nvSpPr>
                  <p:cNvPr id="53" name="TextBox 52">
                    <a:extLst>
                      <a:ext uri="{FF2B5EF4-FFF2-40B4-BE49-F238E27FC236}">
                        <a16:creationId xmlns:a16="http://schemas.microsoft.com/office/drawing/2014/main" id="{A537756A-613B-4CC4-E73F-2F1241E4D1CC}"/>
                      </a:ext>
                    </a:extLst>
                  </p:cNvPr>
                  <p:cNvSpPr txBox="1"/>
                  <p:nvPr/>
                </p:nvSpPr>
                <p:spPr>
                  <a:xfrm>
                    <a:off x="7089765" y="4096544"/>
                    <a:ext cx="437114" cy="246856"/>
                  </a:xfrm>
                  <a:prstGeom prst="rect">
                    <a:avLst/>
                  </a:prstGeom>
                  <a:noFill/>
                </p:spPr>
                <p:txBody>
                  <a:bodyPr wrap="none" lIns="0" tIns="0" rIns="0" bIns="0" rtlCol="0" anchor="b">
                    <a:spAutoFit/>
                  </a:bodyPr>
                  <a:lstStyle/>
                  <a:p>
                    <a:pPr algn="ctr" defTabSz="685800">
                      <a:defRPr/>
                    </a:pPr>
                    <a:r>
                      <a:rPr lang="en-US" sz="1050" dirty="0">
                        <a:solidFill>
                          <a:srgbClr val="FF99FF"/>
                        </a:solidFill>
                        <a:latin typeface="Arial" panose="020B0604020202020204" pitchFamily="34" charset="0"/>
                        <a:cs typeface="Arial" panose="020B0604020202020204" pitchFamily="34" charset="0"/>
                      </a:rPr>
                      <a:t>SEM</a:t>
                    </a:r>
                  </a:p>
                </p:txBody>
              </p:sp>
            </p:grpSp>
          </p:grpSp>
          <p:grpSp>
            <p:nvGrpSpPr>
              <p:cNvPr id="235" name="Group 234">
                <a:extLst>
                  <a:ext uri="{FF2B5EF4-FFF2-40B4-BE49-F238E27FC236}">
                    <a16:creationId xmlns:a16="http://schemas.microsoft.com/office/drawing/2014/main" id="{F70C1E8B-1C98-41EF-4C9B-C3B482B3C74E}"/>
                  </a:ext>
                </a:extLst>
              </p:cNvPr>
              <p:cNvGrpSpPr/>
              <p:nvPr/>
            </p:nvGrpSpPr>
            <p:grpSpPr>
              <a:xfrm>
                <a:off x="7199816" y="5487236"/>
                <a:ext cx="1563184" cy="454123"/>
                <a:chOff x="7199816" y="5487236"/>
                <a:chExt cx="1563184" cy="454123"/>
              </a:xfrm>
            </p:grpSpPr>
            <p:sp>
              <p:nvSpPr>
                <p:cNvPr id="26" name="Rounded Rectangle 25">
                  <a:extLst>
                    <a:ext uri="{FF2B5EF4-FFF2-40B4-BE49-F238E27FC236}">
                      <a16:creationId xmlns:a16="http://schemas.microsoft.com/office/drawing/2014/main" id="{AA8E6A98-969C-D19D-D38C-168D754DF1F9}"/>
                    </a:ext>
                  </a:extLst>
                </p:cNvPr>
                <p:cNvSpPr/>
                <p:nvPr/>
              </p:nvSpPr>
              <p:spPr>
                <a:xfrm>
                  <a:off x="7199816" y="5644504"/>
                  <a:ext cx="724984" cy="296855"/>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sp>
              <p:nvSpPr>
                <p:cNvPr id="32" name="Rounded Rectangle 31">
                  <a:extLst>
                    <a:ext uri="{FF2B5EF4-FFF2-40B4-BE49-F238E27FC236}">
                      <a16:creationId xmlns:a16="http://schemas.microsoft.com/office/drawing/2014/main" id="{6F1A85CC-31AE-1600-258D-4CFCF3DBF57F}"/>
                    </a:ext>
                  </a:extLst>
                </p:cNvPr>
                <p:cNvSpPr/>
                <p:nvPr/>
              </p:nvSpPr>
              <p:spPr>
                <a:xfrm>
                  <a:off x="8038016" y="5644504"/>
                  <a:ext cx="724984" cy="29685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nvGrpSpPr>
                <p:cNvPr id="93" name="Group 92">
                  <a:extLst>
                    <a:ext uri="{FF2B5EF4-FFF2-40B4-BE49-F238E27FC236}">
                      <a16:creationId xmlns:a16="http://schemas.microsoft.com/office/drawing/2014/main" id="{2E441761-1E3C-B4AF-8072-F21CF589E346}"/>
                    </a:ext>
                  </a:extLst>
                </p:cNvPr>
                <p:cNvGrpSpPr/>
                <p:nvPr/>
              </p:nvGrpSpPr>
              <p:grpSpPr>
                <a:xfrm>
                  <a:off x="8150729" y="5487237"/>
                  <a:ext cx="499559" cy="211590"/>
                  <a:chOff x="8153114" y="4042454"/>
                  <a:chExt cx="499559" cy="211590"/>
                </a:xfrm>
              </p:grpSpPr>
              <p:sp>
                <p:nvSpPr>
                  <p:cNvPr id="94" name="Rectangle 93">
                    <a:extLst>
                      <a:ext uri="{FF2B5EF4-FFF2-40B4-BE49-F238E27FC236}">
                        <a16:creationId xmlns:a16="http://schemas.microsoft.com/office/drawing/2014/main" id="{913B1620-544B-C391-0519-55E981E955FF}"/>
                      </a:ext>
                    </a:extLst>
                  </p:cNvPr>
                  <p:cNvSpPr/>
                  <p:nvPr/>
                </p:nvSpPr>
                <p:spPr>
                  <a:xfrm>
                    <a:off x="8180877" y="4081433"/>
                    <a:ext cx="444032" cy="13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95" name="TextBox 94">
                    <a:extLst>
                      <a:ext uri="{FF2B5EF4-FFF2-40B4-BE49-F238E27FC236}">
                        <a16:creationId xmlns:a16="http://schemas.microsoft.com/office/drawing/2014/main" id="{16C083EC-9F25-18BE-6401-0CD56DDA3026}"/>
                      </a:ext>
                    </a:extLst>
                  </p:cNvPr>
                  <p:cNvSpPr txBox="1"/>
                  <p:nvPr/>
                </p:nvSpPr>
                <p:spPr>
                  <a:xfrm>
                    <a:off x="8153114" y="4042454"/>
                    <a:ext cx="499559" cy="211590"/>
                  </a:xfrm>
                  <a:prstGeom prst="rect">
                    <a:avLst/>
                  </a:prstGeom>
                  <a:noFill/>
                </p:spPr>
                <p:txBody>
                  <a:bodyPr wrap="none" lIns="0" tIns="0" rIns="0" bIns="0" rtlCol="0" anchor="b">
                    <a:spAutoFit/>
                  </a:bodyPr>
                  <a:lstStyle/>
                  <a:p>
                    <a:pPr algn="ctr" defTabSz="685800">
                      <a:defRPr/>
                    </a:pPr>
                    <a:r>
                      <a:rPr lang="en-US" sz="900" dirty="0">
                        <a:solidFill>
                          <a:srgbClr val="00FFFF"/>
                        </a:solidFill>
                        <a:latin typeface="Arial" panose="020B0604020202020204" pitchFamily="34" charset="0"/>
                        <a:cs typeface="Arial" panose="020B0604020202020204" pitchFamily="34" charset="0"/>
                      </a:rPr>
                      <a:t>PHON</a:t>
                    </a:r>
                  </a:p>
                </p:txBody>
              </p:sp>
            </p:grpSp>
            <p:grpSp>
              <p:nvGrpSpPr>
                <p:cNvPr id="43" name="Group 42">
                  <a:extLst>
                    <a:ext uri="{FF2B5EF4-FFF2-40B4-BE49-F238E27FC236}">
                      <a16:creationId xmlns:a16="http://schemas.microsoft.com/office/drawing/2014/main" id="{10109A8A-728B-2091-3B5C-B2D3A50F46B1}"/>
                    </a:ext>
                  </a:extLst>
                </p:cNvPr>
                <p:cNvGrpSpPr/>
                <p:nvPr/>
              </p:nvGrpSpPr>
              <p:grpSpPr>
                <a:xfrm>
                  <a:off x="7317332" y="5487236"/>
                  <a:ext cx="489953" cy="211591"/>
                  <a:chOff x="7358383" y="5459475"/>
                  <a:chExt cx="489953" cy="211591"/>
                </a:xfrm>
              </p:grpSpPr>
              <p:sp>
                <p:nvSpPr>
                  <p:cNvPr id="97" name="Rectangle 96">
                    <a:extLst>
                      <a:ext uri="{FF2B5EF4-FFF2-40B4-BE49-F238E27FC236}">
                        <a16:creationId xmlns:a16="http://schemas.microsoft.com/office/drawing/2014/main" id="{CEF0601C-659A-E7B4-51C3-2A8B1BB5F5AB}"/>
                      </a:ext>
                    </a:extLst>
                  </p:cNvPr>
                  <p:cNvSpPr/>
                  <p:nvPr/>
                </p:nvSpPr>
                <p:spPr>
                  <a:xfrm>
                    <a:off x="7377868" y="5525482"/>
                    <a:ext cx="450983" cy="13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a:solidFill>
                        <a:srgbClr val="FFFF00"/>
                      </a:solidFill>
                      <a:latin typeface="Arial"/>
                    </a:endParaRPr>
                  </a:p>
                </p:txBody>
              </p:sp>
              <p:sp>
                <p:nvSpPr>
                  <p:cNvPr id="98" name="TextBox 97">
                    <a:extLst>
                      <a:ext uri="{FF2B5EF4-FFF2-40B4-BE49-F238E27FC236}">
                        <a16:creationId xmlns:a16="http://schemas.microsoft.com/office/drawing/2014/main" id="{AD375CBF-FFA4-A988-DE60-B0673320175B}"/>
                      </a:ext>
                    </a:extLst>
                  </p:cNvPr>
                  <p:cNvSpPr txBox="1"/>
                  <p:nvPr/>
                </p:nvSpPr>
                <p:spPr>
                  <a:xfrm>
                    <a:off x="7358383" y="5459475"/>
                    <a:ext cx="489953" cy="211591"/>
                  </a:xfrm>
                  <a:prstGeom prst="rect">
                    <a:avLst/>
                  </a:prstGeom>
                  <a:noFill/>
                </p:spPr>
                <p:txBody>
                  <a:bodyPr wrap="none" lIns="0" tIns="0" rIns="0" bIns="0" rtlCol="0" anchor="b">
                    <a:spAutoFit/>
                  </a:bodyPr>
                  <a:lstStyle/>
                  <a:p>
                    <a:pPr algn="ctr" defTabSz="685800">
                      <a:defRPr/>
                    </a:pPr>
                    <a:r>
                      <a:rPr lang="en-US" sz="900" dirty="0">
                        <a:solidFill>
                          <a:srgbClr val="FFC000"/>
                        </a:solidFill>
                        <a:latin typeface="Arial" panose="020B0604020202020204" pitchFamily="34" charset="0"/>
                        <a:cs typeface="Arial" panose="020B0604020202020204" pitchFamily="34" charset="0"/>
                      </a:rPr>
                      <a:t>ORTH</a:t>
                    </a:r>
                  </a:p>
                </p:txBody>
              </p:sp>
            </p:grpSp>
            <p:grpSp>
              <p:nvGrpSpPr>
                <p:cNvPr id="64" name="Group 63">
                  <a:extLst>
                    <a:ext uri="{FF2B5EF4-FFF2-40B4-BE49-F238E27FC236}">
                      <a16:creationId xmlns:a16="http://schemas.microsoft.com/office/drawing/2014/main" id="{3DEB60A4-BCAE-E7C0-DD92-95FE3D5B96D5}"/>
                    </a:ext>
                  </a:extLst>
                </p:cNvPr>
                <p:cNvGrpSpPr/>
                <p:nvPr/>
              </p:nvGrpSpPr>
              <p:grpSpPr>
                <a:xfrm>
                  <a:off x="7259537" y="5725846"/>
                  <a:ext cx="604314" cy="134170"/>
                  <a:chOff x="7288311" y="5715000"/>
                  <a:chExt cx="604314" cy="134170"/>
                </a:xfrm>
              </p:grpSpPr>
              <p:sp>
                <p:nvSpPr>
                  <p:cNvPr id="91" name="Rounded Rectangle 90">
                    <a:extLst>
                      <a:ext uri="{FF2B5EF4-FFF2-40B4-BE49-F238E27FC236}">
                        <a16:creationId xmlns:a16="http://schemas.microsoft.com/office/drawing/2014/main" id="{0A2ACAE8-3BCA-7AC3-DAB2-F0CA8D7302AF}"/>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06" name="Rounded Rectangle 105">
                    <a:extLst>
                      <a:ext uri="{FF2B5EF4-FFF2-40B4-BE49-F238E27FC236}">
                        <a16:creationId xmlns:a16="http://schemas.microsoft.com/office/drawing/2014/main" id="{212B09EB-0A4F-27B6-8D2B-F309A783256C}"/>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09" name="Rounded Rectangle 108">
                    <a:extLst>
                      <a:ext uri="{FF2B5EF4-FFF2-40B4-BE49-F238E27FC236}">
                        <a16:creationId xmlns:a16="http://schemas.microsoft.com/office/drawing/2014/main" id="{E3A1CEAE-3EC6-26BC-67E0-4B63508E44B1}"/>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nvGrpSpPr>
                <p:cNvPr id="110" name="Group 109">
                  <a:extLst>
                    <a:ext uri="{FF2B5EF4-FFF2-40B4-BE49-F238E27FC236}">
                      <a16:creationId xmlns:a16="http://schemas.microsoft.com/office/drawing/2014/main" id="{2AA58847-2028-431F-6068-6B78F07734A3}"/>
                    </a:ext>
                  </a:extLst>
                </p:cNvPr>
                <p:cNvGrpSpPr/>
                <p:nvPr/>
              </p:nvGrpSpPr>
              <p:grpSpPr>
                <a:xfrm>
                  <a:off x="8097354" y="5725846"/>
                  <a:ext cx="604314" cy="134170"/>
                  <a:chOff x="7288311" y="5715000"/>
                  <a:chExt cx="604314" cy="134170"/>
                </a:xfrm>
              </p:grpSpPr>
              <p:sp>
                <p:nvSpPr>
                  <p:cNvPr id="111" name="Rounded Rectangle 110">
                    <a:extLst>
                      <a:ext uri="{FF2B5EF4-FFF2-40B4-BE49-F238E27FC236}">
                        <a16:creationId xmlns:a16="http://schemas.microsoft.com/office/drawing/2014/main" id="{D55CF38F-89DF-DDBA-325D-CE8A3431F35B}"/>
                      </a:ext>
                    </a:extLst>
                  </p:cNvPr>
                  <p:cNvSpPr/>
                  <p:nvPr/>
                </p:nvSpPr>
                <p:spPr>
                  <a:xfrm>
                    <a:off x="7288311"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13" name="Rounded Rectangle 112">
                    <a:extLst>
                      <a:ext uri="{FF2B5EF4-FFF2-40B4-BE49-F238E27FC236}">
                        <a16:creationId xmlns:a16="http://schemas.microsoft.com/office/drawing/2014/main" id="{8F5894CC-C4AE-65C3-3609-A5D957D1B7CF}"/>
                      </a:ext>
                    </a:extLst>
                  </p:cNvPr>
                  <p:cNvSpPr/>
                  <p:nvPr/>
                </p:nvSpPr>
                <p:spPr>
                  <a:xfrm>
                    <a:off x="7508990"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sp>
                <p:nvSpPr>
                  <p:cNvPr id="116" name="Rounded Rectangle 115">
                    <a:extLst>
                      <a:ext uri="{FF2B5EF4-FFF2-40B4-BE49-F238E27FC236}">
                        <a16:creationId xmlns:a16="http://schemas.microsoft.com/office/drawing/2014/main" id="{2C21D741-B4CD-8B0A-AB53-82282B144B0F}"/>
                      </a:ext>
                    </a:extLst>
                  </p:cNvPr>
                  <p:cNvSpPr/>
                  <p:nvPr/>
                </p:nvSpPr>
                <p:spPr>
                  <a:xfrm>
                    <a:off x="7729668" y="5715000"/>
                    <a:ext cx="162957" cy="134170"/>
                  </a:xfrm>
                  <a:prstGeom prst="roundRect">
                    <a:avLst>
                      <a:gd name="adj" fmla="val 50000"/>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baseline="-25000" dirty="0">
                      <a:solidFill>
                        <a:srgbClr val="FFFF00"/>
                      </a:solidFill>
                      <a:latin typeface="Arial"/>
                    </a:endParaRPr>
                  </a:p>
                </p:txBody>
              </p:sp>
            </p:grpSp>
          </p:grpSp>
          <p:grpSp>
            <p:nvGrpSpPr>
              <p:cNvPr id="237" name="Group 236">
                <a:extLst>
                  <a:ext uri="{FF2B5EF4-FFF2-40B4-BE49-F238E27FC236}">
                    <a16:creationId xmlns:a16="http://schemas.microsoft.com/office/drawing/2014/main" id="{3615B107-9723-F3B3-AD26-E2780AB3FCFA}"/>
                  </a:ext>
                </a:extLst>
              </p:cNvPr>
              <p:cNvGrpSpPr/>
              <p:nvPr/>
            </p:nvGrpSpPr>
            <p:grpSpPr>
              <a:xfrm>
                <a:off x="5559320" y="4199222"/>
                <a:ext cx="1751335" cy="2202419"/>
                <a:chOff x="5559320" y="4199222"/>
                <a:chExt cx="1751335" cy="2202419"/>
              </a:xfrm>
            </p:grpSpPr>
            <p:sp>
              <p:nvSpPr>
                <p:cNvPr id="100" name="Right Brace 99">
                  <a:extLst>
                    <a:ext uri="{FF2B5EF4-FFF2-40B4-BE49-F238E27FC236}">
                      <a16:creationId xmlns:a16="http://schemas.microsoft.com/office/drawing/2014/main" id="{B8DE5ED3-3B5A-EDC8-9A52-059F62ADE9E3}"/>
                    </a:ext>
                  </a:extLst>
                </p:cNvPr>
                <p:cNvSpPr/>
                <p:nvPr/>
              </p:nvSpPr>
              <p:spPr>
                <a:xfrm flipH="1">
                  <a:off x="6509735" y="4199222"/>
                  <a:ext cx="97253" cy="121073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101" name="TextBox 100">
                  <a:extLst>
                    <a:ext uri="{FF2B5EF4-FFF2-40B4-BE49-F238E27FC236}">
                      <a16:creationId xmlns:a16="http://schemas.microsoft.com/office/drawing/2014/main" id="{059F4034-4BC2-84E9-E2F6-9BB011C93410}"/>
                    </a:ext>
                  </a:extLst>
                </p:cNvPr>
                <p:cNvSpPr txBox="1"/>
                <p:nvPr/>
              </p:nvSpPr>
              <p:spPr>
                <a:xfrm>
                  <a:off x="5559320" y="4539524"/>
                  <a:ext cx="1083656" cy="458447"/>
                </a:xfrm>
                <a:prstGeom prst="rect">
                  <a:avLst/>
                </a:prstGeom>
                <a:noFill/>
              </p:spPr>
              <p:txBody>
                <a:bodyPr wrap="none" rtlCol="0" anchor="ctr">
                  <a:spAutoFit/>
                </a:bodyPr>
                <a:lstStyle/>
                <a:p>
                  <a:pPr algn="ctr" defTabSz="342900">
                    <a:defRPr/>
                  </a:pPr>
                  <a:r>
                    <a:rPr lang="en-US" sz="1350" dirty="0">
                      <a:solidFill>
                        <a:srgbClr val="FFFFFF"/>
                      </a:solidFill>
                      <a:latin typeface="Helvetica" panose="020B0604020202020204" pitchFamily="34" charset="0"/>
                      <a:cs typeface="Helvetica" panose="020B0604020202020204" pitchFamily="34" charset="0"/>
                    </a:rPr>
                    <a:t>Lexical</a:t>
                  </a:r>
                </a:p>
              </p:txBody>
            </p:sp>
            <p:sp>
              <p:nvSpPr>
                <p:cNvPr id="102" name="TextBox 101">
                  <a:extLst>
                    <a:ext uri="{FF2B5EF4-FFF2-40B4-BE49-F238E27FC236}">
                      <a16:creationId xmlns:a16="http://schemas.microsoft.com/office/drawing/2014/main" id="{2EDB92C4-18B5-F28F-FBA0-73315CE3C720}"/>
                    </a:ext>
                  </a:extLst>
                </p:cNvPr>
                <p:cNvSpPr txBox="1"/>
                <p:nvPr/>
              </p:nvSpPr>
              <p:spPr>
                <a:xfrm>
                  <a:off x="5879960" y="5584404"/>
                  <a:ext cx="1201341" cy="387918"/>
                </a:xfrm>
                <a:prstGeom prst="rect">
                  <a:avLst/>
                </a:prstGeom>
                <a:noFill/>
              </p:spPr>
              <p:txBody>
                <a:bodyPr wrap="none" rtlCol="0" anchor="ctr">
                  <a:spAutoFit/>
                </a:bodyPr>
                <a:lstStyle/>
                <a:p>
                  <a:pPr algn="ctr" defTabSz="342900">
                    <a:defRPr/>
                  </a:pPr>
                  <a:r>
                    <a:rPr lang="en-US" sz="1050" dirty="0" err="1">
                      <a:solidFill>
                        <a:srgbClr val="FFFFFF"/>
                      </a:solidFill>
                      <a:latin typeface="Helvetica" panose="020B0604020202020204" pitchFamily="34" charset="0"/>
                      <a:cs typeface="Helvetica" panose="020B0604020202020204" pitchFamily="34" charset="0"/>
                    </a:rPr>
                    <a:t>Sublexical</a:t>
                  </a:r>
                  <a:endParaRPr lang="en-US" sz="1050" dirty="0">
                    <a:solidFill>
                      <a:srgbClr val="FFFFFF"/>
                    </a:solidFill>
                    <a:latin typeface="Helvetica" panose="020B0604020202020204" pitchFamily="34" charset="0"/>
                    <a:cs typeface="Helvetica" panose="020B0604020202020204" pitchFamily="34" charset="0"/>
                  </a:endParaRPr>
                </a:p>
              </p:txBody>
            </p:sp>
            <p:sp>
              <p:nvSpPr>
                <p:cNvPr id="103" name="Right Brace 102">
                  <a:extLst>
                    <a:ext uri="{FF2B5EF4-FFF2-40B4-BE49-F238E27FC236}">
                      <a16:creationId xmlns:a16="http://schemas.microsoft.com/office/drawing/2014/main" id="{41F4682C-4BA8-BAFE-2BEE-EE40A40E1A60}"/>
                    </a:ext>
                  </a:extLst>
                </p:cNvPr>
                <p:cNvSpPr/>
                <p:nvPr/>
              </p:nvSpPr>
              <p:spPr>
                <a:xfrm flipH="1">
                  <a:off x="7038085" y="5566914"/>
                  <a:ext cx="95323" cy="457200"/>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sp>
              <p:nvSpPr>
                <p:cNvPr id="107" name="TextBox 106">
                  <a:extLst>
                    <a:ext uri="{FF2B5EF4-FFF2-40B4-BE49-F238E27FC236}">
                      <a16:creationId xmlns:a16="http://schemas.microsoft.com/office/drawing/2014/main" id="{19C115B5-F915-6F3C-987B-B36653F6DE29}"/>
                    </a:ext>
                  </a:extLst>
                </p:cNvPr>
                <p:cNvSpPr txBox="1"/>
                <p:nvPr/>
              </p:nvSpPr>
              <p:spPr>
                <a:xfrm>
                  <a:off x="6272632" y="6066621"/>
                  <a:ext cx="1038023" cy="335020"/>
                </a:xfrm>
                <a:prstGeom prst="rect">
                  <a:avLst/>
                </a:prstGeom>
                <a:noFill/>
              </p:spPr>
              <p:txBody>
                <a:bodyPr wrap="none" rtlCol="0" anchor="ctr">
                  <a:spAutoFit/>
                </a:bodyPr>
                <a:lstStyle/>
                <a:p>
                  <a:pPr algn="ctr" defTabSz="342900">
                    <a:defRPr/>
                  </a:pPr>
                  <a:r>
                    <a:rPr lang="en-US" sz="825" dirty="0" err="1">
                      <a:solidFill>
                        <a:srgbClr val="FFFFFF"/>
                      </a:solidFill>
                      <a:latin typeface="Helvetica" panose="020B0604020202020204" pitchFamily="34" charset="0"/>
                      <a:cs typeface="Helvetica" panose="020B0604020202020204" pitchFamily="34" charset="0"/>
                    </a:rPr>
                    <a:t>Perceptual</a:t>
                  </a:r>
                  <a:endParaRPr lang="en-US" sz="825" dirty="0">
                    <a:solidFill>
                      <a:srgbClr val="FFFFFF"/>
                    </a:solidFill>
                    <a:latin typeface="Helvetica" panose="020B0604020202020204" pitchFamily="34" charset="0"/>
                    <a:cs typeface="Helvetica" panose="020B0604020202020204" pitchFamily="34" charset="0"/>
                  </a:endParaRPr>
                </a:p>
              </p:txBody>
            </p:sp>
            <p:sp>
              <p:nvSpPr>
                <p:cNvPr id="108" name="Right Brace 107">
                  <a:extLst>
                    <a:ext uri="{FF2B5EF4-FFF2-40B4-BE49-F238E27FC236}">
                      <a16:creationId xmlns:a16="http://schemas.microsoft.com/office/drawing/2014/main" id="{6767218E-5A11-54BE-D19F-1D9472394456}"/>
                    </a:ext>
                  </a:extLst>
                </p:cNvPr>
                <p:cNvSpPr/>
                <p:nvPr/>
              </p:nvSpPr>
              <p:spPr>
                <a:xfrm flipH="1">
                  <a:off x="7196297" y="6096000"/>
                  <a:ext cx="87247" cy="296856"/>
                </a:xfrm>
                <a:prstGeom prst="rightBrace">
                  <a:avLst>
                    <a:gd name="adj1" fmla="val 36590"/>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US" sz="1350">
                    <a:solidFill>
                      <a:srgbClr val="FFFF00"/>
                    </a:solidFill>
                    <a:latin typeface="Arial"/>
                  </a:endParaRPr>
                </a:p>
              </p:txBody>
            </p:sp>
          </p:grpSp>
          <p:grpSp>
            <p:nvGrpSpPr>
              <p:cNvPr id="24" name="Group 23">
                <a:extLst>
                  <a:ext uri="{FF2B5EF4-FFF2-40B4-BE49-F238E27FC236}">
                    <a16:creationId xmlns:a16="http://schemas.microsoft.com/office/drawing/2014/main" id="{BCED2BFF-2D71-6727-1706-EC19DC6FA0F1}"/>
                  </a:ext>
                </a:extLst>
              </p:cNvPr>
              <p:cNvGrpSpPr/>
              <p:nvPr/>
            </p:nvGrpSpPr>
            <p:grpSpPr>
              <a:xfrm>
                <a:off x="5720001" y="3039480"/>
                <a:ext cx="3246006" cy="881581"/>
                <a:chOff x="5720001" y="3039480"/>
                <a:chExt cx="3246006" cy="881581"/>
              </a:xfrm>
            </p:grpSpPr>
            <p:sp>
              <p:nvSpPr>
                <p:cNvPr id="11" name="Rounded Rectangle 10">
                  <a:extLst>
                    <a:ext uri="{FF2B5EF4-FFF2-40B4-BE49-F238E27FC236}">
                      <a16:creationId xmlns:a16="http://schemas.microsoft.com/office/drawing/2014/main" id="{55FF575A-B3F5-448A-42BB-68DFCBD70325}"/>
                    </a:ext>
                  </a:extLst>
                </p:cNvPr>
                <p:cNvSpPr/>
                <p:nvPr/>
              </p:nvSpPr>
              <p:spPr>
                <a:xfrm>
                  <a:off x="5720001" y="3110662"/>
                  <a:ext cx="3246006" cy="810399"/>
                </a:xfrm>
                <a:prstGeom prst="roundRect">
                  <a:avLst>
                    <a:gd name="adj" fmla="val 2065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0000"/>
                    </a:solidFill>
                    <a:highlight>
                      <a:srgbClr val="FF0000"/>
                    </a:highlight>
                    <a:latin typeface="Arial"/>
                  </a:endParaRPr>
                </a:p>
              </p:txBody>
            </p:sp>
            <p:sp>
              <p:nvSpPr>
                <p:cNvPr id="12" name="TextBox 11">
                  <a:extLst>
                    <a:ext uri="{FF2B5EF4-FFF2-40B4-BE49-F238E27FC236}">
                      <a16:creationId xmlns:a16="http://schemas.microsoft.com/office/drawing/2014/main" id="{66AB1BAB-4723-0F79-109D-42D838AD6270}"/>
                    </a:ext>
                  </a:extLst>
                </p:cNvPr>
                <p:cNvSpPr txBox="1"/>
                <p:nvPr/>
              </p:nvSpPr>
              <p:spPr>
                <a:xfrm>
                  <a:off x="6368816" y="3039480"/>
                  <a:ext cx="2077966" cy="387918"/>
                </a:xfrm>
                <a:prstGeom prst="rect">
                  <a:avLst/>
                </a:prstGeom>
                <a:noFill/>
                <a:ln>
                  <a:noFill/>
                </a:ln>
              </p:spPr>
              <p:txBody>
                <a:bodyPr wrap="none" lIns="34290" rIns="34290" rtlCol="0" anchor="ctr">
                  <a:spAutoFit/>
                </a:bodyPr>
                <a:lstStyle/>
                <a:p>
                  <a:pPr algn="ctr" defTabSz="342900">
                    <a:defRPr/>
                  </a:pPr>
                  <a:r>
                    <a:rPr lang="en-US" sz="1050" dirty="0">
                      <a:solidFill>
                        <a:srgbClr val="00FF00"/>
                      </a:solidFill>
                      <a:latin typeface="Arial"/>
                    </a:rPr>
                    <a:t>EVENT STRUCTURE</a:t>
                  </a:r>
                </a:p>
              </p:txBody>
            </p:sp>
            <p:grpSp>
              <p:nvGrpSpPr>
                <p:cNvPr id="40" name="Group 39">
                  <a:extLst>
                    <a:ext uri="{FF2B5EF4-FFF2-40B4-BE49-F238E27FC236}">
                      <a16:creationId xmlns:a16="http://schemas.microsoft.com/office/drawing/2014/main" id="{2E45866E-0EB5-60AE-4F1B-A67DA656489C}"/>
                    </a:ext>
                  </a:extLst>
                </p:cNvPr>
                <p:cNvGrpSpPr/>
                <p:nvPr/>
              </p:nvGrpSpPr>
              <p:grpSpPr>
                <a:xfrm>
                  <a:off x="5853644" y="3386451"/>
                  <a:ext cx="928156" cy="434629"/>
                  <a:chOff x="5926574" y="3425667"/>
                  <a:chExt cx="928156" cy="457200"/>
                </a:xfrm>
              </p:grpSpPr>
              <p:sp>
                <p:nvSpPr>
                  <p:cNvPr id="80" name="Rounded Rectangle 79">
                    <a:extLst>
                      <a:ext uri="{FF2B5EF4-FFF2-40B4-BE49-F238E27FC236}">
                        <a16:creationId xmlns:a16="http://schemas.microsoft.com/office/drawing/2014/main" id="{FF9CFD4F-181D-2ABE-8B40-9E3BD066526B}"/>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81" name="Rounded Rectangle 80">
                    <a:extLst>
                      <a:ext uri="{FF2B5EF4-FFF2-40B4-BE49-F238E27FC236}">
                        <a16:creationId xmlns:a16="http://schemas.microsoft.com/office/drawing/2014/main" id="{BBC57F88-1C9C-9ACC-4625-48A5E9AEB6F4}"/>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83" name="Group 82">
                  <a:extLst>
                    <a:ext uri="{FF2B5EF4-FFF2-40B4-BE49-F238E27FC236}">
                      <a16:creationId xmlns:a16="http://schemas.microsoft.com/office/drawing/2014/main" id="{878A6A61-1714-FE6E-BE2C-EB2114559D0A}"/>
                    </a:ext>
                  </a:extLst>
                </p:cNvPr>
                <p:cNvGrpSpPr/>
                <p:nvPr/>
              </p:nvGrpSpPr>
              <p:grpSpPr>
                <a:xfrm>
                  <a:off x="6924705" y="3386451"/>
                  <a:ext cx="928156" cy="434629"/>
                  <a:chOff x="5926574" y="3425667"/>
                  <a:chExt cx="928156" cy="457200"/>
                </a:xfrm>
              </p:grpSpPr>
              <p:sp>
                <p:nvSpPr>
                  <p:cNvPr id="84" name="Rounded Rectangle 83">
                    <a:extLst>
                      <a:ext uri="{FF2B5EF4-FFF2-40B4-BE49-F238E27FC236}">
                        <a16:creationId xmlns:a16="http://schemas.microsoft.com/office/drawing/2014/main" id="{77404E18-3F3E-903D-358F-3B9B2E8C3F35}"/>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85" name="Rounded Rectangle 84">
                    <a:extLst>
                      <a:ext uri="{FF2B5EF4-FFF2-40B4-BE49-F238E27FC236}">
                        <a16:creationId xmlns:a16="http://schemas.microsoft.com/office/drawing/2014/main" id="{AF23A92F-0BDD-7975-E757-13997E516B9E}"/>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nvGrpSpPr>
                <p:cNvPr id="86" name="Group 85">
                  <a:extLst>
                    <a:ext uri="{FF2B5EF4-FFF2-40B4-BE49-F238E27FC236}">
                      <a16:creationId xmlns:a16="http://schemas.microsoft.com/office/drawing/2014/main" id="{FD5E9F67-2803-CF4C-1B0D-63B1FD74EC62}"/>
                    </a:ext>
                  </a:extLst>
                </p:cNvPr>
                <p:cNvGrpSpPr/>
                <p:nvPr/>
              </p:nvGrpSpPr>
              <p:grpSpPr>
                <a:xfrm>
                  <a:off x="7995766" y="3386451"/>
                  <a:ext cx="928156" cy="434629"/>
                  <a:chOff x="5926574" y="3425667"/>
                  <a:chExt cx="928156" cy="457200"/>
                </a:xfrm>
              </p:grpSpPr>
              <p:sp>
                <p:nvSpPr>
                  <p:cNvPr id="87" name="Rounded Rectangle 86">
                    <a:extLst>
                      <a:ext uri="{FF2B5EF4-FFF2-40B4-BE49-F238E27FC236}">
                        <a16:creationId xmlns:a16="http://schemas.microsoft.com/office/drawing/2014/main" id="{6A1319A8-0A57-3310-E2B1-0DE27FDCB919}"/>
                      </a:ext>
                    </a:extLst>
                  </p:cNvPr>
                  <p:cNvSpPr/>
                  <p:nvPr/>
                </p:nvSpPr>
                <p:spPr>
                  <a:xfrm>
                    <a:off x="5926574" y="3425667"/>
                    <a:ext cx="928156" cy="457200"/>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sp>
                <p:nvSpPr>
                  <p:cNvPr id="88" name="Rounded Rectangle 87">
                    <a:extLst>
                      <a:ext uri="{FF2B5EF4-FFF2-40B4-BE49-F238E27FC236}">
                        <a16:creationId xmlns:a16="http://schemas.microsoft.com/office/drawing/2014/main" id="{22F8A0CA-B351-AD1B-F697-378F0FEC2F66}"/>
                      </a:ext>
                    </a:extLst>
                  </p:cNvPr>
                  <p:cNvSpPr/>
                  <p:nvPr/>
                </p:nvSpPr>
                <p:spPr>
                  <a:xfrm>
                    <a:off x="5947168" y="3450574"/>
                    <a:ext cx="886968" cy="407386"/>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200">
                      <a:solidFill>
                        <a:srgbClr val="FFFF00"/>
                      </a:solidFill>
                      <a:latin typeface="Arial"/>
                    </a:endParaRPr>
                  </a:p>
                </p:txBody>
              </p:sp>
            </p:grpSp>
          </p:grpSp>
        </p:grpSp>
        <p:grpSp>
          <p:nvGrpSpPr>
            <p:cNvPr id="248" name="Group 247">
              <a:extLst>
                <a:ext uri="{FF2B5EF4-FFF2-40B4-BE49-F238E27FC236}">
                  <a16:creationId xmlns:a16="http://schemas.microsoft.com/office/drawing/2014/main" id="{D4F6B231-EEAC-1F11-9FCC-0D202CD731AF}"/>
                </a:ext>
              </a:extLst>
            </p:cNvPr>
            <p:cNvGrpSpPr/>
            <p:nvPr/>
          </p:nvGrpSpPr>
          <p:grpSpPr>
            <a:xfrm>
              <a:off x="7488068" y="2462964"/>
              <a:ext cx="2742288" cy="2832373"/>
              <a:chOff x="4618641" y="1932962"/>
              <a:chExt cx="3843675" cy="3950799"/>
            </a:xfrm>
          </p:grpSpPr>
          <p:cxnSp>
            <p:nvCxnSpPr>
              <p:cNvPr id="142" name="Straight Connector 141">
                <a:extLst>
                  <a:ext uri="{FF2B5EF4-FFF2-40B4-BE49-F238E27FC236}">
                    <a16:creationId xmlns:a16="http://schemas.microsoft.com/office/drawing/2014/main" id="{B45033FD-AD38-A807-A0FE-4C64DFA4A143}"/>
                  </a:ext>
                </a:extLst>
              </p:cNvPr>
              <p:cNvCxnSpPr/>
              <p:nvPr/>
            </p:nvCxnSpPr>
            <p:spPr>
              <a:xfrm>
                <a:off x="7254604" y="388296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552978E-388C-DDF7-EAB3-07B751E27446}"/>
                  </a:ext>
                </a:extLst>
              </p:cNvPr>
              <p:cNvCxnSpPr/>
              <p:nvPr/>
            </p:nvCxnSpPr>
            <p:spPr>
              <a:xfrm>
                <a:off x="8341363" y="3813617"/>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23D24CC-8872-FF9D-E741-21BC2A1C007E}"/>
                  </a:ext>
                </a:extLst>
              </p:cNvPr>
              <p:cNvCxnSpPr/>
              <p:nvPr/>
            </p:nvCxnSpPr>
            <p:spPr>
              <a:xfrm flipV="1">
                <a:off x="7429004" y="5189232"/>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167C1AA-DF3B-69A4-8420-C7320E35C05C}"/>
                  </a:ext>
                </a:extLst>
              </p:cNvPr>
              <p:cNvCxnSpPr/>
              <p:nvPr/>
            </p:nvCxnSpPr>
            <p:spPr>
              <a:xfrm flipH="1" flipV="1">
                <a:off x="7283544" y="5200618"/>
                <a:ext cx="1033312" cy="171020"/>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C2CF419-D673-6111-357F-10A0D706CD27}"/>
                  </a:ext>
                </a:extLst>
              </p:cNvPr>
              <p:cNvCxnSpPr/>
              <p:nvPr/>
            </p:nvCxnSpPr>
            <p:spPr>
              <a:xfrm>
                <a:off x="7465020" y="5722523"/>
                <a:ext cx="1196" cy="161238"/>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E6DD392-43A7-C2B2-471A-C0A694188E78}"/>
                  </a:ext>
                </a:extLst>
              </p:cNvPr>
              <p:cNvCxnSpPr/>
              <p:nvPr/>
            </p:nvCxnSpPr>
            <p:spPr>
              <a:xfrm>
                <a:off x="8287763" y="5718202"/>
                <a:ext cx="1196" cy="161239"/>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7E79BD3-32EB-368B-89F7-1EFF76052A2A}"/>
                  </a:ext>
                </a:extLst>
              </p:cNvPr>
              <p:cNvCxnSpPr/>
              <p:nvPr/>
            </p:nvCxnSpPr>
            <p:spPr>
              <a:xfrm>
                <a:off x="7152360"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7FBEDEE-2E01-09EF-BE31-C1ABBE2785C3}"/>
                  </a:ext>
                </a:extLst>
              </p:cNvPr>
              <p:cNvCxnSpPr/>
              <p:nvPr/>
            </p:nvCxnSpPr>
            <p:spPr>
              <a:xfrm>
                <a:off x="8304721"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2710E1C-3631-9147-E1EC-52B840F38DF3}"/>
                  </a:ext>
                </a:extLst>
              </p:cNvPr>
              <p:cNvCxnSpPr/>
              <p:nvPr/>
            </p:nvCxnSpPr>
            <p:spPr>
              <a:xfrm>
                <a:off x="5973944" y="287060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E650AB2-3F75-F438-047A-E521932333B2}"/>
                  </a:ext>
                </a:extLst>
              </p:cNvPr>
              <p:cNvCxnSpPr/>
              <p:nvPr/>
            </p:nvCxnSpPr>
            <p:spPr>
              <a:xfrm>
                <a:off x="7017289"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F85C5A8-FC8B-83D7-84E7-B9D22DDFD13D}"/>
                  </a:ext>
                </a:extLst>
              </p:cNvPr>
              <p:cNvCxnSpPr/>
              <p:nvPr/>
            </p:nvCxnSpPr>
            <p:spPr>
              <a:xfrm>
                <a:off x="8216612"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CE43EC7-975E-42B1-03E4-02A4AA42F643}"/>
                  </a:ext>
                </a:extLst>
              </p:cNvPr>
              <p:cNvCxnSpPr/>
              <p:nvPr/>
            </p:nvCxnSpPr>
            <p:spPr>
              <a:xfrm>
                <a:off x="5817965" y="1932962"/>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D8CD5A0-BB4F-2787-7C9A-1EB4756110B4}"/>
                  </a:ext>
                </a:extLst>
              </p:cNvPr>
              <p:cNvCxnSpPr/>
              <p:nvPr/>
            </p:nvCxnSpPr>
            <p:spPr>
              <a:xfrm>
                <a:off x="4618641" y="1978516"/>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388B55A-3133-1BE9-C512-A4429C841A88}"/>
                  </a:ext>
                </a:extLst>
              </p:cNvPr>
              <p:cNvCxnSpPr/>
              <p:nvPr/>
            </p:nvCxnSpPr>
            <p:spPr>
              <a:xfrm flipH="1" flipV="1">
                <a:off x="7402162" y="4515106"/>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B278D67-AA37-3EC6-518E-8F0E86C23E5E}"/>
                  </a:ext>
                </a:extLst>
              </p:cNvPr>
              <p:cNvCxnSpPr/>
              <p:nvPr/>
            </p:nvCxnSpPr>
            <p:spPr>
              <a:xfrm flipV="1">
                <a:off x="7536254" y="4515105"/>
                <a:ext cx="512320" cy="297427"/>
              </a:xfrm>
              <a:prstGeom prst="line">
                <a:avLst/>
              </a:prstGeom>
              <a:ln w="254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F056D0B-042C-8509-D329-FE33D33E8AAB}"/>
                  </a:ext>
                </a:extLst>
              </p:cNvPr>
              <p:cNvCxnSpPr/>
              <p:nvPr/>
            </p:nvCxnSpPr>
            <p:spPr>
              <a:xfrm>
                <a:off x="8366772" y="4506201"/>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733DD2A-CD63-3B21-1AF3-323767C200DA}"/>
                  </a:ext>
                </a:extLst>
              </p:cNvPr>
              <p:cNvCxnSpPr/>
              <p:nvPr/>
            </p:nvCxnSpPr>
            <p:spPr>
              <a:xfrm>
                <a:off x="7253403" y="4500538"/>
                <a:ext cx="1079" cy="22860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EB89175-9B22-95D5-FC91-93F45FA2428F}"/>
                  </a:ext>
                </a:extLst>
              </p:cNvPr>
              <p:cNvCxnSpPr>
                <a:cxnSpLocks/>
              </p:cNvCxnSpPr>
              <p:nvPr/>
            </p:nvCxnSpPr>
            <p:spPr>
              <a:xfrm rot="16200000">
                <a:off x="7657846" y="4135542"/>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23B7305-91E5-E730-48DD-C97A651C72E0}"/>
                  </a:ext>
                </a:extLst>
              </p:cNvPr>
              <p:cNvCxnSpPr/>
              <p:nvPr/>
            </p:nvCxnSpPr>
            <p:spPr>
              <a:xfrm rot="16200000">
                <a:off x="7666436" y="4855279"/>
                <a:ext cx="1079" cy="274320"/>
              </a:xfrm>
              <a:prstGeom prst="line">
                <a:avLst/>
              </a:prstGeom>
              <a:ln w="25400" cap="rnd">
                <a:solidFill>
                  <a:schemeClr val="accent2"/>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EFBA5021-62B4-4E67-BAF4-1C124737C954}"/>
                </a:ext>
              </a:extLst>
            </p:cNvPr>
            <p:cNvGrpSpPr/>
            <p:nvPr/>
          </p:nvGrpSpPr>
          <p:grpSpPr>
            <a:xfrm>
              <a:off x="6768600" y="2456614"/>
              <a:ext cx="3661286" cy="2864728"/>
              <a:chOff x="3553548" y="1923565"/>
              <a:chExt cx="5420122" cy="4240908"/>
            </a:xfrm>
          </p:grpSpPr>
          <p:cxnSp>
            <p:nvCxnSpPr>
              <p:cNvPr id="122" name="Straight Connector 121">
                <a:extLst>
                  <a:ext uri="{FF2B5EF4-FFF2-40B4-BE49-F238E27FC236}">
                    <a16:creationId xmlns:a16="http://schemas.microsoft.com/office/drawing/2014/main" id="{B9807531-C6FA-6DFB-2EA8-BB8008B9F796}"/>
                  </a:ext>
                </a:extLst>
              </p:cNvPr>
              <p:cNvCxnSpPr/>
              <p:nvPr/>
            </p:nvCxnSpPr>
            <p:spPr>
              <a:xfrm>
                <a:off x="4809405" y="2880783"/>
                <a:ext cx="909839" cy="44112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DCB60E31-55BC-D60F-2E0A-A7EEBAB8028D}"/>
                  </a:ext>
                </a:extLst>
              </p:cNvPr>
              <p:cNvGrpSpPr/>
              <p:nvPr/>
            </p:nvGrpSpPr>
            <p:grpSpPr>
              <a:xfrm>
                <a:off x="7292228" y="3981385"/>
                <a:ext cx="1079" cy="228600"/>
                <a:chOff x="8440931" y="3976732"/>
                <a:chExt cx="1079" cy="228600"/>
              </a:xfrm>
            </p:grpSpPr>
            <p:cxnSp>
              <p:nvCxnSpPr>
                <p:cNvPr id="160" name="Straight Connector 159">
                  <a:extLst>
                    <a:ext uri="{FF2B5EF4-FFF2-40B4-BE49-F238E27FC236}">
                      <a16:creationId xmlns:a16="http://schemas.microsoft.com/office/drawing/2014/main" id="{C7E3D351-22FA-B04B-47ED-9F2E0AC7DFDF}"/>
                    </a:ext>
                  </a:extLst>
                </p:cNvPr>
                <p:cNvCxnSpPr/>
                <p:nvPr/>
              </p:nvCxnSpPr>
              <p:spPr>
                <a:xfrm>
                  <a:off x="8440931" y="397673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89AB594-FF77-8C21-516D-483BA36A02C2}"/>
                    </a:ext>
                  </a:extLst>
                </p:cNvPr>
                <p:cNvCxnSpPr>
                  <a:cxnSpLocks/>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5" name="Straight Connector 134">
                <a:extLst>
                  <a:ext uri="{FF2B5EF4-FFF2-40B4-BE49-F238E27FC236}">
                    <a16:creationId xmlns:a16="http://schemas.microsoft.com/office/drawing/2014/main" id="{3AA94387-5C3A-16B9-3608-F8CC51F0127E}"/>
                  </a:ext>
                </a:extLst>
              </p:cNvPr>
              <p:cNvCxnSpPr/>
              <p:nvPr/>
            </p:nvCxnSpPr>
            <p:spPr>
              <a:xfrm>
                <a:off x="7683786" y="4628664"/>
                <a:ext cx="464730" cy="271814"/>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5D362E2-B4B7-E1BC-A823-49C6D225E09A}"/>
                  </a:ext>
                </a:extLst>
              </p:cNvPr>
              <p:cNvCxnSpPr/>
              <p:nvPr/>
            </p:nvCxnSpPr>
            <p:spPr>
              <a:xfrm flipV="1">
                <a:off x="7623353" y="4689097"/>
                <a:ext cx="464730" cy="271814"/>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2D4418B-8558-776E-CF16-B5088855494B}"/>
                  </a:ext>
                </a:extLst>
              </p:cNvPr>
              <p:cNvCxnSpPr/>
              <p:nvPr/>
            </p:nvCxnSpPr>
            <p:spPr>
              <a:xfrm>
                <a:off x="7381773" y="5340632"/>
                <a:ext cx="1142681" cy="19411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A2644C8-A56C-19F8-0724-5E5B9DCB1E46}"/>
                  </a:ext>
                </a:extLst>
              </p:cNvPr>
              <p:cNvCxnSpPr/>
              <p:nvPr/>
            </p:nvCxnSpPr>
            <p:spPr>
              <a:xfrm flipV="1">
                <a:off x="7381773" y="5340632"/>
                <a:ext cx="1142681" cy="194118"/>
              </a:xfrm>
              <a:prstGeom prst="line">
                <a:avLst/>
              </a:prstGeom>
              <a:ln w="25400" cap="rnd">
                <a:solidFill>
                  <a:srgbClr val="00B0F0"/>
                </a:solidFill>
                <a:headEnd type="triangle"/>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229BD751-9928-C492-E52F-35B6E0140A9E}"/>
                  </a:ext>
                </a:extLst>
              </p:cNvPr>
              <p:cNvGrpSpPr/>
              <p:nvPr/>
            </p:nvGrpSpPr>
            <p:grpSpPr>
              <a:xfrm>
                <a:off x="8440931" y="3928384"/>
                <a:ext cx="1079" cy="228600"/>
                <a:chOff x="8440931" y="3928384"/>
                <a:chExt cx="1079" cy="228600"/>
              </a:xfrm>
            </p:grpSpPr>
            <p:cxnSp>
              <p:nvCxnSpPr>
                <p:cNvPr id="141" name="Straight Connector 140">
                  <a:extLst>
                    <a:ext uri="{FF2B5EF4-FFF2-40B4-BE49-F238E27FC236}">
                      <a16:creationId xmlns:a16="http://schemas.microsoft.com/office/drawing/2014/main" id="{01C3CE42-E4B0-C16E-7755-DDFB07616009}"/>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9AAC32B-6C62-46AB-76FC-3D3E0ED77EDC}"/>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14900035-6616-93E8-EE34-4A8E232336B6}"/>
                  </a:ext>
                </a:extLst>
              </p:cNvPr>
              <p:cNvGrpSpPr/>
              <p:nvPr/>
            </p:nvGrpSpPr>
            <p:grpSpPr>
              <a:xfrm>
                <a:off x="7538878" y="5942037"/>
                <a:ext cx="2392" cy="222436"/>
                <a:chOff x="8439852" y="3928384"/>
                <a:chExt cx="2158" cy="315369"/>
              </a:xfrm>
            </p:grpSpPr>
            <p:cxnSp>
              <p:nvCxnSpPr>
                <p:cNvPr id="164" name="Straight Connector 163">
                  <a:extLst>
                    <a:ext uri="{FF2B5EF4-FFF2-40B4-BE49-F238E27FC236}">
                      <a16:creationId xmlns:a16="http://schemas.microsoft.com/office/drawing/2014/main" id="{3BB0AC48-69E2-2512-A5AD-AACF782315FD}"/>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5984026-DC89-CD99-1922-1C1B1BFEE2C0}"/>
                    </a:ext>
                  </a:extLst>
                </p:cNvPr>
                <p:cNvCxnSpPr/>
                <p:nvPr/>
              </p:nvCxnSpPr>
              <p:spPr>
                <a:xfrm>
                  <a:off x="8439852" y="4152315"/>
                  <a:ext cx="1079" cy="91438"/>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F601B24D-29C0-2B12-430C-427B0626E1EC}"/>
                  </a:ext>
                </a:extLst>
              </p:cNvPr>
              <p:cNvGrpSpPr/>
              <p:nvPr/>
            </p:nvGrpSpPr>
            <p:grpSpPr>
              <a:xfrm>
                <a:off x="8395948" y="5949146"/>
                <a:ext cx="2392" cy="161239"/>
                <a:chOff x="8439852" y="3928384"/>
                <a:chExt cx="2158" cy="228600"/>
              </a:xfrm>
            </p:grpSpPr>
            <p:cxnSp>
              <p:nvCxnSpPr>
                <p:cNvPr id="170" name="Straight Connector 169">
                  <a:extLst>
                    <a:ext uri="{FF2B5EF4-FFF2-40B4-BE49-F238E27FC236}">
                      <a16:creationId xmlns:a16="http://schemas.microsoft.com/office/drawing/2014/main" id="{332ACAEF-4389-30E3-ED3F-3B98CBC8F81F}"/>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587326C-AC94-0221-4EB1-D559444E7816}"/>
                    </a:ext>
                  </a:extLst>
                </p:cNvPr>
                <p:cNvCxnSpPr/>
                <p:nvPr/>
              </p:nvCxnSpPr>
              <p:spPr>
                <a:xfrm>
                  <a:off x="8439852" y="4020714"/>
                  <a:ext cx="1079" cy="91441"/>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D48B4FA1-7F14-8421-C32B-0D217B65B6B8}"/>
                  </a:ext>
                </a:extLst>
              </p:cNvPr>
              <p:cNvGrpSpPr/>
              <p:nvPr/>
            </p:nvGrpSpPr>
            <p:grpSpPr>
              <a:xfrm>
                <a:off x="5696174" y="2949027"/>
                <a:ext cx="620032" cy="245358"/>
                <a:chOff x="5696174" y="2949027"/>
                <a:chExt cx="620032" cy="245358"/>
              </a:xfrm>
            </p:grpSpPr>
            <p:cxnSp>
              <p:nvCxnSpPr>
                <p:cNvPr id="184" name="Straight Connector 183">
                  <a:extLst>
                    <a:ext uri="{FF2B5EF4-FFF2-40B4-BE49-F238E27FC236}">
                      <a16:creationId xmlns:a16="http://schemas.microsoft.com/office/drawing/2014/main" id="{66B5CE79-43F2-7280-2798-627812532B56}"/>
                    </a:ext>
                  </a:extLst>
                </p:cNvPr>
                <p:cNvCxnSpPr/>
                <p:nvPr/>
              </p:nvCxnSpPr>
              <p:spPr>
                <a:xfrm>
                  <a:off x="5696174"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00A350C-17B2-6AD2-FC17-D526E6CC0629}"/>
                    </a:ext>
                  </a:extLst>
                </p:cNvPr>
                <p:cNvCxnSpPr/>
                <p:nvPr/>
              </p:nvCxnSpPr>
              <p:spPr>
                <a:xfrm rot="17580000">
                  <a:off x="6047012" y="3037756"/>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A4D9AEF7-D302-99CB-DC6A-EBBAE705BFA0}"/>
                  </a:ext>
                </a:extLst>
              </p:cNvPr>
              <p:cNvGrpSpPr/>
              <p:nvPr/>
            </p:nvGrpSpPr>
            <p:grpSpPr>
              <a:xfrm>
                <a:off x="6895916" y="2942737"/>
                <a:ext cx="620032" cy="245358"/>
                <a:chOff x="5720348" y="2949027"/>
                <a:chExt cx="620032" cy="245358"/>
              </a:xfrm>
            </p:grpSpPr>
            <p:cxnSp>
              <p:nvCxnSpPr>
                <p:cNvPr id="190" name="Straight Connector 189">
                  <a:extLst>
                    <a:ext uri="{FF2B5EF4-FFF2-40B4-BE49-F238E27FC236}">
                      <a16:creationId xmlns:a16="http://schemas.microsoft.com/office/drawing/2014/main" id="{BEFD3669-8EF7-9DCA-5098-F5D2647848FA}"/>
                    </a:ext>
                  </a:extLst>
                </p:cNvPr>
                <p:cNvCxnSpPr/>
                <p:nvPr/>
              </p:nvCxnSpPr>
              <p:spPr>
                <a:xfrm>
                  <a:off x="5720348" y="294902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CED8A7E-BA47-79E3-A444-6A419056F634}"/>
                    </a:ext>
                  </a:extLst>
                </p:cNvPr>
                <p:cNvCxnSpPr/>
                <p:nvPr/>
              </p:nvCxnSpPr>
              <p:spPr>
                <a:xfrm rot="17580000">
                  <a:off x="6047012" y="3021811"/>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38D51562-9642-2828-A48D-2D87DEC3C3E0}"/>
                  </a:ext>
                </a:extLst>
              </p:cNvPr>
              <p:cNvGrpSpPr/>
              <p:nvPr/>
            </p:nvGrpSpPr>
            <p:grpSpPr>
              <a:xfrm>
                <a:off x="8004770" y="2930909"/>
                <a:ext cx="620032" cy="245358"/>
                <a:chOff x="5696174" y="2936940"/>
                <a:chExt cx="620032" cy="245358"/>
              </a:xfrm>
            </p:grpSpPr>
            <p:cxnSp>
              <p:nvCxnSpPr>
                <p:cNvPr id="193" name="Straight Connector 192">
                  <a:extLst>
                    <a:ext uri="{FF2B5EF4-FFF2-40B4-BE49-F238E27FC236}">
                      <a16:creationId xmlns:a16="http://schemas.microsoft.com/office/drawing/2014/main" id="{2715DF3A-1E58-AA38-F424-9C313372851F}"/>
                    </a:ext>
                  </a:extLst>
                </p:cNvPr>
                <p:cNvCxnSpPr/>
                <p:nvPr/>
              </p:nvCxnSpPr>
              <p:spPr>
                <a:xfrm>
                  <a:off x="5696174" y="2936940"/>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53F782C-2E95-D9A9-3246-A0261B49C996}"/>
                    </a:ext>
                  </a:extLst>
                </p:cNvPr>
                <p:cNvCxnSpPr/>
                <p:nvPr/>
              </p:nvCxnSpPr>
              <p:spPr>
                <a:xfrm rot="17580000">
                  <a:off x="6047012" y="302180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id="{C6E06F06-3D4A-F74A-D90B-42552D4F0DBC}"/>
                  </a:ext>
                </a:extLst>
              </p:cNvPr>
              <p:cNvGrpSpPr/>
              <p:nvPr/>
            </p:nvGrpSpPr>
            <p:grpSpPr>
              <a:xfrm>
                <a:off x="5402336" y="2003166"/>
                <a:ext cx="620032" cy="245358"/>
                <a:chOff x="5672000" y="2950075"/>
                <a:chExt cx="620032" cy="245358"/>
              </a:xfrm>
            </p:grpSpPr>
            <p:cxnSp>
              <p:nvCxnSpPr>
                <p:cNvPr id="196" name="Straight Connector 195">
                  <a:extLst>
                    <a:ext uri="{FF2B5EF4-FFF2-40B4-BE49-F238E27FC236}">
                      <a16:creationId xmlns:a16="http://schemas.microsoft.com/office/drawing/2014/main" id="{D9920BDD-7F19-30B7-E1E4-A4D6C939143E}"/>
                    </a:ext>
                  </a:extLst>
                </p:cNvPr>
                <p:cNvCxnSpPr/>
                <p:nvPr/>
              </p:nvCxnSpPr>
              <p:spPr>
                <a:xfrm>
                  <a:off x="5672000" y="295007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C4585E6-D56E-8CA7-A5F9-56DAAE4D810E}"/>
                    </a:ext>
                  </a:extLst>
                </p:cNvPr>
                <p:cNvCxnSpPr/>
                <p:nvPr/>
              </p:nvCxnSpPr>
              <p:spPr>
                <a:xfrm rot="17580000">
                  <a:off x="6047012" y="305369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C59B0D46-DA89-C63D-43DF-F40B66802C7F}"/>
                  </a:ext>
                </a:extLst>
              </p:cNvPr>
              <p:cNvGrpSpPr/>
              <p:nvPr/>
            </p:nvGrpSpPr>
            <p:grpSpPr>
              <a:xfrm>
                <a:off x="6592618" y="1967448"/>
                <a:ext cx="620032" cy="245358"/>
                <a:chOff x="5686714" y="2920647"/>
                <a:chExt cx="620032" cy="245358"/>
              </a:xfrm>
            </p:grpSpPr>
            <p:cxnSp>
              <p:nvCxnSpPr>
                <p:cNvPr id="199" name="Straight Connector 198">
                  <a:extLst>
                    <a:ext uri="{FF2B5EF4-FFF2-40B4-BE49-F238E27FC236}">
                      <a16:creationId xmlns:a16="http://schemas.microsoft.com/office/drawing/2014/main" id="{ECFF3233-82BF-72E9-6465-1324F57183F6}"/>
                    </a:ext>
                  </a:extLst>
                </p:cNvPr>
                <p:cNvCxnSpPr/>
                <p:nvPr/>
              </p:nvCxnSpPr>
              <p:spPr>
                <a:xfrm>
                  <a:off x="5686714" y="2920647"/>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1D06425-709C-5A95-01AE-64FF14E9D2EC}"/>
                    </a:ext>
                  </a:extLst>
                </p:cNvPr>
                <p:cNvCxnSpPr/>
                <p:nvPr/>
              </p:nvCxnSpPr>
              <p:spPr>
                <a:xfrm rot="17580000">
                  <a:off x="6047012" y="301649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CA22FBCF-6DCF-0692-B892-1FED31521050}"/>
                  </a:ext>
                </a:extLst>
              </p:cNvPr>
              <p:cNvGrpSpPr/>
              <p:nvPr/>
            </p:nvGrpSpPr>
            <p:grpSpPr>
              <a:xfrm>
                <a:off x="7710932" y="1923565"/>
                <a:ext cx="620032" cy="245358"/>
                <a:chOff x="5672000" y="2876505"/>
                <a:chExt cx="620032" cy="245358"/>
              </a:xfrm>
            </p:grpSpPr>
            <p:cxnSp>
              <p:nvCxnSpPr>
                <p:cNvPr id="202" name="Straight Connector 201">
                  <a:extLst>
                    <a:ext uri="{FF2B5EF4-FFF2-40B4-BE49-F238E27FC236}">
                      <a16:creationId xmlns:a16="http://schemas.microsoft.com/office/drawing/2014/main" id="{1BB3BA9B-253F-AFCC-5F38-674E167EA272}"/>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27562E3-E557-B638-B496-2E9768DA89FD}"/>
                    </a:ext>
                  </a:extLst>
                </p:cNvPr>
                <p:cNvCxnSpPr>
                  <a:cxnSpLocks/>
                </p:cNvCxnSpPr>
                <p:nvPr/>
              </p:nvCxnSpPr>
              <p:spPr>
                <a:xfrm rot="17580000">
                  <a:off x="6105866" y="3006254"/>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9E4C9578-2114-3A5E-4DA6-B85CCC382966}"/>
                  </a:ext>
                </a:extLst>
              </p:cNvPr>
              <p:cNvGrpSpPr/>
              <p:nvPr/>
            </p:nvGrpSpPr>
            <p:grpSpPr>
              <a:xfrm>
                <a:off x="3553548" y="1999614"/>
                <a:ext cx="644109" cy="281562"/>
                <a:chOff x="3553548" y="1999614"/>
                <a:chExt cx="644109" cy="281562"/>
              </a:xfrm>
            </p:grpSpPr>
            <p:cxnSp>
              <p:nvCxnSpPr>
                <p:cNvPr id="42" name="Straight Connector 41">
                  <a:extLst>
                    <a:ext uri="{FF2B5EF4-FFF2-40B4-BE49-F238E27FC236}">
                      <a16:creationId xmlns:a16="http://schemas.microsoft.com/office/drawing/2014/main" id="{E17E01BF-C6AE-7FC9-8613-95F264BEA74B}"/>
                    </a:ext>
                  </a:extLst>
                </p:cNvPr>
                <p:cNvCxnSpPr/>
                <p:nvPr/>
              </p:nvCxnSpPr>
              <p:spPr>
                <a:xfrm>
                  <a:off x="3553548" y="1999614"/>
                  <a:ext cx="644109" cy="28156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995E59A-A5D2-C33D-7D84-010BD145D316}"/>
                    </a:ext>
                  </a:extLst>
                </p:cNvPr>
                <p:cNvCxnSpPr/>
                <p:nvPr/>
              </p:nvCxnSpPr>
              <p:spPr>
                <a:xfrm rot="17640000">
                  <a:off x="3826714" y="201896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4F86B9A0-36CF-CBE4-8526-0FDCBF573113}"/>
                  </a:ext>
                </a:extLst>
              </p:cNvPr>
              <p:cNvGrpSpPr/>
              <p:nvPr/>
            </p:nvGrpSpPr>
            <p:grpSpPr>
              <a:xfrm>
                <a:off x="8459844" y="4692313"/>
                <a:ext cx="1079" cy="228600"/>
                <a:chOff x="8440931" y="3968994"/>
                <a:chExt cx="1079" cy="228600"/>
              </a:xfrm>
            </p:grpSpPr>
            <p:cxnSp>
              <p:nvCxnSpPr>
                <p:cNvPr id="214" name="Straight Connector 213">
                  <a:extLst>
                    <a:ext uri="{FF2B5EF4-FFF2-40B4-BE49-F238E27FC236}">
                      <a16:creationId xmlns:a16="http://schemas.microsoft.com/office/drawing/2014/main" id="{24231236-C078-E613-FA58-45635D7C5009}"/>
                    </a:ext>
                  </a:extLst>
                </p:cNvPr>
                <p:cNvCxnSpPr/>
                <p:nvPr/>
              </p:nvCxnSpPr>
              <p:spPr>
                <a:xfrm>
                  <a:off x="8440931" y="396899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E194EAC-04EC-5283-4E8D-35A9EBE71515}"/>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6342ED8D-1165-6D4D-8DAE-E4918A671D7B}"/>
                  </a:ext>
                </a:extLst>
              </p:cNvPr>
              <p:cNvGrpSpPr/>
              <p:nvPr/>
            </p:nvGrpSpPr>
            <p:grpSpPr>
              <a:xfrm>
                <a:off x="7289255" y="4693650"/>
                <a:ext cx="30083" cy="228600"/>
                <a:chOff x="8440931" y="3974792"/>
                <a:chExt cx="30083" cy="228600"/>
              </a:xfrm>
            </p:grpSpPr>
            <p:cxnSp>
              <p:nvCxnSpPr>
                <p:cNvPr id="219" name="Straight Connector 218">
                  <a:extLst>
                    <a:ext uri="{FF2B5EF4-FFF2-40B4-BE49-F238E27FC236}">
                      <a16:creationId xmlns:a16="http://schemas.microsoft.com/office/drawing/2014/main" id="{B086DF5F-14F6-8582-2607-9308CCD5225F}"/>
                    </a:ext>
                  </a:extLst>
                </p:cNvPr>
                <p:cNvCxnSpPr/>
                <p:nvPr/>
              </p:nvCxnSpPr>
              <p:spPr>
                <a:xfrm>
                  <a:off x="8469935" y="3974792"/>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1F88AA26-E508-8F48-DAD0-508E2C010429}"/>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7E9F5F6C-E696-576B-B092-ED2024B04498}"/>
                  </a:ext>
                </a:extLst>
              </p:cNvPr>
              <p:cNvGrpSpPr/>
              <p:nvPr/>
            </p:nvGrpSpPr>
            <p:grpSpPr>
              <a:xfrm rot="16200000">
                <a:off x="7851283" y="4136247"/>
                <a:ext cx="6343" cy="418466"/>
                <a:chOff x="8435667" y="3822405"/>
                <a:chExt cx="6343" cy="348722"/>
              </a:xfrm>
            </p:grpSpPr>
            <p:cxnSp>
              <p:nvCxnSpPr>
                <p:cNvPr id="223" name="Straight Connector 222">
                  <a:extLst>
                    <a:ext uri="{FF2B5EF4-FFF2-40B4-BE49-F238E27FC236}">
                      <a16:creationId xmlns:a16="http://schemas.microsoft.com/office/drawing/2014/main" id="{1F56EE76-08C2-4B02-0297-A7C41B332088}"/>
                    </a:ext>
                  </a:extLst>
                </p:cNvPr>
                <p:cNvCxnSpPr/>
                <p:nvPr/>
              </p:nvCxnSpPr>
              <p:spPr>
                <a:xfrm>
                  <a:off x="8440931" y="3928384"/>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247FEC2-230B-595B-F70A-CF7DE45B217E}"/>
                    </a:ext>
                  </a:extLst>
                </p:cNvPr>
                <p:cNvCxnSpPr>
                  <a:cxnSpLocks/>
                </p:cNvCxnSpPr>
                <p:nvPr/>
              </p:nvCxnSpPr>
              <p:spPr>
                <a:xfrm rot="5400000">
                  <a:off x="8263940" y="3994132"/>
                  <a:ext cx="348722" cy="5267"/>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F13D04D4-B0B3-4ACC-FAF0-B5C859FE71E5}"/>
                  </a:ext>
                </a:extLst>
              </p:cNvPr>
              <p:cNvGrpSpPr/>
              <p:nvPr/>
            </p:nvGrpSpPr>
            <p:grpSpPr>
              <a:xfrm rot="16200000">
                <a:off x="7833010" y="4958219"/>
                <a:ext cx="1079" cy="274320"/>
                <a:chOff x="8440931" y="3857880"/>
                <a:chExt cx="1079" cy="228600"/>
              </a:xfrm>
            </p:grpSpPr>
            <p:cxnSp>
              <p:nvCxnSpPr>
                <p:cNvPr id="230" name="Straight Connector 229">
                  <a:extLst>
                    <a:ext uri="{FF2B5EF4-FFF2-40B4-BE49-F238E27FC236}">
                      <a16:creationId xmlns:a16="http://schemas.microsoft.com/office/drawing/2014/main" id="{4FAEBAD0-7B5D-9493-A5D3-A642C7BD79D0}"/>
                    </a:ext>
                  </a:extLst>
                </p:cNvPr>
                <p:cNvCxnSpPr/>
                <p:nvPr/>
              </p:nvCxnSpPr>
              <p:spPr>
                <a:xfrm>
                  <a:off x="8440931" y="3857880"/>
                  <a:ext cx="1079" cy="22860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C376F3C-D4DA-FE16-EE26-4ED7D6B2079C}"/>
                    </a:ext>
                  </a:extLst>
                </p:cNvPr>
                <p:cNvCxnSpPr/>
                <p:nvPr/>
              </p:nvCxnSpPr>
              <p:spPr>
                <a:xfrm>
                  <a:off x="8440931" y="399362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CA081BDF-1958-6ADE-55E4-D05843BF1A0E}"/>
                  </a:ext>
                </a:extLst>
              </p:cNvPr>
              <p:cNvGrpSpPr/>
              <p:nvPr/>
            </p:nvGrpSpPr>
            <p:grpSpPr>
              <a:xfrm>
                <a:off x="7768398" y="5964927"/>
                <a:ext cx="386971" cy="173764"/>
                <a:chOff x="5672000" y="2876505"/>
                <a:chExt cx="620032" cy="245358"/>
              </a:xfrm>
            </p:grpSpPr>
            <p:cxnSp>
              <p:nvCxnSpPr>
                <p:cNvPr id="233" name="Straight Connector 232">
                  <a:extLst>
                    <a:ext uri="{FF2B5EF4-FFF2-40B4-BE49-F238E27FC236}">
                      <a16:creationId xmlns:a16="http://schemas.microsoft.com/office/drawing/2014/main" id="{E7ADA21D-D2C7-E5A3-DAD3-4CC9D5A175EC}"/>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9A9FB46E-E6FF-54AE-565D-C47E45194168}"/>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8" name="Group 237">
                <a:extLst>
                  <a:ext uri="{FF2B5EF4-FFF2-40B4-BE49-F238E27FC236}">
                    <a16:creationId xmlns:a16="http://schemas.microsoft.com/office/drawing/2014/main" id="{AB9779C8-BC7E-FE15-DB96-45E5C632ED07}"/>
                  </a:ext>
                </a:extLst>
              </p:cNvPr>
              <p:cNvGrpSpPr/>
              <p:nvPr/>
            </p:nvGrpSpPr>
            <p:grpSpPr>
              <a:xfrm>
                <a:off x="8586699" y="5964927"/>
                <a:ext cx="386971" cy="173764"/>
                <a:chOff x="5672000" y="2876505"/>
                <a:chExt cx="620032" cy="245358"/>
              </a:xfrm>
            </p:grpSpPr>
            <p:cxnSp>
              <p:nvCxnSpPr>
                <p:cNvPr id="239" name="Straight Connector 238">
                  <a:extLst>
                    <a:ext uri="{FF2B5EF4-FFF2-40B4-BE49-F238E27FC236}">
                      <a16:creationId xmlns:a16="http://schemas.microsoft.com/office/drawing/2014/main" id="{2EBE5981-CAD2-A2BE-63A9-E8DD1E739C3B}"/>
                    </a:ext>
                  </a:extLst>
                </p:cNvPr>
                <p:cNvCxnSpPr/>
                <p:nvPr/>
              </p:nvCxnSpPr>
              <p:spPr>
                <a:xfrm>
                  <a:off x="5672000" y="2876505"/>
                  <a:ext cx="620032" cy="24535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7A40920-85B7-C58D-3D6F-4196F9CCB85E}"/>
                    </a:ext>
                  </a:extLst>
                </p:cNvPr>
                <p:cNvCxnSpPr/>
                <p:nvPr/>
              </p:nvCxnSpPr>
              <p:spPr>
                <a:xfrm rot="17580000">
                  <a:off x="6047012" y="2979289"/>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64B75134-27BF-FFAE-C80A-77802D746AB1}"/>
                  </a:ext>
                </a:extLst>
              </p:cNvPr>
              <p:cNvCxnSpPr/>
              <p:nvPr/>
            </p:nvCxnSpPr>
            <p:spPr>
              <a:xfrm rot="17760000">
                <a:off x="5296977" y="3072452"/>
                <a:ext cx="1079" cy="91440"/>
              </a:xfrm>
              <a:prstGeom prst="line">
                <a:avLst/>
              </a:prstGeom>
              <a:ln w="25400" cap="rnd">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66" name="Rounded Rectangle 165">
            <a:extLst>
              <a:ext uri="{FF2B5EF4-FFF2-40B4-BE49-F238E27FC236}">
                <a16:creationId xmlns:a16="http://schemas.microsoft.com/office/drawing/2014/main" id="{76DB1B59-A496-E158-3772-8924ED1EBE9A}"/>
              </a:ext>
            </a:extLst>
          </p:cNvPr>
          <p:cNvSpPr/>
          <p:nvPr/>
        </p:nvSpPr>
        <p:spPr>
          <a:xfrm>
            <a:off x="2332921" y="2422393"/>
            <a:ext cx="3187337" cy="1704704"/>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nvGrpSpPr>
          <p:cNvPr id="167" name="Group 166">
            <a:extLst>
              <a:ext uri="{FF2B5EF4-FFF2-40B4-BE49-F238E27FC236}">
                <a16:creationId xmlns:a16="http://schemas.microsoft.com/office/drawing/2014/main" id="{767CA477-ADD7-F4AE-2E38-22A60186CD59}"/>
              </a:ext>
            </a:extLst>
          </p:cNvPr>
          <p:cNvGrpSpPr/>
          <p:nvPr/>
        </p:nvGrpSpPr>
        <p:grpSpPr>
          <a:xfrm>
            <a:off x="2471355" y="2479964"/>
            <a:ext cx="2910466" cy="230832"/>
            <a:chOff x="445838" y="1156622"/>
            <a:chExt cx="3880621" cy="307776"/>
          </a:xfrm>
        </p:grpSpPr>
        <p:sp>
          <p:nvSpPr>
            <p:cNvPr id="178" name="Rounded Rectangle 177">
              <a:extLst>
                <a:ext uri="{FF2B5EF4-FFF2-40B4-BE49-F238E27FC236}">
                  <a16:creationId xmlns:a16="http://schemas.microsoft.com/office/drawing/2014/main" id="{FF7B65BE-949D-3E32-56C4-80AAA1FBB641}"/>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79" name="TextBox 178">
              <a:extLst>
                <a:ext uri="{FF2B5EF4-FFF2-40B4-BE49-F238E27FC236}">
                  <a16:creationId xmlns:a16="http://schemas.microsoft.com/office/drawing/2014/main" id="{CC00854A-311F-3FDD-0143-DF2664A4C9EF}"/>
                </a:ext>
              </a:extLst>
            </p:cNvPr>
            <p:cNvSpPr txBox="1"/>
            <p:nvPr/>
          </p:nvSpPr>
          <p:spPr>
            <a:xfrm>
              <a:off x="1878318" y="115662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180" name="Rounded Rectangle 179">
            <a:extLst>
              <a:ext uri="{FF2B5EF4-FFF2-40B4-BE49-F238E27FC236}">
                <a16:creationId xmlns:a16="http://schemas.microsoft.com/office/drawing/2014/main" id="{5B45733A-F4FE-D03D-74CB-C05DC14249F6}"/>
              </a:ext>
            </a:extLst>
          </p:cNvPr>
          <p:cNvSpPr/>
          <p:nvPr/>
        </p:nvSpPr>
        <p:spPr>
          <a:xfrm>
            <a:off x="2471355" y="2774846"/>
            <a:ext cx="2910466" cy="146039"/>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grpSp>
        <p:nvGrpSpPr>
          <p:cNvPr id="182" name="Group 181">
            <a:extLst>
              <a:ext uri="{FF2B5EF4-FFF2-40B4-BE49-F238E27FC236}">
                <a16:creationId xmlns:a16="http://schemas.microsoft.com/office/drawing/2014/main" id="{8EBD0A9F-E611-9D05-85E6-902C7944154F}"/>
              </a:ext>
            </a:extLst>
          </p:cNvPr>
          <p:cNvGrpSpPr/>
          <p:nvPr/>
        </p:nvGrpSpPr>
        <p:grpSpPr>
          <a:xfrm>
            <a:off x="2471355" y="3857767"/>
            <a:ext cx="2910466" cy="230832"/>
            <a:chOff x="445838" y="2993692"/>
            <a:chExt cx="3880621" cy="307776"/>
          </a:xfrm>
        </p:grpSpPr>
        <p:sp>
          <p:nvSpPr>
            <p:cNvPr id="185" name="Rounded Rectangle 184">
              <a:extLst>
                <a:ext uri="{FF2B5EF4-FFF2-40B4-BE49-F238E27FC236}">
                  <a16:creationId xmlns:a16="http://schemas.microsoft.com/office/drawing/2014/main" id="{35459745-3B22-30E3-4DA9-032BFD160A74}"/>
                </a:ext>
              </a:extLst>
            </p:cNvPr>
            <p:cNvSpPr/>
            <p:nvPr/>
          </p:nvSpPr>
          <p:spPr>
            <a:xfrm>
              <a:off x="445838" y="3050221"/>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86" name="TextBox 185">
              <a:extLst>
                <a:ext uri="{FF2B5EF4-FFF2-40B4-BE49-F238E27FC236}">
                  <a16:creationId xmlns:a16="http://schemas.microsoft.com/office/drawing/2014/main" id="{96F2A3D6-BF95-A88B-58DB-718CF6BF1965}"/>
                </a:ext>
              </a:extLst>
            </p:cNvPr>
            <p:cNvSpPr txBox="1"/>
            <p:nvPr/>
          </p:nvSpPr>
          <p:spPr>
            <a:xfrm>
              <a:off x="1878318" y="299369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206" name="Rounded Rectangle 205">
            <a:extLst>
              <a:ext uri="{FF2B5EF4-FFF2-40B4-BE49-F238E27FC236}">
                <a16:creationId xmlns:a16="http://schemas.microsoft.com/office/drawing/2014/main" id="{E6C7529F-DA01-B63E-B742-FB24C489CCA1}"/>
              </a:ext>
            </a:extLst>
          </p:cNvPr>
          <p:cNvSpPr/>
          <p:nvPr/>
        </p:nvSpPr>
        <p:spPr>
          <a:xfrm>
            <a:off x="2471355" y="3041379"/>
            <a:ext cx="2910466" cy="730694"/>
          </a:xfrm>
          <a:prstGeom prst="roundRect">
            <a:avLst>
              <a:gd name="adj" fmla="val 19540"/>
            </a:avLst>
          </a:prstGeom>
          <a:no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08" name="TextBox 207">
            <a:extLst>
              <a:ext uri="{FF2B5EF4-FFF2-40B4-BE49-F238E27FC236}">
                <a16:creationId xmlns:a16="http://schemas.microsoft.com/office/drawing/2014/main" id="{14F50033-1D4C-5C2E-E2A7-FE9017E0EBDA}"/>
              </a:ext>
            </a:extLst>
          </p:cNvPr>
          <p:cNvSpPr txBox="1"/>
          <p:nvPr/>
        </p:nvSpPr>
        <p:spPr>
          <a:xfrm>
            <a:off x="3754104" y="3686099"/>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209" name="TextBox 208">
            <a:extLst>
              <a:ext uri="{FF2B5EF4-FFF2-40B4-BE49-F238E27FC236}">
                <a16:creationId xmlns:a16="http://schemas.microsoft.com/office/drawing/2014/main" id="{F3AC3896-86CE-CB1B-4CD9-30712313013F}"/>
              </a:ext>
            </a:extLst>
          </p:cNvPr>
          <p:cNvSpPr txBox="1"/>
          <p:nvPr/>
        </p:nvSpPr>
        <p:spPr>
          <a:xfrm>
            <a:off x="3754104" y="2573670"/>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210" name="TextBox 209">
            <a:extLst>
              <a:ext uri="{FF2B5EF4-FFF2-40B4-BE49-F238E27FC236}">
                <a16:creationId xmlns:a16="http://schemas.microsoft.com/office/drawing/2014/main" id="{B13FC96B-A3EE-AC48-7F67-FB4D6894330F}"/>
              </a:ext>
            </a:extLst>
          </p:cNvPr>
          <p:cNvSpPr txBox="1"/>
          <p:nvPr/>
        </p:nvSpPr>
        <p:spPr>
          <a:xfrm>
            <a:off x="3754104" y="2836323"/>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grpSp>
        <p:nvGrpSpPr>
          <p:cNvPr id="216" name="Group 215">
            <a:extLst>
              <a:ext uri="{FF2B5EF4-FFF2-40B4-BE49-F238E27FC236}">
                <a16:creationId xmlns:a16="http://schemas.microsoft.com/office/drawing/2014/main" id="{71DC430D-E522-1B8B-6AE7-502FE20E4775}"/>
              </a:ext>
            </a:extLst>
          </p:cNvPr>
          <p:cNvGrpSpPr/>
          <p:nvPr/>
        </p:nvGrpSpPr>
        <p:grpSpPr>
          <a:xfrm>
            <a:off x="2532127" y="3079148"/>
            <a:ext cx="2788920" cy="230832"/>
            <a:chOff x="502920" y="1955534"/>
            <a:chExt cx="3718560" cy="307776"/>
          </a:xfrm>
        </p:grpSpPr>
        <p:sp>
          <p:nvSpPr>
            <p:cNvPr id="221" name="Rounded Rectangle 220">
              <a:extLst>
                <a:ext uri="{FF2B5EF4-FFF2-40B4-BE49-F238E27FC236}">
                  <a16:creationId xmlns:a16="http://schemas.microsoft.com/office/drawing/2014/main" id="{C34CAB31-89B8-5566-0E16-A61B2ED993C6}"/>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26" name="TextBox 225">
              <a:extLst>
                <a:ext uri="{FF2B5EF4-FFF2-40B4-BE49-F238E27FC236}">
                  <a16:creationId xmlns:a16="http://schemas.microsoft.com/office/drawing/2014/main" id="{3089E052-9E53-D401-F74F-DD3193E1CDA5}"/>
                </a:ext>
              </a:extLst>
            </p:cNvPr>
            <p:cNvSpPr txBox="1"/>
            <p:nvPr/>
          </p:nvSpPr>
          <p:spPr>
            <a:xfrm>
              <a:off x="1281563" y="1955534"/>
              <a:ext cx="2161277"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Feedforward neural network</a:t>
              </a:r>
            </a:p>
          </p:txBody>
        </p:sp>
      </p:grpSp>
      <p:cxnSp>
        <p:nvCxnSpPr>
          <p:cNvPr id="227" name="Straight Arrow Connector 226">
            <a:extLst>
              <a:ext uri="{FF2B5EF4-FFF2-40B4-BE49-F238E27FC236}">
                <a16:creationId xmlns:a16="http://schemas.microsoft.com/office/drawing/2014/main" id="{2201B94D-223E-EFCF-9D9B-36468934ADEE}"/>
              </a:ext>
            </a:extLst>
          </p:cNvPr>
          <p:cNvCxnSpPr>
            <a:cxnSpLocks/>
          </p:cNvCxnSpPr>
          <p:nvPr/>
        </p:nvCxnSpPr>
        <p:spPr>
          <a:xfrm flipV="1">
            <a:off x="5149109" y="2141122"/>
            <a:ext cx="0" cy="27432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6" name="Rounded Rectangle 235">
            <a:extLst>
              <a:ext uri="{FF2B5EF4-FFF2-40B4-BE49-F238E27FC236}">
                <a16:creationId xmlns:a16="http://schemas.microsoft.com/office/drawing/2014/main" id="{FD52B028-161E-5024-0184-35314C92E554}"/>
              </a:ext>
            </a:extLst>
          </p:cNvPr>
          <p:cNvSpPr/>
          <p:nvPr/>
        </p:nvSpPr>
        <p:spPr>
          <a:xfrm>
            <a:off x="2532127" y="3337393"/>
            <a:ext cx="2788920" cy="360248"/>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42" name="TextBox 241">
            <a:extLst>
              <a:ext uri="{FF2B5EF4-FFF2-40B4-BE49-F238E27FC236}">
                <a16:creationId xmlns:a16="http://schemas.microsoft.com/office/drawing/2014/main" id="{CDE9984F-8F10-7983-9FDC-74DADB21BF7E}"/>
              </a:ext>
            </a:extLst>
          </p:cNvPr>
          <p:cNvSpPr txBox="1"/>
          <p:nvPr/>
        </p:nvSpPr>
        <p:spPr>
          <a:xfrm>
            <a:off x="3244349" y="3390072"/>
            <a:ext cx="1364477" cy="230832"/>
          </a:xfrm>
          <a:prstGeom prst="rect">
            <a:avLst/>
          </a:prstGeom>
          <a:noFill/>
        </p:spPr>
        <p:txBody>
          <a:bodyPr wrap="none" rtlCol="0" anchor="ctr">
            <a:spAutoFit/>
          </a:bodyPr>
          <a:lstStyle/>
          <a:p>
            <a:pPr algn="ctr" defTabSz="342900">
              <a:defRPr/>
            </a:pPr>
            <a:r>
              <a:rPr lang="en-US" sz="900" b="1" dirty="0">
                <a:solidFill>
                  <a:srgbClr val="FFC000"/>
                </a:solidFill>
                <a:latin typeface="Helvetica" panose="020B0604020202020204" pitchFamily="34" charset="0"/>
                <a:cs typeface="Helvetica" panose="020B0604020202020204" pitchFamily="34" charset="0"/>
              </a:rPr>
              <a:t>Masked self-attention</a:t>
            </a:r>
          </a:p>
        </p:txBody>
      </p:sp>
      <p:sp>
        <p:nvSpPr>
          <p:cNvPr id="244" name="TextBox 243">
            <a:extLst>
              <a:ext uri="{FF2B5EF4-FFF2-40B4-BE49-F238E27FC236}">
                <a16:creationId xmlns:a16="http://schemas.microsoft.com/office/drawing/2014/main" id="{FDA28B80-9E44-F94E-A5BB-2DF781AA1CDC}"/>
              </a:ext>
            </a:extLst>
          </p:cNvPr>
          <p:cNvSpPr txBox="1"/>
          <p:nvPr/>
        </p:nvSpPr>
        <p:spPr>
          <a:xfrm>
            <a:off x="3727802" y="3452541"/>
            <a:ext cx="184731" cy="230832"/>
          </a:xfrm>
          <a:prstGeom prst="rect">
            <a:avLst/>
          </a:prstGeom>
          <a:noFill/>
        </p:spPr>
        <p:txBody>
          <a:bodyPr wrap="none" rtlCol="0" anchor="ctr">
            <a:spAutoFit/>
          </a:bodyPr>
          <a:lstStyle/>
          <a:p>
            <a:pPr algn="ctr" defTabSz="342900">
              <a:defRPr/>
            </a:pPr>
            <a:endParaRPr lang="en-US" sz="900" dirty="0">
              <a:solidFill>
                <a:srgbClr val="FFFFFF"/>
              </a:solidFill>
              <a:latin typeface="Helvetica" panose="020B0604020202020204" pitchFamily="34" charset="0"/>
              <a:cs typeface="Helvetica" panose="020B0604020202020204" pitchFamily="34" charset="0"/>
            </a:endParaRPr>
          </a:p>
        </p:txBody>
      </p:sp>
      <p:sp>
        <p:nvSpPr>
          <p:cNvPr id="247" name="Title 1">
            <a:extLst>
              <a:ext uri="{FF2B5EF4-FFF2-40B4-BE49-F238E27FC236}">
                <a16:creationId xmlns:a16="http://schemas.microsoft.com/office/drawing/2014/main" id="{011A4C40-E61B-71D2-7E5E-2D033CAC9583}"/>
              </a:ext>
            </a:extLst>
          </p:cNvPr>
          <p:cNvSpPr txBox="1">
            <a:spLocks/>
          </p:cNvSpPr>
          <p:nvPr/>
        </p:nvSpPr>
        <p:spPr>
          <a:xfrm>
            <a:off x="2285343" y="2142262"/>
            <a:ext cx="540534" cy="300082"/>
          </a:xfrm>
          <a:prstGeom prst="rect">
            <a:avLst/>
          </a:prstGeom>
        </p:spPr>
        <p:txBody>
          <a:bodyPr wrap="none">
            <a:sp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r>
              <a:rPr lang="en-US" sz="1350" dirty="0">
                <a:solidFill>
                  <a:srgbClr val="FFFFFF"/>
                </a:solidFill>
                <a:latin typeface="Helvetica" panose="020B0604020202020204" pitchFamily="34" charset="0"/>
                <a:cs typeface="Helvetica" panose="020B0604020202020204" pitchFamily="34" charset="0"/>
              </a:rPr>
              <a:t>GPT</a:t>
            </a:r>
          </a:p>
        </p:txBody>
      </p:sp>
      <p:sp>
        <p:nvSpPr>
          <p:cNvPr id="250" name="TextBox 249">
            <a:extLst>
              <a:ext uri="{FF2B5EF4-FFF2-40B4-BE49-F238E27FC236}">
                <a16:creationId xmlns:a16="http://schemas.microsoft.com/office/drawing/2014/main" id="{83496305-AB20-619D-68A4-EFAE4D35CCAD}"/>
              </a:ext>
            </a:extLst>
          </p:cNvPr>
          <p:cNvSpPr txBox="1"/>
          <p:nvPr/>
        </p:nvSpPr>
        <p:spPr>
          <a:xfrm>
            <a:off x="4815619" y="1968055"/>
            <a:ext cx="316112"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LIME</a:t>
            </a:r>
          </a:p>
          <a:p>
            <a:pPr algn="ctr" defTabSz="342900">
              <a:defRPr/>
            </a:pPr>
            <a:r>
              <a:rPr lang="en-US" sz="825" dirty="0">
                <a:solidFill>
                  <a:srgbClr val="FFFFFF"/>
                </a:solidFill>
                <a:latin typeface="Helvetica" panose="020B0604020202020204" pitchFamily="34" charset="0"/>
                <a:cs typeface="Helvetica" panose="020B0604020202020204" pitchFamily="34" charset="0"/>
              </a:rPr>
              <a:t>70%</a:t>
            </a:r>
          </a:p>
        </p:txBody>
      </p:sp>
      <p:sp>
        <p:nvSpPr>
          <p:cNvPr id="251" name="TextBox 250">
            <a:extLst>
              <a:ext uri="{FF2B5EF4-FFF2-40B4-BE49-F238E27FC236}">
                <a16:creationId xmlns:a16="http://schemas.microsoft.com/office/drawing/2014/main" id="{88A8E15E-58CA-CFB5-4A26-B75A08E6533F}"/>
              </a:ext>
            </a:extLst>
          </p:cNvPr>
          <p:cNvSpPr txBox="1"/>
          <p:nvPr/>
        </p:nvSpPr>
        <p:spPr>
          <a:xfrm>
            <a:off x="5146856" y="1968055"/>
            <a:ext cx="445956"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LEMON</a:t>
            </a:r>
          </a:p>
          <a:p>
            <a:pPr algn="ctr" defTabSz="342900">
              <a:defRPr/>
            </a:pPr>
            <a:r>
              <a:rPr lang="en-US" sz="825" dirty="0">
                <a:solidFill>
                  <a:srgbClr val="FFFFFF"/>
                </a:solidFill>
                <a:latin typeface="Helvetica" panose="020B0604020202020204" pitchFamily="34" charset="0"/>
                <a:cs typeface="Helvetica" panose="020B0604020202020204" pitchFamily="34" charset="0"/>
              </a:rPr>
              <a:t>30%</a:t>
            </a:r>
          </a:p>
        </p:txBody>
      </p:sp>
      <p:sp>
        <p:nvSpPr>
          <p:cNvPr id="36" name="Rectangle 35">
            <a:extLst>
              <a:ext uri="{FF2B5EF4-FFF2-40B4-BE49-F238E27FC236}">
                <a16:creationId xmlns:a16="http://schemas.microsoft.com/office/drawing/2014/main" id="{2764550E-F983-275E-E05A-D6672630F4C7}"/>
              </a:ext>
            </a:extLst>
          </p:cNvPr>
          <p:cNvSpPr/>
          <p:nvPr/>
        </p:nvSpPr>
        <p:spPr>
          <a:xfrm>
            <a:off x="1337400" y="662113"/>
            <a:ext cx="9517197" cy="415498"/>
          </a:xfrm>
          <a:prstGeom prst="rect">
            <a:avLst/>
          </a:prstGeom>
        </p:spPr>
        <p:txBody>
          <a:bodyPr wrap="square">
            <a:spAutoFit/>
          </a:bodyPr>
          <a:lstStyle/>
          <a:p>
            <a:pPr algn="ctr" defTabSz="342900">
              <a:defRPr/>
            </a:pPr>
            <a:r>
              <a:rPr lang="en-US" sz="2100" b="1" i="1" dirty="0">
                <a:solidFill>
                  <a:schemeClr val="tx2"/>
                </a:solidFill>
                <a:latin typeface="Helvetica" panose="020B0604020202020204" pitchFamily="34" charset="0"/>
                <a:cs typeface="Helvetica" panose="020B0604020202020204" pitchFamily="34" charset="0"/>
              </a:rPr>
              <a:t>The precise internal representations the brain uses to </a:t>
            </a:r>
            <a:r>
              <a:rPr lang="en-US" sz="2100" b="1" dirty="0">
                <a:solidFill>
                  <a:schemeClr val="tx2"/>
                </a:solidFill>
                <a:latin typeface="Helvetica" panose="020B0604020202020204" pitchFamily="34" charset="0"/>
                <a:cs typeface="Helvetica" panose="020B0604020202020204" pitchFamily="34" charset="0"/>
              </a:rPr>
              <a:t>predict</a:t>
            </a:r>
          </a:p>
        </p:txBody>
      </p:sp>
      <p:sp>
        <p:nvSpPr>
          <p:cNvPr id="37" name="Rectangle 36">
            <a:extLst>
              <a:ext uri="{FF2B5EF4-FFF2-40B4-BE49-F238E27FC236}">
                <a16:creationId xmlns:a16="http://schemas.microsoft.com/office/drawing/2014/main" id="{6AD2B96F-7F55-7309-26A1-82713754A11D}"/>
              </a:ext>
            </a:extLst>
          </p:cNvPr>
          <p:cNvSpPr/>
          <p:nvPr/>
        </p:nvSpPr>
        <p:spPr>
          <a:xfrm>
            <a:off x="728292" y="120521"/>
            <a:ext cx="10735415" cy="523220"/>
          </a:xfrm>
          <a:prstGeom prst="rect">
            <a:avLst/>
          </a:prstGeom>
        </p:spPr>
        <p:txBody>
          <a:bodyPr wrap="square">
            <a:spAutoFit/>
          </a:bodyPr>
          <a:lstStyle/>
          <a:p>
            <a:pPr algn="ctr" defTabSz="342900">
              <a:defRPr/>
            </a:pPr>
            <a:r>
              <a:rPr lang="en-US" sz="2800" b="1" dirty="0">
                <a:solidFill>
                  <a:srgbClr val="FFFF00"/>
                </a:solidFill>
                <a:latin typeface="Helvetica" panose="020B0604020202020204" pitchFamily="34" charset="0"/>
                <a:cs typeface="Helvetica" panose="020B0604020202020204" pitchFamily="34" charset="0"/>
              </a:rPr>
              <a:t>What Large Language Models </a:t>
            </a:r>
            <a:r>
              <a:rPr lang="en-US" sz="2800" b="1" i="1" dirty="0">
                <a:solidFill>
                  <a:srgbClr val="FFFF00"/>
                </a:solidFill>
                <a:latin typeface="Helvetica" panose="020B0604020202020204" pitchFamily="34" charset="0"/>
                <a:cs typeface="Helvetica" panose="020B0604020202020204" pitchFamily="34" charset="0"/>
              </a:rPr>
              <a:t>cannot</a:t>
            </a:r>
            <a:r>
              <a:rPr lang="en-US" sz="2800" b="1" dirty="0">
                <a:solidFill>
                  <a:srgbClr val="FFFF00"/>
                </a:solidFill>
                <a:latin typeface="Helvetica" panose="020B0604020202020204" pitchFamily="34" charset="0"/>
                <a:cs typeface="Helvetica" panose="020B0604020202020204" pitchFamily="34" charset="0"/>
              </a:rPr>
              <a:t> tell us</a:t>
            </a:r>
          </a:p>
        </p:txBody>
      </p:sp>
      <p:sp>
        <p:nvSpPr>
          <p:cNvPr id="38" name="TextBox 37">
            <a:extLst>
              <a:ext uri="{FF2B5EF4-FFF2-40B4-BE49-F238E27FC236}">
                <a16:creationId xmlns:a16="http://schemas.microsoft.com/office/drawing/2014/main" id="{3A23771E-E787-CF8E-C12B-123353F4EC2C}"/>
              </a:ext>
            </a:extLst>
          </p:cNvPr>
          <p:cNvSpPr txBox="1"/>
          <p:nvPr/>
        </p:nvSpPr>
        <p:spPr>
          <a:xfrm>
            <a:off x="2910265" y="2851036"/>
            <a:ext cx="1875650" cy="707886"/>
          </a:xfrm>
          <a:prstGeom prst="rect">
            <a:avLst/>
          </a:prstGeom>
          <a:noFill/>
        </p:spPr>
        <p:txBody>
          <a:bodyPr wrap="square" rtlCol="0" anchor="ctr">
            <a:spAutoFit/>
          </a:bodyPr>
          <a:lstStyle/>
          <a:p>
            <a:pPr algn="ctr" defTabSz="457200">
              <a:defRPr/>
            </a:pPr>
            <a:r>
              <a:rPr lang="en-US" sz="4000" b="1" dirty="0">
                <a:solidFill>
                  <a:srgbClr val="FF0000"/>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116088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6CE2D63-646B-1B10-E489-616BDC0CA083}"/>
              </a:ext>
            </a:extLst>
          </p:cNvPr>
          <p:cNvSpPr/>
          <p:nvPr/>
        </p:nvSpPr>
        <p:spPr>
          <a:xfrm>
            <a:off x="2332921" y="2422393"/>
            <a:ext cx="3187337" cy="1704704"/>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nvGrpSpPr>
          <p:cNvPr id="8" name="Group 7">
            <a:extLst>
              <a:ext uri="{FF2B5EF4-FFF2-40B4-BE49-F238E27FC236}">
                <a16:creationId xmlns:a16="http://schemas.microsoft.com/office/drawing/2014/main" id="{18DF9978-EDF4-ECAF-D0B8-3B62B262C255}"/>
              </a:ext>
            </a:extLst>
          </p:cNvPr>
          <p:cNvGrpSpPr/>
          <p:nvPr/>
        </p:nvGrpSpPr>
        <p:grpSpPr>
          <a:xfrm>
            <a:off x="2471355" y="2479964"/>
            <a:ext cx="2910466" cy="230832"/>
            <a:chOff x="445838" y="1156622"/>
            <a:chExt cx="3880621" cy="307776"/>
          </a:xfrm>
        </p:grpSpPr>
        <p:sp>
          <p:nvSpPr>
            <p:cNvPr id="9" name="Rounded Rectangle 8">
              <a:extLst>
                <a:ext uri="{FF2B5EF4-FFF2-40B4-BE49-F238E27FC236}">
                  <a16:creationId xmlns:a16="http://schemas.microsoft.com/office/drawing/2014/main" id="{D5C31A81-02F4-5F29-AFA4-3D18E91CD978}"/>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0" name="TextBox 9">
              <a:extLst>
                <a:ext uri="{FF2B5EF4-FFF2-40B4-BE49-F238E27FC236}">
                  <a16:creationId xmlns:a16="http://schemas.microsoft.com/office/drawing/2014/main" id="{1A6FDC8B-22E0-A8D7-CBE0-41CA81817880}"/>
                </a:ext>
              </a:extLst>
            </p:cNvPr>
            <p:cNvSpPr txBox="1"/>
            <p:nvPr/>
          </p:nvSpPr>
          <p:spPr>
            <a:xfrm>
              <a:off x="1878318" y="115662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11" name="Rounded Rectangle 10">
            <a:extLst>
              <a:ext uri="{FF2B5EF4-FFF2-40B4-BE49-F238E27FC236}">
                <a16:creationId xmlns:a16="http://schemas.microsoft.com/office/drawing/2014/main" id="{87D2AA50-9B40-0145-1394-EB1829BF10DE}"/>
              </a:ext>
            </a:extLst>
          </p:cNvPr>
          <p:cNvSpPr/>
          <p:nvPr/>
        </p:nvSpPr>
        <p:spPr>
          <a:xfrm>
            <a:off x="2471355" y="2774846"/>
            <a:ext cx="2910466" cy="146039"/>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grpSp>
        <p:nvGrpSpPr>
          <p:cNvPr id="55" name="Group 54">
            <a:extLst>
              <a:ext uri="{FF2B5EF4-FFF2-40B4-BE49-F238E27FC236}">
                <a16:creationId xmlns:a16="http://schemas.microsoft.com/office/drawing/2014/main" id="{FF8C4BED-5A20-B719-15F5-658F566E7D6E}"/>
              </a:ext>
            </a:extLst>
          </p:cNvPr>
          <p:cNvGrpSpPr/>
          <p:nvPr/>
        </p:nvGrpSpPr>
        <p:grpSpPr>
          <a:xfrm>
            <a:off x="2471355" y="3857767"/>
            <a:ext cx="2910466" cy="230832"/>
            <a:chOff x="445838" y="2993692"/>
            <a:chExt cx="3880621" cy="307776"/>
          </a:xfrm>
        </p:grpSpPr>
        <p:sp>
          <p:nvSpPr>
            <p:cNvPr id="57" name="Rounded Rectangle 56">
              <a:extLst>
                <a:ext uri="{FF2B5EF4-FFF2-40B4-BE49-F238E27FC236}">
                  <a16:creationId xmlns:a16="http://schemas.microsoft.com/office/drawing/2014/main" id="{362CBF9C-A924-24AC-691B-80089786F910}"/>
                </a:ext>
              </a:extLst>
            </p:cNvPr>
            <p:cNvSpPr/>
            <p:nvPr/>
          </p:nvSpPr>
          <p:spPr>
            <a:xfrm>
              <a:off x="445838" y="3050221"/>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64" name="TextBox 63">
              <a:extLst>
                <a:ext uri="{FF2B5EF4-FFF2-40B4-BE49-F238E27FC236}">
                  <a16:creationId xmlns:a16="http://schemas.microsoft.com/office/drawing/2014/main" id="{A2538AAD-386B-4242-194B-C9373DCF8A83}"/>
                </a:ext>
              </a:extLst>
            </p:cNvPr>
            <p:cNvSpPr txBox="1"/>
            <p:nvPr/>
          </p:nvSpPr>
          <p:spPr>
            <a:xfrm>
              <a:off x="1878318" y="299369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65" name="Rounded Rectangle 64">
            <a:extLst>
              <a:ext uri="{FF2B5EF4-FFF2-40B4-BE49-F238E27FC236}">
                <a16:creationId xmlns:a16="http://schemas.microsoft.com/office/drawing/2014/main" id="{C8CCBABA-B34D-B30B-10B6-636B7A059B0E}"/>
              </a:ext>
            </a:extLst>
          </p:cNvPr>
          <p:cNvSpPr/>
          <p:nvPr/>
        </p:nvSpPr>
        <p:spPr>
          <a:xfrm>
            <a:off x="2471355" y="3041379"/>
            <a:ext cx="2910466" cy="730694"/>
          </a:xfrm>
          <a:prstGeom prst="roundRect">
            <a:avLst>
              <a:gd name="adj" fmla="val 19540"/>
            </a:avLst>
          </a:prstGeom>
          <a:no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67" name="TextBox 66">
            <a:extLst>
              <a:ext uri="{FF2B5EF4-FFF2-40B4-BE49-F238E27FC236}">
                <a16:creationId xmlns:a16="http://schemas.microsoft.com/office/drawing/2014/main" id="{6F29C020-ADA5-19F8-E72A-10A3D19FC652}"/>
              </a:ext>
            </a:extLst>
          </p:cNvPr>
          <p:cNvSpPr txBox="1"/>
          <p:nvPr/>
        </p:nvSpPr>
        <p:spPr>
          <a:xfrm>
            <a:off x="3754104" y="3686099"/>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68" name="TextBox 67">
            <a:extLst>
              <a:ext uri="{FF2B5EF4-FFF2-40B4-BE49-F238E27FC236}">
                <a16:creationId xmlns:a16="http://schemas.microsoft.com/office/drawing/2014/main" id="{F99FB43C-6CF6-C3C7-10F6-77C5454986E0}"/>
              </a:ext>
            </a:extLst>
          </p:cNvPr>
          <p:cNvSpPr txBox="1"/>
          <p:nvPr/>
        </p:nvSpPr>
        <p:spPr>
          <a:xfrm>
            <a:off x="3754104" y="2573670"/>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69" name="TextBox 68">
            <a:extLst>
              <a:ext uri="{FF2B5EF4-FFF2-40B4-BE49-F238E27FC236}">
                <a16:creationId xmlns:a16="http://schemas.microsoft.com/office/drawing/2014/main" id="{251D67E9-BF49-A49B-26ED-A6475560BFDF}"/>
              </a:ext>
            </a:extLst>
          </p:cNvPr>
          <p:cNvSpPr txBox="1"/>
          <p:nvPr/>
        </p:nvSpPr>
        <p:spPr>
          <a:xfrm>
            <a:off x="3754104" y="2836323"/>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grpSp>
        <p:nvGrpSpPr>
          <p:cNvPr id="77" name="Group 76">
            <a:extLst>
              <a:ext uri="{FF2B5EF4-FFF2-40B4-BE49-F238E27FC236}">
                <a16:creationId xmlns:a16="http://schemas.microsoft.com/office/drawing/2014/main" id="{A0EEC194-44AA-829C-DF2A-CB5685A5A664}"/>
              </a:ext>
            </a:extLst>
          </p:cNvPr>
          <p:cNvGrpSpPr/>
          <p:nvPr/>
        </p:nvGrpSpPr>
        <p:grpSpPr>
          <a:xfrm>
            <a:off x="2532127" y="3079148"/>
            <a:ext cx="2788920" cy="230832"/>
            <a:chOff x="502920" y="1955534"/>
            <a:chExt cx="3718560" cy="307776"/>
          </a:xfrm>
        </p:grpSpPr>
        <p:sp>
          <p:nvSpPr>
            <p:cNvPr id="78" name="Rounded Rectangle 77">
              <a:extLst>
                <a:ext uri="{FF2B5EF4-FFF2-40B4-BE49-F238E27FC236}">
                  <a16:creationId xmlns:a16="http://schemas.microsoft.com/office/drawing/2014/main" id="{5229B57A-B403-61EE-3C52-348388D6B6DA}"/>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80" name="TextBox 79">
              <a:extLst>
                <a:ext uri="{FF2B5EF4-FFF2-40B4-BE49-F238E27FC236}">
                  <a16:creationId xmlns:a16="http://schemas.microsoft.com/office/drawing/2014/main" id="{7CDDE71F-385F-AD0F-FE5F-176CA9A5135B}"/>
                </a:ext>
              </a:extLst>
            </p:cNvPr>
            <p:cNvSpPr txBox="1"/>
            <p:nvPr/>
          </p:nvSpPr>
          <p:spPr>
            <a:xfrm>
              <a:off x="1281563" y="1955534"/>
              <a:ext cx="2161277"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Feedforward neural network</a:t>
              </a:r>
            </a:p>
          </p:txBody>
        </p:sp>
      </p:grpSp>
      <p:cxnSp>
        <p:nvCxnSpPr>
          <p:cNvPr id="81" name="Straight Arrow Connector 80">
            <a:extLst>
              <a:ext uri="{FF2B5EF4-FFF2-40B4-BE49-F238E27FC236}">
                <a16:creationId xmlns:a16="http://schemas.microsoft.com/office/drawing/2014/main" id="{20EC451F-D5E8-EB8B-7096-B739E9715796}"/>
              </a:ext>
            </a:extLst>
          </p:cNvPr>
          <p:cNvCxnSpPr>
            <a:cxnSpLocks/>
          </p:cNvCxnSpPr>
          <p:nvPr/>
        </p:nvCxnSpPr>
        <p:spPr>
          <a:xfrm flipV="1">
            <a:off x="5149109" y="2141122"/>
            <a:ext cx="0" cy="27432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2">
            <a:extLst>
              <a:ext uri="{FF2B5EF4-FFF2-40B4-BE49-F238E27FC236}">
                <a16:creationId xmlns:a16="http://schemas.microsoft.com/office/drawing/2014/main" id="{5C374E93-3DFF-69B0-506D-4A80E0C4D784}"/>
              </a:ext>
            </a:extLst>
          </p:cNvPr>
          <p:cNvSpPr/>
          <p:nvPr/>
        </p:nvSpPr>
        <p:spPr>
          <a:xfrm>
            <a:off x="2532127" y="3337393"/>
            <a:ext cx="2788920" cy="360248"/>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84" name="TextBox 83">
            <a:extLst>
              <a:ext uri="{FF2B5EF4-FFF2-40B4-BE49-F238E27FC236}">
                <a16:creationId xmlns:a16="http://schemas.microsoft.com/office/drawing/2014/main" id="{87588839-DA79-7D27-A2ED-A178BBF8F55E}"/>
              </a:ext>
            </a:extLst>
          </p:cNvPr>
          <p:cNvSpPr txBox="1"/>
          <p:nvPr/>
        </p:nvSpPr>
        <p:spPr>
          <a:xfrm>
            <a:off x="3244349" y="3390072"/>
            <a:ext cx="1364477" cy="230832"/>
          </a:xfrm>
          <a:prstGeom prst="rect">
            <a:avLst/>
          </a:prstGeom>
          <a:noFill/>
        </p:spPr>
        <p:txBody>
          <a:bodyPr wrap="none" rtlCol="0" anchor="ctr">
            <a:spAutoFit/>
          </a:bodyPr>
          <a:lstStyle/>
          <a:p>
            <a:pPr algn="ctr" defTabSz="342900">
              <a:defRPr/>
            </a:pPr>
            <a:r>
              <a:rPr lang="en-US" sz="900" b="1" dirty="0">
                <a:solidFill>
                  <a:srgbClr val="FFC000"/>
                </a:solidFill>
                <a:latin typeface="Helvetica" panose="020B0604020202020204" pitchFamily="34" charset="0"/>
                <a:cs typeface="Helvetica" panose="020B0604020202020204" pitchFamily="34" charset="0"/>
              </a:rPr>
              <a:t>Masked self-attention</a:t>
            </a:r>
          </a:p>
        </p:txBody>
      </p:sp>
      <p:sp>
        <p:nvSpPr>
          <p:cNvPr id="86" name="TextBox 85">
            <a:extLst>
              <a:ext uri="{FF2B5EF4-FFF2-40B4-BE49-F238E27FC236}">
                <a16:creationId xmlns:a16="http://schemas.microsoft.com/office/drawing/2014/main" id="{DB93AA7F-B6C5-8F2E-63A9-71559EAE1406}"/>
              </a:ext>
            </a:extLst>
          </p:cNvPr>
          <p:cNvSpPr txBox="1"/>
          <p:nvPr/>
        </p:nvSpPr>
        <p:spPr>
          <a:xfrm>
            <a:off x="3727802" y="3452541"/>
            <a:ext cx="184731" cy="230832"/>
          </a:xfrm>
          <a:prstGeom prst="rect">
            <a:avLst/>
          </a:prstGeom>
          <a:noFill/>
        </p:spPr>
        <p:txBody>
          <a:bodyPr wrap="none" rtlCol="0" anchor="ctr">
            <a:spAutoFit/>
          </a:bodyPr>
          <a:lstStyle/>
          <a:p>
            <a:pPr algn="ctr" defTabSz="342900">
              <a:defRPr/>
            </a:pPr>
            <a:endParaRPr lang="en-US" sz="900" dirty="0">
              <a:solidFill>
                <a:srgbClr val="FFFFFF"/>
              </a:solidFill>
              <a:latin typeface="Helvetica" panose="020B0604020202020204" pitchFamily="34" charset="0"/>
              <a:cs typeface="Helvetica" panose="020B0604020202020204" pitchFamily="34" charset="0"/>
            </a:endParaRPr>
          </a:p>
        </p:txBody>
      </p:sp>
      <p:sp>
        <p:nvSpPr>
          <p:cNvPr id="87" name="Title 1">
            <a:extLst>
              <a:ext uri="{FF2B5EF4-FFF2-40B4-BE49-F238E27FC236}">
                <a16:creationId xmlns:a16="http://schemas.microsoft.com/office/drawing/2014/main" id="{BF118A1E-B506-2538-892B-E1AF190800B4}"/>
              </a:ext>
            </a:extLst>
          </p:cNvPr>
          <p:cNvSpPr txBox="1">
            <a:spLocks/>
          </p:cNvSpPr>
          <p:nvPr/>
        </p:nvSpPr>
        <p:spPr>
          <a:xfrm>
            <a:off x="2285343" y="2142262"/>
            <a:ext cx="540534" cy="300082"/>
          </a:xfrm>
          <a:prstGeom prst="rect">
            <a:avLst/>
          </a:prstGeom>
        </p:spPr>
        <p:txBody>
          <a:bodyPr wrap="none">
            <a:sp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r>
              <a:rPr lang="en-US" sz="1350" dirty="0">
                <a:solidFill>
                  <a:srgbClr val="FFFFFF"/>
                </a:solidFill>
                <a:latin typeface="Helvetica" panose="020B0604020202020204" pitchFamily="34" charset="0"/>
                <a:cs typeface="Helvetica" panose="020B0604020202020204" pitchFamily="34" charset="0"/>
              </a:rPr>
              <a:t>GPT</a:t>
            </a:r>
          </a:p>
        </p:txBody>
      </p:sp>
      <p:sp>
        <p:nvSpPr>
          <p:cNvPr id="89" name="TextBox 88">
            <a:extLst>
              <a:ext uri="{FF2B5EF4-FFF2-40B4-BE49-F238E27FC236}">
                <a16:creationId xmlns:a16="http://schemas.microsoft.com/office/drawing/2014/main" id="{05126C8A-76CF-A617-75DF-57EEA1B66D92}"/>
              </a:ext>
            </a:extLst>
          </p:cNvPr>
          <p:cNvSpPr txBox="1"/>
          <p:nvPr/>
        </p:nvSpPr>
        <p:spPr>
          <a:xfrm>
            <a:off x="4815619" y="1968055"/>
            <a:ext cx="316112"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LIME</a:t>
            </a:r>
          </a:p>
          <a:p>
            <a:pPr algn="ctr" defTabSz="342900">
              <a:defRPr/>
            </a:pPr>
            <a:r>
              <a:rPr lang="en-US" sz="825" dirty="0">
                <a:solidFill>
                  <a:srgbClr val="FFFFFF"/>
                </a:solidFill>
                <a:latin typeface="Helvetica" panose="020B0604020202020204" pitchFamily="34" charset="0"/>
                <a:cs typeface="Helvetica" panose="020B0604020202020204" pitchFamily="34" charset="0"/>
              </a:rPr>
              <a:t>70%</a:t>
            </a:r>
          </a:p>
        </p:txBody>
      </p:sp>
      <p:sp>
        <p:nvSpPr>
          <p:cNvPr id="90" name="TextBox 89">
            <a:extLst>
              <a:ext uri="{FF2B5EF4-FFF2-40B4-BE49-F238E27FC236}">
                <a16:creationId xmlns:a16="http://schemas.microsoft.com/office/drawing/2014/main" id="{EB368549-CFC1-C953-15AC-528E43FA08B3}"/>
              </a:ext>
            </a:extLst>
          </p:cNvPr>
          <p:cNvSpPr txBox="1"/>
          <p:nvPr/>
        </p:nvSpPr>
        <p:spPr>
          <a:xfrm>
            <a:off x="5146856" y="1968055"/>
            <a:ext cx="445956"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LEMON</a:t>
            </a:r>
          </a:p>
          <a:p>
            <a:pPr algn="ctr" defTabSz="342900">
              <a:defRPr/>
            </a:pPr>
            <a:r>
              <a:rPr lang="en-US" sz="825" dirty="0">
                <a:solidFill>
                  <a:srgbClr val="FFFFFF"/>
                </a:solidFill>
                <a:latin typeface="Helvetica" panose="020B0604020202020204" pitchFamily="34" charset="0"/>
                <a:cs typeface="Helvetica" panose="020B0604020202020204" pitchFamily="34" charset="0"/>
              </a:rPr>
              <a:t>30%</a:t>
            </a:r>
          </a:p>
        </p:txBody>
      </p:sp>
      <p:grpSp>
        <p:nvGrpSpPr>
          <p:cNvPr id="41" name="Group 40">
            <a:extLst>
              <a:ext uri="{FF2B5EF4-FFF2-40B4-BE49-F238E27FC236}">
                <a16:creationId xmlns:a16="http://schemas.microsoft.com/office/drawing/2014/main" id="{C30DF158-F64E-2E26-EBFB-9E7039A5246C}"/>
              </a:ext>
            </a:extLst>
          </p:cNvPr>
          <p:cNvGrpSpPr/>
          <p:nvPr/>
        </p:nvGrpSpPr>
        <p:grpSpPr>
          <a:xfrm>
            <a:off x="6449658" y="1446873"/>
            <a:ext cx="3981890" cy="4430682"/>
            <a:chOff x="6449658" y="1446873"/>
            <a:chExt cx="3981890" cy="4430682"/>
          </a:xfrm>
        </p:grpSpPr>
        <p:grpSp>
          <p:nvGrpSpPr>
            <p:cNvPr id="12" name="Group 11">
              <a:extLst>
                <a:ext uri="{FF2B5EF4-FFF2-40B4-BE49-F238E27FC236}">
                  <a16:creationId xmlns:a16="http://schemas.microsoft.com/office/drawing/2014/main" id="{5586D23A-C1C8-1CF6-3BF4-B80D875F5BC8}"/>
                </a:ext>
              </a:extLst>
            </p:cNvPr>
            <p:cNvGrpSpPr/>
            <p:nvPr/>
          </p:nvGrpSpPr>
          <p:grpSpPr>
            <a:xfrm>
              <a:off x="6792834" y="3483210"/>
              <a:ext cx="3514473" cy="2394345"/>
              <a:chOff x="90138" y="3592316"/>
              <a:chExt cx="4685964" cy="3192460"/>
            </a:xfrm>
          </p:grpSpPr>
          <p:grpSp>
            <p:nvGrpSpPr>
              <p:cNvPr id="13" name="Group 12">
                <a:extLst>
                  <a:ext uri="{FF2B5EF4-FFF2-40B4-BE49-F238E27FC236}">
                    <a16:creationId xmlns:a16="http://schemas.microsoft.com/office/drawing/2014/main" id="{995CAE52-B527-7B3C-454D-72D0AA12C8D7}"/>
                  </a:ext>
                </a:extLst>
              </p:cNvPr>
              <p:cNvGrpSpPr/>
              <p:nvPr/>
            </p:nvGrpSpPr>
            <p:grpSpPr>
              <a:xfrm>
                <a:off x="152400" y="3592316"/>
                <a:ext cx="4623702" cy="3192460"/>
                <a:chOff x="152400" y="3592316"/>
                <a:chExt cx="4623702" cy="3192460"/>
              </a:xfrm>
            </p:grpSpPr>
            <p:sp>
              <p:nvSpPr>
                <p:cNvPr id="16" name="TextBox 15">
                  <a:extLst>
                    <a:ext uri="{FF2B5EF4-FFF2-40B4-BE49-F238E27FC236}">
                      <a16:creationId xmlns:a16="http://schemas.microsoft.com/office/drawing/2014/main" id="{96EF7616-FDF7-2022-FEA9-6B2A2C79F930}"/>
                    </a:ext>
                  </a:extLst>
                </p:cNvPr>
                <p:cNvSpPr txBox="1"/>
                <p:nvPr/>
              </p:nvSpPr>
              <p:spPr>
                <a:xfrm>
                  <a:off x="3054036" y="5791200"/>
                  <a:ext cx="1722066" cy="677108"/>
                </a:xfrm>
                <a:prstGeom prst="rect">
                  <a:avLst/>
                </a:prstGeom>
                <a:noFill/>
              </p:spPr>
              <p:txBody>
                <a:bodyPr wrap="square" lIns="34290" rIns="34290" rtlCol="0">
                  <a:spAutoFit/>
                </a:bodyPr>
                <a:lstStyle/>
                <a:p>
                  <a:pPr defTabSz="685800" fontAlgn="base">
                    <a:spcBef>
                      <a:spcPct val="0"/>
                    </a:spcBef>
                    <a:spcAft>
                      <a:spcPct val="0"/>
                    </a:spcAft>
                    <a:defRPr/>
                  </a:pPr>
                  <a:r>
                    <a:rPr lang="en-US" sz="900" b="1" i="1" dirty="0">
                      <a:solidFill>
                        <a:srgbClr val="00FFFF"/>
                      </a:solidFill>
                      <a:latin typeface="Times New Roman" charset="0"/>
                      <a:ea typeface="ＭＳ Ｐゴシック" charset="-128"/>
                      <a:cs typeface="ＭＳ Ｐゴシック"/>
                    </a:rPr>
                    <a:t>Adapted from </a:t>
                  </a:r>
                  <a:r>
                    <a:rPr lang="en-US" sz="900" b="1" i="1" dirty="0" err="1">
                      <a:solidFill>
                        <a:srgbClr val="00FFFF"/>
                      </a:solidFill>
                      <a:latin typeface="Times New Roman" charset="0"/>
                      <a:ea typeface="ＭＳ Ｐゴシック" charset="-128"/>
                      <a:cs typeface="ＭＳ Ｐゴシック"/>
                    </a:rPr>
                    <a:t>Roelfsema</a:t>
                  </a:r>
                  <a:r>
                    <a:rPr lang="en-US" sz="900" b="1" i="1" dirty="0">
                      <a:solidFill>
                        <a:srgbClr val="00FFFF"/>
                      </a:solidFill>
                      <a:latin typeface="Times New Roman" charset="0"/>
                      <a:ea typeface="ＭＳ Ｐゴシック" charset="-128"/>
                      <a:cs typeface="ＭＳ Ｐゴシック"/>
                    </a:rPr>
                    <a:t> &amp; </a:t>
                  </a:r>
                  <a:r>
                    <a:rPr lang="en-US" sz="900" b="1" i="1" dirty="0" err="1">
                      <a:solidFill>
                        <a:srgbClr val="00FFFF"/>
                      </a:solidFill>
                      <a:latin typeface="Times New Roman" charset="0"/>
                      <a:ea typeface="ＭＳ Ｐゴシック" charset="-128"/>
                      <a:cs typeface="ＭＳ Ｐゴシック"/>
                    </a:rPr>
                    <a:t>Holtmaat</a:t>
                  </a:r>
                  <a:r>
                    <a:rPr lang="en-US" sz="900" b="1" i="1" dirty="0">
                      <a:solidFill>
                        <a:srgbClr val="00FFFF"/>
                      </a:solidFill>
                      <a:latin typeface="Times New Roman" charset="0"/>
                      <a:ea typeface="ＭＳ Ｐゴシック" charset="-128"/>
                      <a:cs typeface="ＭＳ Ｐゴシック"/>
                    </a:rPr>
                    <a:t>, Nat Rev </a:t>
                  </a:r>
                  <a:r>
                    <a:rPr lang="en-US" sz="900" b="1" i="1" dirty="0" err="1">
                      <a:solidFill>
                        <a:srgbClr val="00FFFF"/>
                      </a:solidFill>
                      <a:latin typeface="Times New Roman" charset="0"/>
                      <a:ea typeface="ＭＳ Ｐゴシック" charset="-128"/>
                      <a:cs typeface="ＭＳ Ｐゴシック"/>
                    </a:rPr>
                    <a:t>Neurosci</a:t>
                  </a:r>
                  <a:r>
                    <a:rPr lang="en-US" sz="900" b="1" i="1" dirty="0">
                      <a:solidFill>
                        <a:srgbClr val="00FFFF"/>
                      </a:solidFill>
                      <a:latin typeface="Times New Roman" charset="0"/>
                      <a:ea typeface="ＭＳ Ｐゴシック" charset="-128"/>
                      <a:cs typeface="ＭＳ Ｐゴシック"/>
                    </a:rPr>
                    <a:t>, 2018</a:t>
                  </a:r>
                </a:p>
              </p:txBody>
            </p:sp>
            <p:grpSp>
              <p:nvGrpSpPr>
                <p:cNvPr id="17" name="Group 16">
                  <a:extLst>
                    <a:ext uri="{FF2B5EF4-FFF2-40B4-BE49-F238E27FC236}">
                      <a16:creationId xmlns:a16="http://schemas.microsoft.com/office/drawing/2014/main" id="{2C07A375-9F04-0AED-E315-7C69F529AFFD}"/>
                    </a:ext>
                  </a:extLst>
                </p:cNvPr>
                <p:cNvGrpSpPr/>
                <p:nvPr/>
              </p:nvGrpSpPr>
              <p:grpSpPr>
                <a:xfrm>
                  <a:off x="152400" y="6477000"/>
                  <a:ext cx="4502544" cy="307776"/>
                  <a:chOff x="4690906" y="6545672"/>
                  <a:chExt cx="4502544" cy="307776"/>
                </a:xfrm>
              </p:grpSpPr>
              <p:sp>
                <p:nvSpPr>
                  <p:cNvPr id="38" name="TextBox 37">
                    <a:extLst>
                      <a:ext uri="{FF2B5EF4-FFF2-40B4-BE49-F238E27FC236}">
                        <a16:creationId xmlns:a16="http://schemas.microsoft.com/office/drawing/2014/main" id="{9D814324-D5DE-09F8-FAE2-929092B07909}"/>
                      </a:ext>
                    </a:extLst>
                  </p:cNvPr>
                  <p:cNvSpPr txBox="1"/>
                  <p:nvPr/>
                </p:nvSpPr>
                <p:spPr>
                  <a:xfrm>
                    <a:off x="5463369" y="6545672"/>
                    <a:ext cx="3730081" cy="307776"/>
                  </a:xfrm>
                  <a:prstGeom prst="rect">
                    <a:avLst/>
                  </a:prstGeom>
                  <a:noFill/>
                </p:spPr>
                <p:txBody>
                  <a:bodyPr wrap="none" lIns="34290" rIns="34290" rtlCol="0">
                    <a:spAutoFit/>
                  </a:bodyPr>
                  <a:lstStyle/>
                  <a:p>
                    <a:pPr defTabSz="685800" fontAlgn="base">
                      <a:spcBef>
                        <a:spcPct val="0"/>
                      </a:spcBef>
                      <a:spcAft>
                        <a:spcPct val="0"/>
                      </a:spcAft>
                      <a:defRPr/>
                    </a:pPr>
                    <a:r>
                      <a:rPr lang="en-US" sz="900" b="1" i="1" dirty="0">
                        <a:solidFill>
                          <a:srgbClr val="00FFFF"/>
                        </a:solidFill>
                        <a:latin typeface="Times New Roman" charset="0"/>
                        <a:ea typeface="ＭＳ Ｐゴシック" charset="-128"/>
                        <a:cs typeface="ＭＳ Ｐゴシック"/>
                      </a:rPr>
                      <a:t>Mumford, </a:t>
                    </a:r>
                    <a:r>
                      <a:rPr lang="en-US" sz="900" b="1" i="1" dirty="0" err="1">
                        <a:solidFill>
                          <a:srgbClr val="00FFFF"/>
                        </a:solidFill>
                        <a:latin typeface="Times New Roman" charset="0"/>
                        <a:ea typeface="ＭＳ Ｐゴシック" charset="-128"/>
                        <a:cs typeface="ＭＳ Ｐゴシック"/>
                      </a:rPr>
                      <a:t>Biol</a:t>
                    </a:r>
                    <a:r>
                      <a:rPr lang="en-US" sz="900" b="1" i="1" dirty="0">
                        <a:solidFill>
                          <a:srgbClr val="00FFFF"/>
                        </a:solidFill>
                        <a:latin typeface="Times New Roman" charset="0"/>
                        <a:ea typeface="ＭＳ Ｐゴシック" charset="-128"/>
                        <a:cs typeface="ＭＳ Ｐゴシック"/>
                      </a:rPr>
                      <a:t> </a:t>
                    </a:r>
                    <a:r>
                      <a:rPr lang="en-US" sz="900" b="1" i="1" dirty="0" err="1">
                        <a:solidFill>
                          <a:srgbClr val="00FFFF"/>
                        </a:solidFill>
                        <a:latin typeface="Times New Roman" charset="0"/>
                        <a:ea typeface="ＭＳ Ｐゴシック" charset="-128"/>
                        <a:cs typeface="ＭＳ Ｐゴシック"/>
                      </a:rPr>
                      <a:t>Cybern</a:t>
                    </a:r>
                    <a:r>
                      <a:rPr lang="en-US" sz="900" b="1" i="1" dirty="0">
                        <a:solidFill>
                          <a:srgbClr val="00FFFF"/>
                        </a:solidFill>
                        <a:latin typeface="Times New Roman" charset="0"/>
                        <a:ea typeface="ＭＳ Ｐゴシック" charset="-128"/>
                        <a:cs typeface="ＭＳ Ｐゴシック"/>
                      </a:rPr>
                      <a:t>, 1992; Bastos et al., Neuron, 2012</a:t>
                    </a:r>
                  </a:p>
                </p:txBody>
              </p:sp>
              <p:sp>
                <p:nvSpPr>
                  <p:cNvPr id="39" name="TextBox 38">
                    <a:extLst>
                      <a:ext uri="{FF2B5EF4-FFF2-40B4-BE49-F238E27FC236}">
                        <a16:creationId xmlns:a16="http://schemas.microsoft.com/office/drawing/2014/main" id="{EA692142-0B81-69A4-83F4-EAD43159879D}"/>
                      </a:ext>
                    </a:extLst>
                  </p:cNvPr>
                  <p:cNvSpPr txBox="1"/>
                  <p:nvPr/>
                </p:nvSpPr>
                <p:spPr>
                  <a:xfrm>
                    <a:off x="4690906" y="6545672"/>
                    <a:ext cx="733535" cy="307776"/>
                  </a:xfrm>
                  <a:prstGeom prst="rect">
                    <a:avLst/>
                  </a:prstGeom>
                  <a:noFill/>
                </p:spPr>
                <p:txBody>
                  <a:bodyPr wrap="none" lIns="34290" rIns="34290" rtlCol="0">
                    <a:spAutoFit/>
                  </a:bodyPr>
                  <a:lstStyle/>
                  <a:p>
                    <a:pPr defTabSz="685800">
                      <a:defRPr/>
                    </a:pPr>
                    <a:r>
                      <a:rPr lang="en-US" sz="900" dirty="0">
                        <a:solidFill>
                          <a:srgbClr val="FFFFFF"/>
                        </a:solidFill>
                        <a:latin typeface="Arial" panose="020B0604020202020204" pitchFamily="34" charset="0"/>
                        <a:cs typeface="Arial" panose="020B0604020202020204" pitchFamily="34" charset="0"/>
                      </a:rPr>
                      <a:t>See also:</a:t>
                    </a:r>
                  </a:p>
                </p:txBody>
              </p:sp>
            </p:grpSp>
            <p:grpSp>
              <p:nvGrpSpPr>
                <p:cNvPr id="18" name="Group 17">
                  <a:extLst>
                    <a:ext uri="{FF2B5EF4-FFF2-40B4-BE49-F238E27FC236}">
                      <a16:creationId xmlns:a16="http://schemas.microsoft.com/office/drawing/2014/main" id="{D7EE750E-2D27-C778-8258-F429AC1973C3}"/>
                    </a:ext>
                  </a:extLst>
                </p:cNvPr>
                <p:cNvGrpSpPr/>
                <p:nvPr/>
              </p:nvGrpSpPr>
              <p:grpSpPr>
                <a:xfrm>
                  <a:off x="266305" y="3592316"/>
                  <a:ext cx="2791551" cy="2726247"/>
                  <a:chOff x="4694631" y="3588063"/>
                  <a:chExt cx="2791551" cy="2726247"/>
                </a:xfrm>
              </p:grpSpPr>
              <p:pic>
                <p:nvPicPr>
                  <p:cNvPr id="27" name="Picture 26">
                    <a:extLst>
                      <a:ext uri="{FF2B5EF4-FFF2-40B4-BE49-F238E27FC236}">
                        <a16:creationId xmlns:a16="http://schemas.microsoft.com/office/drawing/2014/main" id="{9E9ED5A2-0D25-0B0D-5AB7-12CC14BAD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102" y="3909058"/>
                    <a:ext cx="2113342" cy="2403408"/>
                  </a:xfrm>
                  <a:prstGeom prst="rect">
                    <a:avLst/>
                  </a:prstGeom>
                </p:spPr>
              </p:pic>
              <p:sp>
                <p:nvSpPr>
                  <p:cNvPr id="28" name="TextBox 27">
                    <a:extLst>
                      <a:ext uri="{FF2B5EF4-FFF2-40B4-BE49-F238E27FC236}">
                        <a16:creationId xmlns:a16="http://schemas.microsoft.com/office/drawing/2014/main" id="{5423E730-EC23-E04D-5FD7-017DBFDDEDDD}"/>
                      </a:ext>
                    </a:extLst>
                  </p:cNvPr>
                  <p:cNvSpPr txBox="1"/>
                  <p:nvPr/>
                </p:nvSpPr>
                <p:spPr>
                  <a:xfrm>
                    <a:off x="5099667" y="3588063"/>
                    <a:ext cx="1222985" cy="338555"/>
                  </a:xfrm>
                  <a:prstGeom prst="rect">
                    <a:avLst/>
                  </a:prstGeom>
                  <a:noFill/>
                </p:spPr>
                <p:txBody>
                  <a:bodyPr wrap="none">
                    <a:spAutoFit/>
                  </a:bodyPr>
                  <a:lstStyle/>
                  <a:p>
                    <a:pPr algn="ctr" defTabSz="342900">
                      <a:defRPr/>
                    </a:pPr>
                    <a:r>
                      <a:rPr lang="en-US" sz="1050" b="1" dirty="0">
                        <a:solidFill>
                          <a:srgbClr val="FFFF00"/>
                        </a:solidFill>
                        <a:latin typeface="Helvetica" panose="020B0604020202020204" pitchFamily="34" charset="0"/>
                        <a:cs typeface="Helvetica" panose="020B0604020202020204" pitchFamily="34" charset="0"/>
                      </a:rPr>
                      <a:t>Lower level</a:t>
                    </a:r>
                  </a:p>
                </p:txBody>
              </p:sp>
              <p:sp>
                <p:nvSpPr>
                  <p:cNvPr id="29" name="TextBox 28">
                    <a:extLst>
                      <a:ext uri="{FF2B5EF4-FFF2-40B4-BE49-F238E27FC236}">
                        <a16:creationId xmlns:a16="http://schemas.microsoft.com/office/drawing/2014/main" id="{AB57D365-8BF4-B18C-634B-714E1B121670}"/>
                      </a:ext>
                    </a:extLst>
                  </p:cNvPr>
                  <p:cNvSpPr txBox="1"/>
                  <p:nvPr/>
                </p:nvSpPr>
                <p:spPr>
                  <a:xfrm>
                    <a:off x="6222589" y="3588063"/>
                    <a:ext cx="1263593" cy="338555"/>
                  </a:xfrm>
                  <a:prstGeom prst="rect">
                    <a:avLst/>
                  </a:prstGeom>
                  <a:noFill/>
                </p:spPr>
                <p:txBody>
                  <a:bodyPr wrap="none">
                    <a:spAutoFit/>
                  </a:bodyPr>
                  <a:lstStyle/>
                  <a:p>
                    <a:pPr algn="ctr" defTabSz="342900">
                      <a:defRPr/>
                    </a:pPr>
                    <a:r>
                      <a:rPr lang="en-US" sz="1050" b="1" dirty="0">
                        <a:solidFill>
                          <a:srgbClr val="FFFF00"/>
                        </a:solidFill>
                        <a:latin typeface="Helvetica" panose="020B0604020202020204" pitchFamily="34" charset="0"/>
                        <a:cs typeface="Helvetica" panose="020B0604020202020204" pitchFamily="34" charset="0"/>
                      </a:rPr>
                      <a:t>Higher level</a:t>
                    </a:r>
                  </a:p>
                </p:txBody>
              </p:sp>
              <p:grpSp>
                <p:nvGrpSpPr>
                  <p:cNvPr id="30" name="Group 29">
                    <a:extLst>
                      <a:ext uri="{FF2B5EF4-FFF2-40B4-BE49-F238E27FC236}">
                        <a16:creationId xmlns:a16="http://schemas.microsoft.com/office/drawing/2014/main" id="{ABC3D759-D16C-F755-3DCA-F1FD77BD3DC9}"/>
                      </a:ext>
                    </a:extLst>
                  </p:cNvPr>
                  <p:cNvGrpSpPr/>
                  <p:nvPr/>
                </p:nvGrpSpPr>
                <p:grpSpPr>
                  <a:xfrm>
                    <a:off x="4694631" y="3930554"/>
                    <a:ext cx="648040" cy="2383756"/>
                    <a:chOff x="4799406" y="3930554"/>
                    <a:chExt cx="648040" cy="2383756"/>
                  </a:xfrm>
                </p:grpSpPr>
                <p:sp>
                  <p:nvSpPr>
                    <p:cNvPr id="31" name="TextBox 30">
                      <a:extLst>
                        <a:ext uri="{FF2B5EF4-FFF2-40B4-BE49-F238E27FC236}">
                          <a16:creationId xmlns:a16="http://schemas.microsoft.com/office/drawing/2014/main" id="{A1891F7A-F643-EA88-70E8-92D54928CCDE}"/>
                        </a:ext>
                      </a:extLst>
                    </p:cNvPr>
                    <p:cNvSpPr txBox="1"/>
                    <p:nvPr/>
                  </p:nvSpPr>
                  <p:spPr>
                    <a:xfrm>
                      <a:off x="4799406" y="3930554"/>
                      <a:ext cx="417207"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L1</a:t>
                      </a:r>
                    </a:p>
                  </p:txBody>
                </p:sp>
                <p:sp>
                  <p:nvSpPr>
                    <p:cNvPr id="32" name="TextBox 31">
                      <a:extLst>
                        <a:ext uri="{FF2B5EF4-FFF2-40B4-BE49-F238E27FC236}">
                          <a16:creationId xmlns:a16="http://schemas.microsoft.com/office/drawing/2014/main" id="{A69D88CC-C359-D0C0-DD35-9ADEC3C73003}"/>
                        </a:ext>
                      </a:extLst>
                    </p:cNvPr>
                    <p:cNvSpPr txBox="1"/>
                    <p:nvPr/>
                  </p:nvSpPr>
                  <p:spPr>
                    <a:xfrm>
                      <a:off x="4799406" y="4622549"/>
                      <a:ext cx="519799"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L3B</a:t>
                      </a:r>
                    </a:p>
                  </p:txBody>
                </p:sp>
                <p:sp>
                  <p:nvSpPr>
                    <p:cNvPr id="33" name="TextBox 32">
                      <a:extLst>
                        <a:ext uri="{FF2B5EF4-FFF2-40B4-BE49-F238E27FC236}">
                          <a16:creationId xmlns:a16="http://schemas.microsoft.com/office/drawing/2014/main" id="{985426EE-AB5F-BA6D-0C40-F5630281129E}"/>
                        </a:ext>
                      </a:extLst>
                    </p:cNvPr>
                    <p:cNvSpPr txBox="1"/>
                    <p:nvPr/>
                  </p:nvSpPr>
                  <p:spPr>
                    <a:xfrm>
                      <a:off x="4799406" y="4276551"/>
                      <a:ext cx="648040"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L2/3A</a:t>
                      </a:r>
                    </a:p>
                  </p:txBody>
                </p:sp>
                <p:sp>
                  <p:nvSpPr>
                    <p:cNvPr id="34" name="TextBox 33">
                      <a:extLst>
                        <a:ext uri="{FF2B5EF4-FFF2-40B4-BE49-F238E27FC236}">
                          <a16:creationId xmlns:a16="http://schemas.microsoft.com/office/drawing/2014/main" id="{9651D944-3DFC-FE73-3974-9B912A871A21}"/>
                        </a:ext>
                      </a:extLst>
                    </p:cNvPr>
                    <p:cNvSpPr txBox="1"/>
                    <p:nvPr/>
                  </p:nvSpPr>
                  <p:spPr>
                    <a:xfrm>
                      <a:off x="4799406" y="4968545"/>
                      <a:ext cx="417208"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L4</a:t>
                      </a:r>
                    </a:p>
                  </p:txBody>
                </p:sp>
                <p:sp>
                  <p:nvSpPr>
                    <p:cNvPr id="35" name="TextBox 34">
                      <a:extLst>
                        <a:ext uri="{FF2B5EF4-FFF2-40B4-BE49-F238E27FC236}">
                          <a16:creationId xmlns:a16="http://schemas.microsoft.com/office/drawing/2014/main" id="{5F5D2C26-9012-427D-DF66-8679A4B240BC}"/>
                        </a:ext>
                      </a:extLst>
                    </p:cNvPr>
                    <p:cNvSpPr txBox="1"/>
                    <p:nvPr/>
                  </p:nvSpPr>
                  <p:spPr>
                    <a:xfrm>
                      <a:off x="4799406" y="5314542"/>
                      <a:ext cx="519800"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L5A</a:t>
                      </a:r>
                    </a:p>
                  </p:txBody>
                </p:sp>
                <p:sp>
                  <p:nvSpPr>
                    <p:cNvPr id="36" name="TextBox 35">
                      <a:extLst>
                        <a:ext uri="{FF2B5EF4-FFF2-40B4-BE49-F238E27FC236}">
                          <a16:creationId xmlns:a16="http://schemas.microsoft.com/office/drawing/2014/main" id="{6FA976DD-2345-29C1-938C-E586E3E54C12}"/>
                        </a:ext>
                      </a:extLst>
                    </p:cNvPr>
                    <p:cNvSpPr txBox="1"/>
                    <p:nvPr/>
                  </p:nvSpPr>
                  <p:spPr>
                    <a:xfrm>
                      <a:off x="4799406" y="5660539"/>
                      <a:ext cx="519800"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L5B</a:t>
                      </a:r>
                    </a:p>
                  </p:txBody>
                </p:sp>
                <p:sp>
                  <p:nvSpPr>
                    <p:cNvPr id="37" name="TextBox 36">
                      <a:extLst>
                        <a:ext uri="{FF2B5EF4-FFF2-40B4-BE49-F238E27FC236}">
                          <a16:creationId xmlns:a16="http://schemas.microsoft.com/office/drawing/2014/main" id="{BD6EB460-1FDE-E157-89C8-0CFABC796084}"/>
                        </a:ext>
                      </a:extLst>
                    </p:cNvPr>
                    <p:cNvSpPr txBox="1"/>
                    <p:nvPr/>
                  </p:nvSpPr>
                  <p:spPr>
                    <a:xfrm>
                      <a:off x="4799406" y="6006534"/>
                      <a:ext cx="417208"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L6</a:t>
                      </a:r>
                    </a:p>
                  </p:txBody>
                </p:sp>
              </p:grpSp>
            </p:grpSp>
            <p:grpSp>
              <p:nvGrpSpPr>
                <p:cNvPr id="19" name="Group 18">
                  <a:extLst>
                    <a:ext uri="{FF2B5EF4-FFF2-40B4-BE49-F238E27FC236}">
                      <a16:creationId xmlns:a16="http://schemas.microsoft.com/office/drawing/2014/main" id="{1098ADD0-A9B4-322F-744D-46D7BEA571C7}"/>
                    </a:ext>
                  </a:extLst>
                </p:cNvPr>
                <p:cNvGrpSpPr/>
                <p:nvPr/>
              </p:nvGrpSpPr>
              <p:grpSpPr>
                <a:xfrm>
                  <a:off x="3048000" y="5249199"/>
                  <a:ext cx="806751" cy="307776"/>
                  <a:chOff x="8022335" y="3414889"/>
                  <a:chExt cx="806751" cy="307776"/>
                </a:xfrm>
              </p:grpSpPr>
              <p:cxnSp>
                <p:nvCxnSpPr>
                  <p:cNvPr id="25" name="Straight Arrow Connector 24">
                    <a:extLst>
                      <a:ext uri="{FF2B5EF4-FFF2-40B4-BE49-F238E27FC236}">
                        <a16:creationId xmlns:a16="http://schemas.microsoft.com/office/drawing/2014/main" id="{DFFCD67A-7905-05AD-D284-4505C5FFDFB5}"/>
                      </a:ext>
                    </a:extLst>
                  </p:cNvPr>
                  <p:cNvCxnSpPr/>
                  <p:nvPr/>
                </p:nvCxnSpPr>
                <p:spPr>
                  <a:xfrm>
                    <a:off x="8022335" y="3554447"/>
                    <a:ext cx="274320" cy="0"/>
                  </a:xfrm>
                  <a:prstGeom prst="straightConnector1">
                    <a:avLst/>
                  </a:prstGeom>
                  <a:ln w="19050" cap="rnd">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34D2DCB-2224-444D-A8AC-1F31ACEB621D}"/>
                      </a:ext>
                    </a:extLst>
                  </p:cNvPr>
                  <p:cNvSpPr txBox="1"/>
                  <p:nvPr/>
                </p:nvSpPr>
                <p:spPr>
                  <a:xfrm>
                    <a:off x="8232342" y="3414889"/>
                    <a:ext cx="596744"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Axon</a:t>
                    </a:r>
                  </a:p>
                </p:txBody>
              </p:sp>
            </p:grpSp>
            <p:sp>
              <p:nvSpPr>
                <p:cNvPr id="20" name="TextBox 19">
                  <a:extLst>
                    <a:ext uri="{FF2B5EF4-FFF2-40B4-BE49-F238E27FC236}">
                      <a16:creationId xmlns:a16="http://schemas.microsoft.com/office/drawing/2014/main" id="{8FBB1CCC-860B-3CC9-13B0-04BFEF9283E7}"/>
                    </a:ext>
                  </a:extLst>
                </p:cNvPr>
                <p:cNvSpPr txBox="1"/>
                <p:nvPr/>
              </p:nvSpPr>
              <p:spPr>
                <a:xfrm>
                  <a:off x="3261950" y="5510001"/>
                  <a:ext cx="827577" cy="307776"/>
                </a:xfrm>
                <a:prstGeom prst="rect">
                  <a:avLst/>
                </a:prstGeom>
                <a:noFill/>
              </p:spPr>
              <p:txBody>
                <a:bodyPr wrap="none">
                  <a:spAutoFit/>
                </a:bodyPr>
                <a:lstStyle/>
                <a:p>
                  <a:pPr defTabSz="342900">
                    <a:defRPr/>
                  </a:pPr>
                  <a:r>
                    <a:rPr lang="en-US" sz="900" dirty="0">
                      <a:solidFill>
                        <a:srgbClr val="FFFFFF"/>
                      </a:solidFill>
                      <a:latin typeface="Helvetica" panose="020B0604020202020204" pitchFamily="34" charset="0"/>
                      <a:cs typeface="Helvetica" panose="020B0604020202020204" pitchFamily="34" charset="0"/>
                    </a:rPr>
                    <a:t>Dendrite</a:t>
                  </a:r>
                </a:p>
              </p:txBody>
            </p:sp>
            <p:grpSp>
              <p:nvGrpSpPr>
                <p:cNvPr id="21" name="Group 20">
                  <a:extLst>
                    <a:ext uri="{FF2B5EF4-FFF2-40B4-BE49-F238E27FC236}">
                      <a16:creationId xmlns:a16="http://schemas.microsoft.com/office/drawing/2014/main" id="{95772D4F-3C6E-BF6D-E85A-631E99C607E7}"/>
                    </a:ext>
                  </a:extLst>
                </p:cNvPr>
                <p:cNvGrpSpPr/>
                <p:nvPr/>
              </p:nvGrpSpPr>
              <p:grpSpPr>
                <a:xfrm>
                  <a:off x="3048000" y="5597294"/>
                  <a:ext cx="262774" cy="111025"/>
                  <a:chOff x="7738226" y="5321744"/>
                  <a:chExt cx="262774" cy="111025"/>
                </a:xfrm>
              </p:grpSpPr>
              <p:cxnSp>
                <p:nvCxnSpPr>
                  <p:cNvPr id="22" name="Straight Arrow Connector 21">
                    <a:extLst>
                      <a:ext uri="{FF2B5EF4-FFF2-40B4-BE49-F238E27FC236}">
                        <a16:creationId xmlns:a16="http://schemas.microsoft.com/office/drawing/2014/main" id="{7CDCD6BC-8675-DA34-DFDB-60FB6FDA3515}"/>
                      </a:ext>
                    </a:extLst>
                  </p:cNvPr>
                  <p:cNvCxnSpPr>
                    <a:cxnSpLocks/>
                  </p:cNvCxnSpPr>
                  <p:nvPr/>
                </p:nvCxnSpPr>
                <p:spPr>
                  <a:xfrm>
                    <a:off x="7738226" y="5377256"/>
                    <a:ext cx="182880" cy="0"/>
                  </a:xfrm>
                  <a:prstGeom prst="straightConnector1">
                    <a:avLst/>
                  </a:prstGeom>
                  <a:ln w="19050" cap="rnd">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450433-732F-B5AD-B447-ABE2465C9A01}"/>
                      </a:ext>
                    </a:extLst>
                  </p:cNvPr>
                  <p:cNvCxnSpPr/>
                  <p:nvPr/>
                </p:nvCxnSpPr>
                <p:spPr>
                  <a:xfrm flipV="1">
                    <a:off x="7924422" y="5321744"/>
                    <a:ext cx="76578" cy="55513"/>
                  </a:xfrm>
                  <a:prstGeom prst="straightConnector1">
                    <a:avLst/>
                  </a:prstGeom>
                  <a:ln w="19050" cap="rnd">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7AAF5B-3B90-C3D7-78FD-423B9C1D89CE}"/>
                      </a:ext>
                    </a:extLst>
                  </p:cNvPr>
                  <p:cNvCxnSpPr/>
                  <p:nvPr/>
                </p:nvCxnSpPr>
                <p:spPr>
                  <a:xfrm>
                    <a:off x="7922041" y="5377256"/>
                    <a:ext cx="76219" cy="55513"/>
                  </a:xfrm>
                  <a:prstGeom prst="straightConnector1">
                    <a:avLst/>
                  </a:prstGeom>
                  <a:ln w="19050" cap="rnd">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0AC360A1-3F21-A9E8-1FDF-1CAACC429D9A}"/>
                  </a:ext>
                </a:extLst>
              </p:cNvPr>
              <p:cNvSpPr txBox="1"/>
              <p:nvPr/>
            </p:nvSpPr>
            <p:spPr>
              <a:xfrm>
                <a:off x="90138" y="4114800"/>
                <a:ext cx="214663" cy="400109"/>
              </a:xfrm>
              <a:prstGeom prst="rect">
                <a:avLst/>
              </a:prstGeom>
              <a:noFill/>
            </p:spPr>
            <p:txBody>
              <a:bodyPr wrap="square">
                <a:spAutoFit/>
              </a:bodyPr>
              <a:lstStyle/>
              <a:p>
                <a:pPr defTabSz="685800">
                  <a:defRPr/>
                </a:pPr>
                <a:r>
                  <a:rPr lang="en-US" sz="1350" dirty="0">
                    <a:solidFill>
                      <a:srgbClr val="FFFFFF"/>
                    </a:solidFill>
                    <a:latin typeface="Helvetica" panose="020B0604020202020204" pitchFamily="34" charset="0"/>
                    <a:cs typeface="Helvetica" panose="020B0604020202020204" pitchFamily="34" charset="0"/>
                  </a:rPr>
                  <a:t>*</a:t>
                </a:r>
                <a:endParaRPr lang="en-US" sz="1350">
                  <a:solidFill>
                    <a:srgbClr val="FFFF00"/>
                  </a:solidFill>
                  <a:latin typeface="Arial"/>
                </a:endParaRPr>
              </a:p>
            </p:txBody>
          </p:sp>
        </p:grpSp>
        <p:grpSp>
          <p:nvGrpSpPr>
            <p:cNvPr id="99" name="Group 98">
              <a:extLst>
                <a:ext uri="{FF2B5EF4-FFF2-40B4-BE49-F238E27FC236}">
                  <a16:creationId xmlns:a16="http://schemas.microsoft.com/office/drawing/2014/main" id="{B0D71538-E9E8-3D8D-D335-B6FDEA776269}"/>
                </a:ext>
              </a:extLst>
            </p:cNvPr>
            <p:cNvGrpSpPr/>
            <p:nvPr/>
          </p:nvGrpSpPr>
          <p:grpSpPr>
            <a:xfrm>
              <a:off x="6449658" y="1446873"/>
              <a:ext cx="3981890" cy="2179370"/>
              <a:chOff x="6567543" y="786164"/>
              <a:chExt cx="5309186" cy="2905826"/>
            </a:xfrm>
          </p:grpSpPr>
          <p:grpSp>
            <p:nvGrpSpPr>
              <p:cNvPr id="76" name="Group 75">
                <a:extLst>
                  <a:ext uri="{FF2B5EF4-FFF2-40B4-BE49-F238E27FC236}">
                    <a16:creationId xmlns:a16="http://schemas.microsoft.com/office/drawing/2014/main" id="{5125C65B-08EB-305B-5F72-30B14EDEF1C5}"/>
                  </a:ext>
                </a:extLst>
              </p:cNvPr>
              <p:cNvGrpSpPr/>
              <p:nvPr/>
            </p:nvGrpSpPr>
            <p:grpSpPr>
              <a:xfrm>
                <a:off x="7139075" y="1197247"/>
                <a:ext cx="3776956" cy="2180609"/>
                <a:chOff x="7139075" y="1197247"/>
                <a:chExt cx="3776956" cy="218060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795" y="1197247"/>
                  <a:ext cx="3170236" cy="2044889"/>
                </a:xfrm>
                <a:prstGeom prst="rect">
                  <a:avLst/>
                </a:prstGeom>
              </p:spPr>
            </p:pic>
            <p:sp>
              <p:nvSpPr>
                <p:cNvPr id="6" name="TextBox 5">
                  <a:extLst>
                    <a:ext uri="{FF2B5EF4-FFF2-40B4-BE49-F238E27FC236}">
                      <a16:creationId xmlns:a16="http://schemas.microsoft.com/office/drawing/2014/main" id="{6E8FE413-1479-8881-CBC2-3500F280ED51}"/>
                    </a:ext>
                  </a:extLst>
                </p:cNvPr>
                <p:cNvSpPr txBox="1"/>
                <p:nvPr/>
              </p:nvSpPr>
              <p:spPr>
                <a:xfrm>
                  <a:off x="7139075" y="2516081"/>
                  <a:ext cx="1408001" cy="861775"/>
                </a:xfrm>
                <a:prstGeom prst="rect">
                  <a:avLst/>
                </a:prstGeom>
                <a:noFill/>
              </p:spPr>
              <p:txBody>
                <a:bodyPr wrap="square" rtlCol="0">
                  <a:spAutoFit/>
                </a:bodyPr>
                <a:lstStyle/>
                <a:p>
                  <a:pPr defTabSz="685800" fontAlgn="base">
                    <a:spcBef>
                      <a:spcPct val="0"/>
                    </a:spcBef>
                    <a:spcAft>
                      <a:spcPct val="0"/>
                    </a:spcAft>
                    <a:defRPr/>
                  </a:pPr>
                  <a:r>
                    <a:rPr lang="en-US" sz="900" b="1" i="1" dirty="0">
                      <a:solidFill>
                        <a:srgbClr val="00FFFF"/>
                      </a:solidFill>
                      <a:latin typeface="Times New Roman" charset="0"/>
                      <a:ea typeface="ＭＳ Ｐゴシック" charset="-128"/>
                      <a:cs typeface="ＭＳ Ｐゴシック"/>
                    </a:rPr>
                    <a:t>Adapted from Gilbert &amp; Li, Nat Rev </a:t>
                  </a:r>
                  <a:r>
                    <a:rPr lang="en-US" sz="900" b="1" i="1" dirty="0" err="1">
                      <a:solidFill>
                        <a:srgbClr val="00FFFF"/>
                      </a:solidFill>
                      <a:latin typeface="Times New Roman" charset="0"/>
                      <a:ea typeface="ＭＳ Ｐゴシック" charset="-128"/>
                      <a:cs typeface="ＭＳ Ｐゴシック"/>
                    </a:rPr>
                    <a:t>Neurosci</a:t>
                  </a:r>
                  <a:r>
                    <a:rPr lang="en-US" sz="900" b="1" i="1" dirty="0">
                      <a:solidFill>
                        <a:srgbClr val="00FFFF"/>
                      </a:solidFill>
                      <a:latin typeface="Times New Roman" charset="0"/>
                      <a:ea typeface="ＭＳ Ｐゴシック" charset="-128"/>
                      <a:cs typeface="ＭＳ Ｐゴシック"/>
                    </a:rPr>
                    <a:t>, 2013</a:t>
                  </a:r>
                </a:p>
              </p:txBody>
            </p:sp>
          </p:grpSp>
          <p:cxnSp>
            <p:nvCxnSpPr>
              <p:cNvPr id="70" name="Straight Arrow Connector 69">
                <a:extLst>
                  <a:ext uri="{FF2B5EF4-FFF2-40B4-BE49-F238E27FC236}">
                    <a16:creationId xmlns:a16="http://schemas.microsoft.com/office/drawing/2014/main" id="{D85BC84F-1F93-A7BA-7829-24E850947415}"/>
                  </a:ext>
                </a:extLst>
              </p:cNvPr>
              <p:cNvCxnSpPr>
                <a:cxnSpLocks/>
              </p:cNvCxnSpPr>
              <p:nvPr/>
            </p:nvCxnSpPr>
            <p:spPr>
              <a:xfrm>
                <a:off x="10141445" y="3268255"/>
                <a:ext cx="4572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8E8FF7E7-D6A8-57B8-1502-FC26C28562B0}"/>
                  </a:ext>
                </a:extLst>
              </p:cNvPr>
              <p:cNvSpPr txBox="1"/>
              <p:nvPr/>
            </p:nvSpPr>
            <p:spPr>
              <a:xfrm>
                <a:off x="10551152" y="3105835"/>
                <a:ext cx="1325577" cy="353943"/>
              </a:xfrm>
              <a:prstGeom prst="rect">
                <a:avLst/>
              </a:prstGeom>
              <a:noFill/>
            </p:spPr>
            <p:txBody>
              <a:bodyPr wrap="none">
                <a:spAutoFit/>
              </a:bodyPr>
              <a:lstStyle/>
              <a:p>
                <a:pPr defTabSz="342900">
                  <a:defRPr/>
                </a:pPr>
                <a:r>
                  <a:rPr lang="en-US" sz="1125" dirty="0">
                    <a:solidFill>
                      <a:srgbClr val="FFFFFF"/>
                    </a:solidFill>
                    <a:latin typeface="Helvetica" panose="020B0604020202020204" pitchFamily="34" charset="0"/>
                    <a:cs typeface="Helvetica" panose="020B0604020202020204" pitchFamily="34" charset="0"/>
                  </a:rPr>
                  <a:t>Feedforward</a:t>
                </a:r>
              </a:p>
            </p:txBody>
          </p:sp>
          <p:cxnSp>
            <p:nvCxnSpPr>
              <p:cNvPr id="74" name="Straight Arrow Connector 73">
                <a:extLst>
                  <a:ext uri="{FF2B5EF4-FFF2-40B4-BE49-F238E27FC236}">
                    <a16:creationId xmlns:a16="http://schemas.microsoft.com/office/drawing/2014/main" id="{369CF581-CC3D-2929-E699-55D75DFB27E4}"/>
                  </a:ext>
                </a:extLst>
              </p:cNvPr>
              <p:cNvCxnSpPr>
                <a:cxnSpLocks/>
              </p:cNvCxnSpPr>
              <p:nvPr/>
            </p:nvCxnSpPr>
            <p:spPr>
              <a:xfrm flipH="1">
                <a:off x="10141445" y="3492218"/>
                <a:ext cx="457200"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0092E6F-A8F6-2324-6867-59324D352637}"/>
                  </a:ext>
                </a:extLst>
              </p:cNvPr>
              <p:cNvSpPr txBox="1"/>
              <p:nvPr/>
            </p:nvSpPr>
            <p:spPr>
              <a:xfrm>
                <a:off x="10557410" y="3338047"/>
                <a:ext cx="1090471" cy="353943"/>
              </a:xfrm>
              <a:prstGeom prst="rect">
                <a:avLst/>
              </a:prstGeom>
              <a:noFill/>
            </p:spPr>
            <p:txBody>
              <a:bodyPr wrap="none">
                <a:spAutoFit/>
              </a:bodyPr>
              <a:lstStyle/>
              <a:p>
                <a:pPr defTabSz="342900">
                  <a:defRPr/>
                </a:pPr>
                <a:r>
                  <a:rPr lang="en-US" sz="1125" dirty="0">
                    <a:solidFill>
                      <a:srgbClr val="FFFFFF"/>
                    </a:solidFill>
                    <a:latin typeface="Helvetica" panose="020B0604020202020204" pitchFamily="34" charset="0"/>
                    <a:cs typeface="Helvetica" panose="020B0604020202020204" pitchFamily="34" charset="0"/>
                  </a:rPr>
                  <a:t>Feedback</a:t>
                </a:r>
              </a:p>
            </p:txBody>
          </p:sp>
          <p:sp>
            <p:nvSpPr>
              <p:cNvPr id="96" name="Rectangle 95">
                <a:extLst>
                  <a:ext uri="{FF2B5EF4-FFF2-40B4-BE49-F238E27FC236}">
                    <a16:creationId xmlns:a16="http://schemas.microsoft.com/office/drawing/2014/main" id="{0518987D-E8AB-C8A7-F130-C76E3206C83A}"/>
                  </a:ext>
                </a:extLst>
              </p:cNvPr>
              <p:cNvSpPr/>
              <p:nvPr/>
            </p:nvSpPr>
            <p:spPr>
              <a:xfrm>
                <a:off x="6567543" y="786164"/>
                <a:ext cx="4842015" cy="400109"/>
              </a:xfrm>
              <a:prstGeom prst="rect">
                <a:avLst/>
              </a:prstGeom>
            </p:spPr>
            <p:txBody>
              <a:bodyPr wrap="square">
                <a:spAutoFit/>
              </a:bodyPr>
              <a:lstStyle/>
              <a:p>
                <a:pPr algn="ctr" defTabSz="342900">
                  <a:defRPr/>
                </a:pPr>
                <a:r>
                  <a:rPr lang="en-US" sz="1350" b="1" dirty="0">
                    <a:solidFill>
                      <a:srgbClr val="FFFFFF"/>
                    </a:solidFill>
                    <a:latin typeface="Helvetica" panose="020B0604020202020204" pitchFamily="34" charset="0"/>
                    <a:cs typeface="Helvetica" panose="020B0604020202020204" pitchFamily="34" charset="0"/>
                  </a:rPr>
                  <a:t>Feedforward + Feedback connections</a:t>
                </a:r>
              </a:p>
            </p:txBody>
          </p:sp>
        </p:grpSp>
      </p:grpSp>
      <p:sp>
        <p:nvSpPr>
          <p:cNvPr id="5" name="Rectangle 4">
            <a:extLst>
              <a:ext uri="{FF2B5EF4-FFF2-40B4-BE49-F238E27FC236}">
                <a16:creationId xmlns:a16="http://schemas.microsoft.com/office/drawing/2014/main" id="{728C4C21-8989-88BB-CF23-08CF011EC711}"/>
              </a:ext>
            </a:extLst>
          </p:cNvPr>
          <p:cNvSpPr/>
          <p:nvPr/>
        </p:nvSpPr>
        <p:spPr>
          <a:xfrm>
            <a:off x="728292" y="120521"/>
            <a:ext cx="10735415" cy="523220"/>
          </a:xfrm>
          <a:prstGeom prst="rect">
            <a:avLst/>
          </a:prstGeom>
        </p:spPr>
        <p:txBody>
          <a:bodyPr wrap="square">
            <a:spAutoFit/>
          </a:bodyPr>
          <a:lstStyle/>
          <a:p>
            <a:pPr algn="ctr" defTabSz="342900">
              <a:defRPr/>
            </a:pPr>
            <a:r>
              <a:rPr lang="en-US" sz="2800" b="1" dirty="0">
                <a:solidFill>
                  <a:srgbClr val="FFFF00"/>
                </a:solidFill>
                <a:latin typeface="Helvetica" panose="020B0604020202020204" pitchFamily="34" charset="0"/>
                <a:cs typeface="Helvetica" panose="020B0604020202020204" pitchFamily="34" charset="0"/>
              </a:rPr>
              <a:t>What Large Language Models </a:t>
            </a:r>
            <a:r>
              <a:rPr lang="en-US" sz="2800" b="1" i="1" dirty="0">
                <a:solidFill>
                  <a:srgbClr val="FFFF00"/>
                </a:solidFill>
                <a:latin typeface="Helvetica" panose="020B0604020202020204" pitchFamily="34" charset="0"/>
                <a:cs typeface="Helvetica" panose="020B0604020202020204" pitchFamily="34" charset="0"/>
              </a:rPr>
              <a:t>cannot</a:t>
            </a:r>
            <a:r>
              <a:rPr lang="en-US" sz="2800" b="1" dirty="0">
                <a:solidFill>
                  <a:srgbClr val="FFFF00"/>
                </a:solidFill>
                <a:latin typeface="Helvetica" panose="020B0604020202020204" pitchFamily="34" charset="0"/>
                <a:cs typeface="Helvetica" panose="020B0604020202020204" pitchFamily="34" charset="0"/>
              </a:rPr>
              <a:t> tell us</a:t>
            </a:r>
          </a:p>
        </p:txBody>
      </p:sp>
      <p:sp>
        <p:nvSpPr>
          <p:cNvPr id="14" name="Rectangle 13">
            <a:extLst>
              <a:ext uri="{FF2B5EF4-FFF2-40B4-BE49-F238E27FC236}">
                <a16:creationId xmlns:a16="http://schemas.microsoft.com/office/drawing/2014/main" id="{F4B56139-E502-A123-F177-F22244869BF8}"/>
              </a:ext>
            </a:extLst>
          </p:cNvPr>
          <p:cNvSpPr/>
          <p:nvPr/>
        </p:nvSpPr>
        <p:spPr>
          <a:xfrm>
            <a:off x="1622214" y="721109"/>
            <a:ext cx="9517197" cy="415498"/>
          </a:xfrm>
          <a:prstGeom prst="rect">
            <a:avLst/>
          </a:prstGeom>
        </p:spPr>
        <p:txBody>
          <a:bodyPr wrap="square">
            <a:spAutoFit/>
          </a:bodyPr>
          <a:lstStyle/>
          <a:p>
            <a:pPr algn="ctr" defTabSz="342900">
              <a:defRPr/>
            </a:pPr>
            <a:r>
              <a:rPr lang="en-US" sz="2100" b="1" i="1" dirty="0">
                <a:solidFill>
                  <a:schemeClr val="tx2"/>
                </a:solidFill>
                <a:latin typeface="Helvetica" panose="020B0604020202020204" pitchFamily="34" charset="0"/>
                <a:cs typeface="Helvetica" panose="020B0604020202020204" pitchFamily="34" charset="0"/>
              </a:rPr>
              <a:t>How the brain predicts: Connectivity</a:t>
            </a:r>
            <a:endParaRPr lang="en-US" sz="2100" b="1" dirty="0">
              <a:solidFill>
                <a:schemeClr val="tx2"/>
              </a:solidFill>
              <a:latin typeface="Helvetica" panose="020B0604020202020204" pitchFamily="34" charset="0"/>
              <a:cs typeface="Helvetica" panose="020B0604020202020204" pitchFamily="34" charset="0"/>
            </a:endParaRPr>
          </a:p>
        </p:txBody>
      </p:sp>
      <p:grpSp>
        <p:nvGrpSpPr>
          <p:cNvPr id="45" name="Group 44">
            <a:extLst>
              <a:ext uri="{FF2B5EF4-FFF2-40B4-BE49-F238E27FC236}">
                <a16:creationId xmlns:a16="http://schemas.microsoft.com/office/drawing/2014/main" id="{B24EB0A3-0390-6699-814E-067FB32CBA68}"/>
              </a:ext>
            </a:extLst>
          </p:cNvPr>
          <p:cNvGrpSpPr/>
          <p:nvPr/>
        </p:nvGrpSpPr>
        <p:grpSpPr>
          <a:xfrm>
            <a:off x="2261233" y="1446875"/>
            <a:ext cx="3631512" cy="3019949"/>
            <a:chOff x="2261233" y="1446875"/>
            <a:chExt cx="3631512" cy="3019949"/>
          </a:xfrm>
        </p:grpSpPr>
        <p:sp>
          <p:nvSpPr>
            <p:cNvPr id="95" name="Rectangle 94">
              <a:extLst>
                <a:ext uri="{FF2B5EF4-FFF2-40B4-BE49-F238E27FC236}">
                  <a16:creationId xmlns:a16="http://schemas.microsoft.com/office/drawing/2014/main" id="{FC8D1DB0-64D6-1EBB-764D-C48B8CEED03A}"/>
                </a:ext>
              </a:extLst>
            </p:cNvPr>
            <p:cNvSpPr/>
            <p:nvPr/>
          </p:nvSpPr>
          <p:spPr>
            <a:xfrm>
              <a:off x="2261233" y="1446875"/>
              <a:ext cx="3631512" cy="300082"/>
            </a:xfrm>
            <a:prstGeom prst="rect">
              <a:avLst/>
            </a:prstGeom>
          </p:spPr>
          <p:txBody>
            <a:bodyPr wrap="square">
              <a:spAutoFit/>
            </a:bodyPr>
            <a:lstStyle/>
            <a:p>
              <a:pPr algn="ctr" defTabSz="342900">
                <a:defRPr/>
              </a:pPr>
              <a:r>
                <a:rPr lang="en-US" sz="1350" b="1" dirty="0">
                  <a:solidFill>
                    <a:srgbClr val="FFFFFF"/>
                  </a:solidFill>
                  <a:latin typeface="Helvetica" panose="020B0604020202020204" pitchFamily="34" charset="0"/>
                  <a:cs typeface="Helvetica" panose="020B0604020202020204" pitchFamily="34" charset="0"/>
                </a:rPr>
                <a:t>Feedforward connections</a:t>
              </a:r>
            </a:p>
          </p:txBody>
        </p:sp>
        <p:cxnSp>
          <p:nvCxnSpPr>
            <p:cNvPr id="42" name="Straight Arrow Connector 41">
              <a:extLst>
                <a:ext uri="{FF2B5EF4-FFF2-40B4-BE49-F238E27FC236}">
                  <a16:creationId xmlns:a16="http://schemas.microsoft.com/office/drawing/2014/main" id="{056BC309-5529-1E6D-D113-0BA04425CDD4}"/>
                </a:ext>
              </a:extLst>
            </p:cNvPr>
            <p:cNvCxnSpPr>
              <a:cxnSpLocks/>
            </p:cNvCxnSpPr>
            <p:nvPr/>
          </p:nvCxnSpPr>
          <p:spPr>
            <a:xfrm flipV="1">
              <a:off x="3889440" y="4128213"/>
              <a:ext cx="0" cy="338611"/>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4335FD7-01E3-775C-C95A-40640CCF8115}"/>
                </a:ext>
              </a:extLst>
            </p:cNvPr>
            <p:cNvCxnSpPr>
              <a:cxnSpLocks/>
            </p:cNvCxnSpPr>
            <p:nvPr/>
          </p:nvCxnSpPr>
          <p:spPr>
            <a:xfrm flipV="1">
              <a:off x="3889440" y="2670140"/>
              <a:ext cx="0" cy="536333"/>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F74AF26-724C-D009-D012-3D3500A8F57F}"/>
                </a:ext>
              </a:extLst>
            </p:cNvPr>
            <p:cNvCxnSpPr>
              <a:cxnSpLocks/>
            </p:cNvCxnSpPr>
            <p:nvPr/>
          </p:nvCxnSpPr>
          <p:spPr>
            <a:xfrm flipV="1">
              <a:off x="3889440" y="3340905"/>
              <a:ext cx="0" cy="584789"/>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56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a:extLst>
              <a:ext uri="{FF2B5EF4-FFF2-40B4-BE49-F238E27FC236}">
                <a16:creationId xmlns:a16="http://schemas.microsoft.com/office/drawing/2014/main" id="{7CE61FAC-A0E5-5DA7-3D20-6BC00DDF26C1}"/>
              </a:ext>
            </a:extLst>
          </p:cNvPr>
          <p:cNvSpPr txBox="1"/>
          <p:nvPr/>
        </p:nvSpPr>
        <p:spPr>
          <a:xfrm>
            <a:off x="1850834" y="4664926"/>
            <a:ext cx="3418670" cy="338554"/>
          </a:xfrm>
          <a:prstGeom prst="rect">
            <a:avLst/>
          </a:prstGeom>
          <a:noFill/>
        </p:spPr>
        <p:txBody>
          <a:bodyPr wrap="square">
            <a:spAutoFit/>
          </a:bodyPr>
          <a:lstStyle/>
          <a:p>
            <a:pPr defTabSz="457200">
              <a:defRPr/>
            </a:pPr>
            <a:r>
              <a:rPr lang="en-US" sz="1600" dirty="0">
                <a:solidFill>
                  <a:srgbClr val="FFFFFF"/>
                </a:solidFill>
                <a:latin typeface="Helvetica" pitchFamily="2" charset="0"/>
                <a:cs typeface="Arial" panose="020B0604020202020204" pitchFamily="34" charset="0"/>
              </a:rPr>
              <a:t>300-500ms</a:t>
            </a:r>
          </a:p>
        </p:txBody>
      </p:sp>
      <p:cxnSp>
        <p:nvCxnSpPr>
          <p:cNvPr id="72" name="Straight Connector 71">
            <a:extLst>
              <a:ext uri="{FF2B5EF4-FFF2-40B4-BE49-F238E27FC236}">
                <a16:creationId xmlns:a16="http://schemas.microsoft.com/office/drawing/2014/main" id="{289AC7B7-E3E0-D46C-2DC8-F378551AAA8E}"/>
              </a:ext>
            </a:extLst>
          </p:cNvPr>
          <p:cNvCxnSpPr>
            <a:cxnSpLocks/>
          </p:cNvCxnSpPr>
          <p:nvPr/>
        </p:nvCxnSpPr>
        <p:spPr>
          <a:xfrm flipH="1" flipV="1">
            <a:off x="1416170" y="4041590"/>
            <a:ext cx="0" cy="492624"/>
          </a:xfrm>
          <a:prstGeom prst="line">
            <a:avLst/>
          </a:prstGeom>
          <a:ln w="19050">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AE8A86EF-2201-D772-4CED-336794AE2A9D}"/>
              </a:ext>
            </a:extLst>
          </p:cNvPr>
          <p:cNvGrpSpPr/>
          <p:nvPr/>
        </p:nvGrpSpPr>
        <p:grpSpPr>
          <a:xfrm>
            <a:off x="862021" y="3180692"/>
            <a:ext cx="2816891" cy="1221706"/>
            <a:chOff x="5608233" y="2654595"/>
            <a:chExt cx="3193781" cy="1322387"/>
          </a:xfrm>
        </p:grpSpPr>
        <p:sp>
          <p:nvSpPr>
            <p:cNvPr id="77" name="Line 82">
              <a:extLst>
                <a:ext uri="{FF2B5EF4-FFF2-40B4-BE49-F238E27FC236}">
                  <a16:creationId xmlns:a16="http://schemas.microsoft.com/office/drawing/2014/main" id="{551C044A-0C5A-3091-8436-42E8B6BAAE88}"/>
                </a:ext>
              </a:extLst>
            </p:cNvPr>
            <p:cNvSpPr>
              <a:spLocks noChangeAspect="1" noChangeShapeType="1"/>
            </p:cNvSpPr>
            <p:nvPr/>
          </p:nvSpPr>
          <p:spPr bwMode="auto">
            <a:xfrm>
              <a:off x="6103938" y="3524545"/>
              <a:ext cx="2478087" cy="0"/>
            </a:xfrm>
            <a:prstGeom prst="line">
              <a:avLst/>
            </a:prstGeom>
            <a:noFill/>
            <a:ln w="28575">
              <a:solidFill>
                <a:srgbClr val="FFFFFF"/>
              </a:solidFill>
              <a:round/>
              <a:headEnd/>
              <a:tailEnd/>
            </a:ln>
          </p:spPr>
          <p:txBody>
            <a:bodyPr wrap="none"/>
            <a:lstStyle/>
            <a:p>
              <a:pPr algn="ctr" fontAlgn="base">
                <a:spcBef>
                  <a:spcPct val="0"/>
                </a:spcBef>
                <a:spcAft>
                  <a:spcPct val="0"/>
                </a:spcAft>
                <a:defRPr/>
              </a:pPr>
              <a:endParaRPr lang="en-US" sz="1400" kern="0">
                <a:solidFill>
                  <a:srgbClr val="000000"/>
                </a:solidFill>
                <a:latin typeface="Times New Roman" charset="0"/>
                <a:ea typeface="ＭＳ Ｐゴシック" charset="-128"/>
              </a:endParaRPr>
            </a:p>
          </p:txBody>
        </p:sp>
        <p:sp>
          <p:nvSpPr>
            <p:cNvPr id="78" name="Line 83">
              <a:extLst>
                <a:ext uri="{FF2B5EF4-FFF2-40B4-BE49-F238E27FC236}">
                  <a16:creationId xmlns:a16="http://schemas.microsoft.com/office/drawing/2014/main" id="{278DF3EA-1931-6EB0-12F6-081F8A595A7A}"/>
                </a:ext>
              </a:extLst>
            </p:cNvPr>
            <p:cNvSpPr>
              <a:spLocks noChangeAspect="1" noChangeShapeType="1"/>
            </p:cNvSpPr>
            <p:nvPr/>
          </p:nvSpPr>
          <p:spPr bwMode="auto">
            <a:xfrm>
              <a:off x="8513763" y="3445170"/>
              <a:ext cx="0" cy="168275"/>
            </a:xfrm>
            <a:prstGeom prst="line">
              <a:avLst/>
            </a:prstGeom>
            <a:noFill/>
            <a:ln w="28575">
              <a:solidFill>
                <a:srgbClr val="FFFFFF"/>
              </a:solidFill>
              <a:round/>
              <a:headEnd/>
              <a:tailEnd/>
            </a:ln>
          </p:spPr>
          <p:txBody>
            <a:bodyPr wrap="none"/>
            <a:lstStyle/>
            <a:p>
              <a:pPr algn="ctr" fontAlgn="base">
                <a:spcBef>
                  <a:spcPct val="0"/>
                </a:spcBef>
                <a:spcAft>
                  <a:spcPct val="0"/>
                </a:spcAft>
                <a:defRPr/>
              </a:pPr>
              <a:endParaRPr lang="en-US" sz="1400" kern="0">
                <a:solidFill>
                  <a:srgbClr val="000000"/>
                </a:solidFill>
                <a:latin typeface="Times New Roman" charset="0"/>
                <a:ea typeface="ＭＳ Ｐゴシック" charset="-128"/>
              </a:endParaRPr>
            </a:p>
          </p:txBody>
        </p:sp>
        <p:sp>
          <p:nvSpPr>
            <p:cNvPr id="79" name="Text Box 84">
              <a:extLst>
                <a:ext uri="{FF2B5EF4-FFF2-40B4-BE49-F238E27FC236}">
                  <a16:creationId xmlns:a16="http://schemas.microsoft.com/office/drawing/2014/main" id="{BFFD95B1-E3F7-0F6F-27AA-DB6512B1346A}"/>
                </a:ext>
              </a:extLst>
            </p:cNvPr>
            <p:cNvSpPr txBox="1">
              <a:spLocks noChangeAspect="1" noChangeArrowheads="1"/>
            </p:cNvSpPr>
            <p:nvPr/>
          </p:nvSpPr>
          <p:spPr bwMode="auto">
            <a:xfrm>
              <a:off x="8225508" y="3161007"/>
              <a:ext cx="576506" cy="299827"/>
            </a:xfrm>
            <a:prstGeom prst="rect">
              <a:avLst/>
            </a:prstGeom>
            <a:noFill/>
            <a:ln w="28575">
              <a:noFill/>
              <a:miter lim="800000"/>
              <a:headEnd/>
              <a:tailEnd/>
            </a:ln>
          </p:spPr>
          <p:txBody>
            <a:bodyPr wrap="none">
              <a:spAutoFit/>
            </a:bodyPr>
            <a:lstStyle/>
            <a:p>
              <a:pPr algn="ctr" fontAlgn="base">
                <a:spcBef>
                  <a:spcPct val="0"/>
                </a:spcBef>
                <a:spcAft>
                  <a:spcPct val="0"/>
                </a:spcAft>
                <a:defRPr/>
              </a:pPr>
              <a:r>
                <a:rPr lang="en-US" sz="1200" dirty="0">
                  <a:solidFill>
                    <a:srgbClr val="FFFFFF"/>
                  </a:solidFill>
                  <a:latin typeface="Arial"/>
                  <a:ea typeface="ＭＳ Ｐゴシック" charset="-128"/>
                </a:rPr>
                <a:t>1sec</a:t>
              </a:r>
            </a:p>
          </p:txBody>
        </p:sp>
        <p:sp>
          <p:nvSpPr>
            <p:cNvPr id="89" name="Text Box 85">
              <a:extLst>
                <a:ext uri="{FF2B5EF4-FFF2-40B4-BE49-F238E27FC236}">
                  <a16:creationId xmlns:a16="http://schemas.microsoft.com/office/drawing/2014/main" id="{F90FCE5D-238C-5249-B0FC-63CD20A4B36B}"/>
                </a:ext>
              </a:extLst>
            </p:cNvPr>
            <p:cNvSpPr txBox="1">
              <a:spLocks noChangeAspect="1" noChangeArrowheads="1"/>
            </p:cNvSpPr>
            <p:nvPr/>
          </p:nvSpPr>
          <p:spPr bwMode="auto">
            <a:xfrm>
              <a:off x="5608233" y="2892894"/>
              <a:ext cx="580141" cy="299827"/>
            </a:xfrm>
            <a:prstGeom prst="rect">
              <a:avLst/>
            </a:prstGeom>
            <a:noFill/>
            <a:ln w="28575">
              <a:noFill/>
              <a:miter lim="800000"/>
              <a:headEnd/>
              <a:tailEnd/>
            </a:ln>
          </p:spPr>
          <p:txBody>
            <a:bodyPr wrap="none">
              <a:spAutoFit/>
            </a:bodyPr>
            <a:lstStyle/>
            <a:p>
              <a:pPr algn="ctr" fontAlgn="base">
                <a:spcBef>
                  <a:spcPct val="0"/>
                </a:spcBef>
                <a:spcAft>
                  <a:spcPct val="0"/>
                </a:spcAft>
                <a:defRPr/>
              </a:pPr>
              <a:r>
                <a:rPr lang="en-US" sz="1200" kern="0" dirty="0">
                  <a:solidFill>
                    <a:srgbClr val="FFFFFF"/>
                  </a:solidFill>
                  <a:latin typeface="Arial"/>
                  <a:ea typeface="ＭＳ Ｐゴシック" charset="-128"/>
                </a:rPr>
                <a:t>-2</a:t>
              </a:r>
              <a:r>
                <a:rPr lang="en-US" sz="1200" kern="0" dirty="0">
                  <a:solidFill>
                    <a:srgbClr val="FFFFFF"/>
                  </a:solidFill>
                  <a:latin typeface="Arial"/>
                  <a:ea typeface="ＭＳ Ｐゴシック" charset="-128"/>
                  <a:cs typeface="Arial" charset="0"/>
                </a:rPr>
                <a:t>µV</a:t>
              </a:r>
            </a:p>
          </p:txBody>
        </p:sp>
        <p:sp>
          <p:nvSpPr>
            <p:cNvPr id="90" name="Line 86">
              <a:extLst>
                <a:ext uri="{FF2B5EF4-FFF2-40B4-BE49-F238E27FC236}">
                  <a16:creationId xmlns:a16="http://schemas.microsoft.com/office/drawing/2014/main" id="{ADE85F6B-35E9-89DD-159D-51B4DD7D7A2A}"/>
                </a:ext>
              </a:extLst>
            </p:cNvPr>
            <p:cNvSpPr>
              <a:spLocks noChangeAspect="1" noChangeShapeType="1"/>
            </p:cNvSpPr>
            <p:nvPr/>
          </p:nvSpPr>
          <p:spPr bwMode="auto">
            <a:xfrm>
              <a:off x="6251575" y="3038770"/>
              <a:ext cx="0" cy="476758"/>
            </a:xfrm>
            <a:prstGeom prst="line">
              <a:avLst/>
            </a:prstGeom>
            <a:noFill/>
            <a:ln w="28575">
              <a:solidFill>
                <a:srgbClr val="FFFFFF"/>
              </a:solidFill>
              <a:round/>
              <a:headEnd/>
              <a:tailEnd/>
            </a:ln>
          </p:spPr>
          <p:txBody>
            <a:bodyPr wrap="none"/>
            <a:lstStyle/>
            <a:p>
              <a:pPr algn="ctr" fontAlgn="base">
                <a:spcBef>
                  <a:spcPct val="0"/>
                </a:spcBef>
                <a:spcAft>
                  <a:spcPct val="0"/>
                </a:spcAft>
                <a:defRPr/>
              </a:pPr>
              <a:endParaRPr lang="en-US" sz="1400" kern="0">
                <a:solidFill>
                  <a:srgbClr val="000000"/>
                </a:solidFill>
                <a:latin typeface="Times New Roman" charset="0"/>
                <a:ea typeface="ＭＳ Ｐゴシック" charset="-128"/>
              </a:endParaRPr>
            </a:p>
          </p:txBody>
        </p:sp>
        <p:sp>
          <p:nvSpPr>
            <p:cNvPr id="92" name="Line 87">
              <a:extLst>
                <a:ext uri="{FF2B5EF4-FFF2-40B4-BE49-F238E27FC236}">
                  <a16:creationId xmlns:a16="http://schemas.microsoft.com/office/drawing/2014/main" id="{0BBE76CD-910F-8EB4-BA3B-E0EE3E329D87}"/>
                </a:ext>
              </a:extLst>
            </p:cNvPr>
            <p:cNvSpPr>
              <a:spLocks noChangeAspect="1" noChangeShapeType="1"/>
            </p:cNvSpPr>
            <p:nvPr/>
          </p:nvSpPr>
          <p:spPr bwMode="auto">
            <a:xfrm rot="-5400000">
              <a:off x="6250782" y="2934788"/>
              <a:ext cx="0" cy="207963"/>
            </a:xfrm>
            <a:prstGeom prst="line">
              <a:avLst/>
            </a:prstGeom>
            <a:noFill/>
            <a:ln w="28575">
              <a:solidFill>
                <a:srgbClr val="FFFFFF"/>
              </a:solidFill>
              <a:round/>
              <a:headEnd/>
              <a:tailEnd/>
            </a:ln>
          </p:spPr>
          <p:txBody>
            <a:bodyPr wrap="none"/>
            <a:lstStyle/>
            <a:p>
              <a:pPr algn="ctr" fontAlgn="base">
                <a:spcBef>
                  <a:spcPct val="0"/>
                </a:spcBef>
                <a:spcAft>
                  <a:spcPct val="0"/>
                </a:spcAft>
                <a:defRPr/>
              </a:pPr>
              <a:endParaRPr lang="en-US" sz="1400" kern="0">
                <a:solidFill>
                  <a:srgbClr val="000000"/>
                </a:solidFill>
                <a:latin typeface="Times New Roman" charset="0"/>
                <a:ea typeface="ＭＳ Ｐゴシック" charset="-128"/>
              </a:endParaRPr>
            </a:p>
          </p:txBody>
        </p:sp>
        <p:sp>
          <p:nvSpPr>
            <p:cNvPr id="96" name="Freeform 99">
              <a:extLst>
                <a:ext uri="{FF2B5EF4-FFF2-40B4-BE49-F238E27FC236}">
                  <a16:creationId xmlns:a16="http://schemas.microsoft.com/office/drawing/2014/main" id="{462FBF7F-E903-84C9-CBC1-0163712BA9DD}"/>
                </a:ext>
              </a:extLst>
            </p:cNvPr>
            <p:cNvSpPr>
              <a:spLocks/>
            </p:cNvSpPr>
            <p:nvPr/>
          </p:nvSpPr>
          <p:spPr bwMode="auto">
            <a:xfrm>
              <a:off x="6116638" y="2654595"/>
              <a:ext cx="2497138" cy="1322387"/>
            </a:xfrm>
            <a:custGeom>
              <a:avLst/>
              <a:gdLst>
                <a:gd name="T0" fmla="*/ 0 w 1680"/>
                <a:gd name="T1" fmla="*/ 657 h 946"/>
                <a:gd name="T2" fmla="*/ 81 w 1680"/>
                <a:gd name="T3" fmla="*/ 604 h 946"/>
                <a:gd name="T4" fmla="*/ 182 w 1680"/>
                <a:gd name="T5" fmla="*/ 484 h 946"/>
                <a:gd name="T6" fmla="*/ 254 w 1680"/>
                <a:gd name="T7" fmla="*/ 604 h 946"/>
                <a:gd name="T8" fmla="*/ 360 w 1680"/>
                <a:gd name="T9" fmla="*/ 921 h 946"/>
                <a:gd name="T10" fmla="*/ 489 w 1680"/>
                <a:gd name="T11" fmla="*/ 753 h 946"/>
                <a:gd name="T12" fmla="*/ 580 w 1680"/>
                <a:gd name="T13" fmla="*/ 191 h 946"/>
                <a:gd name="T14" fmla="*/ 686 w 1680"/>
                <a:gd name="T15" fmla="*/ 105 h 946"/>
                <a:gd name="T16" fmla="*/ 820 w 1680"/>
                <a:gd name="T17" fmla="*/ 28 h 946"/>
                <a:gd name="T18" fmla="*/ 998 w 1680"/>
                <a:gd name="T19" fmla="*/ 273 h 946"/>
                <a:gd name="T20" fmla="*/ 1084 w 1680"/>
                <a:gd name="T21" fmla="*/ 541 h 946"/>
                <a:gd name="T22" fmla="*/ 1248 w 1680"/>
                <a:gd name="T23" fmla="*/ 781 h 946"/>
                <a:gd name="T24" fmla="*/ 1680 w 1680"/>
                <a:gd name="T25" fmla="*/ 906 h 9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0"/>
                <a:gd name="T40" fmla="*/ 0 h 946"/>
                <a:gd name="T41" fmla="*/ 1680 w 1680"/>
                <a:gd name="T42" fmla="*/ 946 h 9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0" h="946">
                  <a:moveTo>
                    <a:pt x="0" y="657"/>
                  </a:moveTo>
                  <a:cubicBezTo>
                    <a:pt x="25" y="645"/>
                    <a:pt x="51" y="633"/>
                    <a:pt x="81" y="604"/>
                  </a:cubicBezTo>
                  <a:cubicBezTo>
                    <a:pt x="111" y="575"/>
                    <a:pt x="153" y="484"/>
                    <a:pt x="182" y="484"/>
                  </a:cubicBezTo>
                  <a:cubicBezTo>
                    <a:pt x="211" y="484"/>
                    <a:pt x="224" y="531"/>
                    <a:pt x="254" y="604"/>
                  </a:cubicBezTo>
                  <a:cubicBezTo>
                    <a:pt x="284" y="677"/>
                    <a:pt x="321" y="896"/>
                    <a:pt x="360" y="921"/>
                  </a:cubicBezTo>
                  <a:cubicBezTo>
                    <a:pt x="399" y="946"/>
                    <a:pt x="452" y="875"/>
                    <a:pt x="489" y="753"/>
                  </a:cubicBezTo>
                  <a:cubicBezTo>
                    <a:pt x="526" y="631"/>
                    <a:pt x="547" y="299"/>
                    <a:pt x="580" y="191"/>
                  </a:cubicBezTo>
                  <a:cubicBezTo>
                    <a:pt x="613" y="83"/>
                    <a:pt x="646" y="132"/>
                    <a:pt x="686" y="105"/>
                  </a:cubicBezTo>
                  <a:cubicBezTo>
                    <a:pt x="726" y="78"/>
                    <a:pt x="768" y="0"/>
                    <a:pt x="820" y="28"/>
                  </a:cubicBezTo>
                  <a:cubicBezTo>
                    <a:pt x="872" y="56"/>
                    <a:pt x="954" y="187"/>
                    <a:pt x="998" y="273"/>
                  </a:cubicBezTo>
                  <a:cubicBezTo>
                    <a:pt x="1042" y="359"/>
                    <a:pt x="1042" y="456"/>
                    <a:pt x="1084" y="541"/>
                  </a:cubicBezTo>
                  <a:cubicBezTo>
                    <a:pt x="1126" y="626"/>
                    <a:pt x="1149" y="720"/>
                    <a:pt x="1248" y="781"/>
                  </a:cubicBezTo>
                  <a:cubicBezTo>
                    <a:pt x="1347" y="842"/>
                    <a:pt x="1513" y="874"/>
                    <a:pt x="1680" y="906"/>
                  </a:cubicBezTo>
                </a:path>
              </a:pathLst>
            </a:custGeom>
            <a:noFill/>
            <a:ln w="28575">
              <a:solidFill>
                <a:schemeClr val="accent3"/>
              </a:solidFill>
              <a:round/>
              <a:headEnd/>
              <a:tailEnd/>
            </a:ln>
          </p:spPr>
          <p:txBody>
            <a:bodyPr wrap="none"/>
            <a:lstStyle/>
            <a:p>
              <a:pPr algn="ctr" fontAlgn="base">
                <a:spcBef>
                  <a:spcPct val="0"/>
                </a:spcBef>
                <a:spcAft>
                  <a:spcPct val="0"/>
                </a:spcAft>
                <a:defRPr/>
              </a:pPr>
              <a:endParaRPr lang="en-US" sz="1400">
                <a:solidFill>
                  <a:srgbClr val="000000"/>
                </a:solidFill>
                <a:latin typeface="Times New Roman" charset="0"/>
                <a:ea typeface="ＭＳ Ｐゴシック" charset="-128"/>
              </a:endParaRPr>
            </a:p>
          </p:txBody>
        </p:sp>
      </p:grpSp>
      <p:sp>
        <p:nvSpPr>
          <p:cNvPr id="75" name="Text Box 84">
            <a:extLst>
              <a:ext uri="{FF2B5EF4-FFF2-40B4-BE49-F238E27FC236}">
                <a16:creationId xmlns:a16="http://schemas.microsoft.com/office/drawing/2014/main" id="{FB40948B-80D7-2375-929C-7EDA8446CF70}"/>
              </a:ext>
            </a:extLst>
          </p:cNvPr>
          <p:cNvSpPr txBox="1">
            <a:spLocks noChangeAspect="1" noChangeArrowheads="1"/>
          </p:cNvSpPr>
          <p:nvPr/>
        </p:nvSpPr>
        <p:spPr bwMode="auto">
          <a:xfrm>
            <a:off x="1818095" y="3978276"/>
            <a:ext cx="1122423" cy="276999"/>
          </a:xfrm>
          <a:prstGeom prst="rect">
            <a:avLst/>
          </a:prstGeom>
          <a:noFill/>
          <a:ln w="28575">
            <a:noFill/>
            <a:miter lim="800000"/>
            <a:headEnd/>
            <a:tailEnd/>
          </a:ln>
        </p:spPr>
        <p:txBody>
          <a:bodyPr wrap="none">
            <a:spAutoFit/>
          </a:bodyPr>
          <a:lstStyle/>
          <a:p>
            <a:pPr algn="ctr" fontAlgn="base">
              <a:spcBef>
                <a:spcPct val="0"/>
              </a:spcBef>
              <a:spcAft>
                <a:spcPct val="0"/>
              </a:spcAft>
              <a:defRPr/>
            </a:pPr>
            <a:r>
              <a:rPr lang="en-US" sz="1200" dirty="0">
                <a:solidFill>
                  <a:srgbClr val="FFFFFF"/>
                </a:solidFill>
                <a:latin typeface="Arial"/>
                <a:ea typeface="ＭＳ Ｐゴシック" charset="-128"/>
              </a:rPr>
              <a:t>300  400  500</a:t>
            </a:r>
          </a:p>
        </p:txBody>
      </p:sp>
      <p:sp>
        <p:nvSpPr>
          <p:cNvPr id="123" name="Freeform 95">
            <a:extLst>
              <a:ext uri="{FF2B5EF4-FFF2-40B4-BE49-F238E27FC236}">
                <a16:creationId xmlns:a16="http://schemas.microsoft.com/office/drawing/2014/main" id="{92ADD24E-4364-B90F-05D0-565E55CBB2C0}"/>
              </a:ext>
            </a:extLst>
          </p:cNvPr>
          <p:cNvSpPr>
            <a:spLocks/>
          </p:cNvSpPr>
          <p:nvPr/>
        </p:nvSpPr>
        <p:spPr bwMode="auto">
          <a:xfrm>
            <a:off x="1309078" y="3627410"/>
            <a:ext cx="2214605" cy="700907"/>
          </a:xfrm>
          <a:custGeom>
            <a:avLst/>
            <a:gdLst>
              <a:gd name="T0" fmla="*/ 0 w 1690"/>
              <a:gd name="T1" fmla="*/ 343 h 601"/>
              <a:gd name="T2" fmla="*/ 82 w 1690"/>
              <a:gd name="T3" fmla="*/ 286 h 601"/>
              <a:gd name="T4" fmla="*/ 149 w 1690"/>
              <a:gd name="T5" fmla="*/ 171 h 601"/>
              <a:gd name="T6" fmla="*/ 235 w 1690"/>
              <a:gd name="T7" fmla="*/ 238 h 601"/>
              <a:gd name="T8" fmla="*/ 302 w 1690"/>
              <a:gd name="T9" fmla="*/ 439 h 601"/>
              <a:gd name="T10" fmla="*/ 389 w 1690"/>
              <a:gd name="T11" fmla="*/ 593 h 601"/>
              <a:gd name="T12" fmla="*/ 494 w 1690"/>
              <a:gd name="T13" fmla="*/ 487 h 601"/>
              <a:gd name="T14" fmla="*/ 571 w 1690"/>
              <a:gd name="T15" fmla="*/ 132 h 601"/>
              <a:gd name="T16" fmla="*/ 730 w 1690"/>
              <a:gd name="T17" fmla="*/ 51 h 601"/>
              <a:gd name="T18" fmla="*/ 926 w 1690"/>
              <a:gd name="T19" fmla="*/ 46 h 601"/>
              <a:gd name="T20" fmla="*/ 1123 w 1690"/>
              <a:gd name="T21" fmla="*/ 329 h 601"/>
              <a:gd name="T22" fmla="*/ 1402 w 1690"/>
              <a:gd name="T23" fmla="*/ 521 h 601"/>
              <a:gd name="T24" fmla="*/ 1690 w 1690"/>
              <a:gd name="T25" fmla="*/ 569 h 6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0"/>
              <a:gd name="T40" fmla="*/ 0 h 601"/>
              <a:gd name="T41" fmla="*/ 1690 w 1690"/>
              <a:gd name="T42" fmla="*/ 601 h 6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0" h="601">
                <a:moveTo>
                  <a:pt x="0" y="343"/>
                </a:moveTo>
                <a:cubicBezTo>
                  <a:pt x="28" y="329"/>
                  <a:pt x="57" y="315"/>
                  <a:pt x="82" y="286"/>
                </a:cubicBezTo>
                <a:cubicBezTo>
                  <a:pt x="107" y="257"/>
                  <a:pt x="124" y="179"/>
                  <a:pt x="149" y="171"/>
                </a:cubicBezTo>
                <a:cubicBezTo>
                  <a:pt x="174" y="163"/>
                  <a:pt x="210" y="193"/>
                  <a:pt x="235" y="238"/>
                </a:cubicBezTo>
                <a:cubicBezTo>
                  <a:pt x="260" y="283"/>
                  <a:pt x="276" y="380"/>
                  <a:pt x="302" y="439"/>
                </a:cubicBezTo>
                <a:cubicBezTo>
                  <a:pt x="328" y="498"/>
                  <a:pt x="357" y="585"/>
                  <a:pt x="389" y="593"/>
                </a:cubicBezTo>
                <a:cubicBezTo>
                  <a:pt x="421" y="601"/>
                  <a:pt x="464" y="564"/>
                  <a:pt x="494" y="487"/>
                </a:cubicBezTo>
                <a:cubicBezTo>
                  <a:pt x="524" y="410"/>
                  <a:pt x="532" y="205"/>
                  <a:pt x="571" y="132"/>
                </a:cubicBezTo>
                <a:cubicBezTo>
                  <a:pt x="610" y="59"/>
                  <a:pt x="671" y="65"/>
                  <a:pt x="730" y="51"/>
                </a:cubicBezTo>
                <a:cubicBezTo>
                  <a:pt x="789" y="37"/>
                  <a:pt x="860" y="0"/>
                  <a:pt x="926" y="46"/>
                </a:cubicBezTo>
                <a:cubicBezTo>
                  <a:pt x="992" y="92"/>
                  <a:pt x="1044" y="250"/>
                  <a:pt x="1123" y="329"/>
                </a:cubicBezTo>
                <a:cubicBezTo>
                  <a:pt x="1202" y="408"/>
                  <a:pt x="1308" y="481"/>
                  <a:pt x="1402" y="521"/>
                </a:cubicBezTo>
                <a:cubicBezTo>
                  <a:pt x="1496" y="561"/>
                  <a:pt x="1593" y="565"/>
                  <a:pt x="1690" y="569"/>
                </a:cubicBezTo>
              </a:path>
            </a:pathLst>
          </a:custGeom>
          <a:noFill/>
          <a:ln w="28575">
            <a:solidFill>
              <a:schemeClr val="tx2"/>
            </a:solidFill>
            <a:round/>
            <a:headEnd/>
            <a:tailEnd/>
          </a:ln>
        </p:spPr>
        <p:txBody>
          <a:bodyPr wrap="none"/>
          <a:lstStyle/>
          <a:p>
            <a:pPr algn="ctr" fontAlgn="base">
              <a:spcBef>
                <a:spcPct val="0"/>
              </a:spcBef>
              <a:spcAft>
                <a:spcPct val="0"/>
              </a:spcAft>
              <a:defRPr/>
            </a:pPr>
            <a:endParaRPr lang="en-US" sz="1400">
              <a:solidFill>
                <a:srgbClr val="000000"/>
              </a:solidFill>
              <a:latin typeface="Times New Roman" charset="0"/>
              <a:ea typeface="ＭＳ Ｐゴシック" charset="-128"/>
            </a:endParaRPr>
          </a:p>
        </p:txBody>
      </p:sp>
      <p:cxnSp>
        <p:nvCxnSpPr>
          <p:cNvPr id="13" name="Straight Arrow Connector 12"/>
          <p:cNvCxnSpPr/>
          <p:nvPr/>
        </p:nvCxnSpPr>
        <p:spPr>
          <a:xfrm>
            <a:off x="2354201" y="3242733"/>
            <a:ext cx="0" cy="395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7CE61FAC-A0E5-5DA7-3D20-6BC00DDF26C1}"/>
              </a:ext>
            </a:extLst>
          </p:cNvPr>
          <p:cNvSpPr txBox="1"/>
          <p:nvPr/>
        </p:nvSpPr>
        <p:spPr>
          <a:xfrm>
            <a:off x="1761421" y="2657789"/>
            <a:ext cx="1710694" cy="369332"/>
          </a:xfrm>
          <a:prstGeom prst="rect">
            <a:avLst/>
          </a:prstGeom>
          <a:noFill/>
        </p:spPr>
        <p:txBody>
          <a:bodyPr wrap="square">
            <a:spAutoFit/>
          </a:bodyPr>
          <a:lstStyle/>
          <a:p>
            <a:pPr defTabSz="457200">
              <a:defRPr/>
            </a:pPr>
            <a:r>
              <a:rPr lang="en-US" dirty="0">
                <a:solidFill>
                  <a:srgbClr val="FFFFFF"/>
                </a:solidFill>
                <a:latin typeface="Arial" panose="020B0604020202020204" pitchFamily="34" charset="0"/>
                <a:cs typeface="Arial" panose="020B0604020202020204" pitchFamily="34" charset="0"/>
              </a:rPr>
              <a:t>N400 effect</a:t>
            </a:r>
          </a:p>
        </p:txBody>
      </p:sp>
      <p:grpSp>
        <p:nvGrpSpPr>
          <p:cNvPr id="8" name="Group 7">
            <a:extLst>
              <a:ext uri="{FF2B5EF4-FFF2-40B4-BE49-F238E27FC236}">
                <a16:creationId xmlns:a16="http://schemas.microsoft.com/office/drawing/2014/main" id="{B856E414-82EB-C71E-AA82-6C15B64317DD}"/>
              </a:ext>
            </a:extLst>
          </p:cNvPr>
          <p:cNvGrpSpPr/>
          <p:nvPr/>
        </p:nvGrpSpPr>
        <p:grpSpPr>
          <a:xfrm>
            <a:off x="3894984" y="2669736"/>
            <a:ext cx="2592593" cy="2073936"/>
            <a:chOff x="3060530" y="3429000"/>
            <a:chExt cx="2592593" cy="2073936"/>
          </a:xfrm>
        </p:grpSpPr>
        <p:sp>
          <p:nvSpPr>
            <p:cNvPr id="208" name="TextBox 207">
              <a:extLst>
                <a:ext uri="{FF2B5EF4-FFF2-40B4-BE49-F238E27FC236}">
                  <a16:creationId xmlns:a16="http://schemas.microsoft.com/office/drawing/2014/main" id="{7CE61FAC-A0E5-5DA7-3D20-6BC00DDF26C1}"/>
                </a:ext>
              </a:extLst>
            </p:cNvPr>
            <p:cNvSpPr txBox="1"/>
            <p:nvPr/>
          </p:nvSpPr>
          <p:spPr>
            <a:xfrm>
              <a:off x="3657600" y="3429000"/>
              <a:ext cx="1849186" cy="369332"/>
            </a:xfrm>
            <a:prstGeom prst="rect">
              <a:avLst/>
            </a:prstGeom>
            <a:noFill/>
          </p:spPr>
          <p:txBody>
            <a:bodyPr wrap="square">
              <a:spAutoFit/>
            </a:bodyPr>
            <a:lstStyle/>
            <a:p>
              <a:pPr algn="ctr" defTabSz="457200">
                <a:defRPr/>
              </a:pPr>
              <a:r>
                <a:rPr lang="en-US" dirty="0" err="1">
                  <a:solidFill>
                    <a:srgbClr val="FFFFFF"/>
                  </a:solidFill>
                  <a:latin typeface="Arial" panose="020B0604020202020204" pitchFamily="34" charset="0"/>
                  <a:cs typeface="Arial" panose="020B0604020202020204" pitchFamily="34" charset="0"/>
                </a:rPr>
                <a:t>Unpred</a:t>
              </a:r>
              <a:r>
                <a:rPr lang="en-US" dirty="0">
                  <a:solidFill>
                    <a:srgbClr val="FFFFFF"/>
                  </a:solidFill>
                  <a:latin typeface="Arial" panose="020B0604020202020204" pitchFamily="34" charset="0"/>
                  <a:cs typeface="Arial" panose="020B0604020202020204" pitchFamily="34" charset="0"/>
                </a:rPr>
                <a:t>. − Pred.</a:t>
              </a:r>
            </a:p>
          </p:txBody>
        </p:sp>
        <p:grpSp>
          <p:nvGrpSpPr>
            <p:cNvPr id="209" name="Group 208">
              <a:extLst>
                <a:ext uri="{FF2B5EF4-FFF2-40B4-BE49-F238E27FC236}">
                  <a16:creationId xmlns:a16="http://schemas.microsoft.com/office/drawing/2014/main" id="{89D2E4C7-EA94-C207-7890-78578E54A9C3}"/>
                </a:ext>
              </a:extLst>
            </p:cNvPr>
            <p:cNvGrpSpPr>
              <a:grpSpLocks noChangeAspect="1"/>
            </p:cNvGrpSpPr>
            <p:nvPr/>
          </p:nvGrpSpPr>
          <p:grpSpPr>
            <a:xfrm>
              <a:off x="3962400" y="4844683"/>
              <a:ext cx="1690723" cy="536668"/>
              <a:chOff x="6501664" y="3279273"/>
              <a:chExt cx="1265269" cy="504335"/>
            </a:xfrm>
          </p:grpSpPr>
          <p:pic>
            <p:nvPicPr>
              <p:cNvPr id="210" name="Picture 209">
                <a:extLst>
                  <a:ext uri="{FF2B5EF4-FFF2-40B4-BE49-F238E27FC236}">
                    <a16:creationId xmlns:a16="http://schemas.microsoft.com/office/drawing/2014/main" id="{4E2FF620-60C5-491F-E620-289D9719289C}"/>
                  </a:ext>
                </a:extLst>
              </p:cNvPr>
              <p:cNvPicPr>
                <a:picLocks noChangeAspect="1" noChangeArrowheads="1"/>
              </p:cNvPicPr>
              <p:nvPr/>
            </p:nvPicPr>
            <p:blipFill>
              <a:blip r:embed="rId5">
                <a:clrChange>
                  <a:clrFrom>
                    <a:srgbClr val="323232"/>
                  </a:clrFrom>
                  <a:clrTo>
                    <a:srgbClr val="323232">
                      <a:alpha val="0"/>
                    </a:srgbClr>
                  </a:clrTo>
                </a:clrChange>
              </a:blip>
              <a:srcRect/>
              <a:stretch>
                <a:fillRect/>
              </a:stretch>
            </p:blipFill>
            <p:spPr bwMode="auto">
              <a:xfrm flipV="1">
                <a:off x="6501664" y="3279273"/>
                <a:ext cx="1265269" cy="504335"/>
              </a:xfrm>
              <a:prstGeom prst="rect">
                <a:avLst/>
              </a:prstGeom>
              <a:noFill/>
              <a:ln w="9525">
                <a:noFill/>
                <a:miter lim="800000"/>
                <a:headEnd/>
                <a:tailEnd/>
              </a:ln>
            </p:spPr>
          </p:pic>
          <p:sp>
            <p:nvSpPr>
              <p:cNvPr id="235" name="Oval 234">
                <a:extLst>
                  <a:ext uri="{FF2B5EF4-FFF2-40B4-BE49-F238E27FC236}">
                    <a16:creationId xmlns:a16="http://schemas.microsoft.com/office/drawing/2014/main" id="{1E649EA4-0AE6-4568-C6D1-D74E5240C9B5}"/>
                  </a:ext>
                </a:extLst>
              </p:cNvPr>
              <p:cNvSpPr/>
              <p:nvPr/>
            </p:nvSpPr>
            <p:spPr>
              <a:xfrm rot="21116662">
                <a:off x="6814980" y="3340401"/>
                <a:ext cx="459949" cy="242801"/>
              </a:xfrm>
              <a:prstGeom prst="ellipse">
                <a:avLst/>
              </a:prstGeom>
              <a:solidFill>
                <a:srgbClr val="FF4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9844">
                  <a:defRPr/>
                </a:pPr>
                <a:endParaRPr lang="en-US" sz="1929" dirty="0">
                  <a:solidFill>
                    <a:srgbClr val="FFFFFF"/>
                  </a:solidFill>
                  <a:latin typeface="Arial"/>
                </a:endParaRPr>
              </a:p>
            </p:txBody>
          </p:sp>
          <p:sp>
            <p:nvSpPr>
              <p:cNvPr id="236" name="Oval 235">
                <a:extLst>
                  <a:ext uri="{FF2B5EF4-FFF2-40B4-BE49-F238E27FC236}">
                    <a16:creationId xmlns:a16="http://schemas.microsoft.com/office/drawing/2014/main" id="{31447E3D-D0EB-537A-B414-A0DF6585A08D}"/>
                  </a:ext>
                </a:extLst>
              </p:cNvPr>
              <p:cNvSpPr/>
              <p:nvPr/>
            </p:nvSpPr>
            <p:spPr>
              <a:xfrm rot="558635">
                <a:off x="6860845" y="3614116"/>
                <a:ext cx="405352" cy="50996"/>
              </a:xfrm>
              <a:prstGeom prst="ellipse">
                <a:avLst/>
              </a:prstGeom>
              <a:solidFill>
                <a:srgbClr val="FF4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9844">
                  <a:defRPr/>
                </a:pPr>
                <a:endParaRPr lang="en-US" sz="1929">
                  <a:solidFill>
                    <a:srgbClr val="FFFFFF"/>
                  </a:solidFill>
                  <a:latin typeface="Arial"/>
                </a:endParaRPr>
              </a:p>
            </p:txBody>
          </p:sp>
        </p:grpSp>
        <p:grpSp>
          <p:nvGrpSpPr>
            <p:cNvPr id="237" name="Group 236">
              <a:extLst>
                <a:ext uri="{FF2B5EF4-FFF2-40B4-BE49-F238E27FC236}">
                  <a16:creationId xmlns:a16="http://schemas.microsoft.com/office/drawing/2014/main" id="{9E037491-0C33-24BF-01E6-C1D163199BBA}"/>
                </a:ext>
              </a:extLst>
            </p:cNvPr>
            <p:cNvGrpSpPr>
              <a:grpSpLocks noChangeAspect="1"/>
            </p:cNvGrpSpPr>
            <p:nvPr/>
          </p:nvGrpSpPr>
          <p:grpSpPr>
            <a:xfrm>
              <a:off x="3962400" y="3780134"/>
              <a:ext cx="1690723" cy="1096666"/>
              <a:chOff x="6543677" y="3563573"/>
              <a:chExt cx="1265270" cy="1030591"/>
            </a:xfrm>
          </p:grpSpPr>
          <p:grpSp>
            <p:nvGrpSpPr>
              <p:cNvPr id="241" name="Group 240">
                <a:extLst>
                  <a:ext uri="{FF2B5EF4-FFF2-40B4-BE49-F238E27FC236}">
                    <a16:creationId xmlns:a16="http://schemas.microsoft.com/office/drawing/2014/main" id="{AD570228-F839-C967-B300-096CF52E5C3D}"/>
                  </a:ext>
                </a:extLst>
              </p:cNvPr>
              <p:cNvGrpSpPr/>
              <p:nvPr/>
            </p:nvGrpSpPr>
            <p:grpSpPr>
              <a:xfrm>
                <a:off x="6543677" y="3563573"/>
                <a:ext cx="1265270" cy="1030591"/>
                <a:chOff x="6610530" y="3380969"/>
                <a:chExt cx="1265270" cy="1030591"/>
              </a:xfrm>
            </p:grpSpPr>
            <p:pic>
              <p:nvPicPr>
                <p:cNvPr id="243" name="Picture 242">
                  <a:extLst>
                    <a:ext uri="{FF2B5EF4-FFF2-40B4-BE49-F238E27FC236}">
                      <a16:creationId xmlns:a16="http://schemas.microsoft.com/office/drawing/2014/main" id="{B96FA058-4ACC-3102-FB1B-419388FBC237}"/>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610530" y="3380969"/>
                  <a:ext cx="1265270" cy="1030591"/>
                </a:xfrm>
                <a:prstGeom prst="rect">
                  <a:avLst/>
                </a:prstGeom>
                <a:noFill/>
              </p:spPr>
            </p:pic>
            <p:sp>
              <p:nvSpPr>
                <p:cNvPr id="244" name="Oval 243">
                  <a:extLst>
                    <a:ext uri="{FF2B5EF4-FFF2-40B4-BE49-F238E27FC236}">
                      <a16:creationId xmlns:a16="http://schemas.microsoft.com/office/drawing/2014/main" id="{8BB8C995-77C8-3736-4DE5-E000FC8577D3}"/>
                    </a:ext>
                  </a:extLst>
                </p:cNvPr>
                <p:cNvSpPr/>
                <p:nvPr/>
              </p:nvSpPr>
              <p:spPr>
                <a:xfrm rot="20835100">
                  <a:off x="6930927" y="4099061"/>
                  <a:ext cx="471876" cy="225346"/>
                </a:xfrm>
                <a:prstGeom prst="ellipse">
                  <a:avLst/>
                </a:prstGeom>
                <a:solidFill>
                  <a:srgbClr val="FF4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9844">
                    <a:defRPr/>
                  </a:pPr>
                  <a:endParaRPr lang="en-US" sz="1929" dirty="0">
                    <a:solidFill>
                      <a:srgbClr val="FFFFFF"/>
                    </a:solidFill>
                    <a:latin typeface="Arial"/>
                  </a:endParaRPr>
                </a:p>
              </p:txBody>
            </p:sp>
          </p:grpSp>
          <p:sp>
            <p:nvSpPr>
              <p:cNvPr id="242" name="Oval 241">
                <a:extLst>
                  <a:ext uri="{FF2B5EF4-FFF2-40B4-BE49-F238E27FC236}">
                    <a16:creationId xmlns:a16="http://schemas.microsoft.com/office/drawing/2014/main" id="{0F37F955-DD77-C61C-3410-17A028D642E3}"/>
                  </a:ext>
                </a:extLst>
              </p:cNvPr>
              <p:cNvSpPr/>
              <p:nvPr/>
            </p:nvSpPr>
            <p:spPr>
              <a:xfrm rot="20414693">
                <a:off x="6878918" y="4194832"/>
                <a:ext cx="405352" cy="80175"/>
              </a:xfrm>
              <a:prstGeom prst="ellipse">
                <a:avLst/>
              </a:prstGeom>
              <a:solidFill>
                <a:srgbClr val="FF4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9844">
                  <a:defRPr/>
                </a:pPr>
                <a:endParaRPr lang="en-US" sz="1929">
                  <a:solidFill>
                    <a:srgbClr val="FFFFFF"/>
                  </a:solidFill>
                  <a:latin typeface="Arial"/>
                </a:endParaRPr>
              </a:p>
            </p:txBody>
          </p:sp>
        </p:grpSp>
        <p:sp>
          <p:nvSpPr>
            <p:cNvPr id="245" name="Rectangle 244">
              <a:extLst>
                <a:ext uri="{FF2B5EF4-FFF2-40B4-BE49-F238E27FC236}">
                  <a16:creationId xmlns:a16="http://schemas.microsoft.com/office/drawing/2014/main" id="{77DAF9B2-CEE3-DC51-ECEE-355CA57E75D8}"/>
                </a:ext>
              </a:extLst>
            </p:cNvPr>
            <p:cNvSpPr/>
            <p:nvPr/>
          </p:nvSpPr>
          <p:spPr>
            <a:xfrm flipH="1">
              <a:off x="3352800" y="3819525"/>
              <a:ext cx="372218" cy="261610"/>
            </a:xfrm>
            <a:prstGeom prst="rect">
              <a:avLst/>
            </a:prstGeom>
          </p:spPr>
          <p:txBody>
            <a:bodyPr wrap="none">
              <a:spAutoFit/>
            </a:bodyPr>
            <a:lstStyle/>
            <a:p>
              <a:pPr defTabSz="685800">
                <a:defRPr/>
              </a:pPr>
              <a:r>
                <a:rPr lang="en-US" sz="1100" dirty="0" err="1">
                  <a:solidFill>
                    <a:srgbClr val="FFFFFF"/>
                  </a:solidFill>
                  <a:latin typeface="Arial" panose="020B0604020202020204" pitchFamily="34" charset="0"/>
                  <a:cs typeface="Arial" panose="020B0604020202020204" pitchFamily="34" charset="0"/>
                </a:rPr>
                <a:t>ms</a:t>
              </a:r>
              <a:endParaRPr lang="en-US" sz="1100" dirty="0">
                <a:solidFill>
                  <a:srgbClr val="FFFFFF"/>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C98C908-B77B-DF47-69E6-9033C80A72D1}"/>
                </a:ext>
              </a:extLst>
            </p:cNvPr>
            <p:cNvSpPr/>
            <p:nvPr/>
          </p:nvSpPr>
          <p:spPr>
            <a:xfrm rot="587384" flipV="1">
              <a:off x="4956995" y="5045188"/>
              <a:ext cx="207153" cy="223016"/>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srgbClr val="FFFFFF"/>
                </a:solidFill>
                <a:latin typeface="Calibri" panose="020F0502020204030204"/>
              </a:endParaRPr>
            </a:p>
          </p:txBody>
        </p:sp>
        <p:sp>
          <p:nvSpPr>
            <p:cNvPr id="248" name="Rectangle 247">
              <a:extLst>
                <a:ext uri="{FF2B5EF4-FFF2-40B4-BE49-F238E27FC236}">
                  <a16:creationId xmlns:a16="http://schemas.microsoft.com/office/drawing/2014/main" id="{77DAF9B2-CEE3-DC51-ECEE-355CA57E75D8}"/>
                </a:ext>
              </a:extLst>
            </p:cNvPr>
            <p:cNvSpPr/>
            <p:nvPr/>
          </p:nvSpPr>
          <p:spPr>
            <a:xfrm flipH="1">
              <a:off x="3060531" y="5203584"/>
              <a:ext cx="420307" cy="261610"/>
            </a:xfrm>
            <a:prstGeom prst="rect">
              <a:avLst/>
            </a:prstGeom>
          </p:spPr>
          <p:txBody>
            <a:bodyPr wrap="none">
              <a:spAutoFit/>
            </a:bodyPr>
            <a:lstStyle/>
            <a:p>
              <a:pPr algn="r" defTabSz="685800">
                <a:defRPr/>
              </a:pPr>
              <a:r>
                <a:rPr lang="en-US" sz="1100" b="1" dirty="0">
                  <a:solidFill>
                    <a:srgbClr val="FFFFFF"/>
                  </a:solidFill>
                  <a:latin typeface="Arial" panose="020B0604020202020204" pitchFamily="34" charset="0"/>
                  <a:cs typeface="Arial" panose="020B0604020202020204" pitchFamily="34" charset="0"/>
                </a:rPr>
                <a:t>250</a:t>
              </a:r>
            </a:p>
          </p:txBody>
        </p:sp>
        <p:grpSp>
          <p:nvGrpSpPr>
            <p:cNvPr id="25" name="Group 24"/>
            <p:cNvGrpSpPr/>
            <p:nvPr/>
          </p:nvGrpSpPr>
          <p:grpSpPr>
            <a:xfrm>
              <a:off x="3427417" y="4039896"/>
              <a:ext cx="93570" cy="1463040"/>
              <a:chOff x="3427417" y="4039896"/>
              <a:chExt cx="93570" cy="1463040"/>
            </a:xfrm>
          </p:grpSpPr>
          <p:cxnSp>
            <p:nvCxnSpPr>
              <p:cNvPr id="48" name="Straight Connector 47">
                <a:extLst>
                  <a:ext uri="{FF2B5EF4-FFF2-40B4-BE49-F238E27FC236}">
                    <a16:creationId xmlns:a16="http://schemas.microsoft.com/office/drawing/2014/main" id="{25A48AB0-CF29-1E14-B4E0-575EAA89AAD3}"/>
                  </a:ext>
                </a:extLst>
              </p:cNvPr>
              <p:cNvCxnSpPr>
                <a:cxnSpLocks/>
              </p:cNvCxnSpPr>
              <p:nvPr/>
            </p:nvCxnSpPr>
            <p:spPr>
              <a:xfrm flipH="1">
                <a:off x="3438691" y="4230138"/>
                <a:ext cx="82296"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43FE359C-9E00-7B0D-DE79-34B2B064426C}"/>
                  </a:ext>
                </a:extLst>
              </p:cNvPr>
              <p:cNvCxnSpPr>
                <a:cxnSpLocks/>
              </p:cNvCxnSpPr>
              <p:nvPr/>
            </p:nvCxnSpPr>
            <p:spPr>
              <a:xfrm flipH="1">
                <a:off x="3442192" y="4507392"/>
                <a:ext cx="78795"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F24388D-DCCD-7081-95CB-7D066AC0AD8E}"/>
                  </a:ext>
                </a:extLst>
              </p:cNvPr>
              <p:cNvCxnSpPr>
                <a:cxnSpLocks/>
              </p:cNvCxnSpPr>
              <p:nvPr/>
            </p:nvCxnSpPr>
            <p:spPr>
              <a:xfrm flipH="1">
                <a:off x="3438691" y="5339152"/>
                <a:ext cx="82296"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3CD4FC5-93D6-EA6F-62D0-CCACD137356A}"/>
                  </a:ext>
                </a:extLst>
              </p:cNvPr>
              <p:cNvCxnSpPr>
                <a:cxnSpLocks/>
              </p:cNvCxnSpPr>
              <p:nvPr/>
            </p:nvCxnSpPr>
            <p:spPr>
              <a:xfrm flipV="1">
                <a:off x="3520987" y="4039896"/>
                <a:ext cx="0" cy="1463040"/>
              </a:xfrm>
              <a:prstGeom prst="line">
                <a:avLst/>
              </a:prstGeom>
              <a:ln w="1905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9" name="Straight Connector 248">
                <a:extLst>
                  <a:ext uri="{FF2B5EF4-FFF2-40B4-BE49-F238E27FC236}">
                    <a16:creationId xmlns:a16="http://schemas.microsoft.com/office/drawing/2014/main" id="{BF24388D-DCCD-7081-95CB-7D066AC0AD8E}"/>
                  </a:ext>
                </a:extLst>
              </p:cNvPr>
              <p:cNvCxnSpPr>
                <a:cxnSpLocks/>
              </p:cNvCxnSpPr>
              <p:nvPr/>
            </p:nvCxnSpPr>
            <p:spPr>
              <a:xfrm flipH="1">
                <a:off x="3438691" y="4784646"/>
                <a:ext cx="82296"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BF24388D-DCCD-7081-95CB-7D066AC0AD8E}"/>
                  </a:ext>
                </a:extLst>
              </p:cNvPr>
              <p:cNvCxnSpPr>
                <a:cxnSpLocks/>
              </p:cNvCxnSpPr>
              <p:nvPr/>
            </p:nvCxnSpPr>
            <p:spPr>
              <a:xfrm flipH="1">
                <a:off x="3427417" y="5061899"/>
                <a:ext cx="9357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grpSp>
        <p:sp>
          <p:nvSpPr>
            <p:cNvPr id="251" name="Rectangle 250">
              <a:extLst>
                <a:ext uri="{FF2B5EF4-FFF2-40B4-BE49-F238E27FC236}">
                  <a16:creationId xmlns:a16="http://schemas.microsoft.com/office/drawing/2014/main" id="{77DAF9B2-CEE3-DC51-ECEE-355CA57E75D8}"/>
                </a:ext>
              </a:extLst>
            </p:cNvPr>
            <p:cNvSpPr/>
            <p:nvPr/>
          </p:nvSpPr>
          <p:spPr>
            <a:xfrm flipH="1">
              <a:off x="3060530" y="4378685"/>
              <a:ext cx="420308" cy="261610"/>
            </a:xfrm>
            <a:prstGeom prst="rect">
              <a:avLst/>
            </a:prstGeom>
          </p:spPr>
          <p:txBody>
            <a:bodyPr wrap="none">
              <a:spAutoFit/>
            </a:bodyPr>
            <a:lstStyle/>
            <a:p>
              <a:pPr algn="r" defTabSz="685800">
                <a:defRPr/>
              </a:pPr>
              <a:r>
                <a:rPr lang="en-US" sz="1100" b="1" dirty="0">
                  <a:solidFill>
                    <a:srgbClr val="FFFFFF"/>
                  </a:solidFill>
                  <a:latin typeface="Arial" panose="020B0604020202020204" pitchFamily="34" charset="0"/>
                  <a:cs typeface="Arial" panose="020B0604020202020204" pitchFamily="34" charset="0"/>
                </a:rPr>
                <a:t>400</a:t>
              </a:r>
            </a:p>
          </p:txBody>
        </p:sp>
        <p:sp>
          <p:nvSpPr>
            <p:cNvPr id="252" name="Rectangle 251">
              <a:extLst>
                <a:ext uri="{FF2B5EF4-FFF2-40B4-BE49-F238E27FC236}">
                  <a16:creationId xmlns:a16="http://schemas.microsoft.com/office/drawing/2014/main" id="{77DAF9B2-CEE3-DC51-ECEE-355CA57E75D8}"/>
                </a:ext>
              </a:extLst>
            </p:cNvPr>
            <p:cNvSpPr/>
            <p:nvPr/>
          </p:nvSpPr>
          <p:spPr>
            <a:xfrm flipH="1">
              <a:off x="3060530" y="4928617"/>
              <a:ext cx="420308" cy="261610"/>
            </a:xfrm>
            <a:prstGeom prst="rect">
              <a:avLst/>
            </a:prstGeom>
          </p:spPr>
          <p:txBody>
            <a:bodyPr wrap="none">
              <a:spAutoFit/>
            </a:bodyPr>
            <a:lstStyle/>
            <a:p>
              <a:pPr algn="r" defTabSz="685800">
                <a:defRPr/>
              </a:pPr>
              <a:r>
                <a:rPr lang="en-US" sz="1050" dirty="0">
                  <a:solidFill>
                    <a:srgbClr val="FFFFFF"/>
                  </a:solidFill>
                  <a:latin typeface="Arial" panose="020B0604020202020204" pitchFamily="34" charset="0"/>
                  <a:cs typeface="Arial" panose="020B0604020202020204" pitchFamily="34" charset="0"/>
                </a:rPr>
                <a:t>300</a:t>
              </a:r>
            </a:p>
          </p:txBody>
        </p:sp>
        <p:sp>
          <p:nvSpPr>
            <p:cNvPr id="253" name="Rectangle 252">
              <a:extLst>
                <a:ext uri="{FF2B5EF4-FFF2-40B4-BE49-F238E27FC236}">
                  <a16:creationId xmlns:a16="http://schemas.microsoft.com/office/drawing/2014/main" id="{77DAF9B2-CEE3-DC51-ECEE-355CA57E75D8}"/>
                </a:ext>
              </a:extLst>
            </p:cNvPr>
            <p:cNvSpPr/>
            <p:nvPr/>
          </p:nvSpPr>
          <p:spPr>
            <a:xfrm flipH="1">
              <a:off x="3060530" y="4653651"/>
              <a:ext cx="420308" cy="261610"/>
            </a:xfrm>
            <a:prstGeom prst="rect">
              <a:avLst/>
            </a:prstGeom>
          </p:spPr>
          <p:txBody>
            <a:bodyPr wrap="none">
              <a:spAutoFit/>
            </a:bodyPr>
            <a:lstStyle/>
            <a:p>
              <a:pPr algn="r" defTabSz="685800">
                <a:defRPr/>
              </a:pPr>
              <a:r>
                <a:rPr lang="en-US" sz="1050" dirty="0">
                  <a:solidFill>
                    <a:srgbClr val="FFFFFF"/>
                  </a:solidFill>
                  <a:latin typeface="Arial" panose="020B0604020202020204" pitchFamily="34" charset="0"/>
                  <a:cs typeface="Arial" panose="020B0604020202020204" pitchFamily="34" charset="0"/>
                </a:rPr>
                <a:t>350</a:t>
              </a:r>
            </a:p>
          </p:txBody>
        </p:sp>
        <p:sp>
          <p:nvSpPr>
            <p:cNvPr id="254" name="Rectangle 253">
              <a:extLst>
                <a:ext uri="{FF2B5EF4-FFF2-40B4-BE49-F238E27FC236}">
                  <a16:creationId xmlns:a16="http://schemas.microsoft.com/office/drawing/2014/main" id="{77DAF9B2-CEE3-DC51-ECEE-355CA57E75D8}"/>
                </a:ext>
              </a:extLst>
            </p:cNvPr>
            <p:cNvSpPr/>
            <p:nvPr/>
          </p:nvSpPr>
          <p:spPr>
            <a:xfrm flipH="1">
              <a:off x="3060530" y="4103719"/>
              <a:ext cx="420308" cy="261610"/>
            </a:xfrm>
            <a:prstGeom prst="rect">
              <a:avLst/>
            </a:prstGeom>
          </p:spPr>
          <p:txBody>
            <a:bodyPr wrap="none">
              <a:spAutoFit/>
            </a:bodyPr>
            <a:lstStyle/>
            <a:p>
              <a:pPr algn="r" defTabSz="685800">
                <a:defRPr/>
              </a:pPr>
              <a:r>
                <a:rPr lang="en-US" sz="1050" dirty="0">
                  <a:solidFill>
                    <a:srgbClr val="FFFFFF"/>
                  </a:solidFill>
                  <a:latin typeface="Arial" panose="020B0604020202020204" pitchFamily="34" charset="0"/>
                  <a:cs typeface="Arial" panose="020B0604020202020204" pitchFamily="34" charset="0"/>
                </a:rPr>
                <a:t>450</a:t>
              </a:r>
            </a:p>
          </p:txBody>
        </p:sp>
      </p:grpSp>
      <p:sp>
        <p:nvSpPr>
          <p:cNvPr id="28" name="Rectangle 27">
            <a:extLst>
              <a:ext uri="{FF2B5EF4-FFF2-40B4-BE49-F238E27FC236}">
                <a16:creationId xmlns:a16="http://schemas.microsoft.com/office/drawing/2014/main" id="{8D19B7E9-D744-9F56-8779-91046D3EF2CF}"/>
              </a:ext>
            </a:extLst>
          </p:cNvPr>
          <p:cNvSpPr/>
          <p:nvPr/>
        </p:nvSpPr>
        <p:spPr>
          <a:xfrm>
            <a:off x="728292" y="120521"/>
            <a:ext cx="10735415" cy="523220"/>
          </a:xfrm>
          <a:prstGeom prst="rect">
            <a:avLst/>
          </a:prstGeom>
        </p:spPr>
        <p:txBody>
          <a:bodyPr wrap="square">
            <a:spAutoFit/>
          </a:bodyPr>
          <a:lstStyle/>
          <a:p>
            <a:pPr algn="ctr" defTabSz="342900">
              <a:defRPr/>
            </a:pPr>
            <a:r>
              <a:rPr lang="en-US" sz="2800" b="1" dirty="0">
                <a:solidFill>
                  <a:srgbClr val="FFFF00"/>
                </a:solidFill>
                <a:latin typeface="Helvetica" panose="020B0604020202020204" pitchFamily="34" charset="0"/>
                <a:cs typeface="Helvetica" panose="020B0604020202020204" pitchFamily="34" charset="0"/>
              </a:rPr>
              <a:t>What Large Language Models </a:t>
            </a:r>
            <a:r>
              <a:rPr lang="en-US" sz="2800" b="1" i="1" dirty="0">
                <a:solidFill>
                  <a:srgbClr val="FFFF00"/>
                </a:solidFill>
                <a:latin typeface="Helvetica" panose="020B0604020202020204" pitchFamily="34" charset="0"/>
                <a:cs typeface="Helvetica" panose="020B0604020202020204" pitchFamily="34" charset="0"/>
              </a:rPr>
              <a:t>cannot</a:t>
            </a:r>
            <a:r>
              <a:rPr lang="en-US" sz="2800" b="1" dirty="0">
                <a:solidFill>
                  <a:srgbClr val="FFFF00"/>
                </a:solidFill>
                <a:latin typeface="Helvetica" panose="020B0604020202020204" pitchFamily="34" charset="0"/>
                <a:cs typeface="Helvetica" panose="020B0604020202020204" pitchFamily="34" charset="0"/>
              </a:rPr>
              <a:t> tell us</a:t>
            </a:r>
          </a:p>
        </p:txBody>
      </p:sp>
      <p:sp>
        <p:nvSpPr>
          <p:cNvPr id="30" name="Rectangle 29">
            <a:extLst>
              <a:ext uri="{FF2B5EF4-FFF2-40B4-BE49-F238E27FC236}">
                <a16:creationId xmlns:a16="http://schemas.microsoft.com/office/drawing/2014/main" id="{41F6E6D8-64BC-7437-8B22-126BCE0470B1}"/>
              </a:ext>
            </a:extLst>
          </p:cNvPr>
          <p:cNvSpPr/>
          <p:nvPr/>
        </p:nvSpPr>
        <p:spPr>
          <a:xfrm>
            <a:off x="1337400" y="690408"/>
            <a:ext cx="10235002" cy="1061829"/>
          </a:xfrm>
          <a:prstGeom prst="rect">
            <a:avLst/>
          </a:prstGeom>
        </p:spPr>
        <p:txBody>
          <a:bodyPr wrap="square">
            <a:spAutoFit/>
          </a:bodyPr>
          <a:lstStyle/>
          <a:p>
            <a:pPr algn="ctr" defTabSz="342900">
              <a:defRPr/>
            </a:pPr>
            <a:r>
              <a:rPr lang="en-US" sz="2100" b="1" i="1" dirty="0">
                <a:solidFill>
                  <a:schemeClr val="tx2"/>
                </a:solidFill>
                <a:latin typeface="Helvetica" panose="020B0604020202020204" pitchFamily="34" charset="0"/>
                <a:cs typeface="Helvetica" panose="020B0604020202020204" pitchFamily="34" charset="0"/>
              </a:rPr>
              <a:t>Where &amp; when the lexical predictive effects are observed in the brain</a:t>
            </a:r>
          </a:p>
          <a:p>
            <a:pPr algn="ctr" defTabSz="342900">
              <a:defRPr/>
            </a:pPr>
            <a:r>
              <a:rPr lang="en-US" sz="2100" dirty="0">
                <a:solidFill>
                  <a:schemeClr val="tx2"/>
                </a:solidFill>
              </a:rPr>
              <a:t>Left temporal and inferior frontal cortex</a:t>
            </a:r>
          </a:p>
          <a:p>
            <a:pPr algn="ctr" defTabSz="342900">
              <a:defRPr/>
            </a:pPr>
            <a:endParaRPr lang="en-US" sz="2100" b="1" dirty="0">
              <a:solidFill>
                <a:schemeClr val="tx2"/>
              </a:solidFill>
              <a:latin typeface="Helvetica" panose="020B0604020202020204" pitchFamily="34" charset="0"/>
              <a:cs typeface="Helvetica" panose="020B0604020202020204" pitchFamily="34" charset="0"/>
            </a:endParaRPr>
          </a:p>
        </p:txBody>
      </p:sp>
      <p:pic>
        <p:nvPicPr>
          <p:cNvPr id="31" name="implausible">
            <a:hlinkClick r:id="" action="ppaction://media"/>
            <a:extLst>
              <a:ext uri="{FF2B5EF4-FFF2-40B4-BE49-F238E27FC236}">
                <a16:creationId xmlns:a16="http://schemas.microsoft.com/office/drawing/2014/main" id="{D3A6EC89-B056-E86D-8162-6CE818646B2A}"/>
              </a:ext>
            </a:extLst>
          </p:cNvPr>
          <p:cNvPicPr>
            <a:picLocks noChangeAspect="1"/>
          </p:cNvPicPr>
          <p:nvPr>
            <a:videoFile r:link="rId1"/>
            <p:extLst>
              <p:ext uri="{DAA4B4D4-6D71-4841-9C94-3DE7FCFB9230}">
                <p14:media xmlns:p14="http://schemas.microsoft.com/office/powerpoint/2010/main" r:embed="rId2">
                  <p14:trim end="3694"/>
                </p14:media>
              </p:ext>
            </p:extLst>
          </p:nvPr>
        </p:nvPicPr>
        <p:blipFill rotWithShape="1">
          <a:blip r:embed="rId7"/>
          <a:srcRect r="57007" b="69639"/>
          <a:stretch>
            <a:fillRect/>
          </a:stretch>
        </p:blipFill>
        <p:spPr>
          <a:xfrm>
            <a:off x="7431323" y="1475739"/>
            <a:ext cx="3757618" cy="2853852"/>
          </a:xfrm>
          <a:prstGeom prst="rect">
            <a:avLst/>
          </a:prstGeom>
        </p:spPr>
      </p:pic>
      <p:pic>
        <p:nvPicPr>
          <p:cNvPr id="35" name="implausible ventral">
            <a:hlinkClick r:id="" action="ppaction://media"/>
            <a:extLst>
              <a:ext uri="{FF2B5EF4-FFF2-40B4-BE49-F238E27FC236}">
                <a16:creationId xmlns:a16="http://schemas.microsoft.com/office/drawing/2014/main" id="{DAC98728-229E-16D2-5636-9C14411E3994}"/>
              </a:ext>
            </a:extLst>
          </p:cNvPr>
          <p:cNvPicPr>
            <a:picLocks noChangeAspect="1"/>
          </p:cNvPicPr>
          <p:nvPr>
            <a:videoFile r:link="rId1"/>
            <p:extLst>
              <p:ext uri="{DAA4B4D4-6D71-4841-9C94-3DE7FCFB9230}">
                <p14:media xmlns:p14="http://schemas.microsoft.com/office/powerpoint/2010/main" r:embed="rId2">
                  <p14:trim end="3694"/>
                </p14:media>
              </p:ext>
            </p:extLst>
          </p:nvPr>
        </p:nvPicPr>
        <p:blipFill rotWithShape="1">
          <a:blip r:embed="rId7"/>
          <a:srcRect t="78033" r="57007" b="5079"/>
          <a:stretch>
            <a:fillRect/>
          </a:stretch>
        </p:blipFill>
        <p:spPr>
          <a:xfrm>
            <a:off x="7431323" y="4610535"/>
            <a:ext cx="3757618" cy="1587500"/>
          </a:xfrm>
          <a:prstGeom prst="rect">
            <a:avLst/>
          </a:prstGeom>
        </p:spPr>
      </p:pic>
    </p:spTree>
    <p:extLst>
      <p:ext uri="{BB962C8B-B14F-4D97-AF65-F5344CB8AC3E}">
        <p14:creationId xmlns:p14="http://schemas.microsoft.com/office/powerpoint/2010/main" val="351754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1"/>
                </p:tgtEl>
              </p:cMediaNode>
            </p:video>
            <p:video>
              <p:cMediaNode vol="80000">
                <p:cTn id="8" fill="hold" display="0">
                  <p:stCondLst>
                    <p:cond delay="indefinite"/>
                  </p:stCondLst>
                </p:cTn>
                <p:tgtEl>
                  <p:spTgt spid="3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D29500-4DC2-041D-54D5-56578A20C87F}"/>
              </a:ext>
            </a:extLst>
          </p:cNvPr>
          <p:cNvSpPr txBox="1"/>
          <p:nvPr/>
        </p:nvSpPr>
        <p:spPr>
          <a:xfrm>
            <a:off x="1008927" y="14396"/>
            <a:ext cx="1091214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And </a:t>
            </a:r>
            <a:r>
              <a:rPr lang="en-US" sz="2800" b="1" dirty="0">
                <a:solidFill>
                  <a:srgbClr val="FFFF00"/>
                </a:solidFill>
                <a:latin typeface="Arial"/>
              </a:rPr>
              <a:t>LLMs definitely cannot tell us that the brain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FFFF00"/>
                </a:solidFill>
                <a:latin typeface="Arial"/>
              </a:rPr>
              <a:t>does predictive coding!  </a:t>
            </a:r>
            <a:endParaRPr kumimoji="0" lang="en-US" sz="2800" b="1" i="0" u="none" strike="noStrike" kern="1200" cap="none" spc="0" normalizeH="0" baseline="0" noProof="0" dirty="0">
              <a:ln>
                <a:noFill/>
              </a:ln>
              <a:solidFill>
                <a:srgbClr val="FFFF00"/>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4F548B9E-2A97-9C0E-860B-182E09DB9757}"/>
              </a:ext>
            </a:extLst>
          </p:cNvPr>
          <p:cNvGrpSpPr/>
          <p:nvPr/>
        </p:nvGrpSpPr>
        <p:grpSpPr>
          <a:xfrm>
            <a:off x="2884647" y="2049772"/>
            <a:ext cx="5949695" cy="538550"/>
            <a:chOff x="2787445" y="1060421"/>
            <a:chExt cx="5949695" cy="538550"/>
          </a:xfrm>
        </p:grpSpPr>
        <p:sp>
          <p:nvSpPr>
            <p:cNvPr id="53" name="TextBox 52">
              <a:extLst>
                <a:ext uri="{FF2B5EF4-FFF2-40B4-BE49-F238E27FC236}">
                  <a16:creationId xmlns:a16="http://schemas.microsoft.com/office/drawing/2014/main" id="{A018A4CC-46F5-0AF7-23D8-7C894DAB7DA4}"/>
                </a:ext>
              </a:extLst>
            </p:cNvPr>
            <p:cNvSpPr txBox="1"/>
            <p:nvPr/>
          </p:nvSpPr>
          <p:spPr>
            <a:xfrm>
              <a:off x="3454860" y="1068086"/>
              <a:ext cx="52822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What</a:t>
              </a:r>
              <a:r>
                <a:rPr kumimoji="0" lang="en-US" sz="2800" b="1" i="1" u="none" strike="noStrike" kern="1200" cap="none" spc="0" normalizeH="0" baseline="0" noProof="0" dirty="0">
                  <a:ln>
                    <a:noFill/>
                  </a:ln>
                  <a:solidFill>
                    <a:srgbClr val="FFFFFF"/>
                  </a:solidFill>
                  <a:effectLst/>
                  <a:uLnTx/>
                  <a:uFillTx/>
                  <a:latin typeface="Arial"/>
                  <a:ea typeface="+mn-ea"/>
                  <a:cs typeface="+mn-cs"/>
                </a:rPr>
                <a:t> </a:t>
              </a:r>
              <a:r>
                <a:rPr kumimoji="0" lang="en-US" sz="2800" b="1" i="1" u="sng" strike="noStrike" kern="1200" cap="none" spc="0" normalizeH="0" baseline="0" noProof="0" dirty="0">
                  <a:ln>
                    <a:noFill/>
                  </a:ln>
                  <a:solidFill>
                    <a:srgbClr val="FFFFFF"/>
                  </a:solidFill>
                  <a:effectLst/>
                  <a:uLnTx/>
                  <a:uFillTx/>
                  <a:latin typeface="Arial"/>
                  <a:ea typeface="+mn-ea"/>
                  <a:cs typeface="+mn-cs"/>
                </a:rPr>
                <a:t>isn’t</a:t>
              </a:r>
              <a:r>
                <a:rPr kumimoji="0" lang="en-US" sz="2800" b="1" i="1" u="none" strike="noStrike" kern="1200" cap="none" spc="0" normalizeH="0" baseline="0" noProof="0" dirty="0">
                  <a:ln>
                    <a:noFill/>
                  </a:ln>
                  <a:solidFill>
                    <a:srgbClr val="FFFFFF"/>
                  </a:solidFill>
                  <a:effectLst/>
                  <a:uLnTx/>
                  <a:uFillTx/>
                  <a:latin typeface="Arial"/>
                  <a:ea typeface="+mn-ea"/>
                  <a:cs typeface="+mn-cs"/>
                </a:rPr>
                <a:t> </a:t>
              </a:r>
              <a:r>
                <a:rPr kumimoji="0" lang="en-US" sz="2800" b="1" i="0" u="none" strike="noStrike" kern="1200" cap="none" spc="0" normalizeH="0" baseline="0" noProof="0" dirty="0">
                  <a:ln>
                    <a:noFill/>
                  </a:ln>
                  <a:solidFill>
                    <a:srgbClr val="FFFFFF"/>
                  </a:solidFill>
                  <a:effectLst/>
                  <a:uLnTx/>
                  <a:uFillTx/>
                  <a:latin typeface="Arial"/>
                  <a:ea typeface="+mn-ea"/>
                  <a:cs typeface="+mn-cs"/>
                </a:rPr>
                <a:t>Predictive Coding?</a:t>
              </a:r>
            </a:p>
          </p:txBody>
        </p:sp>
        <p:sp>
          <p:nvSpPr>
            <p:cNvPr id="13" name="&quot;No&quot; Symbol 12">
              <a:extLst>
                <a:ext uri="{FF2B5EF4-FFF2-40B4-BE49-F238E27FC236}">
                  <a16:creationId xmlns:a16="http://schemas.microsoft.com/office/drawing/2014/main" id="{A543CEB4-E117-E458-5485-9C72173478EA}"/>
                </a:ext>
              </a:extLst>
            </p:cNvPr>
            <p:cNvSpPr>
              <a:spLocks noChangeAspect="1"/>
            </p:cNvSpPr>
            <p:nvPr/>
          </p:nvSpPr>
          <p:spPr>
            <a:xfrm>
              <a:off x="2787445" y="1060421"/>
              <a:ext cx="538550" cy="538550"/>
            </a:xfrm>
            <a:prstGeom prst="noSmoking">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7" name="Group 16">
            <a:extLst>
              <a:ext uri="{FF2B5EF4-FFF2-40B4-BE49-F238E27FC236}">
                <a16:creationId xmlns:a16="http://schemas.microsoft.com/office/drawing/2014/main" id="{559D05D2-1D62-DA37-E506-28C35A019635}"/>
              </a:ext>
            </a:extLst>
          </p:cNvPr>
          <p:cNvGrpSpPr/>
          <p:nvPr/>
        </p:nvGrpSpPr>
        <p:grpSpPr>
          <a:xfrm>
            <a:off x="1023917" y="2861517"/>
            <a:ext cx="10703788" cy="2524640"/>
            <a:chOff x="1023917" y="2861517"/>
            <a:chExt cx="10703788" cy="2524640"/>
          </a:xfrm>
        </p:grpSpPr>
        <p:grpSp>
          <p:nvGrpSpPr>
            <p:cNvPr id="15" name="Group 14">
              <a:extLst>
                <a:ext uri="{FF2B5EF4-FFF2-40B4-BE49-F238E27FC236}">
                  <a16:creationId xmlns:a16="http://schemas.microsoft.com/office/drawing/2014/main" id="{3C56BF87-5A9F-44C6-E08F-AB214768CA94}"/>
                </a:ext>
              </a:extLst>
            </p:cNvPr>
            <p:cNvGrpSpPr/>
            <p:nvPr/>
          </p:nvGrpSpPr>
          <p:grpSpPr>
            <a:xfrm>
              <a:off x="1041080" y="2861517"/>
              <a:ext cx="10686625" cy="2524640"/>
              <a:chOff x="943878" y="1872166"/>
              <a:chExt cx="10686625" cy="2524640"/>
            </a:xfrm>
          </p:grpSpPr>
          <p:sp>
            <p:nvSpPr>
              <p:cNvPr id="6" name="Multiply 5">
                <a:extLst>
                  <a:ext uri="{FF2B5EF4-FFF2-40B4-BE49-F238E27FC236}">
                    <a16:creationId xmlns:a16="http://schemas.microsoft.com/office/drawing/2014/main" id="{7B0FFD55-C3AB-29B2-D450-4341CD20CF1F}"/>
                  </a:ext>
                </a:extLst>
              </p:cNvPr>
              <p:cNvSpPr/>
              <p:nvPr/>
            </p:nvSpPr>
            <p:spPr>
              <a:xfrm>
                <a:off x="6605613" y="1872166"/>
                <a:ext cx="678426" cy="920196"/>
              </a:xfrm>
              <a:prstGeom prst="mathMultiply">
                <a:avLst>
                  <a:gd name="adj1" fmla="val 1265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EBEE32C-5E43-CFED-7F4B-0A49CF242485}"/>
                  </a:ext>
                </a:extLst>
              </p:cNvPr>
              <p:cNvGrpSpPr/>
              <p:nvPr/>
            </p:nvGrpSpPr>
            <p:grpSpPr>
              <a:xfrm>
                <a:off x="943878" y="2154643"/>
                <a:ext cx="10686625" cy="2242163"/>
                <a:chOff x="943878" y="2154643"/>
                <a:chExt cx="10686625" cy="2242163"/>
              </a:xfrm>
            </p:grpSpPr>
            <p:sp>
              <p:nvSpPr>
                <p:cNvPr id="10" name="Rectangle 9">
                  <a:extLst>
                    <a:ext uri="{FF2B5EF4-FFF2-40B4-BE49-F238E27FC236}">
                      <a16:creationId xmlns:a16="http://schemas.microsoft.com/office/drawing/2014/main" id="{E77BF320-4604-92C7-B16E-83E6B397ACEB}"/>
                    </a:ext>
                  </a:extLst>
                </p:cNvPr>
                <p:cNvSpPr/>
                <p:nvPr/>
              </p:nvSpPr>
              <p:spPr>
                <a:xfrm>
                  <a:off x="1650006" y="3240666"/>
                  <a:ext cx="4252384"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71450" algn="l"/>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Bayesian inference in the brain (one way of approximating this)</a:t>
                  </a:r>
                </a:p>
              </p:txBody>
            </p:sp>
            <p:sp>
              <p:nvSpPr>
                <p:cNvPr id="12" name="Rectangle 11">
                  <a:extLst>
                    <a:ext uri="{FF2B5EF4-FFF2-40B4-BE49-F238E27FC236}">
                      <a16:creationId xmlns:a16="http://schemas.microsoft.com/office/drawing/2014/main" id="{4F59D94D-34DB-9C4C-64C4-C5D652240C06}"/>
                    </a:ext>
                  </a:extLst>
                </p:cNvPr>
                <p:cNvSpPr/>
                <p:nvPr/>
              </p:nvSpPr>
              <p:spPr>
                <a:xfrm>
                  <a:off x="7175437" y="2154643"/>
                  <a:ext cx="445506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Any signature of “Prediction Error”</a:t>
                  </a:r>
                </a:p>
              </p:txBody>
            </p:sp>
            <p:sp>
              <p:nvSpPr>
                <p:cNvPr id="23" name="Rectangle 22">
                  <a:extLst>
                    <a:ext uri="{FF2B5EF4-FFF2-40B4-BE49-F238E27FC236}">
                      <a16:creationId xmlns:a16="http://schemas.microsoft.com/office/drawing/2014/main" id="{B7E6F15C-45F0-2066-0667-B621C738131F}"/>
                    </a:ext>
                  </a:extLst>
                </p:cNvPr>
                <p:cNvSpPr/>
                <p:nvPr/>
              </p:nvSpPr>
              <p:spPr>
                <a:xfrm>
                  <a:off x="7175437" y="2926062"/>
                  <a:ext cx="2887166"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Linguistic Violation</a:t>
                  </a:r>
                </a:p>
              </p:txBody>
            </p:sp>
            <p:sp>
              <p:nvSpPr>
                <p:cNvPr id="24" name="Rectangle 23">
                  <a:extLst>
                    <a:ext uri="{FF2B5EF4-FFF2-40B4-BE49-F238E27FC236}">
                      <a16:creationId xmlns:a16="http://schemas.microsoft.com/office/drawing/2014/main" id="{6621F08A-F897-45CB-DAF7-085F41F26057}"/>
                    </a:ext>
                  </a:extLst>
                </p:cNvPr>
                <p:cNvSpPr/>
                <p:nvPr/>
              </p:nvSpPr>
              <p:spPr>
                <a:xfrm>
                  <a:off x="7175437" y="3697480"/>
                  <a:ext cx="340349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Linguistic Error (anomaly)</a:t>
                  </a:r>
                </a:p>
              </p:txBody>
            </p:sp>
            <p:sp>
              <p:nvSpPr>
                <p:cNvPr id="4" name="Multiply 3">
                  <a:extLst>
                    <a:ext uri="{FF2B5EF4-FFF2-40B4-BE49-F238E27FC236}">
                      <a16:creationId xmlns:a16="http://schemas.microsoft.com/office/drawing/2014/main" id="{096A1B8C-6D9E-65A3-6BA1-7C6400604F92}"/>
                    </a:ext>
                  </a:extLst>
                </p:cNvPr>
                <p:cNvSpPr/>
                <p:nvPr/>
              </p:nvSpPr>
              <p:spPr>
                <a:xfrm>
                  <a:off x="943878" y="3134511"/>
                  <a:ext cx="678426" cy="920196"/>
                </a:xfrm>
                <a:prstGeom prst="mathMultiply">
                  <a:avLst>
                    <a:gd name="adj1" fmla="val 1265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a:extLst>
                    <a:ext uri="{FF2B5EF4-FFF2-40B4-BE49-F238E27FC236}">
                      <a16:creationId xmlns:a16="http://schemas.microsoft.com/office/drawing/2014/main" id="{2ECF90A7-010E-F024-D2B8-5782D623C21C}"/>
                    </a:ext>
                  </a:extLst>
                </p:cNvPr>
                <p:cNvSpPr/>
                <p:nvPr/>
              </p:nvSpPr>
              <p:spPr>
                <a:xfrm>
                  <a:off x="6605613" y="2705191"/>
                  <a:ext cx="678426" cy="920196"/>
                </a:xfrm>
                <a:prstGeom prst="mathMultiply">
                  <a:avLst>
                    <a:gd name="adj1" fmla="val 1265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a:extLst>
                    <a:ext uri="{FF2B5EF4-FFF2-40B4-BE49-F238E27FC236}">
                      <a16:creationId xmlns:a16="http://schemas.microsoft.com/office/drawing/2014/main" id="{176CFE3A-D623-DB15-C3FA-8C1A9D7861A0}"/>
                    </a:ext>
                  </a:extLst>
                </p:cNvPr>
                <p:cNvSpPr/>
                <p:nvPr/>
              </p:nvSpPr>
              <p:spPr>
                <a:xfrm>
                  <a:off x="6605613" y="3476610"/>
                  <a:ext cx="678426" cy="920196"/>
                </a:xfrm>
                <a:prstGeom prst="mathMultiply">
                  <a:avLst>
                    <a:gd name="adj1" fmla="val 1265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 name="Rectangle 13">
              <a:extLst>
                <a:ext uri="{FF2B5EF4-FFF2-40B4-BE49-F238E27FC236}">
                  <a16:creationId xmlns:a16="http://schemas.microsoft.com/office/drawing/2014/main" id="{D094BB3E-C9AB-72A0-4431-ACBACA3B16B9}"/>
                </a:ext>
              </a:extLst>
            </p:cNvPr>
            <p:cNvSpPr/>
            <p:nvPr/>
          </p:nvSpPr>
          <p:spPr>
            <a:xfrm>
              <a:off x="1730045" y="2969982"/>
              <a:ext cx="3941451"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71450" algn="l"/>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Anything-to-do-with-prediction-in-the-brain</a:t>
              </a:r>
            </a:p>
          </p:txBody>
        </p:sp>
        <p:sp>
          <p:nvSpPr>
            <p:cNvPr id="16" name="Multiply 15">
              <a:extLst>
                <a:ext uri="{FF2B5EF4-FFF2-40B4-BE49-F238E27FC236}">
                  <a16:creationId xmlns:a16="http://schemas.microsoft.com/office/drawing/2014/main" id="{41CCA736-BA9A-A9E0-E106-B7FCDB41F2F0}"/>
                </a:ext>
              </a:extLst>
            </p:cNvPr>
            <p:cNvSpPr/>
            <p:nvPr/>
          </p:nvSpPr>
          <p:spPr>
            <a:xfrm>
              <a:off x="1023917" y="2869780"/>
              <a:ext cx="678426" cy="920196"/>
            </a:xfrm>
            <a:prstGeom prst="mathMultiply">
              <a:avLst>
                <a:gd name="adj1" fmla="val 1265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7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2826636-6A08-A31A-BC1A-165FB06EE22F}"/>
              </a:ext>
            </a:extLst>
          </p:cNvPr>
          <p:cNvSpPr>
            <a:spLocks noGrp="1"/>
          </p:cNvSpPr>
          <p:nvPr>
            <p:ph type="title"/>
          </p:nvPr>
        </p:nvSpPr>
        <p:spPr>
          <a:xfrm>
            <a:off x="1989280" y="65526"/>
            <a:ext cx="8229600" cy="1143000"/>
          </a:xfrm>
        </p:spPr>
        <p:txBody>
          <a:bodyPr>
            <a:normAutofit/>
          </a:bodyPr>
          <a:lstStyle/>
          <a:p>
            <a:r>
              <a:rPr lang="en-US"/>
              <a:t>Coherent language output</a:t>
            </a:r>
          </a:p>
        </p:txBody>
      </p:sp>
      <p:sp>
        <p:nvSpPr>
          <p:cNvPr id="142" name="TextBox 141">
            <a:extLst>
              <a:ext uri="{FF2B5EF4-FFF2-40B4-BE49-F238E27FC236}">
                <a16:creationId xmlns:a16="http://schemas.microsoft.com/office/drawing/2014/main" id="{1CC09EA9-0DE9-7CC6-7351-603033B701AC}"/>
              </a:ext>
            </a:extLst>
          </p:cNvPr>
          <p:cNvSpPr txBox="1"/>
          <p:nvPr/>
        </p:nvSpPr>
        <p:spPr>
          <a:xfrm>
            <a:off x="2015433" y="670167"/>
            <a:ext cx="8793115" cy="830997"/>
          </a:xfrm>
          <a:prstGeom prst="rect">
            <a:avLst/>
          </a:prstGeom>
          <a:noFill/>
        </p:spPr>
        <p:txBody>
          <a:bodyPr wrap="square">
            <a:spAutoFit/>
          </a:bodyPr>
          <a:lstStyle/>
          <a:p>
            <a:pPr>
              <a:defRPr/>
            </a:pPr>
            <a:r>
              <a:rPr lang="en-US" sz="2400" dirty="0">
                <a:solidFill>
                  <a:srgbClr val="FFFFFF"/>
                </a:solidFill>
                <a:latin typeface="Arial"/>
              </a:rPr>
              <a:t>Speaker makes life easier for the listener by producing words that are somewhat </a:t>
            </a:r>
            <a:r>
              <a:rPr lang="en-US" sz="2400" i="1" dirty="0">
                <a:solidFill>
                  <a:srgbClr val="FFFFFF"/>
                </a:solidFill>
                <a:latin typeface="Arial"/>
              </a:rPr>
              <a:t>predictable</a:t>
            </a:r>
            <a:r>
              <a:rPr lang="en-US" sz="2400" dirty="0">
                <a:solidFill>
                  <a:srgbClr val="FFFFFF"/>
                </a:solidFill>
                <a:latin typeface="Arial"/>
              </a:rPr>
              <a:t> in relation to the prior context </a:t>
            </a:r>
          </a:p>
        </p:txBody>
      </p:sp>
      <p:grpSp>
        <p:nvGrpSpPr>
          <p:cNvPr id="4" name="Group 3">
            <a:extLst>
              <a:ext uri="{FF2B5EF4-FFF2-40B4-BE49-F238E27FC236}">
                <a16:creationId xmlns:a16="http://schemas.microsoft.com/office/drawing/2014/main" id="{51668DF2-42B0-CFDD-E5A7-0D27FC7639A8}"/>
              </a:ext>
            </a:extLst>
          </p:cNvPr>
          <p:cNvGrpSpPr/>
          <p:nvPr/>
        </p:nvGrpSpPr>
        <p:grpSpPr>
          <a:xfrm>
            <a:off x="1429244" y="1987483"/>
            <a:ext cx="9238757" cy="4988897"/>
            <a:chOff x="-94757" y="1600200"/>
            <a:chExt cx="9238757" cy="4988897"/>
          </a:xfrm>
        </p:grpSpPr>
        <p:sp>
          <p:nvSpPr>
            <p:cNvPr id="2" name="Content Placeholder 2">
              <a:extLst>
                <a:ext uri="{FF2B5EF4-FFF2-40B4-BE49-F238E27FC236}">
                  <a16:creationId xmlns:a16="http://schemas.microsoft.com/office/drawing/2014/main" id="{514954F7-C1FD-2AC7-C3DB-44DBA792FB18}"/>
                </a:ext>
              </a:extLst>
            </p:cNvPr>
            <p:cNvSpPr txBox="1">
              <a:spLocks/>
            </p:cNvSpPr>
            <p:nvPr/>
          </p:nvSpPr>
          <p:spPr>
            <a:xfrm>
              <a:off x="465280" y="4409299"/>
              <a:ext cx="8257849" cy="217979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i="1" dirty="0">
                  <a:solidFill>
                    <a:srgbClr val="FFFFFF"/>
                  </a:solidFill>
                  <a:latin typeface="Arial"/>
                </a:rPr>
                <a:t>“I always liked geography. My last teacher in that subject was Professor August A. He was a great professor who taught me so much about the world. His classroom was  amazing, full of globes and maps.....”</a:t>
              </a:r>
            </a:p>
          </p:txBody>
        </p:sp>
        <p:grpSp>
          <p:nvGrpSpPr>
            <p:cNvPr id="83" name="Group 82">
              <a:extLst>
                <a:ext uri="{FF2B5EF4-FFF2-40B4-BE49-F238E27FC236}">
                  <a16:creationId xmlns:a16="http://schemas.microsoft.com/office/drawing/2014/main" id="{1CD6EF04-E317-E903-F0E5-C627465F5926}"/>
                </a:ext>
              </a:extLst>
            </p:cNvPr>
            <p:cNvGrpSpPr/>
            <p:nvPr/>
          </p:nvGrpSpPr>
          <p:grpSpPr>
            <a:xfrm>
              <a:off x="2869483" y="1624224"/>
              <a:ext cx="3431333" cy="2255067"/>
              <a:chOff x="1238691" y="1546544"/>
              <a:chExt cx="1956913" cy="553643"/>
            </a:xfrm>
          </p:grpSpPr>
          <p:sp>
            <p:nvSpPr>
              <p:cNvPr id="85" name="Oval Callout 84">
                <a:extLst>
                  <a:ext uri="{FF2B5EF4-FFF2-40B4-BE49-F238E27FC236}">
                    <a16:creationId xmlns:a16="http://schemas.microsoft.com/office/drawing/2014/main" id="{70628D92-8594-D73F-9433-5113D7407C7E}"/>
                  </a:ext>
                </a:extLst>
              </p:cNvPr>
              <p:cNvSpPr/>
              <p:nvPr/>
            </p:nvSpPr>
            <p:spPr>
              <a:xfrm>
                <a:off x="1238691" y="1546544"/>
                <a:ext cx="1956913" cy="553643"/>
              </a:xfrm>
              <a:prstGeom prst="wedgeEllipseCallout">
                <a:avLst>
                  <a:gd name="adj1" fmla="val -58391"/>
                  <a:gd name="adj2" fmla="val 266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a:solidFill>
                    <a:srgbClr val="FFFF00"/>
                  </a:solidFill>
                  <a:latin typeface="Arial"/>
                </a:endParaRPr>
              </a:p>
            </p:txBody>
          </p:sp>
          <p:sp>
            <p:nvSpPr>
              <p:cNvPr id="84" name="Inside">
                <a:extLst>
                  <a:ext uri="{FF2B5EF4-FFF2-40B4-BE49-F238E27FC236}">
                    <a16:creationId xmlns:a16="http://schemas.microsoft.com/office/drawing/2014/main" id="{B36BBD56-C0B3-E616-8EF8-C63BDE3BC472}"/>
                  </a:ext>
                </a:extLst>
              </p:cNvPr>
              <p:cNvSpPr/>
              <p:nvPr/>
            </p:nvSpPr>
            <p:spPr>
              <a:xfrm>
                <a:off x="1370795" y="1657535"/>
                <a:ext cx="1820991" cy="324918"/>
              </a:xfrm>
              <a:prstGeom prst="rect">
                <a:avLst/>
              </a:prstGeom>
            </p:spPr>
            <p:txBody>
              <a:bodyPr wrap="square">
                <a:spAutoFit/>
              </a:bodyPr>
              <a:lstStyle/>
              <a:p>
                <a:pPr defTabSz="457200">
                  <a:defRPr/>
                </a:pPr>
                <a:r>
                  <a:rPr lang="en-US" sz="2000" i="1" dirty="0">
                    <a:solidFill>
                      <a:srgbClr val="FFFFFF"/>
                    </a:solidFill>
                    <a:latin typeface="Arial" panose="020B0604020202020204" pitchFamily="34" charset="0"/>
                    <a:ea typeface="ＭＳ Ｐゴシック"/>
                    <a:cs typeface="Arial" panose="020B0604020202020204" pitchFamily="34" charset="0"/>
                  </a:rPr>
                  <a:t>I always liked geography. My last teacher in that subject was Professor August A…</a:t>
                </a:r>
              </a:p>
            </p:txBody>
          </p:sp>
        </p:grpSp>
        <p:grpSp>
          <p:nvGrpSpPr>
            <p:cNvPr id="86" name="Group 85">
              <a:extLst>
                <a:ext uri="{FF2B5EF4-FFF2-40B4-BE49-F238E27FC236}">
                  <a16:creationId xmlns:a16="http://schemas.microsoft.com/office/drawing/2014/main" id="{FA0AFC46-44E4-171E-9593-11BD45A16826}"/>
                </a:ext>
              </a:extLst>
            </p:cNvPr>
            <p:cNvGrpSpPr>
              <a:grpSpLocks noChangeAspect="1"/>
            </p:cNvGrpSpPr>
            <p:nvPr/>
          </p:nvGrpSpPr>
          <p:grpSpPr>
            <a:xfrm>
              <a:off x="5987185" y="1600200"/>
              <a:ext cx="3156815" cy="2588216"/>
              <a:chOff x="2099504" y="2217349"/>
              <a:chExt cx="2443032" cy="1920240"/>
            </a:xfrm>
          </p:grpSpPr>
          <p:pic>
            <p:nvPicPr>
              <p:cNvPr id="87" name="Picture 86">
                <a:extLst>
                  <a:ext uri="{FF2B5EF4-FFF2-40B4-BE49-F238E27FC236}">
                    <a16:creationId xmlns:a16="http://schemas.microsoft.com/office/drawing/2014/main" id="{D269DFFB-C850-8AAB-F81F-2B0BB6A5F302}"/>
                  </a:ext>
                </a:extLst>
              </p:cNvPr>
              <p:cNvPicPr>
                <a:picLocks noChangeAspect="1"/>
              </p:cNvPicPr>
              <p:nvPr/>
            </p:nvPicPr>
            <p:blipFill>
              <a:blip r:embed="rId3">
                <a:duotone>
                  <a:srgbClr val="808080">
                    <a:shade val="45000"/>
                    <a:satMod val="135000"/>
                  </a:srgbClr>
                  <a:prstClr val="white"/>
                </a:duotone>
              </a:blip>
              <a:stretch>
                <a:fillRect/>
              </a:stretch>
            </p:blipFill>
            <p:spPr>
              <a:xfrm flipH="1">
                <a:off x="2099504" y="2217349"/>
                <a:ext cx="2443032" cy="1920240"/>
              </a:xfrm>
              <a:prstGeom prst="rect">
                <a:avLst/>
              </a:prstGeom>
              <a:noFill/>
            </p:spPr>
          </p:pic>
          <p:grpSp>
            <p:nvGrpSpPr>
              <p:cNvPr id="88" name="Group 87">
                <a:extLst>
                  <a:ext uri="{FF2B5EF4-FFF2-40B4-BE49-F238E27FC236}">
                    <a16:creationId xmlns:a16="http://schemas.microsoft.com/office/drawing/2014/main" id="{457E961E-CE22-2250-895B-1D26C3D9B963}"/>
                  </a:ext>
                </a:extLst>
              </p:cNvPr>
              <p:cNvGrpSpPr/>
              <p:nvPr/>
            </p:nvGrpSpPr>
            <p:grpSpPr>
              <a:xfrm>
                <a:off x="2436776" y="2388932"/>
                <a:ext cx="1830424" cy="864490"/>
                <a:chOff x="214163" y="1057356"/>
                <a:chExt cx="8817554" cy="5536756"/>
              </a:xfrm>
            </p:grpSpPr>
            <p:sp>
              <p:nvSpPr>
                <p:cNvPr id="89" name="Oval 88">
                  <a:extLst>
                    <a:ext uri="{FF2B5EF4-FFF2-40B4-BE49-F238E27FC236}">
                      <a16:creationId xmlns:a16="http://schemas.microsoft.com/office/drawing/2014/main" id="{A76B50FF-FAAD-8F1A-7458-6487D628C283}"/>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0" name="Oval 89">
                  <a:extLst>
                    <a:ext uri="{FF2B5EF4-FFF2-40B4-BE49-F238E27FC236}">
                      <a16:creationId xmlns:a16="http://schemas.microsoft.com/office/drawing/2014/main" id="{CC6D9404-9B6D-B574-A056-0D21B2298660}"/>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1" name="Oval 90">
                  <a:extLst>
                    <a:ext uri="{FF2B5EF4-FFF2-40B4-BE49-F238E27FC236}">
                      <a16:creationId xmlns:a16="http://schemas.microsoft.com/office/drawing/2014/main" id="{927BAB06-42DA-AB9C-43DE-6EDDB32622EF}"/>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2" name="Oval 91">
                  <a:extLst>
                    <a:ext uri="{FF2B5EF4-FFF2-40B4-BE49-F238E27FC236}">
                      <a16:creationId xmlns:a16="http://schemas.microsoft.com/office/drawing/2014/main" id="{6C71F8AD-34FE-5E18-EB9A-D71FED95E086}"/>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3" name="Oval 92">
                  <a:extLst>
                    <a:ext uri="{FF2B5EF4-FFF2-40B4-BE49-F238E27FC236}">
                      <a16:creationId xmlns:a16="http://schemas.microsoft.com/office/drawing/2014/main" id="{A2BA96DC-2B10-19E8-6B96-B8F0F316FB77}"/>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4" name="Oval 93">
                  <a:extLst>
                    <a:ext uri="{FF2B5EF4-FFF2-40B4-BE49-F238E27FC236}">
                      <a16:creationId xmlns:a16="http://schemas.microsoft.com/office/drawing/2014/main" id="{EDB3676E-5284-CE16-E083-DA38A64DE804}"/>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5" name="Oval 94">
                  <a:extLst>
                    <a:ext uri="{FF2B5EF4-FFF2-40B4-BE49-F238E27FC236}">
                      <a16:creationId xmlns:a16="http://schemas.microsoft.com/office/drawing/2014/main" id="{E05C7CD8-0A14-249C-655C-4C24872704A7}"/>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6" name="Oval 95">
                  <a:extLst>
                    <a:ext uri="{FF2B5EF4-FFF2-40B4-BE49-F238E27FC236}">
                      <a16:creationId xmlns:a16="http://schemas.microsoft.com/office/drawing/2014/main" id="{2D8BC55E-355B-A0BB-DEFB-FE81ECDDF989}"/>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97" name="Straight Arrow Connector 96">
                  <a:extLst>
                    <a:ext uri="{FF2B5EF4-FFF2-40B4-BE49-F238E27FC236}">
                      <a16:creationId xmlns:a16="http://schemas.microsoft.com/office/drawing/2014/main" id="{022D2C93-3F73-2BB5-A04B-C02A2E448529}"/>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98" name="Straight Arrow Connector 97">
                  <a:extLst>
                    <a:ext uri="{FF2B5EF4-FFF2-40B4-BE49-F238E27FC236}">
                      <a16:creationId xmlns:a16="http://schemas.microsoft.com/office/drawing/2014/main" id="{7F71DD57-2753-D2B7-67CC-C3E1E8559B25}"/>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99" name="Straight Arrow Connector 98">
                  <a:extLst>
                    <a:ext uri="{FF2B5EF4-FFF2-40B4-BE49-F238E27FC236}">
                      <a16:creationId xmlns:a16="http://schemas.microsoft.com/office/drawing/2014/main" id="{71C48E5D-D0C9-6C65-45EA-44D41E3E233D}"/>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00" name="Straight Arrow Connector 99">
                  <a:extLst>
                    <a:ext uri="{FF2B5EF4-FFF2-40B4-BE49-F238E27FC236}">
                      <a16:creationId xmlns:a16="http://schemas.microsoft.com/office/drawing/2014/main" id="{8082F2AA-8C84-CA07-9611-30DCCA150BC2}"/>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1" name="Straight Arrow Connector 100">
                  <a:extLst>
                    <a:ext uri="{FF2B5EF4-FFF2-40B4-BE49-F238E27FC236}">
                      <a16:creationId xmlns:a16="http://schemas.microsoft.com/office/drawing/2014/main" id="{416992DE-DFE5-8E91-7DFB-2FA038EEBBD1}"/>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2" name="Straight Arrow Connector 101">
                  <a:extLst>
                    <a:ext uri="{FF2B5EF4-FFF2-40B4-BE49-F238E27FC236}">
                      <a16:creationId xmlns:a16="http://schemas.microsoft.com/office/drawing/2014/main" id="{9BD829C7-70E6-6B3A-DB77-010369298D68}"/>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103" name="Straight Arrow Connector 102">
                  <a:extLst>
                    <a:ext uri="{FF2B5EF4-FFF2-40B4-BE49-F238E27FC236}">
                      <a16:creationId xmlns:a16="http://schemas.microsoft.com/office/drawing/2014/main" id="{7D2E507C-6B85-7176-65D5-318300D9D644}"/>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04" name="Straight Arrow Connector 103">
                  <a:extLst>
                    <a:ext uri="{FF2B5EF4-FFF2-40B4-BE49-F238E27FC236}">
                      <a16:creationId xmlns:a16="http://schemas.microsoft.com/office/drawing/2014/main" id="{D4A3A19A-65C5-AD19-A730-6F88D8288F90}"/>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05" name="Straight Arrow Connector 104">
                  <a:extLst>
                    <a:ext uri="{FF2B5EF4-FFF2-40B4-BE49-F238E27FC236}">
                      <a16:creationId xmlns:a16="http://schemas.microsoft.com/office/drawing/2014/main" id="{D4DEC236-3037-BF4D-95F3-905ED588919A}"/>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06" name="Straight Arrow Connector 105">
                  <a:extLst>
                    <a:ext uri="{FF2B5EF4-FFF2-40B4-BE49-F238E27FC236}">
                      <a16:creationId xmlns:a16="http://schemas.microsoft.com/office/drawing/2014/main" id="{0723BE8A-2830-74B9-684E-751B4EA62C8D}"/>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7" name="Straight Arrow Connector 106">
                  <a:extLst>
                    <a:ext uri="{FF2B5EF4-FFF2-40B4-BE49-F238E27FC236}">
                      <a16:creationId xmlns:a16="http://schemas.microsoft.com/office/drawing/2014/main" id="{F1DB8E96-C47F-AC94-0AAD-643911146EA1}"/>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8" name="Straight Arrow Connector 107">
                  <a:extLst>
                    <a:ext uri="{FF2B5EF4-FFF2-40B4-BE49-F238E27FC236}">
                      <a16:creationId xmlns:a16="http://schemas.microsoft.com/office/drawing/2014/main" id="{0565923C-F23C-8ADD-1813-FED8D45EF267}"/>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9" name="Straight Arrow Connector 108">
                  <a:extLst>
                    <a:ext uri="{FF2B5EF4-FFF2-40B4-BE49-F238E27FC236}">
                      <a16:creationId xmlns:a16="http://schemas.microsoft.com/office/drawing/2014/main" id="{BBB46F3E-C5A0-AE7A-17DC-11E002C0C4AE}"/>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10" name="Straight Arrow Connector 109">
                  <a:extLst>
                    <a:ext uri="{FF2B5EF4-FFF2-40B4-BE49-F238E27FC236}">
                      <a16:creationId xmlns:a16="http://schemas.microsoft.com/office/drawing/2014/main" id="{8F8A63FD-DADA-8DC0-3F18-99690B8DDD9A}"/>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11" name="Straight Arrow Connector 110">
                  <a:extLst>
                    <a:ext uri="{FF2B5EF4-FFF2-40B4-BE49-F238E27FC236}">
                      <a16:creationId xmlns:a16="http://schemas.microsoft.com/office/drawing/2014/main" id="{393A8CB2-A63E-ABD6-03F8-4A66591467A7}"/>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12" name="Straight Arrow Connector 111">
                  <a:extLst>
                    <a:ext uri="{FF2B5EF4-FFF2-40B4-BE49-F238E27FC236}">
                      <a16:creationId xmlns:a16="http://schemas.microsoft.com/office/drawing/2014/main" id="{7B49E795-2DD0-5C36-8D95-1D555F4355C1}"/>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grpSp>
          <p:nvGrpSpPr>
            <p:cNvPr id="113" name="Group 112">
              <a:extLst>
                <a:ext uri="{FF2B5EF4-FFF2-40B4-BE49-F238E27FC236}">
                  <a16:creationId xmlns:a16="http://schemas.microsoft.com/office/drawing/2014/main" id="{8C66DA08-3C8D-C55A-E073-E970880B011A}"/>
                </a:ext>
              </a:extLst>
            </p:cNvPr>
            <p:cNvGrpSpPr>
              <a:grpSpLocks noChangeAspect="1"/>
            </p:cNvGrpSpPr>
            <p:nvPr/>
          </p:nvGrpSpPr>
          <p:grpSpPr>
            <a:xfrm>
              <a:off x="-94757" y="1639821"/>
              <a:ext cx="3156815" cy="2588216"/>
              <a:chOff x="2099504" y="2217349"/>
              <a:chExt cx="2443032" cy="1920240"/>
            </a:xfrm>
          </p:grpSpPr>
          <p:pic>
            <p:nvPicPr>
              <p:cNvPr id="114" name="Picture 113">
                <a:extLst>
                  <a:ext uri="{FF2B5EF4-FFF2-40B4-BE49-F238E27FC236}">
                    <a16:creationId xmlns:a16="http://schemas.microsoft.com/office/drawing/2014/main" id="{2792134A-6C01-1DCB-2607-1C26B1E4B880}"/>
                  </a:ext>
                </a:extLst>
              </p:cNvPr>
              <p:cNvPicPr>
                <a:picLocks noChangeAspect="1"/>
              </p:cNvPicPr>
              <p:nvPr/>
            </p:nvPicPr>
            <p:blipFill>
              <a:blip r:embed="rId3">
                <a:duotone>
                  <a:srgbClr val="808080">
                    <a:shade val="45000"/>
                    <a:satMod val="135000"/>
                  </a:srgbClr>
                  <a:prstClr val="white"/>
                </a:duotone>
              </a:blip>
              <a:stretch>
                <a:fillRect/>
              </a:stretch>
            </p:blipFill>
            <p:spPr>
              <a:xfrm>
                <a:off x="2099504" y="2217349"/>
                <a:ext cx="2443032" cy="1920240"/>
              </a:xfrm>
              <a:prstGeom prst="rect">
                <a:avLst/>
              </a:prstGeom>
              <a:noFill/>
            </p:spPr>
          </p:pic>
          <p:grpSp>
            <p:nvGrpSpPr>
              <p:cNvPr id="115" name="Group 114">
                <a:extLst>
                  <a:ext uri="{FF2B5EF4-FFF2-40B4-BE49-F238E27FC236}">
                    <a16:creationId xmlns:a16="http://schemas.microsoft.com/office/drawing/2014/main" id="{C6CC9687-A5FD-D86B-38AD-64234E71EC88}"/>
                  </a:ext>
                </a:extLst>
              </p:cNvPr>
              <p:cNvGrpSpPr/>
              <p:nvPr/>
            </p:nvGrpSpPr>
            <p:grpSpPr>
              <a:xfrm>
                <a:off x="2436776" y="2388932"/>
                <a:ext cx="1830424" cy="864490"/>
                <a:chOff x="214163" y="1057356"/>
                <a:chExt cx="8817554" cy="5536756"/>
              </a:xfrm>
            </p:grpSpPr>
            <p:sp>
              <p:nvSpPr>
                <p:cNvPr id="116" name="Oval 115">
                  <a:extLst>
                    <a:ext uri="{FF2B5EF4-FFF2-40B4-BE49-F238E27FC236}">
                      <a16:creationId xmlns:a16="http://schemas.microsoft.com/office/drawing/2014/main" id="{661017A8-E972-A189-1E12-4B4DA15AA174}"/>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17" name="Oval 116">
                  <a:extLst>
                    <a:ext uri="{FF2B5EF4-FFF2-40B4-BE49-F238E27FC236}">
                      <a16:creationId xmlns:a16="http://schemas.microsoft.com/office/drawing/2014/main" id="{F9C5067C-D58F-5441-D2BA-D08CE1D5BD6B}"/>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18" name="Oval 117">
                  <a:extLst>
                    <a:ext uri="{FF2B5EF4-FFF2-40B4-BE49-F238E27FC236}">
                      <a16:creationId xmlns:a16="http://schemas.microsoft.com/office/drawing/2014/main" id="{0089ACC2-B8DD-CE41-8943-EF01B242800A}"/>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19" name="Oval 118">
                  <a:extLst>
                    <a:ext uri="{FF2B5EF4-FFF2-40B4-BE49-F238E27FC236}">
                      <a16:creationId xmlns:a16="http://schemas.microsoft.com/office/drawing/2014/main" id="{53C0E603-2D4A-F26E-2B54-A494978EA0D2}"/>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0" name="Oval 119">
                  <a:extLst>
                    <a:ext uri="{FF2B5EF4-FFF2-40B4-BE49-F238E27FC236}">
                      <a16:creationId xmlns:a16="http://schemas.microsoft.com/office/drawing/2014/main" id="{FE016C5A-D570-B8A0-1254-E58DE2C71E96}"/>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1" name="Oval 120">
                  <a:extLst>
                    <a:ext uri="{FF2B5EF4-FFF2-40B4-BE49-F238E27FC236}">
                      <a16:creationId xmlns:a16="http://schemas.microsoft.com/office/drawing/2014/main" id="{F4378DD6-4055-6444-7B74-B6AAFEBDDB9A}"/>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2" name="Oval 121">
                  <a:extLst>
                    <a:ext uri="{FF2B5EF4-FFF2-40B4-BE49-F238E27FC236}">
                      <a16:creationId xmlns:a16="http://schemas.microsoft.com/office/drawing/2014/main" id="{B971D18D-53B1-1191-3070-BE34B554F476}"/>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3" name="Oval 122">
                  <a:extLst>
                    <a:ext uri="{FF2B5EF4-FFF2-40B4-BE49-F238E27FC236}">
                      <a16:creationId xmlns:a16="http://schemas.microsoft.com/office/drawing/2014/main" id="{D526047D-BD8C-5833-6C23-E4621A5A6087}"/>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124" name="Straight Arrow Connector 123">
                  <a:extLst>
                    <a:ext uri="{FF2B5EF4-FFF2-40B4-BE49-F238E27FC236}">
                      <a16:creationId xmlns:a16="http://schemas.microsoft.com/office/drawing/2014/main" id="{E38D5129-096A-1553-20C6-5BB08A5F1561}"/>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25" name="Straight Arrow Connector 124">
                  <a:extLst>
                    <a:ext uri="{FF2B5EF4-FFF2-40B4-BE49-F238E27FC236}">
                      <a16:creationId xmlns:a16="http://schemas.microsoft.com/office/drawing/2014/main" id="{73ACA4AC-8C75-3A9F-D1FA-E976F5AA3E0C}"/>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26" name="Straight Arrow Connector 125">
                  <a:extLst>
                    <a:ext uri="{FF2B5EF4-FFF2-40B4-BE49-F238E27FC236}">
                      <a16:creationId xmlns:a16="http://schemas.microsoft.com/office/drawing/2014/main" id="{EA55B61D-779F-BBD1-0F58-5364421BDC31}"/>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27" name="Straight Arrow Connector 126">
                  <a:extLst>
                    <a:ext uri="{FF2B5EF4-FFF2-40B4-BE49-F238E27FC236}">
                      <a16:creationId xmlns:a16="http://schemas.microsoft.com/office/drawing/2014/main" id="{0348F031-4E9E-B105-94C1-6C8E1D75F182}"/>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28" name="Straight Arrow Connector 127">
                  <a:extLst>
                    <a:ext uri="{FF2B5EF4-FFF2-40B4-BE49-F238E27FC236}">
                      <a16:creationId xmlns:a16="http://schemas.microsoft.com/office/drawing/2014/main" id="{80CAE3E5-D0D3-2518-2A88-D28FBADD4274}"/>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29" name="Straight Arrow Connector 128">
                  <a:extLst>
                    <a:ext uri="{FF2B5EF4-FFF2-40B4-BE49-F238E27FC236}">
                      <a16:creationId xmlns:a16="http://schemas.microsoft.com/office/drawing/2014/main" id="{7796045F-4D13-F6B1-F55A-5D8CB436F3B4}"/>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130" name="Straight Arrow Connector 129">
                  <a:extLst>
                    <a:ext uri="{FF2B5EF4-FFF2-40B4-BE49-F238E27FC236}">
                      <a16:creationId xmlns:a16="http://schemas.microsoft.com/office/drawing/2014/main" id="{FB7F538A-1605-8073-0785-78F43772FA6D}"/>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31" name="Straight Arrow Connector 130">
                  <a:extLst>
                    <a:ext uri="{FF2B5EF4-FFF2-40B4-BE49-F238E27FC236}">
                      <a16:creationId xmlns:a16="http://schemas.microsoft.com/office/drawing/2014/main" id="{BF1BDCB7-A1F9-48F0-C430-6EAF60797D5C}"/>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32" name="Straight Arrow Connector 131">
                  <a:extLst>
                    <a:ext uri="{FF2B5EF4-FFF2-40B4-BE49-F238E27FC236}">
                      <a16:creationId xmlns:a16="http://schemas.microsoft.com/office/drawing/2014/main" id="{D260E046-0A61-31A4-2D81-D7C76361411C}"/>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33" name="Straight Arrow Connector 132">
                  <a:extLst>
                    <a:ext uri="{FF2B5EF4-FFF2-40B4-BE49-F238E27FC236}">
                      <a16:creationId xmlns:a16="http://schemas.microsoft.com/office/drawing/2014/main" id="{9AC74204-2A5D-CA35-B613-1A971426E89A}"/>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4" name="Straight Arrow Connector 133">
                  <a:extLst>
                    <a:ext uri="{FF2B5EF4-FFF2-40B4-BE49-F238E27FC236}">
                      <a16:creationId xmlns:a16="http://schemas.microsoft.com/office/drawing/2014/main" id="{F26175E1-69F4-81BD-2616-C2E9151B6B0E}"/>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5" name="Straight Arrow Connector 134">
                  <a:extLst>
                    <a:ext uri="{FF2B5EF4-FFF2-40B4-BE49-F238E27FC236}">
                      <a16:creationId xmlns:a16="http://schemas.microsoft.com/office/drawing/2014/main" id="{9491196D-B0F9-A5CB-A3F7-ABBB78CC97BC}"/>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6" name="Straight Arrow Connector 135">
                  <a:extLst>
                    <a:ext uri="{FF2B5EF4-FFF2-40B4-BE49-F238E27FC236}">
                      <a16:creationId xmlns:a16="http://schemas.microsoft.com/office/drawing/2014/main" id="{66CED6B3-34B0-90C4-D367-EA34B86342AD}"/>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7" name="Straight Arrow Connector 136">
                  <a:extLst>
                    <a:ext uri="{FF2B5EF4-FFF2-40B4-BE49-F238E27FC236}">
                      <a16:creationId xmlns:a16="http://schemas.microsoft.com/office/drawing/2014/main" id="{15E69AFB-FF29-8770-B8D9-CC95F09AF417}"/>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8" name="Straight Arrow Connector 137">
                  <a:extLst>
                    <a:ext uri="{FF2B5EF4-FFF2-40B4-BE49-F238E27FC236}">
                      <a16:creationId xmlns:a16="http://schemas.microsoft.com/office/drawing/2014/main" id="{9545675F-E55A-1D80-722A-C74210551C5D}"/>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9" name="Straight Arrow Connector 138">
                  <a:extLst>
                    <a:ext uri="{FF2B5EF4-FFF2-40B4-BE49-F238E27FC236}">
                      <a16:creationId xmlns:a16="http://schemas.microsoft.com/office/drawing/2014/main" id="{11DFA330-714B-50A9-AADF-A77DDAEE34F8}"/>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pic>
          <p:nvPicPr>
            <p:cNvPr id="140" name="Picture 2" descr="Professor, Teacher, Instructor... Do You Know the Difference? | Observatory  - Institute for the Future of Education">
              <a:extLst>
                <a:ext uri="{FF2B5EF4-FFF2-40B4-BE49-F238E27FC236}">
                  <a16:creationId xmlns:a16="http://schemas.microsoft.com/office/drawing/2014/main" id="{B91BB9A4-377F-ABE1-6333-CDBBEEC27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78" y="2253272"/>
              <a:ext cx="1142262" cy="7601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rofessor, Teacher, Instructor... Do You Know the Difference? | Observatory  - Institute for the Future of Education">
              <a:extLst>
                <a:ext uri="{FF2B5EF4-FFF2-40B4-BE49-F238E27FC236}">
                  <a16:creationId xmlns:a16="http://schemas.microsoft.com/office/drawing/2014/main" id="{E4434904-C948-4FA4-AD10-FFF8D65D1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217" y="2017141"/>
              <a:ext cx="1142262" cy="7601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312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EEFE52A-E283-E2DC-2A5C-AFC3AC3DD94F}"/>
              </a:ext>
            </a:extLst>
          </p:cNvPr>
          <p:cNvGrpSpPr/>
          <p:nvPr/>
        </p:nvGrpSpPr>
        <p:grpSpPr>
          <a:xfrm>
            <a:off x="2538012" y="1795589"/>
            <a:ext cx="7534869" cy="4127745"/>
            <a:chOff x="2538012" y="1795589"/>
            <a:chExt cx="7534869" cy="4127745"/>
          </a:xfrm>
        </p:grpSpPr>
        <p:grpSp>
          <p:nvGrpSpPr>
            <p:cNvPr id="18" name="Group 17">
              <a:extLst>
                <a:ext uri="{FF2B5EF4-FFF2-40B4-BE49-F238E27FC236}">
                  <a16:creationId xmlns:a16="http://schemas.microsoft.com/office/drawing/2014/main" id="{8B434801-6170-0594-FF85-4BD56368DB23}"/>
                </a:ext>
              </a:extLst>
            </p:cNvPr>
            <p:cNvGrpSpPr/>
            <p:nvPr/>
          </p:nvGrpSpPr>
          <p:grpSpPr>
            <a:xfrm>
              <a:off x="2538012" y="2553480"/>
              <a:ext cx="2164807" cy="649224"/>
              <a:chOff x="2538012" y="2553480"/>
              <a:chExt cx="2164807" cy="649224"/>
            </a:xfrm>
          </p:grpSpPr>
          <p:sp>
            <p:nvSpPr>
              <p:cNvPr id="122" name="Rectangle 121">
                <a:extLst>
                  <a:ext uri="{FF2B5EF4-FFF2-40B4-BE49-F238E27FC236}">
                    <a16:creationId xmlns:a16="http://schemas.microsoft.com/office/drawing/2014/main" id="{54C16885-7110-5605-290E-B1290DE0B885}"/>
                  </a:ext>
                </a:extLst>
              </p:cNvPr>
              <p:cNvSpPr/>
              <p:nvPr/>
            </p:nvSpPr>
            <p:spPr>
              <a:xfrm>
                <a:off x="2538012" y="2553480"/>
                <a:ext cx="2164807" cy="649224"/>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241" name="Group 240"/>
              <p:cNvGrpSpPr/>
              <p:nvPr/>
            </p:nvGrpSpPr>
            <p:grpSpPr>
              <a:xfrm>
                <a:off x="2892654" y="2628144"/>
                <a:ext cx="1455523" cy="182880"/>
                <a:chOff x="3606741" y="1897562"/>
                <a:chExt cx="1455523" cy="182880"/>
              </a:xfrm>
            </p:grpSpPr>
            <p:sp>
              <p:nvSpPr>
                <p:cNvPr id="242" name="PE_sour">
                  <a:extLst>
                    <a:ext uri="{FF2B5EF4-FFF2-40B4-BE49-F238E27FC236}">
                      <a16:creationId xmlns:a16="http://schemas.microsoft.com/office/drawing/2014/main" id="{46EB8CA1-6F9E-704E-951A-0B66C9BAE180}"/>
                    </a:ext>
                  </a:extLst>
                </p:cNvPr>
                <p:cNvSpPr/>
                <p:nvPr/>
              </p:nvSpPr>
              <p:spPr>
                <a:xfrm>
                  <a:off x="3606741"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43" name="PE_sour">
                  <a:extLst>
                    <a:ext uri="{FF2B5EF4-FFF2-40B4-BE49-F238E27FC236}">
                      <a16:creationId xmlns:a16="http://schemas.microsoft.com/office/drawing/2014/main" id="{29B1B526-C36B-6EBD-42A0-C62ABEBF0B59}"/>
                    </a:ext>
                  </a:extLst>
                </p:cNvPr>
                <p:cNvSpPr/>
                <p:nvPr/>
              </p:nvSpPr>
              <p:spPr>
                <a:xfrm>
                  <a:off x="4624857"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44" name="PE_sour">
                  <a:extLst>
                    <a:ext uri="{FF2B5EF4-FFF2-40B4-BE49-F238E27FC236}">
                      <a16:creationId xmlns:a16="http://schemas.microsoft.com/office/drawing/2014/main" id="{8CF49B6F-F39C-62C8-3D82-AC35279BBB07}"/>
                    </a:ext>
                  </a:extLst>
                </p:cNvPr>
                <p:cNvSpPr/>
                <p:nvPr/>
              </p:nvSpPr>
              <p:spPr>
                <a:xfrm>
                  <a:off x="3861270"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45" name="PE_sour">
                  <a:extLst>
                    <a:ext uri="{FF2B5EF4-FFF2-40B4-BE49-F238E27FC236}">
                      <a16:creationId xmlns:a16="http://schemas.microsoft.com/office/drawing/2014/main" id="{A66E1014-CE69-172D-4B28-ACB6F790BF42}"/>
                    </a:ext>
                  </a:extLst>
                </p:cNvPr>
                <p:cNvSpPr/>
                <p:nvPr/>
              </p:nvSpPr>
              <p:spPr>
                <a:xfrm>
                  <a:off x="4115799"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46" name="PE_sour">
                  <a:extLst>
                    <a:ext uri="{FF2B5EF4-FFF2-40B4-BE49-F238E27FC236}">
                      <a16:creationId xmlns:a16="http://schemas.microsoft.com/office/drawing/2014/main" id="{259180E7-98DF-440D-7775-EAAB79468F1C}"/>
                    </a:ext>
                  </a:extLst>
                </p:cNvPr>
                <p:cNvSpPr/>
                <p:nvPr/>
              </p:nvSpPr>
              <p:spPr>
                <a:xfrm>
                  <a:off x="4370328"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47" name="PE_sour">
                  <a:extLst>
                    <a:ext uri="{FF2B5EF4-FFF2-40B4-BE49-F238E27FC236}">
                      <a16:creationId xmlns:a16="http://schemas.microsoft.com/office/drawing/2014/main" id="{4C8B756F-F6DA-2B33-F73B-AC36703E62AC}"/>
                    </a:ext>
                  </a:extLst>
                </p:cNvPr>
                <p:cNvSpPr/>
                <p:nvPr/>
              </p:nvSpPr>
              <p:spPr>
                <a:xfrm>
                  <a:off x="4879384"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grpSp>
          <p:nvGrpSpPr>
            <p:cNvPr id="19" name="Group 18">
              <a:extLst>
                <a:ext uri="{FF2B5EF4-FFF2-40B4-BE49-F238E27FC236}">
                  <a16:creationId xmlns:a16="http://schemas.microsoft.com/office/drawing/2014/main" id="{FE64D4A8-E8BC-CB2C-178D-3D8245A53A73}"/>
                </a:ext>
              </a:extLst>
            </p:cNvPr>
            <p:cNvGrpSpPr/>
            <p:nvPr/>
          </p:nvGrpSpPr>
          <p:grpSpPr>
            <a:xfrm>
              <a:off x="2538012" y="3861840"/>
              <a:ext cx="2164807" cy="649224"/>
              <a:chOff x="2538012" y="3861840"/>
              <a:chExt cx="2164807" cy="649224"/>
            </a:xfrm>
          </p:grpSpPr>
          <p:sp>
            <p:nvSpPr>
              <p:cNvPr id="98" name="Rectangle 97">
                <a:extLst>
                  <a:ext uri="{FF2B5EF4-FFF2-40B4-BE49-F238E27FC236}">
                    <a16:creationId xmlns:a16="http://schemas.microsoft.com/office/drawing/2014/main" id="{6416E5D7-8D77-DC6C-E26B-26FE7FE6FEEA}"/>
                  </a:ext>
                </a:extLst>
              </p:cNvPr>
              <p:cNvSpPr/>
              <p:nvPr/>
            </p:nvSpPr>
            <p:spPr>
              <a:xfrm>
                <a:off x="2538012" y="3861840"/>
                <a:ext cx="2164807" cy="649224"/>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262" name="Group 261"/>
              <p:cNvGrpSpPr/>
              <p:nvPr/>
            </p:nvGrpSpPr>
            <p:grpSpPr>
              <a:xfrm>
                <a:off x="2892654" y="3939458"/>
                <a:ext cx="1455523" cy="182880"/>
                <a:chOff x="3606741" y="1897562"/>
                <a:chExt cx="1455523" cy="182880"/>
              </a:xfrm>
            </p:grpSpPr>
            <p:sp>
              <p:nvSpPr>
                <p:cNvPr id="263" name="PE_sour">
                  <a:extLst>
                    <a:ext uri="{FF2B5EF4-FFF2-40B4-BE49-F238E27FC236}">
                      <a16:creationId xmlns:a16="http://schemas.microsoft.com/office/drawing/2014/main" id="{46EB8CA1-6F9E-704E-951A-0B66C9BAE180}"/>
                    </a:ext>
                  </a:extLst>
                </p:cNvPr>
                <p:cNvSpPr/>
                <p:nvPr/>
              </p:nvSpPr>
              <p:spPr>
                <a:xfrm>
                  <a:off x="3606741"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4" name="PE_sour">
                  <a:extLst>
                    <a:ext uri="{FF2B5EF4-FFF2-40B4-BE49-F238E27FC236}">
                      <a16:creationId xmlns:a16="http://schemas.microsoft.com/office/drawing/2014/main" id="{29B1B526-C36B-6EBD-42A0-C62ABEBF0B59}"/>
                    </a:ext>
                  </a:extLst>
                </p:cNvPr>
                <p:cNvSpPr/>
                <p:nvPr/>
              </p:nvSpPr>
              <p:spPr>
                <a:xfrm>
                  <a:off x="4624857"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5" name="PE_sour">
                  <a:extLst>
                    <a:ext uri="{FF2B5EF4-FFF2-40B4-BE49-F238E27FC236}">
                      <a16:creationId xmlns:a16="http://schemas.microsoft.com/office/drawing/2014/main" id="{8CF49B6F-F39C-62C8-3D82-AC35279BBB07}"/>
                    </a:ext>
                  </a:extLst>
                </p:cNvPr>
                <p:cNvSpPr/>
                <p:nvPr/>
              </p:nvSpPr>
              <p:spPr>
                <a:xfrm>
                  <a:off x="3861270"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6" name="PE_sour">
                  <a:extLst>
                    <a:ext uri="{FF2B5EF4-FFF2-40B4-BE49-F238E27FC236}">
                      <a16:creationId xmlns:a16="http://schemas.microsoft.com/office/drawing/2014/main" id="{A66E1014-CE69-172D-4B28-ACB6F790BF42}"/>
                    </a:ext>
                  </a:extLst>
                </p:cNvPr>
                <p:cNvSpPr/>
                <p:nvPr/>
              </p:nvSpPr>
              <p:spPr>
                <a:xfrm>
                  <a:off x="4115799"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7" name="PE_sour">
                  <a:extLst>
                    <a:ext uri="{FF2B5EF4-FFF2-40B4-BE49-F238E27FC236}">
                      <a16:creationId xmlns:a16="http://schemas.microsoft.com/office/drawing/2014/main" id="{259180E7-98DF-440D-7775-EAAB79468F1C}"/>
                    </a:ext>
                  </a:extLst>
                </p:cNvPr>
                <p:cNvSpPr/>
                <p:nvPr/>
              </p:nvSpPr>
              <p:spPr>
                <a:xfrm>
                  <a:off x="4370328"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8" name="PE_sour">
                  <a:extLst>
                    <a:ext uri="{FF2B5EF4-FFF2-40B4-BE49-F238E27FC236}">
                      <a16:creationId xmlns:a16="http://schemas.microsoft.com/office/drawing/2014/main" id="{4C8B756F-F6DA-2B33-F73B-AC36703E62AC}"/>
                    </a:ext>
                  </a:extLst>
                </p:cNvPr>
                <p:cNvSpPr/>
                <p:nvPr/>
              </p:nvSpPr>
              <p:spPr>
                <a:xfrm>
                  <a:off x="4879384"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grpSp>
          <p:nvGrpSpPr>
            <p:cNvPr id="20" name="Group 19">
              <a:extLst>
                <a:ext uri="{FF2B5EF4-FFF2-40B4-BE49-F238E27FC236}">
                  <a16:creationId xmlns:a16="http://schemas.microsoft.com/office/drawing/2014/main" id="{F2E67553-2921-A33C-1334-00F7BB7594A8}"/>
                </a:ext>
              </a:extLst>
            </p:cNvPr>
            <p:cNvGrpSpPr/>
            <p:nvPr/>
          </p:nvGrpSpPr>
          <p:grpSpPr>
            <a:xfrm>
              <a:off x="2538012" y="5272630"/>
              <a:ext cx="2164807" cy="650704"/>
              <a:chOff x="2538012" y="5272630"/>
              <a:chExt cx="2164807" cy="650704"/>
            </a:xfrm>
          </p:grpSpPr>
          <p:sp>
            <p:nvSpPr>
              <p:cNvPr id="96" name="Rectangle 95">
                <a:extLst>
                  <a:ext uri="{FF2B5EF4-FFF2-40B4-BE49-F238E27FC236}">
                    <a16:creationId xmlns:a16="http://schemas.microsoft.com/office/drawing/2014/main" id="{DDD2C262-7D90-B4D0-1DCD-E9E3DA42AE21}"/>
                  </a:ext>
                </a:extLst>
              </p:cNvPr>
              <p:cNvSpPr/>
              <p:nvPr/>
            </p:nvSpPr>
            <p:spPr>
              <a:xfrm>
                <a:off x="2538012" y="5272630"/>
                <a:ext cx="2164807" cy="650704"/>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276" name="Group 275"/>
              <p:cNvGrpSpPr/>
              <p:nvPr/>
            </p:nvGrpSpPr>
            <p:grpSpPr>
              <a:xfrm>
                <a:off x="2892654" y="5374351"/>
                <a:ext cx="1455523" cy="182880"/>
                <a:chOff x="3606741" y="1897562"/>
                <a:chExt cx="1455523" cy="182880"/>
              </a:xfrm>
            </p:grpSpPr>
            <p:sp>
              <p:nvSpPr>
                <p:cNvPr id="277" name="PE_sour">
                  <a:extLst>
                    <a:ext uri="{FF2B5EF4-FFF2-40B4-BE49-F238E27FC236}">
                      <a16:creationId xmlns:a16="http://schemas.microsoft.com/office/drawing/2014/main" id="{46EB8CA1-6F9E-704E-951A-0B66C9BAE180}"/>
                    </a:ext>
                  </a:extLst>
                </p:cNvPr>
                <p:cNvSpPr/>
                <p:nvPr/>
              </p:nvSpPr>
              <p:spPr>
                <a:xfrm>
                  <a:off x="3606741"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78" name="PE_sour">
                  <a:extLst>
                    <a:ext uri="{FF2B5EF4-FFF2-40B4-BE49-F238E27FC236}">
                      <a16:creationId xmlns:a16="http://schemas.microsoft.com/office/drawing/2014/main" id="{29B1B526-C36B-6EBD-42A0-C62ABEBF0B59}"/>
                    </a:ext>
                  </a:extLst>
                </p:cNvPr>
                <p:cNvSpPr/>
                <p:nvPr/>
              </p:nvSpPr>
              <p:spPr>
                <a:xfrm>
                  <a:off x="4624857"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79" name="PE_sour">
                  <a:extLst>
                    <a:ext uri="{FF2B5EF4-FFF2-40B4-BE49-F238E27FC236}">
                      <a16:creationId xmlns:a16="http://schemas.microsoft.com/office/drawing/2014/main" id="{8CF49B6F-F39C-62C8-3D82-AC35279BBB07}"/>
                    </a:ext>
                  </a:extLst>
                </p:cNvPr>
                <p:cNvSpPr/>
                <p:nvPr/>
              </p:nvSpPr>
              <p:spPr>
                <a:xfrm>
                  <a:off x="3861270"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0" name="PE_sour">
                  <a:extLst>
                    <a:ext uri="{FF2B5EF4-FFF2-40B4-BE49-F238E27FC236}">
                      <a16:creationId xmlns:a16="http://schemas.microsoft.com/office/drawing/2014/main" id="{A66E1014-CE69-172D-4B28-ACB6F790BF42}"/>
                    </a:ext>
                  </a:extLst>
                </p:cNvPr>
                <p:cNvSpPr/>
                <p:nvPr/>
              </p:nvSpPr>
              <p:spPr>
                <a:xfrm>
                  <a:off x="4115799"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1" name="PE_sour">
                  <a:extLst>
                    <a:ext uri="{FF2B5EF4-FFF2-40B4-BE49-F238E27FC236}">
                      <a16:creationId xmlns:a16="http://schemas.microsoft.com/office/drawing/2014/main" id="{259180E7-98DF-440D-7775-EAAB79468F1C}"/>
                    </a:ext>
                  </a:extLst>
                </p:cNvPr>
                <p:cNvSpPr/>
                <p:nvPr/>
              </p:nvSpPr>
              <p:spPr>
                <a:xfrm>
                  <a:off x="4370328"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2" name="PE_sour">
                  <a:extLst>
                    <a:ext uri="{FF2B5EF4-FFF2-40B4-BE49-F238E27FC236}">
                      <a16:creationId xmlns:a16="http://schemas.microsoft.com/office/drawing/2014/main" id="{4C8B756F-F6DA-2B33-F73B-AC36703E62AC}"/>
                    </a:ext>
                  </a:extLst>
                </p:cNvPr>
                <p:cNvSpPr/>
                <p:nvPr/>
              </p:nvSpPr>
              <p:spPr>
                <a:xfrm>
                  <a:off x="4879384"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sp>
          <p:nvSpPr>
            <p:cNvPr id="8" name="Rectangle 7">
              <a:extLst>
                <a:ext uri="{FF2B5EF4-FFF2-40B4-BE49-F238E27FC236}">
                  <a16:creationId xmlns:a16="http://schemas.microsoft.com/office/drawing/2014/main" id="{C063B287-AD60-E88F-A29D-B06DE20FA886}"/>
                </a:ext>
              </a:extLst>
            </p:cNvPr>
            <p:cNvSpPr/>
            <p:nvPr/>
          </p:nvSpPr>
          <p:spPr>
            <a:xfrm>
              <a:off x="6656497" y="1795589"/>
              <a:ext cx="34163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Two types of units at each layer</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DD4B8879-2BFC-7BE1-522D-328C7DF0B775}"/>
              </a:ext>
            </a:extLst>
          </p:cNvPr>
          <p:cNvGrpSpPr/>
          <p:nvPr/>
        </p:nvGrpSpPr>
        <p:grpSpPr>
          <a:xfrm>
            <a:off x="1608016" y="5374892"/>
            <a:ext cx="844142" cy="718418"/>
            <a:chOff x="882401" y="2674906"/>
            <a:chExt cx="844142" cy="718418"/>
          </a:xfrm>
        </p:grpSpPr>
        <p:sp>
          <p:nvSpPr>
            <p:cNvPr id="160" name="TextBox 159">
              <a:extLst>
                <a:ext uri="{FF2B5EF4-FFF2-40B4-BE49-F238E27FC236}">
                  <a16:creationId xmlns:a16="http://schemas.microsoft.com/office/drawing/2014/main" id="{A4DF54B1-DF4E-1905-56FF-A041FCF5C795}"/>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161" name="TextBox 160">
              <a:extLst>
                <a:ext uri="{FF2B5EF4-FFF2-40B4-BE49-F238E27FC236}">
                  <a16:creationId xmlns:a16="http://schemas.microsoft.com/office/drawing/2014/main" id="{7CE6E06A-AB0B-9E5D-B3C7-D153ED002056}"/>
                </a:ext>
              </a:extLst>
            </p:cNvPr>
            <p:cNvSpPr txBox="1"/>
            <p:nvPr/>
          </p:nvSpPr>
          <p:spPr>
            <a:xfrm>
              <a:off x="882401" y="3116325"/>
              <a:ext cx="844142" cy="276999"/>
            </a:xfrm>
            <a:prstGeom prst="rect">
              <a:avLst/>
            </a:prstGeom>
            <a:noFill/>
          </p:spPr>
          <p:txBody>
            <a:bodyPr wrap="none" lIns="45720" r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162" name="Group 161">
            <a:extLst>
              <a:ext uri="{FF2B5EF4-FFF2-40B4-BE49-F238E27FC236}">
                <a16:creationId xmlns:a16="http://schemas.microsoft.com/office/drawing/2014/main" id="{9D8B9FE5-1934-A67B-1178-FE22472D3C8A}"/>
              </a:ext>
            </a:extLst>
          </p:cNvPr>
          <p:cNvGrpSpPr/>
          <p:nvPr/>
        </p:nvGrpSpPr>
        <p:grpSpPr>
          <a:xfrm>
            <a:off x="1626515" y="4021048"/>
            <a:ext cx="844142" cy="692112"/>
            <a:chOff x="891219" y="2674906"/>
            <a:chExt cx="844142" cy="692112"/>
          </a:xfrm>
        </p:grpSpPr>
        <p:sp>
          <p:nvSpPr>
            <p:cNvPr id="163" name="TextBox 162">
              <a:extLst>
                <a:ext uri="{FF2B5EF4-FFF2-40B4-BE49-F238E27FC236}">
                  <a16:creationId xmlns:a16="http://schemas.microsoft.com/office/drawing/2014/main" id="{187E93ED-E7DA-A7CD-8D66-DEB262991BBF}"/>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164" name="TextBox 163">
              <a:extLst>
                <a:ext uri="{FF2B5EF4-FFF2-40B4-BE49-F238E27FC236}">
                  <a16:creationId xmlns:a16="http://schemas.microsoft.com/office/drawing/2014/main" id="{45119C49-C23C-C405-F3E2-93B16E2B95D1}"/>
                </a:ext>
              </a:extLst>
            </p:cNvPr>
            <p:cNvSpPr txBox="1"/>
            <p:nvPr/>
          </p:nvSpPr>
          <p:spPr>
            <a:xfrm>
              <a:off x="891219" y="3090019"/>
              <a:ext cx="844142" cy="276999"/>
            </a:xfrm>
            <a:prstGeom prst="rect">
              <a:avLst/>
            </a:prstGeom>
            <a:noFill/>
          </p:spPr>
          <p:txBody>
            <a:bodyPr wrap="none" lIns="45720" r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165" name="Group 164">
            <a:extLst>
              <a:ext uri="{FF2B5EF4-FFF2-40B4-BE49-F238E27FC236}">
                <a16:creationId xmlns:a16="http://schemas.microsoft.com/office/drawing/2014/main" id="{5997FE3E-74AB-F7D8-79E7-E5EBBB56E708}"/>
              </a:ext>
            </a:extLst>
          </p:cNvPr>
          <p:cNvGrpSpPr/>
          <p:nvPr/>
        </p:nvGrpSpPr>
        <p:grpSpPr>
          <a:xfrm>
            <a:off x="1598016" y="2588802"/>
            <a:ext cx="847567" cy="718418"/>
            <a:chOff x="853428" y="2294597"/>
            <a:chExt cx="847567" cy="718418"/>
          </a:xfrm>
        </p:grpSpPr>
        <p:sp>
          <p:nvSpPr>
            <p:cNvPr id="166" name="TextBox 165">
              <a:extLst>
                <a:ext uri="{FF2B5EF4-FFF2-40B4-BE49-F238E27FC236}">
                  <a16:creationId xmlns:a16="http://schemas.microsoft.com/office/drawing/2014/main" id="{3669A847-47EE-D8D2-4E04-00747247344A}"/>
                </a:ext>
              </a:extLst>
            </p:cNvPr>
            <p:cNvSpPr txBox="1"/>
            <p:nvPr/>
          </p:nvSpPr>
          <p:spPr>
            <a:xfrm>
              <a:off x="874487" y="2294597"/>
              <a:ext cx="826508" cy="276999"/>
            </a:xfrm>
            <a:prstGeom prst="rect">
              <a:avLst/>
            </a:prstGeom>
            <a:noFill/>
          </p:spPr>
          <p:txBody>
            <a:bodyPr wrap="none" lIns="45720" r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167" name="TextBox 166">
              <a:extLst>
                <a:ext uri="{FF2B5EF4-FFF2-40B4-BE49-F238E27FC236}">
                  <a16:creationId xmlns:a16="http://schemas.microsoft.com/office/drawing/2014/main" id="{5C962318-33BD-4D2D-5DD6-02329346FDD0}"/>
                </a:ext>
              </a:extLst>
            </p:cNvPr>
            <p:cNvSpPr txBox="1"/>
            <p:nvPr/>
          </p:nvSpPr>
          <p:spPr>
            <a:xfrm>
              <a:off x="853428" y="2736016"/>
              <a:ext cx="844142" cy="276999"/>
            </a:xfrm>
            <a:prstGeom prst="rect">
              <a:avLst/>
            </a:prstGeom>
            <a:noFill/>
          </p:spPr>
          <p:txBody>
            <a:bodyPr wrap="none" lIns="45720" r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17" name="Group 16">
            <a:extLst>
              <a:ext uri="{FF2B5EF4-FFF2-40B4-BE49-F238E27FC236}">
                <a16:creationId xmlns:a16="http://schemas.microsoft.com/office/drawing/2014/main" id="{17CA65C7-3199-9FFF-B626-704B31F1D57B}"/>
              </a:ext>
            </a:extLst>
          </p:cNvPr>
          <p:cNvGrpSpPr/>
          <p:nvPr/>
        </p:nvGrpSpPr>
        <p:grpSpPr>
          <a:xfrm>
            <a:off x="977625" y="1723011"/>
            <a:ext cx="3907347" cy="4559868"/>
            <a:chOff x="977625" y="1723011"/>
            <a:chExt cx="3907347" cy="4559868"/>
          </a:xfrm>
        </p:grpSpPr>
        <p:grpSp>
          <p:nvGrpSpPr>
            <p:cNvPr id="15" name="Group 14">
              <a:extLst>
                <a:ext uri="{FF2B5EF4-FFF2-40B4-BE49-F238E27FC236}">
                  <a16:creationId xmlns:a16="http://schemas.microsoft.com/office/drawing/2014/main" id="{259A461F-9299-3CE9-E1EA-DD870FF8B796}"/>
                </a:ext>
              </a:extLst>
            </p:cNvPr>
            <p:cNvGrpSpPr/>
            <p:nvPr/>
          </p:nvGrpSpPr>
          <p:grpSpPr>
            <a:xfrm>
              <a:off x="977625" y="1723011"/>
              <a:ext cx="3907347" cy="548640"/>
              <a:chOff x="977625" y="1723011"/>
              <a:chExt cx="3907347" cy="548640"/>
            </a:xfrm>
          </p:grpSpPr>
          <p:sp>
            <p:nvSpPr>
              <p:cNvPr id="168" name="Rounded Rectangle 182">
                <a:extLst>
                  <a:ext uri="{FF2B5EF4-FFF2-40B4-BE49-F238E27FC236}">
                    <a16:creationId xmlns:a16="http://schemas.microsoft.com/office/drawing/2014/main" id="{5020638F-E30D-8AA1-1E8D-F8AAD7EE3951}"/>
                  </a:ext>
                </a:extLst>
              </p:cNvPr>
              <p:cNvSpPr/>
              <p:nvPr/>
            </p:nvSpPr>
            <p:spPr>
              <a:xfrm>
                <a:off x="977625" y="1723011"/>
                <a:ext cx="3907347" cy="548640"/>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2" name="Group 1"/>
              <p:cNvGrpSpPr/>
              <p:nvPr/>
            </p:nvGrpSpPr>
            <p:grpSpPr>
              <a:xfrm>
                <a:off x="2892654" y="1909861"/>
                <a:ext cx="1455523" cy="182880"/>
                <a:chOff x="3606741" y="1897562"/>
                <a:chExt cx="1455523" cy="182880"/>
              </a:xfrm>
            </p:grpSpPr>
            <p:sp>
              <p:nvSpPr>
                <p:cNvPr id="212" name="PE_sour">
                  <a:extLst>
                    <a:ext uri="{FF2B5EF4-FFF2-40B4-BE49-F238E27FC236}">
                      <a16:creationId xmlns:a16="http://schemas.microsoft.com/office/drawing/2014/main" id="{46EB8CA1-6F9E-704E-951A-0B66C9BAE180}"/>
                    </a:ext>
                  </a:extLst>
                </p:cNvPr>
                <p:cNvSpPr/>
                <p:nvPr/>
              </p:nvSpPr>
              <p:spPr>
                <a:xfrm>
                  <a:off x="3606741"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13" name="PE_sour">
                  <a:extLst>
                    <a:ext uri="{FF2B5EF4-FFF2-40B4-BE49-F238E27FC236}">
                      <a16:creationId xmlns:a16="http://schemas.microsoft.com/office/drawing/2014/main" id="{29B1B526-C36B-6EBD-42A0-C62ABEBF0B59}"/>
                    </a:ext>
                  </a:extLst>
                </p:cNvPr>
                <p:cNvSpPr/>
                <p:nvPr/>
              </p:nvSpPr>
              <p:spPr>
                <a:xfrm>
                  <a:off x="4624857"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14" name="PE_sour">
                  <a:extLst>
                    <a:ext uri="{FF2B5EF4-FFF2-40B4-BE49-F238E27FC236}">
                      <a16:creationId xmlns:a16="http://schemas.microsoft.com/office/drawing/2014/main" id="{8CF49B6F-F39C-62C8-3D82-AC35279BBB07}"/>
                    </a:ext>
                  </a:extLst>
                </p:cNvPr>
                <p:cNvSpPr/>
                <p:nvPr/>
              </p:nvSpPr>
              <p:spPr>
                <a:xfrm>
                  <a:off x="3861270"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15" name="PE_sour">
                  <a:extLst>
                    <a:ext uri="{FF2B5EF4-FFF2-40B4-BE49-F238E27FC236}">
                      <a16:creationId xmlns:a16="http://schemas.microsoft.com/office/drawing/2014/main" id="{A66E1014-CE69-172D-4B28-ACB6F790BF42}"/>
                    </a:ext>
                  </a:extLst>
                </p:cNvPr>
                <p:cNvSpPr/>
                <p:nvPr/>
              </p:nvSpPr>
              <p:spPr>
                <a:xfrm>
                  <a:off x="4115799"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16" name="PE_sour">
                  <a:extLst>
                    <a:ext uri="{FF2B5EF4-FFF2-40B4-BE49-F238E27FC236}">
                      <a16:creationId xmlns:a16="http://schemas.microsoft.com/office/drawing/2014/main" id="{259180E7-98DF-440D-7775-EAAB79468F1C}"/>
                    </a:ext>
                  </a:extLst>
                </p:cNvPr>
                <p:cNvSpPr/>
                <p:nvPr/>
              </p:nvSpPr>
              <p:spPr>
                <a:xfrm>
                  <a:off x="4370328"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17" name="PE_sour">
                  <a:extLst>
                    <a:ext uri="{FF2B5EF4-FFF2-40B4-BE49-F238E27FC236}">
                      <a16:creationId xmlns:a16="http://schemas.microsoft.com/office/drawing/2014/main" id="{4C8B756F-F6DA-2B33-F73B-AC36703E62AC}"/>
                    </a:ext>
                  </a:extLst>
                </p:cNvPr>
                <p:cNvSpPr/>
                <p:nvPr/>
              </p:nvSpPr>
              <p:spPr>
                <a:xfrm>
                  <a:off x="4879384"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grpSp>
          <p:nvGrpSpPr>
            <p:cNvPr id="14" name="Group 13">
              <a:extLst>
                <a:ext uri="{FF2B5EF4-FFF2-40B4-BE49-F238E27FC236}">
                  <a16:creationId xmlns:a16="http://schemas.microsoft.com/office/drawing/2014/main" id="{E6384D6C-ACC3-E853-329B-0F04E83BE1D6}"/>
                </a:ext>
              </a:extLst>
            </p:cNvPr>
            <p:cNvGrpSpPr/>
            <p:nvPr/>
          </p:nvGrpSpPr>
          <p:grpSpPr>
            <a:xfrm>
              <a:off x="2538012" y="2861523"/>
              <a:ext cx="2164807" cy="650703"/>
              <a:chOff x="2538012" y="2861523"/>
              <a:chExt cx="2164807" cy="650703"/>
            </a:xfrm>
          </p:grpSpPr>
          <p:sp>
            <p:nvSpPr>
              <p:cNvPr id="123" name="Rounded Rectangle 182">
                <a:extLst>
                  <a:ext uri="{FF2B5EF4-FFF2-40B4-BE49-F238E27FC236}">
                    <a16:creationId xmlns:a16="http://schemas.microsoft.com/office/drawing/2014/main" id="{598A7BBF-EDF6-62AD-2D26-643CB387349A}"/>
                  </a:ext>
                </a:extLst>
              </p:cNvPr>
              <p:cNvSpPr/>
              <p:nvPr/>
            </p:nvSpPr>
            <p:spPr>
              <a:xfrm>
                <a:off x="2538012" y="2861523"/>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248" name="Group 247"/>
              <p:cNvGrpSpPr/>
              <p:nvPr/>
            </p:nvGrpSpPr>
            <p:grpSpPr>
              <a:xfrm>
                <a:off x="2892654" y="3103455"/>
                <a:ext cx="1455523" cy="182880"/>
                <a:chOff x="3606741" y="1897562"/>
                <a:chExt cx="1455523" cy="182880"/>
              </a:xfrm>
            </p:grpSpPr>
            <p:sp>
              <p:nvSpPr>
                <p:cNvPr id="249" name="PE_sour">
                  <a:extLst>
                    <a:ext uri="{FF2B5EF4-FFF2-40B4-BE49-F238E27FC236}">
                      <a16:creationId xmlns:a16="http://schemas.microsoft.com/office/drawing/2014/main" id="{46EB8CA1-6F9E-704E-951A-0B66C9BAE180}"/>
                    </a:ext>
                  </a:extLst>
                </p:cNvPr>
                <p:cNvSpPr/>
                <p:nvPr/>
              </p:nvSpPr>
              <p:spPr>
                <a:xfrm>
                  <a:off x="3606741"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0" name="PE_sour">
                  <a:extLst>
                    <a:ext uri="{FF2B5EF4-FFF2-40B4-BE49-F238E27FC236}">
                      <a16:creationId xmlns:a16="http://schemas.microsoft.com/office/drawing/2014/main" id="{29B1B526-C36B-6EBD-42A0-C62ABEBF0B59}"/>
                    </a:ext>
                  </a:extLst>
                </p:cNvPr>
                <p:cNvSpPr/>
                <p:nvPr/>
              </p:nvSpPr>
              <p:spPr>
                <a:xfrm>
                  <a:off x="4624857"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1" name="PE_sour">
                  <a:extLst>
                    <a:ext uri="{FF2B5EF4-FFF2-40B4-BE49-F238E27FC236}">
                      <a16:creationId xmlns:a16="http://schemas.microsoft.com/office/drawing/2014/main" id="{8CF49B6F-F39C-62C8-3D82-AC35279BBB07}"/>
                    </a:ext>
                  </a:extLst>
                </p:cNvPr>
                <p:cNvSpPr/>
                <p:nvPr/>
              </p:nvSpPr>
              <p:spPr>
                <a:xfrm>
                  <a:off x="3861270"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2" name="PE_sour">
                  <a:extLst>
                    <a:ext uri="{FF2B5EF4-FFF2-40B4-BE49-F238E27FC236}">
                      <a16:creationId xmlns:a16="http://schemas.microsoft.com/office/drawing/2014/main" id="{A66E1014-CE69-172D-4B28-ACB6F790BF42}"/>
                    </a:ext>
                  </a:extLst>
                </p:cNvPr>
                <p:cNvSpPr/>
                <p:nvPr/>
              </p:nvSpPr>
              <p:spPr>
                <a:xfrm>
                  <a:off x="4115799"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3" name="PE_sour">
                  <a:extLst>
                    <a:ext uri="{FF2B5EF4-FFF2-40B4-BE49-F238E27FC236}">
                      <a16:creationId xmlns:a16="http://schemas.microsoft.com/office/drawing/2014/main" id="{259180E7-98DF-440D-7775-EAAB79468F1C}"/>
                    </a:ext>
                  </a:extLst>
                </p:cNvPr>
                <p:cNvSpPr/>
                <p:nvPr/>
              </p:nvSpPr>
              <p:spPr>
                <a:xfrm>
                  <a:off x="4370328"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4" name="PE_sour">
                  <a:extLst>
                    <a:ext uri="{FF2B5EF4-FFF2-40B4-BE49-F238E27FC236}">
                      <a16:creationId xmlns:a16="http://schemas.microsoft.com/office/drawing/2014/main" id="{4C8B756F-F6DA-2B33-F73B-AC36703E62AC}"/>
                    </a:ext>
                  </a:extLst>
                </p:cNvPr>
                <p:cNvSpPr/>
                <p:nvPr/>
              </p:nvSpPr>
              <p:spPr>
                <a:xfrm>
                  <a:off x="4879384"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grpSp>
          <p:nvGrpSpPr>
            <p:cNvPr id="13" name="Group 12">
              <a:extLst>
                <a:ext uri="{FF2B5EF4-FFF2-40B4-BE49-F238E27FC236}">
                  <a16:creationId xmlns:a16="http://schemas.microsoft.com/office/drawing/2014/main" id="{7B8BAE5A-27CC-7414-030F-091E3990E6CD}"/>
                </a:ext>
              </a:extLst>
            </p:cNvPr>
            <p:cNvGrpSpPr/>
            <p:nvPr/>
          </p:nvGrpSpPr>
          <p:grpSpPr>
            <a:xfrm>
              <a:off x="2538012" y="4169883"/>
              <a:ext cx="2164807" cy="650703"/>
              <a:chOff x="2538012" y="4169883"/>
              <a:chExt cx="2164807" cy="650703"/>
            </a:xfrm>
          </p:grpSpPr>
          <p:sp>
            <p:nvSpPr>
              <p:cNvPr id="99" name="Rounded Rectangle 182">
                <a:extLst>
                  <a:ext uri="{FF2B5EF4-FFF2-40B4-BE49-F238E27FC236}">
                    <a16:creationId xmlns:a16="http://schemas.microsoft.com/office/drawing/2014/main" id="{C0EB81F3-11E7-6C19-5C53-C53978D1D4CE}"/>
                  </a:ext>
                </a:extLst>
              </p:cNvPr>
              <p:cNvSpPr/>
              <p:nvPr/>
            </p:nvSpPr>
            <p:spPr>
              <a:xfrm>
                <a:off x="2538012" y="4169883"/>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255" name="Group 254"/>
              <p:cNvGrpSpPr/>
              <p:nvPr/>
            </p:nvGrpSpPr>
            <p:grpSpPr>
              <a:xfrm>
                <a:off x="2892654" y="4411815"/>
                <a:ext cx="1455523" cy="182880"/>
                <a:chOff x="3606741" y="1897562"/>
                <a:chExt cx="1455523" cy="182880"/>
              </a:xfrm>
            </p:grpSpPr>
            <p:sp>
              <p:nvSpPr>
                <p:cNvPr id="256" name="PE_sour">
                  <a:extLst>
                    <a:ext uri="{FF2B5EF4-FFF2-40B4-BE49-F238E27FC236}">
                      <a16:creationId xmlns:a16="http://schemas.microsoft.com/office/drawing/2014/main" id="{46EB8CA1-6F9E-704E-951A-0B66C9BAE180}"/>
                    </a:ext>
                  </a:extLst>
                </p:cNvPr>
                <p:cNvSpPr/>
                <p:nvPr/>
              </p:nvSpPr>
              <p:spPr>
                <a:xfrm>
                  <a:off x="3606741"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7" name="PE_sour">
                  <a:extLst>
                    <a:ext uri="{FF2B5EF4-FFF2-40B4-BE49-F238E27FC236}">
                      <a16:creationId xmlns:a16="http://schemas.microsoft.com/office/drawing/2014/main" id="{29B1B526-C36B-6EBD-42A0-C62ABEBF0B59}"/>
                    </a:ext>
                  </a:extLst>
                </p:cNvPr>
                <p:cNvSpPr/>
                <p:nvPr/>
              </p:nvSpPr>
              <p:spPr>
                <a:xfrm>
                  <a:off x="4624857"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8" name="PE_sour">
                  <a:extLst>
                    <a:ext uri="{FF2B5EF4-FFF2-40B4-BE49-F238E27FC236}">
                      <a16:creationId xmlns:a16="http://schemas.microsoft.com/office/drawing/2014/main" id="{8CF49B6F-F39C-62C8-3D82-AC35279BBB07}"/>
                    </a:ext>
                  </a:extLst>
                </p:cNvPr>
                <p:cNvSpPr/>
                <p:nvPr/>
              </p:nvSpPr>
              <p:spPr>
                <a:xfrm>
                  <a:off x="3861270"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9" name="PE_sour">
                  <a:extLst>
                    <a:ext uri="{FF2B5EF4-FFF2-40B4-BE49-F238E27FC236}">
                      <a16:creationId xmlns:a16="http://schemas.microsoft.com/office/drawing/2014/main" id="{A66E1014-CE69-172D-4B28-ACB6F790BF42}"/>
                    </a:ext>
                  </a:extLst>
                </p:cNvPr>
                <p:cNvSpPr/>
                <p:nvPr/>
              </p:nvSpPr>
              <p:spPr>
                <a:xfrm>
                  <a:off x="4115799"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0" name="PE_sour">
                  <a:extLst>
                    <a:ext uri="{FF2B5EF4-FFF2-40B4-BE49-F238E27FC236}">
                      <a16:creationId xmlns:a16="http://schemas.microsoft.com/office/drawing/2014/main" id="{259180E7-98DF-440D-7775-EAAB79468F1C}"/>
                    </a:ext>
                  </a:extLst>
                </p:cNvPr>
                <p:cNvSpPr/>
                <p:nvPr/>
              </p:nvSpPr>
              <p:spPr>
                <a:xfrm>
                  <a:off x="4370328"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1" name="PE_sour">
                  <a:extLst>
                    <a:ext uri="{FF2B5EF4-FFF2-40B4-BE49-F238E27FC236}">
                      <a16:creationId xmlns:a16="http://schemas.microsoft.com/office/drawing/2014/main" id="{4C8B756F-F6DA-2B33-F73B-AC36703E62AC}"/>
                    </a:ext>
                  </a:extLst>
                </p:cNvPr>
                <p:cNvSpPr/>
                <p:nvPr/>
              </p:nvSpPr>
              <p:spPr>
                <a:xfrm>
                  <a:off x="4879384"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FC9E575E-4546-6EF2-46A8-885255FA06BD}"/>
                </a:ext>
              </a:extLst>
            </p:cNvPr>
            <p:cNvGrpSpPr/>
            <p:nvPr/>
          </p:nvGrpSpPr>
          <p:grpSpPr>
            <a:xfrm>
              <a:off x="2538012" y="5632176"/>
              <a:ext cx="2164807" cy="650703"/>
              <a:chOff x="2538012" y="5632176"/>
              <a:chExt cx="2164807" cy="650703"/>
            </a:xfrm>
          </p:grpSpPr>
          <p:sp>
            <p:nvSpPr>
              <p:cNvPr id="97" name="Rounded Rectangle 96">
                <a:extLst>
                  <a:ext uri="{FF2B5EF4-FFF2-40B4-BE49-F238E27FC236}">
                    <a16:creationId xmlns:a16="http://schemas.microsoft.com/office/drawing/2014/main" id="{D48F07D1-E901-DD64-08C2-EAF6098E9105}"/>
                  </a:ext>
                </a:extLst>
              </p:cNvPr>
              <p:cNvSpPr/>
              <p:nvPr/>
            </p:nvSpPr>
            <p:spPr>
              <a:xfrm>
                <a:off x="2538012" y="5632176"/>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283" name="Group 282"/>
              <p:cNvGrpSpPr/>
              <p:nvPr/>
            </p:nvGrpSpPr>
            <p:grpSpPr>
              <a:xfrm>
                <a:off x="2892654" y="5849662"/>
                <a:ext cx="1455523" cy="182880"/>
                <a:chOff x="3606741" y="1897562"/>
                <a:chExt cx="1455523" cy="182880"/>
              </a:xfrm>
            </p:grpSpPr>
            <p:sp>
              <p:nvSpPr>
                <p:cNvPr id="284" name="PE_sour">
                  <a:extLst>
                    <a:ext uri="{FF2B5EF4-FFF2-40B4-BE49-F238E27FC236}">
                      <a16:creationId xmlns:a16="http://schemas.microsoft.com/office/drawing/2014/main" id="{46EB8CA1-6F9E-704E-951A-0B66C9BAE180}"/>
                    </a:ext>
                  </a:extLst>
                </p:cNvPr>
                <p:cNvSpPr/>
                <p:nvPr/>
              </p:nvSpPr>
              <p:spPr>
                <a:xfrm>
                  <a:off x="3606741"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5" name="PE_sour">
                  <a:extLst>
                    <a:ext uri="{FF2B5EF4-FFF2-40B4-BE49-F238E27FC236}">
                      <a16:creationId xmlns:a16="http://schemas.microsoft.com/office/drawing/2014/main" id="{29B1B526-C36B-6EBD-42A0-C62ABEBF0B59}"/>
                    </a:ext>
                  </a:extLst>
                </p:cNvPr>
                <p:cNvSpPr/>
                <p:nvPr/>
              </p:nvSpPr>
              <p:spPr>
                <a:xfrm>
                  <a:off x="4624857"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6" name="PE_sour">
                  <a:extLst>
                    <a:ext uri="{FF2B5EF4-FFF2-40B4-BE49-F238E27FC236}">
                      <a16:creationId xmlns:a16="http://schemas.microsoft.com/office/drawing/2014/main" id="{8CF49B6F-F39C-62C8-3D82-AC35279BBB07}"/>
                    </a:ext>
                  </a:extLst>
                </p:cNvPr>
                <p:cNvSpPr/>
                <p:nvPr/>
              </p:nvSpPr>
              <p:spPr>
                <a:xfrm>
                  <a:off x="3861270"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7" name="PE_sour">
                  <a:extLst>
                    <a:ext uri="{FF2B5EF4-FFF2-40B4-BE49-F238E27FC236}">
                      <a16:creationId xmlns:a16="http://schemas.microsoft.com/office/drawing/2014/main" id="{A66E1014-CE69-172D-4B28-ACB6F790BF42}"/>
                    </a:ext>
                  </a:extLst>
                </p:cNvPr>
                <p:cNvSpPr/>
                <p:nvPr/>
              </p:nvSpPr>
              <p:spPr>
                <a:xfrm>
                  <a:off x="4115799"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8" name="PE_sour">
                  <a:extLst>
                    <a:ext uri="{FF2B5EF4-FFF2-40B4-BE49-F238E27FC236}">
                      <a16:creationId xmlns:a16="http://schemas.microsoft.com/office/drawing/2014/main" id="{259180E7-98DF-440D-7775-EAAB79468F1C}"/>
                    </a:ext>
                  </a:extLst>
                </p:cNvPr>
                <p:cNvSpPr/>
                <p:nvPr/>
              </p:nvSpPr>
              <p:spPr>
                <a:xfrm>
                  <a:off x="4370328"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89" name="PE_sour">
                  <a:extLst>
                    <a:ext uri="{FF2B5EF4-FFF2-40B4-BE49-F238E27FC236}">
                      <a16:creationId xmlns:a16="http://schemas.microsoft.com/office/drawing/2014/main" id="{4C8B756F-F6DA-2B33-F73B-AC36703E62AC}"/>
                    </a:ext>
                  </a:extLst>
                </p:cNvPr>
                <p:cNvSpPr/>
                <p:nvPr/>
              </p:nvSpPr>
              <p:spPr>
                <a:xfrm>
                  <a:off x="4879384" y="1897562"/>
                  <a:ext cx="182880" cy="182880"/>
                </a:xfrm>
                <a:prstGeom prst="ellipse">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grpSp>
      <p:sp>
        <p:nvSpPr>
          <p:cNvPr id="299" name="TextBox 298">
            <a:extLst>
              <a:ext uri="{FF2B5EF4-FFF2-40B4-BE49-F238E27FC236}">
                <a16:creationId xmlns:a16="http://schemas.microsoft.com/office/drawing/2014/main" id="{318BAACF-64C6-8F1C-1435-E05C87E041A0}"/>
              </a:ext>
            </a:extLst>
          </p:cNvPr>
          <p:cNvSpPr txBox="1"/>
          <p:nvPr/>
        </p:nvSpPr>
        <p:spPr>
          <a:xfrm>
            <a:off x="3839121" y="78815"/>
            <a:ext cx="48365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What</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1" u="sng" strike="noStrike" kern="1200" cap="none" spc="0" normalizeH="0" baseline="0" noProof="0" dirty="0">
                <a:ln>
                  <a:noFill/>
                </a:ln>
                <a:solidFill>
                  <a:srgbClr val="FFFF00"/>
                </a:solidFill>
                <a:effectLst/>
                <a:uLnTx/>
                <a:uFillTx/>
                <a:latin typeface="Arial"/>
                <a:ea typeface="+mn-ea"/>
                <a:cs typeface="+mn-cs"/>
              </a:rPr>
              <a:t>is</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0" u="none" strike="noStrike" kern="1200" cap="none" spc="0" normalizeH="0" baseline="0" noProof="0" dirty="0">
                <a:ln>
                  <a:noFill/>
                </a:ln>
                <a:solidFill>
                  <a:srgbClr val="FFFF00"/>
                </a:solidFill>
                <a:effectLst/>
                <a:uLnTx/>
                <a:uFillTx/>
                <a:latin typeface="Arial"/>
                <a:ea typeface="+mn-ea"/>
                <a:cs typeface="+mn-cs"/>
              </a:rPr>
              <a:t>Predictive Coding?</a:t>
            </a:r>
          </a:p>
        </p:txBody>
      </p:sp>
      <p:sp>
        <p:nvSpPr>
          <p:cNvPr id="5" name="Rectangle 4">
            <a:extLst>
              <a:ext uri="{FF2B5EF4-FFF2-40B4-BE49-F238E27FC236}">
                <a16:creationId xmlns:a16="http://schemas.microsoft.com/office/drawing/2014/main" id="{794ED75F-E91D-3B09-7EFF-6ABE7E5F9D71}"/>
              </a:ext>
            </a:extLst>
          </p:cNvPr>
          <p:cNvSpPr/>
          <p:nvPr/>
        </p:nvSpPr>
        <p:spPr>
          <a:xfrm>
            <a:off x="3836451" y="578678"/>
            <a:ext cx="4807727" cy="338554"/>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Mumford, 1992; Rao &amp; Ballard, 1999; Spratling, 2016</a:t>
            </a:r>
          </a:p>
        </p:txBody>
      </p:sp>
      <p:sp>
        <p:nvSpPr>
          <p:cNvPr id="30" name="Rectangle 29">
            <a:extLst>
              <a:ext uri="{FF2B5EF4-FFF2-40B4-BE49-F238E27FC236}">
                <a16:creationId xmlns:a16="http://schemas.microsoft.com/office/drawing/2014/main" id="{6E0D3E0F-6F15-87E5-629E-2D840BA1960E}"/>
              </a:ext>
            </a:extLst>
          </p:cNvPr>
          <p:cNvSpPr/>
          <p:nvPr/>
        </p:nvSpPr>
        <p:spPr>
          <a:xfrm>
            <a:off x="6656497" y="4713279"/>
            <a:ext cx="3749744" cy="892552"/>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a:solidFill>
                  <a:srgbClr val="FFFFFF"/>
                </a:solidFill>
                <a:latin typeface="Arial"/>
              </a:rPr>
              <a:t>A</a:t>
            </a:r>
            <a:r>
              <a:rPr kumimoji="0" lang="en-US" sz="1800" b="0" i="0" u="none" strike="noStrike" kern="1200" cap="none" spc="0" normalizeH="0" baseline="0" noProof="0" dirty="0" err="1">
                <a:ln>
                  <a:noFill/>
                </a:ln>
                <a:solidFill>
                  <a:srgbClr val="FFFFFF"/>
                </a:solidFill>
                <a:effectLst/>
                <a:uLnTx/>
                <a:uFillTx/>
                <a:latin typeface="Arial"/>
                <a:ea typeface="+mn-ea"/>
                <a:cs typeface="+mn-cs"/>
              </a:rPr>
              <a:t>pproximates</a:t>
            </a:r>
            <a:r>
              <a:rPr kumimoji="0" lang="en-US" sz="1800" b="0" i="0" u="none" strike="noStrike" kern="1200" cap="none" spc="0" normalizeH="0" baseline="0" noProof="0" dirty="0">
                <a:ln>
                  <a:noFill/>
                </a:ln>
                <a:solidFill>
                  <a:srgbClr val="FFFFFF"/>
                </a:solidFill>
                <a:effectLst/>
                <a:uLnTx/>
                <a:uFillTx/>
                <a:latin typeface="Arial"/>
                <a:ea typeface="+mn-ea"/>
                <a:cs typeface="+mn-cs"/>
              </a:rPr>
              <a:t> Bayesian inference: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Infer ”cause” of bottom-up input</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BEACEA0C-7ABA-B340-42B1-F891FCE01455}"/>
              </a:ext>
            </a:extLst>
          </p:cNvPr>
          <p:cNvGrpSpPr/>
          <p:nvPr/>
        </p:nvGrpSpPr>
        <p:grpSpPr>
          <a:xfrm>
            <a:off x="188301" y="2524731"/>
            <a:ext cx="10217940" cy="2826550"/>
            <a:chOff x="188301" y="2524731"/>
            <a:chExt cx="10217940" cy="2826550"/>
          </a:xfrm>
        </p:grpSpPr>
        <p:sp>
          <p:nvSpPr>
            <p:cNvPr id="31" name="TextBox 30">
              <a:extLst>
                <a:ext uri="{FF2B5EF4-FFF2-40B4-BE49-F238E27FC236}">
                  <a16:creationId xmlns:a16="http://schemas.microsoft.com/office/drawing/2014/main" id="{C7EAFF98-B281-9661-8AD2-3EE6656E93F4}"/>
                </a:ext>
              </a:extLst>
            </p:cNvPr>
            <p:cNvSpPr txBox="1"/>
            <p:nvPr/>
          </p:nvSpPr>
          <p:spPr>
            <a:xfrm>
              <a:off x="6656497" y="3948364"/>
              <a:ext cx="3749744" cy="646331"/>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Minimizes information redundancy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across cortical hierarchy</a:t>
              </a:r>
            </a:p>
          </p:txBody>
        </p:sp>
        <p:sp>
          <p:nvSpPr>
            <p:cNvPr id="34" name="Rectangle 33">
              <a:extLst>
                <a:ext uri="{FF2B5EF4-FFF2-40B4-BE49-F238E27FC236}">
                  <a16:creationId xmlns:a16="http://schemas.microsoft.com/office/drawing/2014/main" id="{C1156F24-D5CA-67CF-B2E2-386F3DB31218}"/>
                </a:ext>
              </a:extLst>
            </p:cNvPr>
            <p:cNvSpPr/>
            <p:nvPr/>
          </p:nvSpPr>
          <p:spPr>
            <a:xfrm>
              <a:off x="4802101" y="4520284"/>
              <a:ext cx="143821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Only residual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bottom-up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information</a:t>
              </a:r>
            </a:p>
          </p:txBody>
        </p:sp>
        <p:sp>
          <p:nvSpPr>
            <p:cNvPr id="35" name="Rectangle 34">
              <a:extLst>
                <a:ext uri="{FF2B5EF4-FFF2-40B4-BE49-F238E27FC236}">
                  <a16:creationId xmlns:a16="http://schemas.microsoft.com/office/drawing/2014/main" id="{600929BE-96EB-4A6A-2E83-625AC9C53C36}"/>
                </a:ext>
              </a:extLst>
            </p:cNvPr>
            <p:cNvSpPr/>
            <p:nvPr/>
          </p:nvSpPr>
          <p:spPr>
            <a:xfrm>
              <a:off x="188301" y="2524731"/>
              <a:ext cx="143821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Only residual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top-down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information</a:t>
              </a:r>
            </a:p>
          </p:txBody>
        </p:sp>
      </p:grpSp>
      <p:grpSp>
        <p:nvGrpSpPr>
          <p:cNvPr id="7" name="Group 6">
            <a:extLst>
              <a:ext uri="{FF2B5EF4-FFF2-40B4-BE49-F238E27FC236}">
                <a16:creationId xmlns:a16="http://schemas.microsoft.com/office/drawing/2014/main" id="{2FE6614A-B4B5-C78E-E849-FEF8804C3322}"/>
              </a:ext>
            </a:extLst>
          </p:cNvPr>
          <p:cNvGrpSpPr/>
          <p:nvPr/>
        </p:nvGrpSpPr>
        <p:grpSpPr>
          <a:xfrm>
            <a:off x="5767271" y="1325696"/>
            <a:ext cx="5557933" cy="2451062"/>
            <a:chOff x="5767271" y="1325696"/>
            <a:chExt cx="5557933" cy="2451062"/>
          </a:xfrm>
        </p:grpSpPr>
        <p:sp>
          <p:nvSpPr>
            <p:cNvPr id="27" name="Rectangle 26">
              <a:extLst>
                <a:ext uri="{FF2B5EF4-FFF2-40B4-BE49-F238E27FC236}">
                  <a16:creationId xmlns:a16="http://schemas.microsoft.com/office/drawing/2014/main" id="{61CEC554-E6EE-6F7C-43ED-CE1B86361879}"/>
                </a:ext>
              </a:extLst>
            </p:cNvPr>
            <p:cNvSpPr/>
            <p:nvPr/>
          </p:nvSpPr>
          <p:spPr>
            <a:xfrm>
              <a:off x="5767271" y="3407426"/>
              <a:ext cx="555793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Arial"/>
                  <a:ea typeface="+mn-ea"/>
                  <a:cs typeface="+mn-cs"/>
                </a:rPr>
                <a:t>…that implements a particular optimization algorithm</a:t>
              </a:r>
            </a:p>
          </p:txBody>
        </p:sp>
        <p:sp>
          <p:nvSpPr>
            <p:cNvPr id="6" name="Rectangle 5">
              <a:extLst>
                <a:ext uri="{FF2B5EF4-FFF2-40B4-BE49-F238E27FC236}">
                  <a16:creationId xmlns:a16="http://schemas.microsoft.com/office/drawing/2014/main" id="{65CABD9A-5DE4-1830-0E7A-92F1B3DCD691}"/>
                </a:ext>
              </a:extLst>
            </p:cNvPr>
            <p:cNvSpPr/>
            <p:nvPr/>
          </p:nvSpPr>
          <p:spPr>
            <a:xfrm>
              <a:off x="5767271" y="1325696"/>
              <a:ext cx="377962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Arial"/>
                  <a:ea typeface="+mn-ea"/>
                  <a:cs typeface="+mn-cs"/>
                </a:rPr>
                <a:t>A particular network architecture… </a:t>
              </a:r>
            </a:p>
          </p:txBody>
        </p:sp>
      </p:grpSp>
      <p:grpSp>
        <p:nvGrpSpPr>
          <p:cNvPr id="33" name="Group 32">
            <a:extLst>
              <a:ext uri="{FF2B5EF4-FFF2-40B4-BE49-F238E27FC236}">
                <a16:creationId xmlns:a16="http://schemas.microsoft.com/office/drawing/2014/main" id="{520AC29C-D546-BCB3-16AC-C871CD55E427}"/>
              </a:ext>
            </a:extLst>
          </p:cNvPr>
          <p:cNvGrpSpPr/>
          <p:nvPr/>
        </p:nvGrpSpPr>
        <p:grpSpPr>
          <a:xfrm>
            <a:off x="1172449" y="934651"/>
            <a:ext cx="8739231" cy="5911900"/>
            <a:chOff x="1172449" y="934651"/>
            <a:chExt cx="8739231" cy="5911900"/>
          </a:xfrm>
        </p:grpSpPr>
        <p:sp>
          <p:nvSpPr>
            <p:cNvPr id="12" name="Rectangle 11">
              <a:extLst>
                <a:ext uri="{FF2B5EF4-FFF2-40B4-BE49-F238E27FC236}">
                  <a16:creationId xmlns:a16="http://schemas.microsoft.com/office/drawing/2014/main" id="{D5A510EB-A7F9-1058-011D-E56C3B9E15BC}"/>
                </a:ext>
              </a:extLst>
            </p:cNvPr>
            <p:cNvSpPr/>
            <p:nvPr/>
          </p:nvSpPr>
          <p:spPr>
            <a:xfrm>
              <a:off x="6679000" y="2668784"/>
              <a:ext cx="32326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Bottom-up &amp; Top-down routes</a:t>
              </a:r>
            </a:p>
          </p:txBody>
        </p:sp>
        <p:grpSp>
          <p:nvGrpSpPr>
            <p:cNvPr id="24" name="Group 23">
              <a:extLst>
                <a:ext uri="{FF2B5EF4-FFF2-40B4-BE49-F238E27FC236}">
                  <a16:creationId xmlns:a16="http://schemas.microsoft.com/office/drawing/2014/main" id="{3294B1CB-FA7C-737A-8B21-46B97C1A8098}"/>
                </a:ext>
              </a:extLst>
            </p:cNvPr>
            <p:cNvGrpSpPr/>
            <p:nvPr/>
          </p:nvGrpSpPr>
          <p:grpSpPr>
            <a:xfrm>
              <a:off x="3910770" y="5900040"/>
              <a:ext cx="1992853" cy="946511"/>
              <a:chOff x="3910770" y="5900040"/>
              <a:chExt cx="1992853" cy="946511"/>
            </a:xfrm>
          </p:grpSpPr>
          <p:cxnSp>
            <p:nvCxnSpPr>
              <p:cNvPr id="238" name="Straight Arrow Connector 237">
                <a:extLst>
                  <a:ext uri="{FF2B5EF4-FFF2-40B4-BE49-F238E27FC236}">
                    <a16:creationId xmlns:a16="http://schemas.microsoft.com/office/drawing/2014/main" id="{2FF117A0-1454-8FCD-0625-131C852D9AEE}"/>
                  </a:ext>
                </a:extLst>
              </p:cNvPr>
              <p:cNvCxnSpPr>
                <a:cxnSpLocks/>
              </p:cNvCxnSpPr>
              <p:nvPr/>
            </p:nvCxnSpPr>
            <p:spPr>
              <a:xfrm flipV="1">
                <a:off x="4635362" y="5900040"/>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3910770" y="6477219"/>
                <a:ext cx="19928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Bottom-up route</a:t>
                </a:r>
              </a:p>
            </p:txBody>
          </p:sp>
        </p:grpSp>
        <p:grpSp>
          <p:nvGrpSpPr>
            <p:cNvPr id="11" name="Group 10">
              <a:extLst>
                <a:ext uri="{FF2B5EF4-FFF2-40B4-BE49-F238E27FC236}">
                  <a16:creationId xmlns:a16="http://schemas.microsoft.com/office/drawing/2014/main" id="{543F13C4-E7C4-BB31-368D-BAC4BABF17ED}"/>
                </a:ext>
              </a:extLst>
            </p:cNvPr>
            <p:cNvGrpSpPr/>
            <p:nvPr/>
          </p:nvGrpSpPr>
          <p:grpSpPr>
            <a:xfrm>
              <a:off x="1172449" y="934651"/>
              <a:ext cx="1903085" cy="927646"/>
              <a:chOff x="1172449" y="934651"/>
              <a:chExt cx="1903085" cy="927646"/>
            </a:xfrm>
          </p:grpSpPr>
          <p:sp>
            <p:nvSpPr>
              <p:cNvPr id="9" name="Rectangle 8">
                <a:extLst>
                  <a:ext uri="{FF2B5EF4-FFF2-40B4-BE49-F238E27FC236}">
                    <a16:creationId xmlns:a16="http://schemas.microsoft.com/office/drawing/2014/main" id="{D2F2F206-C0F9-FA70-CD96-2C65EC47D10A}"/>
                  </a:ext>
                </a:extLst>
              </p:cNvPr>
              <p:cNvSpPr/>
              <p:nvPr/>
            </p:nvSpPr>
            <p:spPr>
              <a:xfrm>
                <a:off x="1172449" y="934651"/>
                <a:ext cx="190308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Top-down route</a:t>
                </a:r>
              </a:p>
            </p:txBody>
          </p:sp>
          <p:cxnSp>
            <p:nvCxnSpPr>
              <p:cNvPr id="10" name="Straight Arrow Connector 9">
                <a:extLst>
                  <a:ext uri="{FF2B5EF4-FFF2-40B4-BE49-F238E27FC236}">
                    <a16:creationId xmlns:a16="http://schemas.microsoft.com/office/drawing/2014/main" id="{328C23A1-08AA-C227-648C-2B36D2329F64}"/>
                  </a:ext>
                </a:extLst>
              </p:cNvPr>
              <p:cNvCxnSpPr>
                <a:cxnSpLocks/>
              </p:cNvCxnSpPr>
              <p:nvPr/>
            </p:nvCxnSpPr>
            <p:spPr>
              <a:xfrm>
                <a:off x="2797366" y="1310947"/>
                <a:ext cx="0" cy="551350"/>
              </a:xfrm>
              <a:prstGeom prst="straightConnector1">
                <a:avLst/>
              </a:prstGeom>
              <a:ln w="34925">
                <a:solidFill>
                  <a:srgbClr val="FF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2794F66F-2AD3-A6ED-57AE-F56328C263C8}"/>
              </a:ext>
            </a:extLst>
          </p:cNvPr>
          <p:cNvGrpSpPr/>
          <p:nvPr/>
        </p:nvGrpSpPr>
        <p:grpSpPr>
          <a:xfrm>
            <a:off x="2668131" y="1832783"/>
            <a:ext cx="8013004" cy="4141805"/>
            <a:chOff x="2668131" y="1832783"/>
            <a:chExt cx="8013004" cy="4141805"/>
          </a:xfrm>
        </p:grpSpPr>
        <p:grpSp>
          <p:nvGrpSpPr>
            <p:cNvPr id="29" name="Group 28">
              <a:extLst>
                <a:ext uri="{FF2B5EF4-FFF2-40B4-BE49-F238E27FC236}">
                  <a16:creationId xmlns:a16="http://schemas.microsoft.com/office/drawing/2014/main" id="{34E9B199-7465-86A4-35A6-6374A31D198B}"/>
                </a:ext>
              </a:extLst>
            </p:cNvPr>
            <p:cNvGrpSpPr/>
            <p:nvPr/>
          </p:nvGrpSpPr>
          <p:grpSpPr>
            <a:xfrm>
              <a:off x="4513349" y="1832783"/>
              <a:ext cx="0" cy="3533953"/>
              <a:chOff x="4513349" y="1832783"/>
              <a:chExt cx="0" cy="3533953"/>
            </a:xfrm>
          </p:grpSpPr>
          <p:cxnSp>
            <p:nvCxnSpPr>
              <p:cNvPr id="223" name="Straight Arrow Connector 222">
                <a:extLst>
                  <a:ext uri="{FF2B5EF4-FFF2-40B4-BE49-F238E27FC236}">
                    <a16:creationId xmlns:a16="http://schemas.microsoft.com/office/drawing/2014/main" id="{D990C2AD-FA54-2B79-1E44-8D9BC2FB147D}"/>
                  </a:ext>
                </a:extLst>
              </p:cNvPr>
              <p:cNvCxnSpPr>
                <a:cxnSpLocks/>
              </p:cNvCxnSpPr>
              <p:nvPr/>
            </p:nvCxnSpPr>
            <p:spPr>
              <a:xfrm>
                <a:off x="4513349" y="1832783"/>
                <a:ext cx="0" cy="82296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D990C2AD-FA54-2B79-1E44-8D9BC2FB147D}"/>
                  </a:ext>
                </a:extLst>
              </p:cNvPr>
              <p:cNvCxnSpPr>
                <a:cxnSpLocks/>
              </p:cNvCxnSpPr>
              <p:nvPr/>
            </p:nvCxnSpPr>
            <p:spPr>
              <a:xfrm>
                <a:off x="4513349" y="3155952"/>
                <a:ext cx="0" cy="82296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D990C2AD-FA54-2B79-1E44-8D9BC2FB147D}"/>
                  </a:ext>
                </a:extLst>
              </p:cNvPr>
              <p:cNvCxnSpPr>
                <a:cxnSpLocks/>
              </p:cNvCxnSpPr>
              <p:nvPr/>
            </p:nvCxnSpPr>
            <p:spPr>
              <a:xfrm>
                <a:off x="4513349" y="4543776"/>
                <a:ext cx="0" cy="82296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41F37F4-1268-6579-B334-DA60C67A33E8}"/>
                </a:ext>
              </a:extLst>
            </p:cNvPr>
            <p:cNvGrpSpPr/>
            <p:nvPr/>
          </p:nvGrpSpPr>
          <p:grpSpPr>
            <a:xfrm>
              <a:off x="2806100" y="1927465"/>
              <a:ext cx="3856" cy="3995136"/>
              <a:chOff x="2806100" y="1927465"/>
              <a:chExt cx="3856" cy="3995136"/>
            </a:xfrm>
          </p:grpSpPr>
          <p:cxnSp>
            <p:nvCxnSpPr>
              <p:cNvPr id="230" name="Straight Arrow Connector 229">
                <a:extLst>
                  <a:ext uri="{FF2B5EF4-FFF2-40B4-BE49-F238E27FC236}">
                    <a16:creationId xmlns:a16="http://schemas.microsoft.com/office/drawing/2014/main" id="{2FF117A0-1454-8FCD-0625-131C852D9AEE}"/>
                  </a:ext>
                </a:extLst>
              </p:cNvPr>
              <p:cNvCxnSpPr>
                <a:cxnSpLocks/>
              </p:cNvCxnSpPr>
              <p:nvPr/>
            </p:nvCxnSpPr>
            <p:spPr>
              <a:xfrm>
                <a:off x="2807502" y="1927465"/>
                <a:ext cx="0" cy="822960"/>
              </a:xfrm>
              <a:prstGeom prst="straightConnector1">
                <a:avLst/>
              </a:prstGeom>
              <a:ln w="34925">
                <a:solidFill>
                  <a:srgbClr val="FF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2FF117A0-1454-8FCD-0625-131C852D9AEE}"/>
                  </a:ext>
                </a:extLst>
              </p:cNvPr>
              <p:cNvCxnSpPr>
                <a:cxnSpLocks/>
              </p:cNvCxnSpPr>
              <p:nvPr/>
            </p:nvCxnSpPr>
            <p:spPr>
              <a:xfrm>
                <a:off x="2807502" y="3250442"/>
                <a:ext cx="0" cy="822960"/>
              </a:xfrm>
              <a:prstGeom prst="straightConnector1">
                <a:avLst/>
              </a:prstGeom>
              <a:ln w="34925">
                <a:solidFill>
                  <a:srgbClr val="FF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2FF117A0-1454-8FCD-0625-131C852D9AEE}"/>
                  </a:ext>
                </a:extLst>
              </p:cNvPr>
              <p:cNvCxnSpPr>
                <a:cxnSpLocks/>
              </p:cNvCxnSpPr>
              <p:nvPr/>
            </p:nvCxnSpPr>
            <p:spPr>
              <a:xfrm>
                <a:off x="2806100" y="4662672"/>
                <a:ext cx="0" cy="822960"/>
              </a:xfrm>
              <a:prstGeom prst="straightConnector1">
                <a:avLst/>
              </a:prstGeom>
              <a:ln w="34925">
                <a:solidFill>
                  <a:srgbClr val="FF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AF70939-B560-7B7A-796C-F94CD927DDB3}"/>
                  </a:ext>
                </a:extLst>
              </p:cNvPr>
              <p:cNvCxnSpPr>
                <a:cxnSpLocks/>
              </p:cNvCxnSpPr>
              <p:nvPr/>
            </p:nvCxnSpPr>
            <p:spPr>
              <a:xfrm flipH="1">
                <a:off x="2806100" y="2773204"/>
                <a:ext cx="0" cy="390769"/>
              </a:xfrm>
              <a:prstGeom prst="straightConnector1">
                <a:avLst/>
              </a:prstGeom>
              <a:ln w="19050">
                <a:solidFill>
                  <a:srgbClr val="C0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D2F9760-4BDE-0C3D-66D8-C2D73508B784}"/>
                  </a:ext>
                </a:extLst>
              </p:cNvPr>
              <p:cNvCxnSpPr>
                <a:cxnSpLocks/>
              </p:cNvCxnSpPr>
              <p:nvPr/>
            </p:nvCxnSpPr>
            <p:spPr>
              <a:xfrm flipH="1">
                <a:off x="2808029" y="4106221"/>
                <a:ext cx="0" cy="390769"/>
              </a:xfrm>
              <a:prstGeom prst="straightConnector1">
                <a:avLst/>
              </a:prstGeom>
              <a:ln w="19050">
                <a:solidFill>
                  <a:srgbClr val="C0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6827D5F-434A-3673-AFB2-3CFDD54AA74D}"/>
                  </a:ext>
                </a:extLst>
              </p:cNvPr>
              <p:cNvCxnSpPr>
                <a:cxnSpLocks/>
              </p:cNvCxnSpPr>
              <p:nvPr/>
            </p:nvCxnSpPr>
            <p:spPr>
              <a:xfrm flipH="1">
                <a:off x="2809956" y="5531832"/>
                <a:ext cx="0" cy="390769"/>
              </a:xfrm>
              <a:prstGeom prst="straightConnector1">
                <a:avLst/>
              </a:prstGeom>
              <a:ln w="19050">
                <a:solidFill>
                  <a:srgbClr val="C0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BC80B19-54A9-A707-6BC2-1053F6D16FDF}"/>
                </a:ext>
              </a:extLst>
            </p:cNvPr>
            <p:cNvGrpSpPr/>
            <p:nvPr/>
          </p:nvGrpSpPr>
          <p:grpSpPr>
            <a:xfrm>
              <a:off x="4619401" y="1832783"/>
              <a:ext cx="15961" cy="3972418"/>
              <a:chOff x="4619401" y="1832783"/>
              <a:chExt cx="15961" cy="3972418"/>
            </a:xfrm>
          </p:grpSpPr>
          <p:cxnSp>
            <p:nvCxnSpPr>
              <p:cNvPr id="56" name="Straight Arrow Connector 55">
                <a:extLst>
                  <a:ext uri="{FF2B5EF4-FFF2-40B4-BE49-F238E27FC236}">
                    <a16:creationId xmlns:a16="http://schemas.microsoft.com/office/drawing/2014/main" id="{F21B64CB-FAFA-4FBA-65CB-8CA541F45530}"/>
                  </a:ext>
                </a:extLst>
              </p:cNvPr>
              <p:cNvCxnSpPr>
                <a:cxnSpLocks/>
              </p:cNvCxnSpPr>
              <p:nvPr/>
            </p:nvCxnSpPr>
            <p:spPr>
              <a:xfrm flipH="1" flipV="1">
                <a:off x="4619401" y="2784081"/>
                <a:ext cx="1504" cy="340104"/>
              </a:xfrm>
              <a:prstGeom prst="straightConnector1">
                <a:avLst/>
              </a:prstGeom>
              <a:ln w="19050">
                <a:solidFill>
                  <a:srgbClr val="C0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2FF117A0-1454-8FCD-0625-131C852D9AEE}"/>
                  </a:ext>
                </a:extLst>
              </p:cNvPr>
              <p:cNvCxnSpPr>
                <a:cxnSpLocks/>
              </p:cNvCxnSpPr>
              <p:nvPr/>
            </p:nvCxnSpPr>
            <p:spPr>
              <a:xfrm flipV="1">
                <a:off x="4635362" y="1832783"/>
                <a:ext cx="0" cy="82296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2FF117A0-1454-8FCD-0625-131C852D9AEE}"/>
                  </a:ext>
                </a:extLst>
              </p:cNvPr>
              <p:cNvCxnSpPr>
                <a:cxnSpLocks/>
              </p:cNvCxnSpPr>
              <p:nvPr/>
            </p:nvCxnSpPr>
            <p:spPr>
              <a:xfrm flipV="1">
                <a:off x="4620153" y="3155952"/>
                <a:ext cx="0" cy="82296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2FF117A0-1454-8FCD-0625-131C852D9AEE}"/>
                  </a:ext>
                </a:extLst>
              </p:cNvPr>
              <p:cNvCxnSpPr>
                <a:cxnSpLocks/>
              </p:cNvCxnSpPr>
              <p:nvPr/>
            </p:nvCxnSpPr>
            <p:spPr>
              <a:xfrm flipV="1">
                <a:off x="4632238" y="4543776"/>
                <a:ext cx="0" cy="82296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EA1A2C4-89AB-0855-9602-C4FA3558F970}"/>
                  </a:ext>
                </a:extLst>
              </p:cNvPr>
              <p:cNvCxnSpPr>
                <a:cxnSpLocks/>
              </p:cNvCxnSpPr>
              <p:nvPr/>
            </p:nvCxnSpPr>
            <p:spPr>
              <a:xfrm flipH="1" flipV="1">
                <a:off x="4627184" y="4105376"/>
                <a:ext cx="1504" cy="340104"/>
              </a:xfrm>
              <a:prstGeom prst="straightConnector1">
                <a:avLst/>
              </a:prstGeom>
              <a:ln w="19050">
                <a:solidFill>
                  <a:srgbClr val="C0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080E545-EE9F-53B3-E0C2-478446C5A299}"/>
                  </a:ext>
                </a:extLst>
              </p:cNvPr>
              <p:cNvCxnSpPr>
                <a:cxnSpLocks/>
              </p:cNvCxnSpPr>
              <p:nvPr/>
            </p:nvCxnSpPr>
            <p:spPr>
              <a:xfrm flipH="1" flipV="1">
                <a:off x="4631486" y="5465097"/>
                <a:ext cx="1504" cy="340104"/>
              </a:xfrm>
              <a:prstGeom prst="straightConnector1">
                <a:avLst/>
              </a:prstGeom>
              <a:ln w="19050">
                <a:solidFill>
                  <a:srgbClr val="C0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3AF49960-1493-9BFB-6F40-F7B384B496E8}"/>
                </a:ext>
              </a:extLst>
            </p:cNvPr>
            <p:cNvSpPr/>
            <p:nvPr/>
          </p:nvSpPr>
          <p:spPr>
            <a:xfrm>
              <a:off x="6687734" y="2236487"/>
              <a:ext cx="39934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Feedforward &amp; feedback connections</a:t>
              </a:r>
            </a:p>
          </p:txBody>
        </p:sp>
        <p:grpSp>
          <p:nvGrpSpPr>
            <p:cNvPr id="28" name="Group 27">
              <a:extLst>
                <a:ext uri="{FF2B5EF4-FFF2-40B4-BE49-F238E27FC236}">
                  <a16:creationId xmlns:a16="http://schemas.microsoft.com/office/drawing/2014/main" id="{90869DCC-4699-694F-9628-3309C9BC970B}"/>
                </a:ext>
              </a:extLst>
            </p:cNvPr>
            <p:cNvGrpSpPr/>
            <p:nvPr/>
          </p:nvGrpSpPr>
          <p:grpSpPr>
            <a:xfrm>
              <a:off x="2668131" y="2707375"/>
              <a:ext cx="8734" cy="3267213"/>
              <a:chOff x="2668131" y="2707375"/>
              <a:chExt cx="8734" cy="3267213"/>
            </a:xfrm>
          </p:grpSpPr>
          <p:cxnSp>
            <p:nvCxnSpPr>
              <p:cNvPr id="234" name="Straight Arrow Connector 233">
                <a:extLst>
                  <a:ext uri="{FF2B5EF4-FFF2-40B4-BE49-F238E27FC236}">
                    <a16:creationId xmlns:a16="http://schemas.microsoft.com/office/drawing/2014/main" id="{D990C2AD-FA54-2B79-1E44-8D9BC2FB147D}"/>
                  </a:ext>
                </a:extLst>
              </p:cNvPr>
              <p:cNvCxnSpPr>
                <a:cxnSpLocks/>
              </p:cNvCxnSpPr>
              <p:nvPr/>
            </p:nvCxnSpPr>
            <p:spPr>
              <a:xfrm flipV="1">
                <a:off x="2676865" y="3990518"/>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D990C2AD-FA54-2B79-1E44-8D9BC2FB147D}"/>
                  </a:ext>
                </a:extLst>
              </p:cNvPr>
              <p:cNvCxnSpPr>
                <a:cxnSpLocks/>
              </p:cNvCxnSpPr>
              <p:nvPr/>
            </p:nvCxnSpPr>
            <p:spPr>
              <a:xfrm flipV="1">
                <a:off x="2676865" y="5425948"/>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D990C2AD-FA54-2B79-1E44-8D9BC2FB147D}"/>
                  </a:ext>
                </a:extLst>
              </p:cNvPr>
              <p:cNvCxnSpPr>
                <a:cxnSpLocks/>
              </p:cNvCxnSpPr>
              <p:nvPr/>
            </p:nvCxnSpPr>
            <p:spPr>
              <a:xfrm flipV="1">
                <a:off x="2668131" y="2707375"/>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2850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04900" y="5244971"/>
            <a:ext cx="1577800" cy="1018270"/>
            <a:chOff x="1123950" y="5168771"/>
            <a:chExt cx="1577800" cy="1018270"/>
          </a:xfrm>
        </p:grpSpPr>
        <p:sp>
          <p:nvSpPr>
            <p:cNvPr id="358" name="Rectangle 357">
              <a:extLst>
                <a:ext uri="{FF2B5EF4-FFF2-40B4-BE49-F238E27FC236}">
                  <a16:creationId xmlns:a16="http://schemas.microsoft.com/office/drawing/2014/main" id="{DDD2C262-7D90-B4D0-1DCD-E9E3DA42AE21}"/>
                </a:ext>
              </a:extLst>
            </p:cNvPr>
            <p:cNvSpPr/>
            <p:nvPr/>
          </p:nvSpPr>
          <p:spPr>
            <a:xfrm>
              <a:off x="1123950" y="5168771"/>
              <a:ext cx="1577800" cy="65070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59" name="Rounded Rectangle 358">
              <a:extLst>
                <a:ext uri="{FF2B5EF4-FFF2-40B4-BE49-F238E27FC236}">
                  <a16:creationId xmlns:a16="http://schemas.microsoft.com/office/drawing/2014/main" id="{D48F07D1-E901-DD64-08C2-EAF6098E9105}"/>
                </a:ext>
              </a:extLst>
            </p:cNvPr>
            <p:cNvSpPr/>
            <p:nvPr/>
          </p:nvSpPr>
          <p:spPr>
            <a:xfrm>
              <a:off x="1123950" y="5536338"/>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7" name="Group 6"/>
          <p:cNvGrpSpPr/>
          <p:nvPr/>
        </p:nvGrpSpPr>
        <p:grpSpPr>
          <a:xfrm>
            <a:off x="1104900" y="3834181"/>
            <a:ext cx="1577800" cy="966767"/>
            <a:chOff x="1123950" y="3757981"/>
            <a:chExt cx="1577800" cy="966767"/>
          </a:xfrm>
        </p:grpSpPr>
        <p:sp>
          <p:nvSpPr>
            <p:cNvPr id="360" name="Rectangle 359">
              <a:extLst>
                <a:ext uri="{FF2B5EF4-FFF2-40B4-BE49-F238E27FC236}">
                  <a16:creationId xmlns:a16="http://schemas.microsoft.com/office/drawing/2014/main" id="{6416E5D7-8D77-DC6C-E26B-26FE7FE6FEEA}"/>
                </a:ext>
              </a:extLst>
            </p:cNvPr>
            <p:cNvSpPr/>
            <p:nvPr/>
          </p:nvSpPr>
          <p:spPr>
            <a:xfrm>
              <a:off x="1123950" y="375798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1" name="Rounded Rectangle 182">
              <a:extLst>
                <a:ext uri="{FF2B5EF4-FFF2-40B4-BE49-F238E27FC236}">
                  <a16:creationId xmlns:a16="http://schemas.microsoft.com/office/drawing/2014/main" id="{C0EB81F3-11E7-6C19-5C53-C53978D1D4CE}"/>
                </a:ext>
              </a:extLst>
            </p:cNvPr>
            <p:cNvSpPr/>
            <p:nvPr/>
          </p:nvSpPr>
          <p:spPr>
            <a:xfrm>
              <a:off x="1123950" y="407404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6" name="Group 5"/>
          <p:cNvGrpSpPr/>
          <p:nvPr/>
        </p:nvGrpSpPr>
        <p:grpSpPr>
          <a:xfrm>
            <a:off x="1104900" y="2525821"/>
            <a:ext cx="1577800" cy="966767"/>
            <a:chOff x="1123950" y="2449621"/>
            <a:chExt cx="1577800" cy="966767"/>
          </a:xfrm>
        </p:grpSpPr>
        <p:sp>
          <p:nvSpPr>
            <p:cNvPr id="362" name="Rectangle 361">
              <a:extLst>
                <a:ext uri="{FF2B5EF4-FFF2-40B4-BE49-F238E27FC236}">
                  <a16:creationId xmlns:a16="http://schemas.microsoft.com/office/drawing/2014/main" id="{54C16885-7110-5605-290E-B1290DE0B885}"/>
                </a:ext>
              </a:extLst>
            </p:cNvPr>
            <p:cNvSpPr/>
            <p:nvPr/>
          </p:nvSpPr>
          <p:spPr>
            <a:xfrm>
              <a:off x="1123950" y="244962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3" name="Rounded Rectangle 182">
              <a:extLst>
                <a:ext uri="{FF2B5EF4-FFF2-40B4-BE49-F238E27FC236}">
                  <a16:creationId xmlns:a16="http://schemas.microsoft.com/office/drawing/2014/main" id="{598A7BBF-EDF6-62AD-2D26-643CB387349A}"/>
                </a:ext>
              </a:extLst>
            </p:cNvPr>
            <p:cNvSpPr/>
            <p:nvPr/>
          </p:nvSpPr>
          <p:spPr>
            <a:xfrm>
              <a:off x="1123950" y="276568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3" name="Group 2"/>
          <p:cNvGrpSpPr/>
          <p:nvPr/>
        </p:nvGrpSpPr>
        <p:grpSpPr>
          <a:xfrm>
            <a:off x="2538012" y="5252310"/>
            <a:ext cx="2164807" cy="1018270"/>
            <a:chOff x="2538012" y="5252310"/>
            <a:chExt cx="2164807" cy="1018270"/>
          </a:xfrm>
        </p:grpSpPr>
        <p:sp>
          <p:nvSpPr>
            <p:cNvPr id="124" name="Rectangle 123">
              <a:extLst>
                <a:ext uri="{FF2B5EF4-FFF2-40B4-BE49-F238E27FC236}">
                  <a16:creationId xmlns:a16="http://schemas.microsoft.com/office/drawing/2014/main" id="{DDD2C262-7D90-B4D0-1DCD-E9E3DA42AE21}"/>
                </a:ext>
              </a:extLst>
            </p:cNvPr>
            <p:cNvSpPr/>
            <p:nvPr/>
          </p:nvSpPr>
          <p:spPr>
            <a:xfrm>
              <a:off x="2538012" y="5252310"/>
              <a:ext cx="2164807" cy="65070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5" name="Rounded Rectangle 124">
              <a:extLst>
                <a:ext uri="{FF2B5EF4-FFF2-40B4-BE49-F238E27FC236}">
                  <a16:creationId xmlns:a16="http://schemas.microsoft.com/office/drawing/2014/main" id="{D48F07D1-E901-DD64-08C2-EAF6098E9105}"/>
                </a:ext>
              </a:extLst>
            </p:cNvPr>
            <p:cNvSpPr/>
            <p:nvPr/>
          </p:nvSpPr>
          <p:spPr>
            <a:xfrm>
              <a:off x="2538012" y="5619877"/>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4" name="Group 3"/>
          <p:cNvGrpSpPr/>
          <p:nvPr/>
        </p:nvGrpSpPr>
        <p:grpSpPr>
          <a:xfrm>
            <a:off x="2538012" y="3841520"/>
            <a:ext cx="2164807" cy="966767"/>
            <a:chOff x="2538012" y="3841520"/>
            <a:chExt cx="2164807" cy="966767"/>
          </a:xfrm>
        </p:grpSpPr>
        <p:sp>
          <p:nvSpPr>
            <p:cNvPr id="126" name="Rectangle 125">
              <a:extLst>
                <a:ext uri="{FF2B5EF4-FFF2-40B4-BE49-F238E27FC236}">
                  <a16:creationId xmlns:a16="http://schemas.microsoft.com/office/drawing/2014/main" id="{6416E5D7-8D77-DC6C-E26B-26FE7FE6FEEA}"/>
                </a:ext>
              </a:extLst>
            </p:cNvPr>
            <p:cNvSpPr/>
            <p:nvPr/>
          </p:nvSpPr>
          <p:spPr>
            <a:xfrm>
              <a:off x="2538012" y="384152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7" name="Rounded Rectangle 182">
              <a:extLst>
                <a:ext uri="{FF2B5EF4-FFF2-40B4-BE49-F238E27FC236}">
                  <a16:creationId xmlns:a16="http://schemas.microsoft.com/office/drawing/2014/main" id="{C0EB81F3-11E7-6C19-5C53-C53978D1D4CE}"/>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5" name="Group 4"/>
          <p:cNvGrpSpPr/>
          <p:nvPr/>
        </p:nvGrpSpPr>
        <p:grpSpPr>
          <a:xfrm>
            <a:off x="2538012" y="2533160"/>
            <a:ext cx="2164807" cy="966767"/>
            <a:chOff x="2538012" y="2533160"/>
            <a:chExt cx="2164807" cy="966767"/>
          </a:xfrm>
        </p:grpSpPr>
        <p:sp>
          <p:nvSpPr>
            <p:cNvPr id="128" name="Rectangle 127">
              <a:extLst>
                <a:ext uri="{FF2B5EF4-FFF2-40B4-BE49-F238E27FC236}">
                  <a16:creationId xmlns:a16="http://schemas.microsoft.com/office/drawing/2014/main" id="{54C16885-7110-5605-290E-B1290DE0B885}"/>
                </a:ext>
              </a:extLst>
            </p:cNvPr>
            <p:cNvSpPr/>
            <p:nvPr/>
          </p:nvSpPr>
          <p:spPr>
            <a:xfrm>
              <a:off x="2538012" y="253316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9" name="Rounded Rectangle 182">
              <a:extLst>
                <a:ext uri="{FF2B5EF4-FFF2-40B4-BE49-F238E27FC236}">
                  <a16:creationId xmlns:a16="http://schemas.microsoft.com/office/drawing/2014/main" id="{598A7BBF-EDF6-62AD-2D26-643CB387349A}"/>
                </a:ext>
              </a:extLst>
            </p:cNvPr>
            <p:cNvSpPr/>
            <p:nvPr/>
          </p:nvSpPr>
          <p:spPr>
            <a:xfrm>
              <a:off x="2538012" y="284922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sp>
        <p:nvSpPr>
          <p:cNvPr id="380" name="TextBox 379">
            <a:extLst>
              <a:ext uri="{FF2B5EF4-FFF2-40B4-BE49-F238E27FC236}">
                <a16:creationId xmlns:a16="http://schemas.microsoft.com/office/drawing/2014/main" id="{AC7B8B07-2E2D-4140-B294-0CFDCB648B25}"/>
              </a:ext>
            </a:extLst>
          </p:cNvPr>
          <p:cNvSpPr txBox="1"/>
          <p:nvPr/>
        </p:nvSpPr>
        <p:spPr>
          <a:xfrm>
            <a:off x="1228663" y="2542410"/>
            <a:ext cx="1330274" cy="276999"/>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381" name="TextBox 380">
            <a:extLst>
              <a:ext uri="{FF2B5EF4-FFF2-40B4-BE49-F238E27FC236}">
                <a16:creationId xmlns:a16="http://schemas.microsoft.com/office/drawing/2014/main" id="{7BBA86F1-903F-4141-ADAF-EB75F3AA582B}"/>
              </a:ext>
            </a:extLst>
          </p:cNvPr>
          <p:cNvSpPr txBox="1"/>
          <p:nvPr/>
        </p:nvSpPr>
        <p:spPr>
          <a:xfrm>
            <a:off x="1228663" y="4302929"/>
            <a:ext cx="1330274" cy="276999"/>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sp>
        <p:nvSpPr>
          <p:cNvPr id="382" name="TextBox 381">
            <a:extLst>
              <a:ext uri="{FF2B5EF4-FFF2-40B4-BE49-F238E27FC236}">
                <a16:creationId xmlns:a16="http://schemas.microsoft.com/office/drawing/2014/main" id="{203C8422-FAEA-364F-B3B4-380916B85A2E}"/>
              </a:ext>
            </a:extLst>
          </p:cNvPr>
          <p:cNvSpPr txBox="1"/>
          <p:nvPr/>
        </p:nvSpPr>
        <p:spPr>
          <a:xfrm>
            <a:off x="1228663" y="5773977"/>
            <a:ext cx="1330274" cy="276999"/>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sp>
        <p:nvSpPr>
          <p:cNvPr id="384" name="TextBox 383">
            <a:extLst>
              <a:ext uri="{FF2B5EF4-FFF2-40B4-BE49-F238E27FC236}">
                <a16:creationId xmlns:a16="http://schemas.microsoft.com/office/drawing/2014/main" id="{AC7B8B07-2E2D-4140-B294-0CFDCB648B25}"/>
              </a:ext>
            </a:extLst>
          </p:cNvPr>
          <p:cNvSpPr txBox="1"/>
          <p:nvPr/>
        </p:nvSpPr>
        <p:spPr>
          <a:xfrm>
            <a:off x="1228663" y="3848366"/>
            <a:ext cx="1330274" cy="276999"/>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385" name="TextBox 384">
            <a:extLst>
              <a:ext uri="{FF2B5EF4-FFF2-40B4-BE49-F238E27FC236}">
                <a16:creationId xmlns:a16="http://schemas.microsoft.com/office/drawing/2014/main" id="{AC7B8B07-2E2D-4140-B294-0CFDCB648B25}"/>
              </a:ext>
            </a:extLst>
          </p:cNvPr>
          <p:cNvSpPr txBox="1"/>
          <p:nvPr/>
        </p:nvSpPr>
        <p:spPr>
          <a:xfrm>
            <a:off x="1228663" y="5300663"/>
            <a:ext cx="1330274" cy="276999"/>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387" name="TextBox 386">
            <a:extLst>
              <a:ext uri="{FF2B5EF4-FFF2-40B4-BE49-F238E27FC236}">
                <a16:creationId xmlns:a16="http://schemas.microsoft.com/office/drawing/2014/main" id="{AC7B8B07-2E2D-4140-B294-0CFDCB648B25}"/>
              </a:ext>
            </a:extLst>
          </p:cNvPr>
          <p:cNvSpPr txBox="1"/>
          <p:nvPr/>
        </p:nvSpPr>
        <p:spPr>
          <a:xfrm>
            <a:off x="1228663" y="3001505"/>
            <a:ext cx="1330274" cy="276999"/>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sp>
        <p:nvSpPr>
          <p:cNvPr id="11" name="Rounded Rectangle 182">
            <a:extLst>
              <a:ext uri="{FF2B5EF4-FFF2-40B4-BE49-F238E27FC236}">
                <a16:creationId xmlns:a16="http://schemas.microsoft.com/office/drawing/2014/main" id="{9E3AE74D-C952-15DB-D921-552F33DFCE44}"/>
              </a:ext>
            </a:extLst>
          </p:cNvPr>
          <p:cNvSpPr/>
          <p:nvPr/>
        </p:nvSpPr>
        <p:spPr>
          <a:xfrm>
            <a:off x="977625" y="1710712"/>
            <a:ext cx="3907347" cy="548640"/>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9CC362A0-427F-4F9C-BE73-18EF841BAD97}"/>
              </a:ext>
            </a:extLst>
          </p:cNvPr>
          <p:cNvGrpSpPr/>
          <p:nvPr/>
        </p:nvGrpSpPr>
        <p:grpSpPr>
          <a:xfrm>
            <a:off x="3455167" y="5280077"/>
            <a:ext cx="969597" cy="307777"/>
            <a:chOff x="4123282" y="4893541"/>
            <a:chExt cx="969597" cy="307777"/>
          </a:xfrm>
        </p:grpSpPr>
        <p:sp>
          <p:nvSpPr>
            <p:cNvPr id="25" name="TextBox 24">
              <a:extLst>
                <a:ext uri="{FF2B5EF4-FFF2-40B4-BE49-F238E27FC236}">
                  <a16:creationId xmlns:a16="http://schemas.microsoft.com/office/drawing/2014/main" id="{652015EA-9C09-AA57-A7D3-F7562900EE1F}"/>
                </a:ext>
              </a:extLst>
            </p:cNvPr>
            <p:cNvSpPr txBox="1"/>
            <p:nvPr/>
          </p:nvSpPr>
          <p:spPr>
            <a:xfrm>
              <a:off x="4123282" y="4893541"/>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pic>
          <p:nvPicPr>
            <p:cNvPr id="26" name="Picture 25">
              <a:extLst>
                <a:ext uri="{FF2B5EF4-FFF2-40B4-BE49-F238E27FC236}">
                  <a16:creationId xmlns:a16="http://schemas.microsoft.com/office/drawing/2014/main" id="{21B2EBD4-A0D8-3F14-C078-A5D7065C4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51" y="5006746"/>
              <a:ext cx="109728" cy="109728"/>
            </a:xfrm>
            <a:prstGeom prst="rect">
              <a:avLst/>
            </a:prstGeom>
          </p:spPr>
        </p:pic>
        <p:cxnSp>
          <p:nvCxnSpPr>
            <p:cNvPr id="27" name="Straight Arrow Connector 26">
              <a:extLst>
                <a:ext uri="{FF2B5EF4-FFF2-40B4-BE49-F238E27FC236}">
                  <a16:creationId xmlns:a16="http://schemas.microsoft.com/office/drawing/2014/main" id="{5B54754E-8F07-3CFB-49AC-943CC87B0AA4}"/>
                </a:ext>
              </a:extLst>
            </p:cNvPr>
            <p:cNvCxnSpPr>
              <a:cxnSpLocks/>
            </p:cNvCxnSpPr>
            <p:nvPr/>
          </p:nvCxnSpPr>
          <p:spPr>
            <a:xfrm flipH="1">
              <a:off x="4446489" y="5057667"/>
              <a:ext cx="182880"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73A24ED4-EE8C-52D9-B7A0-797C8FF35A98}"/>
              </a:ext>
            </a:extLst>
          </p:cNvPr>
          <p:cNvSpPr txBox="1"/>
          <p:nvPr/>
        </p:nvSpPr>
        <p:spPr>
          <a:xfrm>
            <a:off x="2747379" y="4141336"/>
            <a:ext cx="92397" cy="246221"/>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E9AB6416-9933-A52C-399F-47B55E4F2BB2}"/>
              </a:ext>
            </a:extLst>
          </p:cNvPr>
          <p:cNvSpPr txBox="1"/>
          <p:nvPr/>
        </p:nvSpPr>
        <p:spPr>
          <a:xfrm>
            <a:off x="3499006" y="4141336"/>
            <a:ext cx="92397" cy="246221"/>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1" name="Group 30">
            <a:extLst>
              <a:ext uri="{FF2B5EF4-FFF2-40B4-BE49-F238E27FC236}">
                <a16:creationId xmlns:a16="http://schemas.microsoft.com/office/drawing/2014/main" id="{2C3D8CED-672E-6626-7B4A-A6867E1EBEFA}"/>
              </a:ext>
            </a:extLst>
          </p:cNvPr>
          <p:cNvGrpSpPr/>
          <p:nvPr/>
        </p:nvGrpSpPr>
        <p:grpSpPr>
          <a:xfrm>
            <a:off x="3837004" y="3822248"/>
            <a:ext cx="510716" cy="583958"/>
            <a:chOff x="4660983" y="3724468"/>
            <a:chExt cx="510716" cy="583958"/>
          </a:xfrm>
        </p:grpSpPr>
        <p:sp>
          <p:nvSpPr>
            <p:cNvPr id="32" name="TextBox 31">
              <a:extLst>
                <a:ext uri="{FF2B5EF4-FFF2-40B4-BE49-F238E27FC236}">
                  <a16:creationId xmlns:a16="http://schemas.microsoft.com/office/drawing/2014/main" id="{4908074D-4C26-99B1-D8B7-C920593B872E}"/>
                </a:ext>
              </a:extLst>
            </p:cNvPr>
            <p:cNvSpPr txBox="1"/>
            <p:nvPr/>
          </p:nvSpPr>
          <p:spPr>
            <a:xfrm>
              <a:off x="4660983" y="3724468"/>
              <a:ext cx="510716"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new</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3" name="Straight Arrow Connector 32">
              <a:extLst>
                <a:ext uri="{FF2B5EF4-FFF2-40B4-BE49-F238E27FC236}">
                  <a16:creationId xmlns:a16="http://schemas.microsoft.com/office/drawing/2014/main" id="{155C4EFF-7289-A8C9-010E-4AE8011F2A7A}"/>
                </a:ext>
              </a:extLst>
            </p:cNvPr>
            <p:cNvCxnSpPr>
              <a:cxnSpLocks/>
            </p:cNvCxnSpPr>
            <p:nvPr/>
          </p:nvCxnSpPr>
          <p:spPr>
            <a:xfrm flipV="1">
              <a:off x="4874440" y="4004558"/>
              <a:ext cx="0" cy="303868"/>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23FC969-87FD-30F9-5CBA-1A80678180C8}"/>
              </a:ext>
            </a:extLst>
          </p:cNvPr>
          <p:cNvGrpSpPr/>
          <p:nvPr/>
        </p:nvGrpSpPr>
        <p:grpSpPr>
          <a:xfrm>
            <a:off x="2612599" y="4343466"/>
            <a:ext cx="1744749" cy="307777"/>
            <a:chOff x="3301825" y="4159060"/>
            <a:chExt cx="1744749" cy="307777"/>
          </a:xfrm>
        </p:grpSpPr>
        <p:cxnSp>
          <p:nvCxnSpPr>
            <p:cNvPr id="35" name="Straight Arrow Connector 34">
              <a:extLst>
                <a:ext uri="{FF2B5EF4-FFF2-40B4-BE49-F238E27FC236}">
                  <a16:creationId xmlns:a16="http://schemas.microsoft.com/office/drawing/2014/main" id="{1D3EA7E9-F127-539E-8342-78E0820F37F7}"/>
                </a:ext>
              </a:extLst>
            </p:cNvPr>
            <p:cNvCxnSpPr>
              <a:cxnSpLocks/>
            </p:cNvCxnSpPr>
            <p:nvPr/>
          </p:nvCxnSpPr>
          <p:spPr>
            <a:xfrm>
              <a:off x="4389722" y="4312948"/>
              <a:ext cx="210312"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C3E56CB-75D4-D953-2735-968012BF4ABE}"/>
                </a:ext>
              </a:extLst>
            </p:cNvPr>
            <p:cNvSpPr txBox="1"/>
            <p:nvPr/>
          </p:nvSpPr>
          <p:spPr>
            <a:xfrm>
              <a:off x="4535858" y="4159060"/>
              <a:ext cx="510716"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new</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7" name="Picture 36">
              <a:extLst>
                <a:ext uri="{FF2B5EF4-FFF2-40B4-BE49-F238E27FC236}">
                  <a16:creationId xmlns:a16="http://schemas.microsoft.com/office/drawing/2014/main" id="{2FD2BBA3-13F1-634E-9A08-061B64063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289" y="4279517"/>
              <a:ext cx="109728" cy="109728"/>
            </a:xfrm>
            <a:prstGeom prst="rect">
              <a:avLst/>
            </a:prstGeom>
          </p:spPr>
        </p:pic>
        <p:sp>
          <p:nvSpPr>
            <p:cNvPr id="38" name="TextBox 37">
              <a:extLst>
                <a:ext uri="{FF2B5EF4-FFF2-40B4-BE49-F238E27FC236}">
                  <a16:creationId xmlns:a16="http://schemas.microsoft.com/office/drawing/2014/main" id="{4FB82267-2455-1445-7E74-C5020D0D773C}"/>
                </a:ext>
              </a:extLst>
            </p:cNvPr>
            <p:cNvSpPr txBox="1"/>
            <p:nvPr/>
          </p:nvSpPr>
          <p:spPr>
            <a:xfrm>
              <a:off x="3301825" y="4159060"/>
              <a:ext cx="459420"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old</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9" name="Group 38">
            <a:extLst>
              <a:ext uri="{FF2B5EF4-FFF2-40B4-BE49-F238E27FC236}">
                <a16:creationId xmlns:a16="http://schemas.microsoft.com/office/drawing/2014/main" id="{E2C4031F-5A7D-CBD8-1D45-27ABC5337005}"/>
              </a:ext>
            </a:extLst>
          </p:cNvPr>
          <p:cNvGrpSpPr/>
          <p:nvPr/>
        </p:nvGrpSpPr>
        <p:grpSpPr>
          <a:xfrm>
            <a:off x="3448423" y="4355272"/>
            <a:ext cx="332783" cy="957100"/>
            <a:chOff x="4039536" y="4180493"/>
            <a:chExt cx="332783" cy="957100"/>
          </a:xfrm>
        </p:grpSpPr>
        <p:sp>
          <p:nvSpPr>
            <p:cNvPr id="40" name="TextBox 39">
              <a:extLst>
                <a:ext uri="{FF2B5EF4-FFF2-40B4-BE49-F238E27FC236}">
                  <a16:creationId xmlns:a16="http://schemas.microsoft.com/office/drawing/2014/main" id="{9A75E3E0-7CC3-1AF4-51F7-68E192599CA9}"/>
                </a:ext>
              </a:extLst>
            </p:cNvPr>
            <p:cNvSpPr txBox="1"/>
            <p:nvPr/>
          </p:nvSpPr>
          <p:spPr>
            <a:xfrm>
              <a:off x="4039536" y="4180493"/>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cxnSp>
          <p:nvCxnSpPr>
            <p:cNvPr id="41" name="Straight Arrow Connector 40">
              <a:extLst>
                <a:ext uri="{FF2B5EF4-FFF2-40B4-BE49-F238E27FC236}">
                  <a16:creationId xmlns:a16="http://schemas.microsoft.com/office/drawing/2014/main" id="{721EBF82-9962-A430-7995-E0909ADD8ED5}"/>
                </a:ext>
              </a:extLst>
            </p:cNvPr>
            <p:cNvCxnSpPr>
              <a:cxnSpLocks/>
            </p:cNvCxnSpPr>
            <p:nvPr/>
          </p:nvCxnSpPr>
          <p:spPr>
            <a:xfrm flipV="1">
              <a:off x="4215552" y="4406073"/>
              <a:ext cx="0" cy="731520"/>
            </a:xfrm>
            <a:prstGeom prst="straightConnector1">
              <a:avLst/>
            </a:prstGeom>
            <a:ln w="317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D684235-378D-7D59-E628-F57090C279A5}"/>
              </a:ext>
            </a:extLst>
          </p:cNvPr>
          <p:cNvSpPr txBox="1"/>
          <p:nvPr/>
        </p:nvSpPr>
        <p:spPr>
          <a:xfrm>
            <a:off x="3499006" y="2975460"/>
            <a:ext cx="92397" cy="246221"/>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50" name="Group 49">
            <a:extLst>
              <a:ext uri="{FF2B5EF4-FFF2-40B4-BE49-F238E27FC236}">
                <a16:creationId xmlns:a16="http://schemas.microsoft.com/office/drawing/2014/main" id="{06956B0E-BFD6-5FEA-9E9B-CC825DDDF336}"/>
              </a:ext>
            </a:extLst>
          </p:cNvPr>
          <p:cNvGrpSpPr/>
          <p:nvPr/>
        </p:nvGrpSpPr>
        <p:grpSpPr>
          <a:xfrm>
            <a:off x="2612602" y="2996893"/>
            <a:ext cx="1735121" cy="307777"/>
            <a:chOff x="3301828" y="3014617"/>
            <a:chExt cx="1735121" cy="307777"/>
          </a:xfrm>
        </p:grpSpPr>
        <p:cxnSp>
          <p:nvCxnSpPr>
            <p:cNvPr id="51" name="Straight Arrow Connector 50">
              <a:extLst>
                <a:ext uri="{FF2B5EF4-FFF2-40B4-BE49-F238E27FC236}">
                  <a16:creationId xmlns:a16="http://schemas.microsoft.com/office/drawing/2014/main" id="{4514EEEF-4D84-B7E0-EE90-AE9BB307B325}"/>
                </a:ext>
              </a:extLst>
            </p:cNvPr>
            <p:cNvCxnSpPr>
              <a:cxnSpLocks/>
            </p:cNvCxnSpPr>
            <p:nvPr/>
          </p:nvCxnSpPr>
          <p:spPr>
            <a:xfrm>
              <a:off x="4399347" y="3166322"/>
              <a:ext cx="210312"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64787588-C01C-4DF9-F5F7-4FF221EB2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749" y="3113641"/>
              <a:ext cx="109728" cy="109728"/>
            </a:xfrm>
            <a:prstGeom prst="rect">
              <a:avLst/>
            </a:prstGeom>
          </p:spPr>
        </p:pic>
        <p:sp>
          <p:nvSpPr>
            <p:cNvPr id="53" name="TextBox 52">
              <a:extLst>
                <a:ext uri="{FF2B5EF4-FFF2-40B4-BE49-F238E27FC236}">
                  <a16:creationId xmlns:a16="http://schemas.microsoft.com/office/drawing/2014/main" id="{4B9C9BB0-0425-BFED-04F3-279FA0F50F0C}"/>
                </a:ext>
              </a:extLst>
            </p:cNvPr>
            <p:cNvSpPr txBox="1"/>
            <p:nvPr/>
          </p:nvSpPr>
          <p:spPr>
            <a:xfrm>
              <a:off x="3301828" y="3014617"/>
              <a:ext cx="459420"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old</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11BA9BC9-EB90-EAD7-CE68-201CDAB6B689}"/>
                </a:ext>
              </a:extLst>
            </p:cNvPr>
            <p:cNvSpPr txBox="1"/>
            <p:nvPr/>
          </p:nvSpPr>
          <p:spPr>
            <a:xfrm>
              <a:off x="4526233" y="3014617"/>
              <a:ext cx="510716"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new</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55" name="Group 54">
            <a:extLst>
              <a:ext uri="{FF2B5EF4-FFF2-40B4-BE49-F238E27FC236}">
                <a16:creationId xmlns:a16="http://schemas.microsoft.com/office/drawing/2014/main" id="{B8B1701D-08DD-A801-5E19-CFE3AF660DA3}"/>
              </a:ext>
            </a:extLst>
          </p:cNvPr>
          <p:cNvGrpSpPr/>
          <p:nvPr/>
        </p:nvGrpSpPr>
        <p:grpSpPr>
          <a:xfrm>
            <a:off x="1228663" y="3140005"/>
            <a:ext cx="3494762" cy="990156"/>
            <a:chOff x="2052642" y="3042089"/>
            <a:chExt cx="3494762" cy="990156"/>
          </a:xfrm>
        </p:grpSpPr>
        <p:sp>
          <p:nvSpPr>
            <p:cNvPr id="56" name="TextBox 55">
              <a:extLst>
                <a:ext uri="{FF2B5EF4-FFF2-40B4-BE49-F238E27FC236}">
                  <a16:creationId xmlns:a16="http://schemas.microsoft.com/office/drawing/2014/main" id="{1B0F0FB5-27D4-1075-C184-70005A74C3D1}"/>
                </a:ext>
              </a:extLst>
            </p:cNvPr>
            <p:cNvSpPr txBox="1"/>
            <p:nvPr/>
          </p:nvSpPr>
          <p:spPr>
            <a:xfrm>
              <a:off x="5219429" y="3724468"/>
              <a:ext cx="327975"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td</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57" name="Straight Arrow Connector 56">
              <a:extLst>
                <a:ext uri="{FF2B5EF4-FFF2-40B4-BE49-F238E27FC236}">
                  <a16:creationId xmlns:a16="http://schemas.microsoft.com/office/drawing/2014/main" id="{C7CA70B5-380E-1741-04F9-85783739A8D2}"/>
                </a:ext>
              </a:extLst>
            </p:cNvPr>
            <p:cNvCxnSpPr>
              <a:cxnSpLocks/>
              <a:stCxn id="387" idx="1"/>
            </p:cNvCxnSpPr>
            <p:nvPr/>
          </p:nvCxnSpPr>
          <p:spPr>
            <a:xfrm>
              <a:off x="2052642" y="3042089"/>
              <a:ext cx="3235601" cy="769163"/>
            </a:xfrm>
            <a:prstGeom prst="straightConnector1">
              <a:avLst/>
            </a:prstGeom>
            <a:ln w="25400">
              <a:solidFill>
                <a:srgbClr val="00B0F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E7F1CD2F-19AD-129E-77D2-DB25C95BBA8C}"/>
              </a:ext>
            </a:extLst>
          </p:cNvPr>
          <p:cNvGrpSpPr/>
          <p:nvPr/>
        </p:nvGrpSpPr>
        <p:grpSpPr>
          <a:xfrm>
            <a:off x="3453307" y="3827317"/>
            <a:ext cx="979550" cy="307777"/>
            <a:chOff x="4277287" y="3710287"/>
            <a:chExt cx="979550" cy="307777"/>
          </a:xfrm>
        </p:grpSpPr>
        <p:pic>
          <p:nvPicPr>
            <p:cNvPr id="59" name="Picture 58">
              <a:extLst>
                <a:ext uri="{FF2B5EF4-FFF2-40B4-BE49-F238E27FC236}">
                  <a16:creationId xmlns:a16="http://schemas.microsoft.com/office/drawing/2014/main" id="{12FD6918-2E0D-091D-2986-7B0429B8D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09" y="3823492"/>
              <a:ext cx="109728" cy="109728"/>
            </a:xfrm>
            <a:prstGeom prst="rect">
              <a:avLst/>
            </a:prstGeom>
          </p:spPr>
        </p:pic>
        <p:sp>
          <p:nvSpPr>
            <p:cNvPr id="60" name="TextBox 59">
              <a:extLst>
                <a:ext uri="{FF2B5EF4-FFF2-40B4-BE49-F238E27FC236}">
                  <a16:creationId xmlns:a16="http://schemas.microsoft.com/office/drawing/2014/main" id="{8E7DC317-7F05-B646-DD65-93578055C9CD}"/>
                </a:ext>
              </a:extLst>
            </p:cNvPr>
            <p:cNvSpPr txBox="1"/>
            <p:nvPr/>
          </p:nvSpPr>
          <p:spPr>
            <a:xfrm>
              <a:off x="4277287" y="3710287"/>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cxnSp>
          <p:nvCxnSpPr>
            <p:cNvPr id="61" name="Straight Arrow Connector 60">
              <a:extLst>
                <a:ext uri="{FF2B5EF4-FFF2-40B4-BE49-F238E27FC236}">
                  <a16:creationId xmlns:a16="http://schemas.microsoft.com/office/drawing/2014/main" id="{D1C70AE2-B6ED-2631-CDA4-98F2721AB7B6}"/>
                </a:ext>
              </a:extLst>
            </p:cNvPr>
            <p:cNvCxnSpPr>
              <a:cxnSpLocks/>
            </p:cNvCxnSpPr>
            <p:nvPr/>
          </p:nvCxnSpPr>
          <p:spPr>
            <a:xfrm flipH="1">
              <a:off x="4542744" y="3864788"/>
              <a:ext cx="182880"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42EACE3-CA9A-EB6F-BC18-5F303D408406}"/>
              </a:ext>
            </a:extLst>
          </p:cNvPr>
          <p:cNvGrpSpPr/>
          <p:nvPr/>
        </p:nvGrpSpPr>
        <p:grpSpPr>
          <a:xfrm>
            <a:off x="3448422" y="2996892"/>
            <a:ext cx="332783" cy="911380"/>
            <a:chOff x="4116536" y="3014617"/>
            <a:chExt cx="332783" cy="911380"/>
          </a:xfrm>
        </p:grpSpPr>
        <p:sp>
          <p:nvSpPr>
            <p:cNvPr id="63" name="TextBox 62">
              <a:extLst>
                <a:ext uri="{FF2B5EF4-FFF2-40B4-BE49-F238E27FC236}">
                  <a16:creationId xmlns:a16="http://schemas.microsoft.com/office/drawing/2014/main" id="{9B3CA6D6-6319-A222-660E-26FAFEB5F71A}"/>
                </a:ext>
              </a:extLst>
            </p:cNvPr>
            <p:cNvSpPr txBox="1"/>
            <p:nvPr/>
          </p:nvSpPr>
          <p:spPr>
            <a:xfrm>
              <a:off x="4116536" y="3014617"/>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cxnSp>
          <p:nvCxnSpPr>
            <p:cNvPr id="452" name="Straight Arrow Connector 451">
              <a:extLst>
                <a:ext uri="{FF2B5EF4-FFF2-40B4-BE49-F238E27FC236}">
                  <a16:creationId xmlns:a16="http://schemas.microsoft.com/office/drawing/2014/main" id="{58543785-FFDB-1B96-D1E3-D3E5ECE7D120}"/>
                </a:ext>
              </a:extLst>
            </p:cNvPr>
            <p:cNvCxnSpPr>
              <a:cxnSpLocks/>
            </p:cNvCxnSpPr>
            <p:nvPr/>
          </p:nvCxnSpPr>
          <p:spPr>
            <a:xfrm flipV="1">
              <a:off x="4292554" y="3240197"/>
              <a:ext cx="0" cy="685800"/>
            </a:xfrm>
            <a:prstGeom prst="straightConnector1">
              <a:avLst/>
            </a:prstGeom>
            <a:ln w="317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53" name="Group 452">
            <a:extLst>
              <a:ext uri="{FF2B5EF4-FFF2-40B4-BE49-F238E27FC236}">
                <a16:creationId xmlns:a16="http://schemas.microsoft.com/office/drawing/2014/main" id="{B2B5DFD6-0CD3-C0C2-8CC6-B62A860B8A81}"/>
              </a:ext>
            </a:extLst>
          </p:cNvPr>
          <p:cNvGrpSpPr/>
          <p:nvPr/>
        </p:nvGrpSpPr>
        <p:grpSpPr>
          <a:xfrm>
            <a:off x="1228663" y="4475296"/>
            <a:ext cx="3494761" cy="1106791"/>
            <a:chOff x="2052643" y="4108708"/>
            <a:chExt cx="3494761" cy="1106791"/>
          </a:xfrm>
        </p:grpSpPr>
        <p:sp>
          <p:nvSpPr>
            <p:cNvPr id="454" name="TextBox 453">
              <a:extLst>
                <a:ext uri="{FF2B5EF4-FFF2-40B4-BE49-F238E27FC236}">
                  <a16:creationId xmlns:a16="http://schemas.microsoft.com/office/drawing/2014/main" id="{7FBBEEF6-90B2-621C-DF50-FA88D712BD4F}"/>
                </a:ext>
              </a:extLst>
            </p:cNvPr>
            <p:cNvSpPr txBox="1"/>
            <p:nvPr/>
          </p:nvSpPr>
          <p:spPr>
            <a:xfrm>
              <a:off x="5219429" y="4907722"/>
              <a:ext cx="327975"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td</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55" name="Straight Arrow Connector 454">
              <a:extLst>
                <a:ext uri="{FF2B5EF4-FFF2-40B4-BE49-F238E27FC236}">
                  <a16:creationId xmlns:a16="http://schemas.microsoft.com/office/drawing/2014/main" id="{B51B4C2F-DD85-0CEB-E848-2056F67157C1}"/>
                </a:ext>
              </a:extLst>
            </p:cNvPr>
            <p:cNvCxnSpPr>
              <a:cxnSpLocks/>
            </p:cNvCxnSpPr>
            <p:nvPr/>
          </p:nvCxnSpPr>
          <p:spPr>
            <a:xfrm>
              <a:off x="2052643" y="4108708"/>
              <a:ext cx="3203324" cy="820945"/>
            </a:xfrm>
            <a:prstGeom prst="straightConnector1">
              <a:avLst/>
            </a:prstGeom>
            <a:ln w="25400">
              <a:solidFill>
                <a:srgbClr val="00B0F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61" name="Group 460">
            <a:extLst>
              <a:ext uri="{FF2B5EF4-FFF2-40B4-BE49-F238E27FC236}">
                <a16:creationId xmlns:a16="http://schemas.microsoft.com/office/drawing/2014/main" id="{D7A6C58E-62D0-AD91-9570-62D30C13BBA7}"/>
              </a:ext>
            </a:extLst>
          </p:cNvPr>
          <p:cNvGrpSpPr/>
          <p:nvPr/>
        </p:nvGrpSpPr>
        <p:grpSpPr>
          <a:xfrm>
            <a:off x="3965543" y="5275006"/>
            <a:ext cx="335726" cy="1272993"/>
            <a:chOff x="3677449" y="5248678"/>
            <a:chExt cx="335726" cy="1272993"/>
          </a:xfrm>
        </p:grpSpPr>
        <p:cxnSp>
          <p:nvCxnSpPr>
            <p:cNvPr id="462" name="Straight Arrow Connector 461">
              <a:extLst>
                <a:ext uri="{FF2B5EF4-FFF2-40B4-BE49-F238E27FC236}">
                  <a16:creationId xmlns:a16="http://schemas.microsoft.com/office/drawing/2014/main" id="{1E02FA0B-2A68-5A36-9B97-B09E3583D0DC}"/>
                </a:ext>
              </a:extLst>
            </p:cNvPr>
            <p:cNvCxnSpPr>
              <a:cxnSpLocks/>
            </p:cNvCxnSpPr>
            <p:nvPr/>
          </p:nvCxnSpPr>
          <p:spPr>
            <a:xfrm flipV="1">
              <a:off x="3877416" y="6064471"/>
              <a:ext cx="0" cy="457200"/>
            </a:xfrm>
            <a:prstGeom prst="straightConnector1">
              <a:avLst/>
            </a:prstGeom>
            <a:ln w="317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463" name="TextBox 462">
              <a:extLst>
                <a:ext uri="{FF2B5EF4-FFF2-40B4-BE49-F238E27FC236}">
                  <a16:creationId xmlns:a16="http://schemas.microsoft.com/office/drawing/2014/main" id="{E4B0E151-AE28-DC2C-15A2-EB18A00727FD}"/>
                </a:ext>
              </a:extLst>
            </p:cNvPr>
            <p:cNvSpPr txBox="1"/>
            <p:nvPr/>
          </p:nvSpPr>
          <p:spPr>
            <a:xfrm>
              <a:off x="3691612" y="5248678"/>
              <a:ext cx="32156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64" name="Straight Arrow Connector 463">
              <a:extLst>
                <a:ext uri="{FF2B5EF4-FFF2-40B4-BE49-F238E27FC236}">
                  <a16:creationId xmlns:a16="http://schemas.microsoft.com/office/drawing/2014/main" id="{86A01F5F-6CE2-1C94-EB93-4531EDA49330}"/>
                </a:ext>
              </a:extLst>
            </p:cNvPr>
            <p:cNvCxnSpPr>
              <a:cxnSpLocks/>
            </p:cNvCxnSpPr>
            <p:nvPr/>
          </p:nvCxnSpPr>
          <p:spPr>
            <a:xfrm flipV="1">
              <a:off x="3859823" y="5517502"/>
              <a:ext cx="0" cy="379504"/>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sp>
          <p:nvSpPr>
            <p:cNvPr id="465" name="TextBox 464">
              <a:extLst>
                <a:ext uri="{FF2B5EF4-FFF2-40B4-BE49-F238E27FC236}">
                  <a16:creationId xmlns:a16="http://schemas.microsoft.com/office/drawing/2014/main" id="{38CA4832-12FA-3DE3-15B9-EB27AA4EAEBF}"/>
                </a:ext>
              </a:extLst>
            </p:cNvPr>
            <p:cNvSpPr txBox="1"/>
            <p:nvPr/>
          </p:nvSpPr>
          <p:spPr>
            <a:xfrm>
              <a:off x="3677449" y="5783465"/>
              <a:ext cx="321562"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468" name="Group 467">
            <a:extLst>
              <a:ext uri="{FF2B5EF4-FFF2-40B4-BE49-F238E27FC236}">
                <a16:creationId xmlns:a16="http://schemas.microsoft.com/office/drawing/2014/main" id="{02E11DB4-AE52-E898-0FA8-534499DE3306}"/>
              </a:ext>
            </a:extLst>
          </p:cNvPr>
          <p:cNvGrpSpPr/>
          <p:nvPr/>
        </p:nvGrpSpPr>
        <p:grpSpPr>
          <a:xfrm>
            <a:off x="1228663" y="1932558"/>
            <a:ext cx="3494762" cy="1116528"/>
            <a:chOff x="1190822" y="2291239"/>
            <a:chExt cx="3494762" cy="1116528"/>
          </a:xfrm>
        </p:grpSpPr>
        <p:grpSp>
          <p:nvGrpSpPr>
            <p:cNvPr id="469" name="Group 468">
              <a:extLst>
                <a:ext uri="{FF2B5EF4-FFF2-40B4-BE49-F238E27FC236}">
                  <a16:creationId xmlns:a16="http://schemas.microsoft.com/office/drawing/2014/main" id="{C78FD38B-736C-F924-09F5-F1DAFC36BAFF}"/>
                </a:ext>
              </a:extLst>
            </p:cNvPr>
            <p:cNvGrpSpPr/>
            <p:nvPr/>
          </p:nvGrpSpPr>
          <p:grpSpPr>
            <a:xfrm>
              <a:off x="3415462" y="2885367"/>
              <a:ext cx="979555" cy="307777"/>
              <a:chOff x="4277282" y="2544411"/>
              <a:chExt cx="979555" cy="307777"/>
            </a:xfrm>
          </p:grpSpPr>
          <p:sp>
            <p:nvSpPr>
              <p:cNvPr id="477" name="TextBox 476">
                <a:extLst>
                  <a:ext uri="{FF2B5EF4-FFF2-40B4-BE49-F238E27FC236}">
                    <a16:creationId xmlns:a16="http://schemas.microsoft.com/office/drawing/2014/main" id="{45FCF853-429C-4E17-8F5A-960095C56AA7}"/>
                  </a:ext>
                </a:extLst>
              </p:cNvPr>
              <p:cNvSpPr txBox="1"/>
              <p:nvPr/>
            </p:nvSpPr>
            <p:spPr>
              <a:xfrm>
                <a:off x="4277282" y="2544411"/>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pic>
            <p:nvPicPr>
              <p:cNvPr id="478" name="Picture 477">
                <a:extLst>
                  <a:ext uri="{FF2B5EF4-FFF2-40B4-BE49-F238E27FC236}">
                    <a16:creationId xmlns:a16="http://schemas.microsoft.com/office/drawing/2014/main" id="{8842698E-1C91-60E3-1F7E-470E5FF4E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09" y="2657616"/>
                <a:ext cx="109728" cy="109728"/>
              </a:xfrm>
              <a:prstGeom prst="rect">
                <a:avLst/>
              </a:prstGeom>
            </p:spPr>
          </p:pic>
          <p:cxnSp>
            <p:nvCxnSpPr>
              <p:cNvPr id="479" name="Straight Arrow Connector 478">
                <a:extLst>
                  <a:ext uri="{FF2B5EF4-FFF2-40B4-BE49-F238E27FC236}">
                    <a16:creationId xmlns:a16="http://schemas.microsoft.com/office/drawing/2014/main" id="{8F00CD59-5BE4-CBDF-B4CD-72032FF6FC25}"/>
                  </a:ext>
                </a:extLst>
              </p:cNvPr>
              <p:cNvCxnSpPr>
                <a:cxnSpLocks/>
              </p:cNvCxnSpPr>
              <p:nvPr/>
            </p:nvCxnSpPr>
            <p:spPr>
              <a:xfrm flipH="1">
                <a:off x="4533117" y="2708537"/>
                <a:ext cx="182880"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70" name="Group 469">
              <a:extLst>
                <a:ext uri="{FF2B5EF4-FFF2-40B4-BE49-F238E27FC236}">
                  <a16:creationId xmlns:a16="http://schemas.microsoft.com/office/drawing/2014/main" id="{9DA7BBB0-8241-B3E6-E022-B3ECA8A0E7FD}"/>
                </a:ext>
              </a:extLst>
            </p:cNvPr>
            <p:cNvGrpSpPr/>
            <p:nvPr/>
          </p:nvGrpSpPr>
          <p:grpSpPr>
            <a:xfrm>
              <a:off x="3799164" y="2899548"/>
              <a:ext cx="510717" cy="508219"/>
              <a:chOff x="4660984" y="2558592"/>
              <a:chExt cx="510717" cy="508219"/>
            </a:xfrm>
          </p:grpSpPr>
          <p:sp>
            <p:nvSpPr>
              <p:cNvPr id="475" name="TextBox 474">
                <a:extLst>
                  <a:ext uri="{FF2B5EF4-FFF2-40B4-BE49-F238E27FC236}">
                    <a16:creationId xmlns:a16="http://schemas.microsoft.com/office/drawing/2014/main" id="{A969F0DB-FC7D-00BB-A6C2-6AB49D7E2D02}"/>
                  </a:ext>
                </a:extLst>
              </p:cNvPr>
              <p:cNvSpPr txBox="1"/>
              <p:nvPr/>
            </p:nvSpPr>
            <p:spPr>
              <a:xfrm>
                <a:off x="4660984" y="2558592"/>
                <a:ext cx="510717"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new</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76" name="Straight Arrow Connector 475">
                <a:extLst>
                  <a:ext uri="{FF2B5EF4-FFF2-40B4-BE49-F238E27FC236}">
                    <a16:creationId xmlns:a16="http://schemas.microsoft.com/office/drawing/2014/main" id="{3CA06033-33E2-A929-83F3-628308F0F63E}"/>
                  </a:ext>
                </a:extLst>
              </p:cNvPr>
              <p:cNvCxnSpPr>
                <a:cxnSpLocks/>
              </p:cNvCxnSpPr>
              <p:nvPr/>
            </p:nvCxnSpPr>
            <p:spPr>
              <a:xfrm flipV="1">
                <a:off x="4874441" y="2762943"/>
                <a:ext cx="0" cy="303868"/>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71" name="Group 470">
              <a:extLst>
                <a:ext uri="{FF2B5EF4-FFF2-40B4-BE49-F238E27FC236}">
                  <a16:creationId xmlns:a16="http://schemas.microsoft.com/office/drawing/2014/main" id="{4FEE6B40-C167-5D29-8075-DD0E1D39E6BF}"/>
                </a:ext>
              </a:extLst>
            </p:cNvPr>
            <p:cNvGrpSpPr/>
            <p:nvPr/>
          </p:nvGrpSpPr>
          <p:grpSpPr>
            <a:xfrm>
              <a:off x="1190822" y="2291239"/>
              <a:ext cx="3494762" cy="916086"/>
              <a:chOff x="2052642" y="1950283"/>
              <a:chExt cx="3494762" cy="916086"/>
            </a:xfrm>
          </p:grpSpPr>
          <p:sp>
            <p:nvSpPr>
              <p:cNvPr id="473" name="TextBox 472">
                <a:extLst>
                  <a:ext uri="{FF2B5EF4-FFF2-40B4-BE49-F238E27FC236}">
                    <a16:creationId xmlns:a16="http://schemas.microsoft.com/office/drawing/2014/main" id="{3958B579-D710-E55F-1AC5-927E02700E73}"/>
                  </a:ext>
                </a:extLst>
              </p:cNvPr>
              <p:cNvSpPr txBox="1"/>
              <p:nvPr/>
            </p:nvSpPr>
            <p:spPr>
              <a:xfrm>
                <a:off x="5219429" y="2558592"/>
                <a:ext cx="327975"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td</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74" name="Straight Arrow Connector 473">
                <a:extLst>
                  <a:ext uri="{FF2B5EF4-FFF2-40B4-BE49-F238E27FC236}">
                    <a16:creationId xmlns:a16="http://schemas.microsoft.com/office/drawing/2014/main" id="{011A7A70-7C62-2911-8A76-EACC98289CA5}"/>
                  </a:ext>
                </a:extLst>
              </p:cNvPr>
              <p:cNvCxnSpPr>
                <a:cxnSpLocks/>
              </p:cNvCxnSpPr>
              <p:nvPr/>
            </p:nvCxnSpPr>
            <p:spPr>
              <a:xfrm>
                <a:off x="2052642" y="1950283"/>
                <a:ext cx="3235601" cy="686311"/>
              </a:xfrm>
              <a:prstGeom prst="straightConnector1">
                <a:avLst/>
              </a:prstGeom>
              <a:ln w="25400">
                <a:solidFill>
                  <a:srgbClr val="00B0F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72" name="Straight Arrow Connector 471">
              <a:extLst>
                <a:ext uri="{FF2B5EF4-FFF2-40B4-BE49-F238E27FC236}">
                  <a16:creationId xmlns:a16="http://schemas.microsoft.com/office/drawing/2014/main" id="{F409A224-4F22-096F-3B8D-F4B4787DEFF5}"/>
                </a:ext>
              </a:extLst>
            </p:cNvPr>
            <p:cNvCxnSpPr>
              <a:cxnSpLocks/>
            </p:cNvCxnSpPr>
            <p:nvPr/>
          </p:nvCxnSpPr>
          <p:spPr>
            <a:xfrm flipV="1">
              <a:off x="3584732" y="2420585"/>
              <a:ext cx="0" cy="548640"/>
            </a:xfrm>
            <a:prstGeom prst="straightConnector1">
              <a:avLst/>
            </a:prstGeom>
            <a:ln w="317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480" name="TextBox 479">
            <a:extLst>
              <a:ext uri="{FF2B5EF4-FFF2-40B4-BE49-F238E27FC236}">
                <a16:creationId xmlns:a16="http://schemas.microsoft.com/office/drawing/2014/main" id="{A70375FB-D5AA-289A-5106-9933CC660321}"/>
              </a:ext>
            </a:extLst>
          </p:cNvPr>
          <p:cNvSpPr txBox="1"/>
          <p:nvPr/>
        </p:nvSpPr>
        <p:spPr>
          <a:xfrm rot="840000">
            <a:off x="686172" y="4721331"/>
            <a:ext cx="292259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4FD1FF"/>
                </a:solidFill>
                <a:latin typeface="Arial"/>
              </a:rPr>
              <a:t>Inhibitory feedback </a:t>
            </a:r>
            <a:r>
              <a:rPr kumimoji="0" lang="en-US" sz="1200" b="0" i="0" u="none" strike="noStrike" kern="1200" cap="none" spc="0" normalizeH="0" baseline="0" noProof="0" dirty="0">
                <a:ln>
                  <a:noFill/>
                </a:ln>
                <a:solidFill>
                  <a:srgbClr val="4FD1FF"/>
                </a:solidFill>
                <a:effectLst/>
                <a:uLnTx/>
                <a:uFillTx/>
                <a:latin typeface="Arial"/>
                <a:ea typeface="+mn-ea"/>
                <a:cs typeface="+mn-cs"/>
              </a:rPr>
              <a:t>Reconstruction (tdR)</a:t>
            </a:r>
          </a:p>
        </p:txBody>
      </p:sp>
      <mc:AlternateContent xmlns:mc="http://schemas.openxmlformats.org/markup-compatibility/2006" xmlns:p14="http://schemas.microsoft.com/office/powerpoint/2010/main">
        <mc:Choice Requires="p14">
          <p:contentPart p14:bwMode="auto" r:id="rId5">
            <p14:nvContentPartPr>
              <p14:cNvPr id="481" name="Ink 480">
                <a:extLst>
                  <a:ext uri="{FF2B5EF4-FFF2-40B4-BE49-F238E27FC236}">
                    <a16:creationId xmlns:a16="http://schemas.microsoft.com/office/drawing/2014/main" id="{10A0BDB6-15D3-7741-023E-4B7A7A4CDE18}"/>
                  </a:ext>
                </a:extLst>
              </p14:cNvPr>
              <p14:cNvContentPartPr/>
              <p14:nvPr/>
            </p14:nvContentPartPr>
            <p14:xfrm>
              <a:off x="1939265" y="2759747"/>
              <a:ext cx="360" cy="360"/>
            </p14:xfrm>
          </p:contentPart>
        </mc:Choice>
        <mc:Fallback xmlns="">
          <p:pic>
            <p:nvPicPr>
              <p:cNvPr id="481" name="Ink 480">
                <a:extLst>
                  <a:ext uri="{FF2B5EF4-FFF2-40B4-BE49-F238E27FC236}">
                    <a16:creationId xmlns:a16="http://schemas.microsoft.com/office/drawing/2014/main" id="{10A0BDB6-15D3-7741-023E-4B7A7A4CDE18}"/>
                  </a:ext>
                </a:extLst>
              </p:cNvPr>
              <p:cNvPicPr/>
              <p:nvPr/>
            </p:nvPicPr>
            <p:blipFill>
              <a:blip r:embed="rId6"/>
              <a:stretch>
                <a:fillRect/>
              </a:stretch>
            </p:blipFill>
            <p:spPr>
              <a:xfrm>
                <a:off x="1930265" y="2751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5" name="Ink 484">
                <a:extLst>
                  <a:ext uri="{FF2B5EF4-FFF2-40B4-BE49-F238E27FC236}">
                    <a16:creationId xmlns:a16="http://schemas.microsoft.com/office/drawing/2014/main" id="{DA73567F-CF92-CC88-1376-05436EA68FF8}"/>
                  </a:ext>
                </a:extLst>
              </p14:cNvPr>
              <p14:cNvContentPartPr/>
              <p14:nvPr/>
            </p14:nvContentPartPr>
            <p14:xfrm>
              <a:off x="4431987" y="5026012"/>
              <a:ext cx="360" cy="360"/>
            </p14:xfrm>
          </p:contentPart>
        </mc:Choice>
        <mc:Fallback xmlns="">
          <p:pic>
            <p:nvPicPr>
              <p:cNvPr id="485" name="Ink 484">
                <a:extLst>
                  <a:ext uri="{FF2B5EF4-FFF2-40B4-BE49-F238E27FC236}">
                    <a16:creationId xmlns:a16="http://schemas.microsoft.com/office/drawing/2014/main" id="{DA73567F-CF92-CC88-1376-05436EA68FF8}"/>
                  </a:ext>
                </a:extLst>
              </p:cNvPr>
              <p:cNvPicPr/>
              <p:nvPr/>
            </p:nvPicPr>
            <p:blipFill>
              <a:blip r:embed="rId6"/>
              <a:stretch>
                <a:fillRect/>
              </a:stretch>
            </p:blipFill>
            <p:spPr>
              <a:xfrm>
                <a:off x="4423347" y="50173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6" name="Ink 485">
                <a:extLst>
                  <a:ext uri="{FF2B5EF4-FFF2-40B4-BE49-F238E27FC236}">
                    <a16:creationId xmlns:a16="http://schemas.microsoft.com/office/drawing/2014/main" id="{A9C1538E-F20B-BDE7-9CA7-2CBFAFCF2273}"/>
                  </a:ext>
                </a:extLst>
              </p14:cNvPr>
              <p14:cNvContentPartPr/>
              <p14:nvPr/>
            </p14:nvContentPartPr>
            <p14:xfrm>
              <a:off x="4576707" y="5070652"/>
              <a:ext cx="360" cy="360"/>
            </p14:xfrm>
          </p:contentPart>
        </mc:Choice>
        <mc:Fallback xmlns="">
          <p:pic>
            <p:nvPicPr>
              <p:cNvPr id="486" name="Ink 485">
                <a:extLst>
                  <a:ext uri="{FF2B5EF4-FFF2-40B4-BE49-F238E27FC236}">
                    <a16:creationId xmlns:a16="http://schemas.microsoft.com/office/drawing/2014/main" id="{A9C1538E-F20B-BDE7-9CA7-2CBFAFCF2273}"/>
                  </a:ext>
                </a:extLst>
              </p:cNvPr>
              <p:cNvPicPr/>
              <p:nvPr/>
            </p:nvPicPr>
            <p:blipFill>
              <a:blip r:embed="rId6"/>
              <a:stretch>
                <a:fillRect/>
              </a:stretch>
            </p:blipFill>
            <p:spPr>
              <a:xfrm>
                <a:off x="4568067" y="5062012"/>
                <a:ext cx="18000" cy="18000"/>
              </a:xfrm>
              <a:prstGeom prst="rect">
                <a:avLst/>
              </a:prstGeom>
            </p:spPr>
          </p:pic>
        </mc:Fallback>
      </mc:AlternateContent>
      <p:sp>
        <p:nvSpPr>
          <p:cNvPr id="2" name="Rectangle 1">
            <a:extLst>
              <a:ext uri="{FF2B5EF4-FFF2-40B4-BE49-F238E27FC236}">
                <a16:creationId xmlns:a16="http://schemas.microsoft.com/office/drawing/2014/main" id="{4C223896-E989-5058-E8C2-5225A10F0CB8}"/>
              </a:ext>
            </a:extLst>
          </p:cNvPr>
          <p:cNvSpPr/>
          <p:nvPr/>
        </p:nvSpPr>
        <p:spPr>
          <a:xfrm>
            <a:off x="3910770" y="6477219"/>
            <a:ext cx="19928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Bottom-up route</a:t>
            </a:r>
          </a:p>
        </p:txBody>
      </p:sp>
      <p:sp>
        <p:nvSpPr>
          <p:cNvPr id="14" name="Rectangle 13">
            <a:extLst>
              <a:ext uri="{FF2B5EF4-FFF2-40B4-BE49-F238E27FC236}">
                <a16:creationId xmlns:a16="http://schemas.microsoft.com/office/drawing/2014/main" id="{C9FBBE8A-B7AF-DB58-21A1-910030E3DA3B}"/>
              </a:ext>
            </a:extLst>
          </p:cNvPr>
          <p:cNvSpPr/>
          <p:nvPr/>
        </p:nvSpPr>
        <p:spPr>
          <a:xfrm>
            <a:off x="1120897" y="1361836"/>
            <a:ext cx="1463862"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Prior state: i-1</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374F6A3-338C-4016-9670-9269537A32F6}"/>
              </a:ext>
            </a:extLst>
          </p:cNvPr>
          <p:cNvSpPr/>
          <p:nvPr/>
        </p:nvSpPr>
        <p:spPr>
          <a:xfrm>
            <a:off x="2884799" y="1361836"/>
            <a:ext cx="1545616"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Current state: </a:t>
            </a:r>
            <a:r>
              <a:rPr kumimoji="0" lang="en-US" sz="1600" b="0" i="1" u="none" strike="noStrike" kern="1200" cap="none" spc="0" normalizeH="0" baseline="0" noProof="0" dirty="0" err="1">
                <a:ln>
                  <a:noFill/>
                </a:ln>
                <a:solidFill>
                  <a:srgbClr val="FFFFFF"/>
                </a:solidFill>
                <a:effectLst/>
                <a:uLnTx/>
                <a:uFillTx/>
                <a:latin typeface="Arial"/>
                <a:ea typeface="+mn-ea"/>
                <a:cs typeface="+mn-cs"/>
              </a:rPr>
              <a:t>i</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67F448FD-51B5-6824-6091-1CC87A2A3459}"/>
              </a:ext>
            </a:extLst>
          </p:cNvPr>
          <p:cNvSpPr txBox="1"/>
          <p:nvPr/>
        </p:nvSpPr>
        <p:spPr>
          <a:xfrm>
            <a:off x="3677710" y="78815"/>
            <a:ext cx="48365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What</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1" u="sng" strike="noStrike" kern="1200" cap="none" spc="0" normalizeH="0" baseline="0" noProof="0" dirty="0">
                <a:ln>
                  <a:noFill/>
                </a:ln>
                <a:solidFill>
                  <a:srgbClr val="FFFF00"/>
                </a:solidFill>
                <a:effectLst/>
                <a:uLnTx/>
                <a:uFillTx/>
                <a:latin typeface="Arial"/>
                <a:ea typeface="+mn-ea"/>
                <a:cs typeface="+mn-cs"/>
              </a:rPr>
              <a:t>is</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0" u="none" strike="noStrike" kern="1200" cap="none" spc="0" normalizeH="0" baseline="0" noProof="0" dirty="0">
                <a:ln>
                  <a:noFill/>
                </a:ln>
                <a:solidFill>
                  <a:srgbClr val="FFFF00"/>
                </a:solidFill>
                <a:effectLst/>
                <a:uLnTx/>
                <a:uFillTx/>
                <a:latin typeface="Arial"/>
                <a:ea typeface="+mn-ea"/>
                <a:cs typeface="+mn-cs"/>
              </a:rPr>
              <a:t>Predictive Coding?</a:t>
            </a:r>
          </a:p>
        </p:txBody>
      </p:sp>
      <p:sp>
        <p:nvSpPr>
          <p:cNvPr id="9" name="Rectangle 8">
            <a:extLst>
              <a:ext uri="{FF2B5EF4-FFF2-40B4-BE49-F238E27FC236}">
                <a16:creationId xmlns:a16="http://schemas.microsoft.com/office/drawing/2014/main" id="{1F99ACCB-688A-A810-4D12-5D5DAE08A33C}"/>
              </a:ext>
            </a:extLst>
          </p:cNvPr>
          <p:cNvSpPr/>
          <p:nvPr/>
        </p:nvSpPr>
        <p:spPr>
          <a:xfrm>
            <a:off x="3836451" y="578678"/>
            <a:ext cx="4807727" cy="338554"/>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Mumford, 1992; Rao &amp; Ballard, 1999; Spratling, 2016</a:t>
            </a:r>
          </a:p>
        </p:txBody>
      </p:sp>
      <p:sp>
        <p:nvSpPr>
          <p:cNvPr id="10" name="Rectangle 9">
            <a:extLst>
              <a:ext uri="{FF2B5EF4-FFF2-40B4-BE49-F238E27FC236}">
                <a16:creationId xmlns:a16="http://schemas.microsoft.com/office/drawing/2014/main" id="{AD2AD921-D9E6-ADF6-63F9-79A844CB7E20}"/>
              </a:ext>
            </a:extLst>
          </p:cNvPr>
          <p:cNvSpPr/>
          <p:nvPr/>
        </p:nvSpPr>
        <p:spPr>
          <a:xfrm>
            <a:off x="6656497" y="1795589"/>
            <a:ext cx="34163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solidFill>
                <a:latin typeface="Arial"/>
              </a:rPr>
              <a:t>Two types of units at each layer</a:t>
            </a:r>
            <a:endParaRPr kumimoji="0" lang="en-US" sz="1800" b="0" i="0" u="none" strike="noStrike" kern="1200" cap="none" spc="0" normalizeH="0" baseline="0" noProof="0" dirty="0">
              <a:ln>
                <a:noFill/>
              </a:ln>
              <a:solidFill>
                <a:schemeClr val="accent6"/>
              </a:solidFill>
              <a:effectLst/>
              <a:uLnTx/>
              <a:uFillTx/>
              <a:latin typeface="Arial"/>
            </a:endParaRPr>
          </a:p>
        </p:txBody>
      </p:sp>
      <p:sp>
        <p:nvSpPr>
          <p:cNvPr id="12" name="Rectangle 11">
            <a:extLst>
              <a:ext uri="{FF2B5EF4-FFF2-40B4-BE49-F238E27FC236}">
                <a16:creationId xmlns:a16="http://schemas.microsoft.com/office/drawing/2014/main" id="{91F04200-C30B-AA66-CF3B-ED7317D2D67C}"/>
              </a:ext>
            </a:extLst>
          </p:cNvPr>
          <p:cNvSpPr/>
          <p:nvPr/>
        </p:nvSpPr>
        <p:spPr>
          <a:xfrm>
            <a:off x="6656497" y="4713279"/>
            <a:ext cx="3749744" cy="892552"/>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a:solidFill>
                  <a:srgbClr val="FFFFFF"/>
                </a:solidFill>
                <a:latin typeface="Arial"/>
              </a:rPr>
              <a:t>A</a:t>
            </a:r>
            <a:r>
              <a:rPr kumimoji="0" lang="en-US" sz="1800" b="0" i="0" u="none" strike="noStrike" kern="1200" cap="none" spc="0" normalizeH="0" baseline="0" noProof="0" dirty="0" err="1">
                <a:ln>
                  <a:noFill/>
                </a:ln>
                <a:solidFill>
                  <a:srgbClr val="FFFFFF"/>
                </a:solidFill>
                <a:effectLst/>
                <a:uLnTx/>
                <a:uFillTx/>
                <a:latin typeface="Arial"/>
                <a:ea typeface="+mn-ea"/>
                <a:cs typeface="+mn-cs"/>
              </a:rPr>
              <a:t>pproximates</a:t>
            </a:r>
            <a:r>
              <a:rPr kumimoji="0" lang="en-US" sz="1800" b="0" i="0" u="none" strike="noStrike" kern="1200" cap="none" spc="0" normalizeH="0" baseline="0" noProof="0" dirty="0">
                <a:ln>
                  <a:noFill/>
                </a:ln>
                <a:solidFill>
                  <a:srgbClr val="FFFFFF"/>
                </a:solidFill>
                <a:effectLst/>
                <a:uLnTx/>
                <a:uFillTx/>
                <a:latin typeface="Arial"/>
                <a:ea typeface="+mn-ea"/>
                <a:cs typeface="+mn-cs"/>
              </a:rPr>
              <a:t> Bayesian inference: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Infer ”cause” of bottom-up input</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E55460EB-069C-9918-2100-69172AFA0E25}"/>
              </a:ext>
            </a:extLst>
          </p:cNvPr>
          <p:cNvSpPr txBox="1"/>
          <p:nvPr/>
        </p:nvSpPr>
        <p:spPr>
          <a:xfrm>
            <a:off x="6656497" y="3948364"/>
            <a:ext cx="3749744" cy="646331"/>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Minimizes information redundancy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across cortical hierarchy</a:t>
            </a:r>
          </a:p>
        </p:txBody>
      </p:sp>
      <p:sp>
        <p:nvSpPr>
          <p:cNvPr id="17" name="Rectangle 16">
            <a:extLst>
              <a:ext uri="{FF2B5EF4-FFF2-40B4-BE49-F238E27FC236}">
                <a16:creationId xmlns:a16="http://schemas.microsoft.com/office/drawing/2014/main" id="{F2636BF8-4D50-A7AB-F1B0-B9E7FB3C30F8}"/>
              </a:ext>
            </a:extLst>
          </p:cNvPr>
          <p:cNvSpPr/>
          <p:nvPr/>
        </p:nvSpPr>
        <p:spPr>
          <a:xfrm>
            <a:off x="6656497" y="2647137"/>
            <a:ext cx="39934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Feedforward &amp; feedback connections</a:t>
            </a:r>
          </a:p>
        </p:txBody>
      </p:sp>
      <p:grpSp>
        <p:nvGrpSpPr>
          <p:cNvPr id="18" name="Group 17">
            <a:extLst>
              <a:ext uri="{FF2B5EF4-FFF2-40B4-BE49-F238E27FC236}">
                <a16:creationId xmlns:a16="http://schemas.microsoft.com/office/drawing/2014/main" id="{3BF86C44-BD6A-413B-A03D-E6940CD1113B}"/>
              </a:ext>
            </a:extLst>
          </p:cNvPr>
          <p:cNvGrpSpPr/>
          <p:nvPr/>
        </p:nvGrpSpPr>
        <p:grpSpPr>
          <a:xfrm>
            <a:off x="5767271" y="1325696"/>
            <a:ext cx="5557933" cy="2451062"/>
            <a:chOff x="5767271" y="1325696"/>
            <a:chExt cx="5557933" cy="2451062"/>
          </a:xfrm>
        </p:grpSpPr>
        <p:sp>
          <p:nvSpPr>
            <p:cNvPr id="19" name="Rectangle 18">
              <a:extLst>
                <a:ext uri="{FF2B5EF4-FFF2-40B4-BE49-F238E27FC236}">
                  <a16:creationId xmlns:a16="http://schemas.microsoft.com/office/drawing/2014/main" id="{96F88A15-8EAE-7A0A-658A-D4B6B4554C8E}"/>
                </a:ext>
              </a:extLst>
            </p:cNvPr>
            <p:cNvSpPr/>
            <p:nvPr/>
          </p:nvSpPr>
          <p:spPr>
            <a:xfrm>
              <a:off x="5767271" y="3407426"/>
              <a:ext cx="555793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Arial"/>
                  <a:ea typeface="+mn-ea"/>
                  <a:cs typeface="+mn-cs"/>
                </a:rPr>
                <a:t>…that implements a particular optimization algorithm</a:t>
              </a:r>
            </a:p>
          </p:txBody>
        </p:sp>
        <p:sp>
          <p:nvSpPr>
            <p:cNvPr id="20" name="Rectangle 19">
              <a:extLst>
                <a:ext uri="{FF2B5EF4-FFF2-40B4-BE49-F238E27FC236}">
                  <a16:creationId xmlns:a16="http://schemas.microsoft.com/office/drawing/2014/main" id="{9AFEEB5F-38C0-F02D-F634-BF28F9A251F2}"/>
                </a:ext>
              </a:extLst>
            </p:cNvPr>
            <p:cNvSpPr/>
            <p:nvPr/>
          </p:nvSpPr>
          <p:spPr>
            <a:xfrm>
              <a:off x="5767271" y="1325696"/>
              <a:ext cx="377962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accent6"/>
                  </a:solidFill>
                  <a:effectLst/>
                  <a:uLnTx/>
                  <a:uFillTx/>
                  <a:latin typeface="Arial"/>
                  <a:ea typeface="+mn-ea"/>
                  <a:cs typeface="+mn-cs"/>
                </a:rPr>
                <a:t>A particular network architecture… </a:t>
              </a:r>
            </a:p>
          </p:txBody>
        </p:sp>
      </p:grpSp>
      <p:sp>
        <p:nvSpPr>
          <p:cNvPr id="21" name="Rectangle 20">
            <a:extLst>
              <a:ext uri="{FF2B5EF4-FFF2-40B4-BE49-F238E27FC236}">
                <a16:creationId xmlns:a16="http://schemas.microsoft.com/office/drawing/2014/main" id="{64BC9BB5-78FD-2672-B8F5-A4C2B8BF3330}"/>
              </a:ext>
            </a:extLst>
          </p:cNvPr>
          <p:cNvSpPr/>
          <p:nvPr/>
        </p:nvSpPr>
        <p:spPr>
          <a:xfrm>
            <a:off x="6656497" y="2221363"/>
            <a:ext cx="31854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Bottom-up &amp; top-down routes</a:t>
            </a:r>
          </a:p>
        </p:txBody>
      </p:sp>
    </p:spTree>
    <p:extLst>
      <p:ext uri="{BB962C8B-B14F-4D97-AF65-F5344CB8AC3E}">
        <p14:creationId xmlns:p14="http://schemas.microsoft.com/office/powerpoint/2010/main" val="387818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04900" y="5244971"/>
            <a:ext cx="1577800" cy="1018270"/>
            <a:chOff x="1123950" y="5168771"/>
            <a:chExt cx="1577800" cy="1018270"/>
          </a:xfrm>
        </p:grpSpPr>
        <p:sp>
          <p:nvSpPr>
            <p:cNvPr id="358" name="Rectangle 357">
              <a:extLst>
                <a:ext uri="{FF2B5EF4-FFF2-40B4-BE49-F238E27FC236}">
                  <a16:creationId xmlns:a16="http://schemas.microsoft.com/office/drawing/2014/main" id="{DDD2C262-7D90-B4D0-1DCD-E9E3DA42AE21}"/>
                </a:ext>
              </a:extLst>
            </p:cNvPr>
            <p:cNvSpPr/>
            <p:nvPr/>
          </p:nvSpPr>
          <p:spPr>
            <a:xfrm>
              <a:off x="1123950" y="5168771"/>
              <a:ext cx="1577800" cy="65070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59" name="Rounded Rectangle 358">
              <a:extLst>
                <a:ext uri="{FF2B5EF4-FFF2-40B4-BE49-F238E27FC236}">
                  <a16:creationId xmlns:a16="http://schemas.microsoft.com/office/drawing/2014/main" id="{D48F07D1-E901-DD64-08C2-EAF6098E9105}"/>
                </a:ext>
              </a:extLst>
            </p:cNvPr>
            <p:cNvSpPr/>
            <p:nvPr/>
          </p:nvSpPr>
          <p:spPr>
            <a:xfrm>
              <a:off x="1123950" y="5536338"/>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7" name="Group 6"/>
          <p:cNvGrpSpPr/>
          <p:nvPr/>
        </p:nvGrpSpPr>
        <p:grpSpPr>
          <a:xfrm>
            <a:off x="1104900" y="3834181"/>
            <a:ext cx="1577800" cy="966767"/>
            <a:chOff x="1123950" y="3757981"/>
            <a:chExt cx="1577800" cy="966767"/>
          </a:xfrm>
        </p:grpSpPr>
        <p:sp>
          <p:nvSpPr>
            <p:cNvPr id="360" name="Rectangle 359">
              <a:extLst>
                <a:ext uri="{FF2B5EF4-FFF2-40B4-BE49-F238E27FC236}">
                  <a16:creationId xmlns:a16="http://schemas.microsoft.com/office/drawing/2014/main" id="{6416E5D7-8D77-DC6C-E26B-26FE7FE6FEEA}"/>
                </a:ext>
              </a:extLst>
            </p:cNvPr>
            <p:cNvSpPr/>
            <p:nvPr/>
          </p:nvSpPr>
          <p:spPr>
            <a:xfrm>
              <a:off x="1123950" y="375798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1" name="Rounded Rectangle 182">
              <a:extLst>
                <a:ext uri="{FF2B5EF4-FFF2-40B4-BE49-F238E27FC236}">
                  <a16:creationId xmlns:a16="http://schemas.microsoft.com/office/drawing/2014/main" id="{C0EB81F3-11E7-6C19-5C53-C53978D1D4CE}"/>
                </a:ext>
              </a:extLst>
            </p:cNvPr>
            <p:cNvSpPr/>
            <p:nvPr/>
          </p:nvSpPr>
          <p:spPr>
            <a:xfrm>
              <a:off x="1123950" y="407404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6" name="Group 5"/>
          <p:cNvGrpSpPr/>
          <p:nvPr/>
        </p:nvGrpSpPr>
        <p:grpSpPr>
          <a:xfrm>
            <a:off x="1104900" y="2525821"/>
            <a:ext cx="1577800" cy="966767"/>
            <a:chOff x="1123950" y="2449621"/>
            <a:chExt cx="1577800" cy="966767"/>
          </a:xfrm>
        </p:grpSpPr>
        <p:sp>
          <p:nvSpPr>
            <p:cNvPr id="362" name="Rectangle 361">
              <a:extLst>
                <a:ext uri="{FF2B5EF4-FFF2-40B4-BE49-F238E27FC236}">
                  <a16:creationId xmlns:a16="http://schemas.microsoft.com/office/drawing/2014/main" id="{54C16885-7110-5605-290E-B1290DE0B885}"/>
                </a:ext>
              </a:extLst>
            </p:cNvPr>
            <p:cNvSpPr/>
            <p:nvPr/>
          </p:nvSpPr>
          <p:spPr>
            <a:xfrm>
              <a:off x="1123950" y="244962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3" name="Rounded Rectangle 182">
              <a:extLst>
                <a:ext uri="{FF2B5EF4-FFF2-40B4-BE49-F238E27FC236}">
                  <a16:creationId xmlns:a16="http://schemas.microsoft.com/office/drawing/2014/main" id="{598A7BBF-EDF6-62AD-2D26-643CB387349A}"/>
                </a:ext>
              </a:extLst>
            </p:cNvPr>
            <p:cNvSpPr/>
            <p:nvPr/>
          </p:nvSpPr>
          <p:spPr>
            <a:xfrm>
              <a:off x="1123950" y="276568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3" name="Group 2"/>
          <p:cNvGrpSpPr/>
          <p:nvPr/>
        </p:nvGrpSpPr>
        <p:grpSpPr>
          <a:xfrm>
            <a:off x="2538012" y="5252310"/>
            <a:ext cx="2164807" cy="1018270"/>
            <a:chOff x="2538012" y="5252310"/>
            <a:chExt cx="2164807" cy="1018270"/>
          </a:xfrm>
        </p:grpSpPr>
        <p:sp>
          <p:nvSpPr>
            <p:cNvPr id="124" name="Rectangle 123">
              <a:extLst>
                <a:ext uri="{FF2B5EF4-FFF2-40B4-BE49-F238E27FC236}">
                  <a16:creationId xmlns:a16="http://schemas.microsoft.com/office/drawing/2014/main" id="{DDD2C262-7D90-B4D0-1DCD-E9E3DA42AE21}"/>
                </a:ext>
              </a:extLst>
            </p:cNvPr>
            <p:cNvSpPr/>
            <p:nvPr/>
          </p:nvSpPr>
          <p:spPr>
            <a:xfrm>
              <a:off x="2538012" y="5252310"/>
              <a:ext cx="2164807" cy="65070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5" name="Rounded Rectangle 124">
              <a:extLst>
                <a:ext uri="{FF2B5EF4-FFF2-40B4-BE49-F238E27FC236}">
                  <a16:creationId xmlns:a16="http://schemas.microsoft.com/office/drawing/2014/main" id="{D48F07D1-E901-DD64-08C2-EAF6098E9105}"/>
                </a:ext>
              </a:extLst>
            </p:cNvPr>
            <p:cNvSpPr/>
            <p:nvPr/>
          </p:nvSpPr>
          <p:spPr>
            <a:xfrm>
              <a:off x="2538012" y="5619877"/>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4" name="Group 3"/>
          <p:cNvGrpSpPr/>
          <p:nvPr/>
        </p:nvGrpSpPr>
        <p:grpSpPr>
          <a:xfrm>
            <a:off x="2538012" y="3841520"/>
            <a:ext cx="2164807" cy="966767"/>
            <a:chOff x="2538012" y="3841520"/>
            <a:chExt cx="2164807" cy="966767"/>
          </a:xfrm>
        </p:grpSpPr>
        <p:sp>
          <p:nvSpPr>
            <p:cNvPr id="126" name="Rectangle 125">
              <a:extLst>
                <a:ext uri="{FF2B5EF4-FFF2-40B4-BE49-F238E27FC236}">
                  <a16:creationId xmlns:a16="http://schemas.microsoft.com/office/drawing/2014/main" id="{6416E5D7-8D77-DC6C-E26B-26FE7FE6FEEA}"/>
                </a:ext>
              </a:extLst>
            </p:cNvPr>
            <p:cNvSpPr/>
            <p:nvPr/>
          </p:nvSpPr>
          <p:spPr>
            <a:xfrm>
              <a:off x="2538012" y="384152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7" name="Rounded Rectangle 182">
              <a:extLst>
                <a:ext uri="{FF2B5EF4-FFF2-40B4-BE49-F238E27FC236}">
                  <a16:creationId xmlns:a16="http://schemas.microsoft.com/office/drawing/2014/main" id="{C0EB81F3-11E7-6C19-5C53-C53978D1D4CE}"/>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5" name="Group 4"/>
          <p:cNvGrpSpPr/>
          <p:nvPr/>
        </p:nvGrpSpPr>
        <p:grpSpPr>
          <a:xfrm>
            <a:off x="2538012" y="2533160"/>
            <a:ext cx="2164807" cy="966767"/>
            <a:chOff x="2538012" y="2533160"/>
            <a:chExt cx="2164807" cy="966767"/>
          </a:xfrm>
        </p:grpSpPr>
        <p:sp>
          <p:nvSpPr>
            <p:cNvPr id="128" name="Rectangle 127">
              <a:extLst>
                <a:ext uri="{FF2B5EF4-FFF2-40B4-BE49-F238E27FC236}">
                  <a16:creationId xmlns:a16="http://schemas.microsoft.com/office/drawing/2014/main" id="{54C16885-7110-5605-290E-B1290DE0B885}"/>
                </a:ext>
              </a:extLst>
            </p:cNvPr>
            <p:cNvSpPr/>
            <p:nvPr/>
          </p:nvSpPr>
          <p:spPr>
            <a:xfrm>
              <a:off x="2538012" y="253316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9" name="Rounded Rectangle 182">
              <a:extLst>
                <a:ext uri="{FF2B5EF4-FFF2-40B4-BE49-F238E27FC236}">
                  <a16:creationId xmlns:a16="http://schemas.microsoft.com/office/drawing/2014/main" id="{598A7BBF-EDF6-62AD-2D26-643CB387349A}"/>
                </a:ext>
              </a:extLst>
            </p:cNvPr>
            <p:cNvSpPr/>
            <p:nvPr/>
          </p:nvSpPr>
          <p:spPr>
            <a:xfrm>
              <a:off x="2538012" y="284922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100" name="Group 99">
            <a:extLst>
              <a:ext uri="{FF2B5EF4-FFF2-40B4-BE49-F238E27FC236}">
                <a16:creationId xmlns:a16="http://schemas.microsoft.com/office/drawing/2014/main" id="{9FB8F1F8-DA39-E74E-88CA-47C2476D07E7}"/>
              </a:ext>
            </a:extLst>
          </p:cNvPr>
          <p:cNvGrpSpPr/>
          <p:nvPr/>
        </p:nvGrpSpPr>
        <p:grpSpPr>
          <a:xfrm>
            <a:off x="3947546" y="3856643"/>
            <a:ext cx="356829" cy="519558"/>
            <a:chOff x="4641016" y="3702243"/>
            <a:chExt cx="356829" cy="519558"/>
          </a:xfrm>
        </p:grpSpPr>
        <p:sp>
          <p:nvSpPr>
            <p:cNvPr id="101" name="TextBox 100">
              <a:extLst>
                <a:ext uri="{FF2B5EF4-FFF2-40B4-BE49-F238E27FC236}">
                  <a16:creationId xmlns:a16="http://schemas.microsoft.com/office/drawing/2014/main" id="{CA3FE132-E1F6-2641-A336-A4BA34F2DA1E}"/>
                </a:ext>
              </a:extLst>
            </p:cNvPr>
            <p:cNvSpPr txBox="1"/>
            <p:nvPr/>
          </p:nvSpPr>
          <p:spPr>
            <a:xfrm>
              <a:off x="4641016" y="3702243"/>
              <a:ext cx="356829"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2" name="Straight Arrow Connector 101">
              <a:extLst>
                <a:ext uri="{FF2B5EF4-FFF2-40B4-BE49-F238E27FC236}">
                  <a16:creationId xmlns:a16="http://schemas.microsoft.com/office/drawing/2014/main" id="{F5EC7FCB-0E73-7645-AA5D-7CCBFD4C9D22}"/>
                </a:ext>
              </a:extLst>
            </p:cNvPr>
            <p:cNvCxnSpPr>
              <a:cxnSpLocks/>
            </p:cNvCxnSpPr>
            <p:nvPr/>
          </p:nvCxnSpPr>
          <p:spPr>
            <a:xfrm flipV="1">
              <a:off x="4739689" y="3917933"/>
              <a:ext cx="0" cy="303868"/>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902C1CE0-52C2-BD42-8051-C3447386A559}"/>
              </a:ext>
            </a:extLst>
          </p:cNvPr>
          <p:cNvSpPr txBox="1"/>
          <p:nvPr/>
        </p:nvSpPr>
        <p:spPr>
          <a:xfrm>
            <a:off x="3947546" y="4312900"/>
            <a:ext cx="356829"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4" name="Picture 103">
            <a:extLst>
              <a:ext uri="{FF2B5EF4-FFF2-40B4-BE49-F238E27FC236}">
                <a16:creationId xmlns:a16="http://schemas.microsoft.com/office/drawing/2014/main" id="{E4F3C8BF-03C7-C94B-8EF3-735E2EA3B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707" y="3939792"/>
            <a:ext cx="109728" cy="109728"/>
          </a:xfrm>
          <a:prstGeom prst="rect">
            <a:avLst/>
          </a:prstGeom>
        </p:spPr>
      </p:pic>
      <p:sp>
        <p:nvSpPr>
          <p:cNvPr id="105" name="TextBox 104">
            <a:extLst>
              <a:ext uri="{FF2B5EF4-FFF2-40B4-BE49-F238E27FC236}">
                <a16:creationId xmlns:a16="http://schemas.microsoft.com/office/drawing/2014/main" id="{E46FE648-C68C-D641-9337-A7EDB90BD218}"/>
              </a:ext>
            </a:extLst>
          </p:cNvPr>
          <p:cNvSpPr txBox="1"/>
          <p:nvPr/>
        </p:nvSpPr>
        <p:spPr>
          <a:xfrm>
            <a:off x="4383084" y="3851987"/>
            <a:ext cx="327975"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td</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07" name="Group 106">
            <a:extLst>
              <a:ext uri="{FF2B5EF4-FFF2-40B4-BE49-F238E27FC236}">
                <a16:creationId xmlns:a16="http://schemas.microsoft.com/office/drawing/2014/main" id="{FCB58450-5325-2247-9D9B-2AF17069728B}"/>
              </a:ext>
            </a:extLst>
          </p:cNvPr>
          <p:cNvGrpSpPr/>
          <p:nvPr/>
        </p:nvGrpSpPr>
        <p:grpSpPr>
          <a:xfrm>
            <a:off x="3457587" y="3855162"/>
            <a:ext cx="485694" cy="307777"/>
            <a:chOff x="4074857" y="3710287"/>
            <a:chExt cx="485694" cy="307777"/>
          </a:xfrm>
        </p:grpSpPr>
        <p:sp>
          <p:nvSpPr>
            <p:cNvPr id="108" name="TextBox 107">
              <a:extLst>
                <a:ext uri="{FF2B5EF4-FFF2-40B4-BE49-F238E27FC236}">
                  <a16:creationId xmlns:a16="http://schemas.microsoft.com/office/drawing/2014/main" id="{9A8183F4-A805-3B41-A11F-3D6C2E655897}"/>
                </a:ext>
              </a:extLst>
            </p:cNvPr>
            <p:cNvSpPr txBox="1"/>
            <p:nvPr/>
          </p:nvSpPr>
          <p:spPr>
            <a:xfrm>
              <a:off x="4074857" y="3710287"/>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cxnSp>
          <p:nvCxnSpPr>
            <p:cNvPr id="109" name="Straight Arrow Connector 108">
              <a:extLst>
                <a:ext uri="{FF2B5EF4-FFF2-40B4-BE49-F238E27FC236}">
                  <a16:creationId xmlns:a16="http://schemas.microsoft.com/office/drawing/2014/main" id="{C592DA3D-A00B-274C-85FF-4848988532FE}"/>
                </a:ext>
              </a:extLst>
            </p:cNvPr>
            <p:cNvCxnSpPr>
              <a:cxnSpLocks/>
            </p:cNvCxnSpPr>
            <p:nvPr/>
          </p:nvCxnSpPr>
          <p:spPr>
            <a:xfrm flipH="1">
              <a:off x="4350239" y="3874413"/>
              <a:ext cx="210312"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6AE3A31C-86DD-D944-B97C-770ED746D4A0}"/>
              </a:ext>
            </a:extLst>
          </p:cNvPr>
          <p:cNvSpPr txBox="1"/>
          <p:nvPr/>
        </p:nvSpPr>
        <p:spPr>
          <a:xfrm>
            <a:off x="1204083" y="3003692"/>
            <a:ext cx="1191993"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lang="en-US" sz="1000" i="1" dirty="0" err="1">
                <a:solidFill>
                  <a:srgbClr val="FFFFFF"/>
                </a:solidFill>
                <a:latin typeface="Arial" panose="020B0604020202020204" pitchFamily="34" charset="0"/>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lang="en-US" sz="1000" i="1" dirty="0" err="1">
                <a:solidFill>
                  <a:srgbClr val="FFFFFF"/>
                </a:solidFill>
                <a:latin typeface="Arial" panose="020B0604020202020204" pitchFamily="34" charset="0"/>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cxnSp>
        <p:nvCxnSpPr>
          <p:cNvPr id="111" name="Straight Arrow Connector 110">
            <a:extLst>
              <a:ext uri="{FF2B5EF4-FFF2-40B4-BE49-F238E27FC236}">
                <a16:creationId xmlns:a16="http://schemas.microsoft.com/office/drawing/2014/main" id="{55C7995A-1E08-4F4A-A2D0-01B0AD6F5BCC}"/>
              </a:ext>
            </a:extLst>
          </p:cNvPr>
          <p:cNvCxnSpPr>
            <a:cxnSpLocks/>
          </p:cNvCxnSpPr>
          <p:nvPr/>
        </p:nvCxnSpPr>
        <p:spPr>
          <a:xfrm>
            <a:off x="1665428" y="3157580"/>
            <a:ext cx="237744" cy="0"/>
          </a:xfrm>
          <a:prstGeom prst="straightConnector1">
            <a:avLst/>
          </a:prstGeom>
          <a:ln w="254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5E66D8BF-ED30-924E-8319-7C244C956648}"/>
              </a:ext>
            </a:extLst>
          </p:cNvPr>
          <p:cNvGrpSpPr/>
          <p:nvPr/>
        </p:nvGrpSpPr>
        <p:grpSpPr>
          <a:xfrm>
            <a:off x="3623956" y="3175406"/>
            <a:ext cx="412876" cy="733205"/>
            <a:chOff x="3347464" y="3484269"/>
            <a:chExt cx="412876" cy="733205"/>
          </a:xfrm>
        </p:grpSpPr>
        <p:cxnSp>
          <p:nvCxnSpPr>
            <p:cNvPr id="113" name="Straight Arrow Connector 112">
              <a:extLst>
                <a:ext uri="{FF2B5EF4-FFF2-40B4-BE49-F238E27FC236}">
                  <a16:creationId xmlns:a16="http://schemas.microsoft.com/office/drawing/2014/main" id="{A56A4A30-A303-1F4C-863C-E4AF37864811}"/>
                </a:ext>
              </a:extLst>
            </p:cNvPr>
            <p:cNvCxnSpPr>
              <a:cxnSpLocks/>
            </p:cNvCxnSpPr>
            <p:nvPr/>
          </p:nvCxnSpPr>
          <p:spPr>
            <a:xfrm flipV="1">
              <a:off x="3347464" y="3577394"/>
              <a:ext cx="0" cy="64008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9F07BFD-1003-134A-A6C9-72DD371BF1C3}"/>
                </a:ext>
              </a:extLst>
            </p:cNvPr>
            <p:cNvCxnSpPr>
              <a:cxnSpLocks/>
            </p:cNvCxnSpPr>
            <p:nvPr/>
          </p:nvCxnSpPr>
          <p:spPr>
            <a:xfrm>
              <a:off x="3540884" y="3484269"/>
              <a:ext cx="219456"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pic>
        <p:nvPicPr>
          <p:cNvPr id="115" name="Picture 114">
            <a:extLst>
              <a:ext uri="{FF2B5EF4-FFF2-40B4-BE49-F238E27FC236}">
                <a16:creationId xmlns:a16="http://schemas.microsoft.com/office/drawing/2014/main" id="{CFE98628-BD35-C042-9AB3-DAA0EF92C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345" y="3100845"/>
            <a:ext cx="109728" cy="109728"/>
          </a:xfrm>
          <a:prstGeom prst="rect">
            <a:avLst/>
          </a:prstGeom>
        </p:spPr>
      </p:pic>
      <p:sp>
        <p:nvSpPr>
          <p:cNvPr id="116" name="TextBox 115">
            <a:extLst>
              <a:ext uri="{FF2B5EF4-FFF2-40B4-BE49-F238E27FC236}">
                <a16:creationId xmlns:a16="http://schemas.microsoft.com/office/drawing/2014/main" id="{3537EA08-E8DD-8641-8DA5-95236E5E8AF0}"/>
              </a:ext>
            </a:extLst>
          </p:cNvPr>
          <p:cNvSpPr txBox="1"/>
          <p:nvPr/>
        </p:nvSpPr>
        <p:spPr>
          <a:xfrm>
            <a:off x="2627842" y="3003692"/>
            <a:ext cx="464230"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lang="en-US" sz="1000" i="1" dirty="0">
                <a:solidFill>
                  <a:srgbClr val="FFFFFF"/>
                </a:solidFill>
                <a:latin typeface="Arial" panose="020B0604020202020204" pitchFamily="34" charset="0"/>
                <a:cs typeface="Arial" panose="020B0604020202020204" pitchFamily="34" charset="0"/>
              </a:rPr>
              <a:t>i</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B44C7DA0-BC8F-B84F-850C-4CB0FA9B9C7C}"/>
              </a:ext>
            </a:extLst>
          </p:cNvPr>
          <p:cNvSpPr txBox="1"/>
          <p:nvPr/>
        </p:nvSpPr>
        <p:spPr>
          <a:xfrm>
            <a:off x="4033673" y="3003692"/>
            <a:ext cx="356829"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3354D79C-AD71-AC49-92A1-6BD5B0376C2A}"/>
              </a:ext>
            </a:extLst>
          </p:cNvPr>
          <p:cNvSpPr txBox="1"/>
          <p:nvPr/>
        </p:nvSpPr>
        <p:spPr>
          <a:xfrm>
            <a:off x="3458580" y="3003692"/>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grpSp>
        <p:nvGrpSpPr>
          <p:cNvPr id="9" name="Group 8">
            <a:extLst>
              <a:ext uri="{FF2B5EF4-FFF2-40B4-BE49-F238E27FC236}">
                <a16:creationId xmlns:a16="http://schemas.microsoft.com/office/drawing/2014/main" id="{7B6D5599-84E0-2584-B7F8-2028E1ABAD52}"/>
              </a:ext>
            </a:extLst>
          </p:cNvPr>
          <p:cNvGrpSpPr/>
          <p:nvPr/>
        </p:nvGrpSpPr>
        <p:grpSpPr>
          <a:xfrm>
            <a:off x="1755368" y="3268531"/>
            <a:ext cx="2737914" cy="628281"/>
            <a:chOff x="1755368" y="3268531"/>
            <a:chExt cx="2737914" cy="628281"/>
          </a:xfrm>
        </p:grpSpPr>
        <p:cxnSp>
          <p:nvCxnSpPr>
            <p:cNvPr id="106" name="Straight Arrow Connector 105">
              <a:extLst>
                <a:ext uri="{FF2B5EF4-FFF2-40B4-BE49-F238E27FC236}">
                  <a16:creationId xmlns:a16="http://schemas.microsoft.com/office/drawing/2014/main" id="{3E127C7E-BA43-914B-A3FA-3B32FB0B7B1C}"/>
                </a:ext>
              </a:extLst>
            </p:cNvPr>
            <p:cNvCxnSpPr>
              <a:cxnSpLocks/>
            </p:cNvCxnSpPr>
            <p:nvPr/>
          </p:nvCxnSpPr>
          <p:spPr>
            <a:xfrm>
              <a:off x="2074985" y="3268531"/>
              <a:ext cx="2418297" cy="628281"/>
            </a:xfrm>
            <a:prstGeom prst="straightConnector1">
              <a:avLst/>
            </a:prstGeom>
            <a:ln w="12700">
              <a:solidFill>
                <a:srgbClr val="00B0F0"/>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F4E1BE0B-76FA-BD46-BAB6-146432E30235}"/>
                </a:ext>
              </a:extLst>
            </p:cNvPr>
            <p:cNvSpPr txBox="1"/>
            <p:nvPr/>
          </p:nvSpPr>
          <p:spPr>
            <a:xfrm rot="859262">
              <a:off x="1755368" y="3440342"/>
              <a:ext cx="15921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D1FF"/>
                  </a:solidFill>
                  <a:effectLst/>
                  <a:uLnTx/>
                  <a:uFillTx/>
                  <a:latin typeface="Arial"/>
                  <a:ea typeface="+mn-ea"/>
                  <a:cs typeface="+mn-cs"/>
                </a:rPr>
                <a:t>Reconstruction (tdR)</a:t>
              </a:r>
            </a:p>
          </p:txBody>
        </p:sp>
      </p:grpSp>
      <p:sp>
        <p:nvSpPr>
          <p:cNvPr id="73" name="Rectangle 72">
            <a:extLst>
              <a:ext uri="{FF2B5EF4-FFF2-40B4-BE49-F238E27FC236}">
                <a16:creationId xmlns:a16="http://schemas.microsoft.com/office/drawing/2014/main" id="{01CE18FF-857F-3B42-A4EF-2E425E391108}"/>
              </a:ext>
            </a:extLst>
          </p:cNvPr>
          <p:cNvSpPr/>
          <p:nvPr/>
        </p:nvSpPr>
        <p:spPr>
          <a:xfrm>
            <a:off x="1120897" y="1361836"/>
            <a:ext cx="1463862"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Prior state: </a:t>
            </a:r>
            <a:r>
              <a:rPr lang="en-US" sz="1600" i="1" dirty="0" err="1">
                <a:solidFill>
                  <a:srgbClr val="FFFFFF"/>
                </a:solidFill>
                <a:latin typeface="Arial"/>
              </a:rPr>
              <a:t>i</a:t>
            </a:r>
            <a:r>
              <a:rPr kumimoji="0" lang="en-US" sz="1600" b="0" i="1" u="none" strike="noStrike" kern="1200" cap="none" spc="0" normalizeH="0" baseline="0" noProof="0" dirty="0">
                <a:ln>
                  <a:noFill/>
                </a:ln>
                <a:solidFill>
                  <a:srgbClr val="FFFFFF"/>
                </a:solidFill>
                <a:effectLst/>
                <a:uLnTx/>
                <a:uFillTx/>
                <a:latin typeface="Arial"/>
                <a:ea typeface="+mn-ea"/>
                <a:cs typeface="+mn-cs"/>
              </a:rPr>
              <a:t>-1</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525078CC-ABB6-D447-AD17-1199EF1ECC75}"/>
              </a:ext>
            </a:extLst>
          </p:cNvPr>
          <p:cNvSpPr/>
          <p:nvPr/>
        </p:nvSpPr>
        <p:spPr>
          <a:xfrm>
            <a:off x="2891211" y="1361836"/>
            <a:ext cx="1532792"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Current state: </a:t>
            </a:r>
            <a:r>
              <a:rPr kumimoji="0" lang="en-US" sz="1600" b="0" i="1" u="none" strike="noStrike" kern="1200" cap="none" spc="0" normalizeH="0" baseline="0" noProof="0" dirty="0" err="1">
                <a:ln>
                  <a:noFill/>
                </a:ln>
                <a:solidFill>
                  <a:srgbClr val="FFFFFF"/>
                </a:solidFill>
                <a:effectLst/>
                <a:uLnTx/>
                <a:uFillTx/>
                <a:latin typeface="Arial"/>
                <a:ea typeface="+mn-ea"/>
                <a:cs typeface="+mn-cs"/>
              </a:rPr>
              <a:t>i</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2" name="Rounded Rectangle 182">
            <a:extLst>
              <a:ext uri="{FF2B5EF4-FFF2-40B4-BE49-F238E27FC236}">
                <a16:creationId xmlns:a16="http://schemas.microsoft.com/office/drawing/2014/main" id="{93CA5D99-283E-4C8C-EA60-6C9EC5898D58}"/>
              </a:ext>
            </a:extLst>
          </p:cNvPr>
          <p:cNvSpPr/>
          <p:nvPr/>
        </p:nvSpPr>
        <p:spPr>
          <a:xfrm>
            <a:off x="977625" y="1710712"/>
            <a:ext cx="3907347" cy="548640"/>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45AE2B98-76BB-34A2-3C3B-3C3640652E42}"/>
              </a:ext>
            </a:extLst>
          </p:cNvPr>
          <p:cNvSpPr txBox="1"/>
          <p:nvPr/>
        </p:nvSpPr>
        <p:spPr>
          <a:xfrm>
            <a:off x="3677710" y="78815"/>
            <a:ext cx="48365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What</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1" u="sng" strike="noStrike" kern="1200" cap="none" spc="0" normalizeH="0" baseline="0" noProof="0" dirty="0">
                <a:ln>
                  <a:noFill/>
                </a:ln>
                <a:solidFill>
                  <a:srgbClr val="FFFF00"/>
                </a:solidFill>
                <a:effectLst/>
                <a:uLnTx/>
                <a:uFillTx/>
                <a:latin typeface="Arial"/>
                <a:ea typeface="+mn-ea"/>
                <a:cs typeface="+mn-cs"/>
              </a:rPr>
              <a:t>is</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0" u="none" strike="noStrike" kern="1200" cap="none" spc="0" normalizeH="0" baseline="0" noProof="0" dirty="0">
                <a:ln>
                  <a:noFill/>
                </a:ln>
                <a:solidFill>
                  <a:srgbClr val="FFFF00"/>
                </a:solidFill>
                <a:effectLst/>
                <a:uLnTx/>
                <a:uFillTx/>
                <a:latin typeface="Arial"/>
                <a:ea typeface="+mn-ea"/>
                <a:cs typeface="+mn-cs"/>
              </a:rPr>
              <a:t>Predictive Coding?</a:t>
            </a:r>
          </a:p>
        </p:txBody>
      </p:sp>
      <p:sp>
        <p:nvSpPr>
          <p:cNvPr id="13" name="Rectangle 12">
            <a:extLst>
              <a:ext uri="{FF2B5EF4-FFF2-40B4-BE49-F238E27FC236}">
                <a16:creationId xmlns:a16="http://schemas.microsoft.com/office/drawing/2014/main" id="{93E97058-9B0A-3BF6-152D-6138C6B4ED86}"/>
              </a:ext>
            </a:extLst>
          </p:cNvPr>
          <p:cNvSpPr/>
          <p:nvPr/>
        </p:nvSpPr>
        <p:spPr>
          <a:xfrm>
            <a:off x="3836451" y="578678"/>
            <a:ext cx="4807727" cy="338554"/>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Mumford, 1992; Rao &amp; Ballard, 1999; Spratling, 2016</a:t>
            </a:r>
          </a:p>
        </p:txBody>
      </p:sp>
      <p:sp>
        <p:nvSpPr>
          <p:cNvPr id="25" name="Rectangle 24">
            <a:extLst>
              <a:ext uri="{FF2B5EF4-FFF2-40B4-BE49-F238E27FC236}">
                <a16:creationId xmlns:a16="http://schemas.microsoft.com/office/drawing/2014/main" id="{0AE0E3E4-F1E1-3B5B-5898-2BAB421552A2}"/>
              </a:ext>
            </a:extLst>
          </p:cNvPr>
          <p:cNvSpPr/>
          <p:nvPr/>
        </p:nvSpPr>
        <p:spPr>
          <a:xfrm>
            <a:off x="3910770" y="6477219"/>
            <a:ext cx="19928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Bottom-up route</a:t>
            </a:r>
          </a:p>
        </p:txBody>
      </p:sp>
      <p:sp>
        <p:nvSpPr>
          <p:cNvPr id="10" name="Rectangle 9">
            <a:extLst>
              <a:ext uri="{FF2B5EF4-FFF2-40B4-BE49-F238E27FC236}">
                <a16:creationId xmlns:a16="http://schemas.microsoft.com/office/drawing/2014/main" id="{40DAB5B3-DEE4-9402-BFAA-8CCDEBE1564C}"/>
              </a:ext>
            </a:extLst>
          </p:cNvPr>
          <p:cNvSpPr/>
          <p:nvPr/>
        </p:nvSpPr>
        <p:spPr>
          <a:xfrm>
            <a:off x="6656497" y="1795589"/>
            <a:ext cx="34163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solidFill>
                <a:latin typeface="Arial"/>
              </a:rPr>
              <a:t>Two types of units at each layer</a:t>
            </a:r>
            <a:endParaRPr kumimoji="0" lang="en-US" sz="1800" b="0" i="0" u="none" strike="noStrike" kern="1200" cap="none" spc="0" normalizeH="0" baseline="0" noProof="0" dirty="0">
              <a:ln>
                <a:noFill/>
              </a:ln>
              <a:solidFill>
                <a:schemeClr val="accent6"/>
              </a:solidFill>
              <a:effectLst/>
              <a:uLnTx/>
              <a:uFillTx/>
              <a:latin typeface="Arial"/>
            </a:endParaRPr>
          </a:p>
        </p:txBody>
      </p:sp>
      <p:sp>
        <p:nvSpPr>
          <p:cNvPr id="12" name="Rectangle 11">
            <a:extLst>
              <a:ext uri="{FF2B5EF4-FFF2-40B4-BE49-F238E27FC236}">
                <a16:creationId xmlns:a16="http://schemas.microsoft.com/office/drawing/2014/main" id="{3888667B-07E1-4E2A-828A-3D614A9E1182}"/>
              </a:ext>
            </a:extLst>
          </p:cNvPr>
          <p:cNvSpPr/>
          <p:nvPr/>
        </p:nvSpPr>
        <p:spPr>
          <a:xfrm>
            <a:off x="6656497" y="4713279"/>
            <a:ext cx="3749744" cy="892552"/>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a:solidFill>
                  <a:srgbClr val="FFFFFF"/>
                </a:solidFill>
                <a:latin typeface="Arial"/>
              </a:rPr>
              <a:t>A</a:t>
            </a:r>
            <a:r>
              <a:rPr kumimoji="0" lang="en-US" sz="1800" b="0" i="0" u="none" strike="noStrike" kern="1200" cap="none" spc="0" normalizeH="0" baseline="0" noProof="0" dirty="0" err="1">
                <a:ln>
                  <a:noFill/>
                </a:ln>
                <a:solidFill>
                  <a:srgbClr val="FFFFFF"/>
                </a:solidFill>
                <a:effectLst/>
                <a:uLnTx/>
                <a:uFillTx/>
                <a:latin typeface="Arial"/>
                <a:ea typeface="+mn-ea"/>
                <a:cs typeface="+mn-cs"/>
              </a:rPr>
              <a:t>pproximates</a:t>
            </a:r>
            <a:r>
              <a:rPr kumimoji="0" lang="en-US" sz="1800" b="0" i="0" u="none" strike="noStrike" kern="1200" cap="none" spc="0" normalizeH="0" baseline="0" noProof="0" dirty="0">
                <a:ln>
                  <a:noFill/>
                </a:ln>
                <a:solidFill>
                  <a:srgbClr val="FFFFFF"/>
                </a:solidFill>
                <a:effectLst/>
                <a:uLnTx/>
                <a:uFillTx/>
                <a:latin typeface="Arial"/>
                <a:ea typeface="+mn-ea"/>
                <a:cs typeface="+mn-cs"/>
              </a:rPr>
              <a:t> Bayesian inference: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Infer ”cause” of bottom-up input</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BA15742D-545A-FED8-213E-F3D8596F0364}"/>
              </a:ext>
            </a:extLst>
          </p:cNvPr>
          <p:cNvSpPr txBox="1"/>
          <p:nvPr/>
        </p:nvSpPr>
        <p:spPr>
          <a:xfrm>
            <a:off x="6656497" y="3948364"/>
            <a:ext cx="3749744" cy="646331"/>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Minimizes information redundancy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across cortical hierarchy</a:t>
            </a:r>
          </a:p>
        </p:txBody>
      </p:sp>
      <p:sp>
        <p:nvSpPr>
          <p:cNvPr id="15" name="Rectangle 14">
            <a:extLst>
              <a:ext uri="{FF2B5EF4-FFF2-40B4-BE49-F238E27FC236}">
                <a16:creationId xmlns:a16="http://schemas.microsoft.com/office/drawing/2014/main" id="{DAA24AE4-854F-5FC4-76BD-A48C736F2070}"/>
              </a:ext>
            </a:extLst>
          </p:cNvPr>
          <p:cNvSpPr/>
          <p:nvPr/>
        </p:nvSpPr>
        <p:spPr>
          <a:xfrm>
            <a:off x="6656497" y="2647137"/>
            <a:ext cx="39934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Feedforward &amp; feedback connections</a:t>
            </a:r>
          </a:p>
        </p:txBody>
      </p:sp>
      <p:grpSp>
        <p:nvGrpSpPr>
          <p:cNvPr id="16" name="Group 15">
            <a:extLst>
              <a:ext uri="{FF2B5EF4-FFF2-40B4-BE49-F238E27FC236}">
                <a16:creationId xmlns:a16="http://schemas.microsoft.com/office/drawing/2014/main" id="{BB62358C-34F4-9E76-5459-609A423A5693}"/>
              </a:ext>
            </a:extLst>
          </p:cNvPr>
          <p:cNvGrpSpPr/>
          <p:nvPr/>
        </p:nvGrpSpPr>
        <p:grpSpPr>
          <a:xfrm>
            <a:off x="5767271" y="1325696"/>
            <a:ext cx="5557933" cy="2451062"/>
            <a:chOff x="5767271" y="1325696"/>
            <a:chExt cx="5557933" cy="2451062"/>
          </a:xfrm>
        </p:grpSpPr>
        <p:sp>
          <p:nvSpPr>
            <p:cNvPr id="17" name="Rectangle 16">
              <a:extLst>
                <a:ext uri="{FF2B5EF4-FFF2-40B4-BE49-F238E27FC236}">
                  <a16:creationId xmlns:a16="http://schemas.microsoft.com/office/drawing/2014/main" id="{F3D2B1B0-2175-320A-672F-B6CA0A80B9B6}"/>
                </a:ext>
              </a:extLst>
            </p:cNvPr>
            <p:cNvSpPr/>
            <p:nvPr/>
          </p:nvSpPr>
          <p:spPr>
            <a:xfrm>
              <a:off x="5767271" y="3407426"/>
              <a:ext cx="555793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Arial"/>
                  <a:ea typeface="+mn-ea"/>
                  <a:cs typeface="+mn-cs"/>
                </a:rPr>
                <a:t>…that implements a particular optimization algorithm</a:t>
              </a:r>
            </a:p>
          </p:txBody>
        </p:sp>
        <p:sp>
          <p:nvSpPr>
            <p:cNvPr id="18" name="Rectangle 17">
              <a:extLst>
                <a:ext uri="{FF2B5EF4-FFF2-40B4-BE49-F238E27FC236}">
                  <a16:creationId xmlns:a16="http://schemas.microsoft.com/office/drawing/2014/main" id="{273742FC-C785-1584-9F34-6F3E9F457732}"/>
                </a:ext>
              </a:extLst>
            </p:cNvPr>
            <p:cNvSpPr/>
            <p:nvPr/>
          </p:nvSpPr>
          <p:spPr>
            <a:xfrm>
              <a:off x="5767271" y="1325696"/>
              <a:ext cx="377962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accent6"/>
                  </a:solidFill>
                  <a:effectLst/>
                  <a:uLnTx/>
                  <a:uFillTx/>
                  <a:latin typeface="Arial"/>
                  <a:ea typeface="+mn-ea"/>
                  <a:cs typeface="+mn-cs"/>
                </a:rPr>
                <a:t>A particular network architecture… </a:t>
              </a:r>
            </a:p>
          </p:txBody>
        </p:sp>
      </p:grpSp>
      <p:sp>
        <p:nvSpPr>
          <p:cNvPr id="19" name="Rectangle 18">
            <a:extLst>
              <a:ext uri="{FF2B5EF4-FFF2-40B4-BE49-F238E27FC236}">
                <a16:creationId xmlns:a16="http://schemas.microsoft.com/office/drawing/2014/main" id="{B250EEC7-0937-46E4-8819-0A9FF41998BE}"/>
              </a:ext>
            </a:extLst>
          </p:cNvPr>
          <p:cNvSpPr/>
          <p:nvPr/>
        </p:nvSpPr>
        <p:spPr>
          <a:xfrm>
            <a:off x="6656497" y="2221363"/>
            <a:ext cx="31854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Bottom-up &amp; top-down routes</a:t>
            </a:r>
          </a:p>
        </p:txBody>
      </p:sp>
    </p:spTree>
    <p:extLst>
      <p:ext uri="{BB962C8B-B14F-4D97-AF65-F5344CB8AC3E}">
        <p14:creationId xmlns:p14="http://schemas.microsoft.com/office/powerpoint/2010/main" val="5547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04900" y="5244971"/>
            <a:ext cx="1577800" cy="1018270"/>
            <a:chOff x="1123950" y="5168771"/>
            <a:chExt cx="1577800" cy="1018270"/>
          </a:xfrm>
        </p:grpSpPr>
        <p:sp>
          <p:nvSpPr>
            <p:cNvPr id="358" name="Rectangle 357">
              <a:extLst>
                <a:ext uri="{FF2B5EF4-FFF2-40B4-BE49-F238E27FC236}">
                  <a16:creationId xmlns:a16="http://schemas.microsoft.com/office/drawing/2014/main" id="{DDD2C262-7D90-B4D0-1DCD-E9E3DA42AE21}"/>
                </a:ext>
              </a:extLst>
            </p:cNvPr>
            <p:cNvSpPr/>
            <p:nvPr/>
          </p:nvSpPr>
          <p:spPr>
            <a:xfrm>
              <a:off x="1123950" y="5168771"/>
              <a:ext cx="1577800" cy="65070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59" name="Rounded Rectangle 358">
              <a:extLst>
                <a:ext uri="{FF2B5EF4-FFF2-40B4-BE49-F238E27FC236}">
                  <a16:creationId xmlns:a16="http://schemas.microsoft.com/office/drawing/2014/main" id="{D48F07D1-E901-DD64-08C2-EAF6098E9105}"/>
                </a:ext>
              </a:extLst>
            </p:cNvPr>
            <p:cNvSpPr/>
            <p:nvPr/>
          </p:nvSpPr>
          <p:spPr>
            <a:xfrm>
              <a:off x="1123950" y="5536338"/>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7" name="Group 6"/>
          <p:cNvGrpSpPr/>
          <p:nvPr/>
        </p:nvGrpSpPr>
        <p:grpSpPr>
          <a:xfrm>
            <a:off x="1104900" y="3834181"/>
            <a:ext cx="1577800" cy="966767"/>
            <a:chOff x="1123950" y="3757981"/>
            <a:chExt cx="1577800" cy="966767"/>
          </a:xfrm>
        </p:grpSpPr>
        <p:sp>
          <p:nvSpPr>
            <p:cNvPr id="360" name="Rectangle 359">
              <a:extLst>
                <a:ext uri="{FF2B5EF4-FFF2-40B4-BE49-F238E27FC236}">
                  <a16:creationId xmlns:a16="http://schemas.microsoft.com/office/drawing/2014/main" id="{6416E5D7-8D77-DC6C-E26B-26FE7FE6FEEA}"/>
                </a:ext>
              </a:extLst>
            </p:cNvPr>
            <p:cNvSpPr/>
            <p:nvPr/>
          </p:nvSpPr>
          <p:spPr>
            <a:xfrm>
              <a:off x="1123950" y="375798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1" name="Rounded Rectangle 182">
              <a:extLst>
                <a:ext uri="{FF2B5EF4-FFF2-40B4-BE49-F238E27FC236}">
                  <a16:creationId xmlns:a16="http://schemas.microsoft.com/office/drawing/2014/main" id="{C0EB81F3-11E7-6C19-5C53-C53978D1D4CE}"/>
                </a:ext>
              </a:extLst>
            </p:cNvPr>
            <p:cNvSpPr/>
            <p:nvPr/>
          </p:nvSpPr>
          <p:spPr>
            <a:xfrm>
              <a:off x="1123950" y="407404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6" name="Group 5"/>
          <p:cNvGrpSpPr/>
          <p:nvPr/>
        </p:nvGrpSpPr>
        <p:grpSpPr>
          <a:xfrm>
            <a:off x="1104900" y="2525821"/>
            <a:ext cx="1577800" cy="966767"/>
            <a:chOff x="1123950" y="2449621"/>
            <a:chExt cx="1577800" cy="966767"/>
          </a:xfrm>
        </p:grpSpPr>
        <p:sp>
          <p:nvSpPr>
            <p:cNvPr id="362" name="Rectangle 361">
              <a:extLst>
                <a:ext uri="{FF2B5EF4-FFF2-40B4-BE49-F238E27FC236}">
                  <a16:creationId xmlns:a16="http://schemas.microsoft.com/office/drawing/2014/main" id="{54C16885-7110-5605-290E-B1290DE0B885}"/>
                </a:ext>
              </a:extLst>
            </p:cNvPr>
            <p:cNvSpPr/>
            <p:nvPr/>
          </p:nvSpPr>
          <p:spPr>
            <a:xfrm>
              <a:off x="1123950" y="244962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3" name="Rounded Rectangle 182">
              <a:extLst>
                <a:ext uri="{FF2B5EF4-FFF2-40B4-BE49-F238E27FC236}">
                  <a16:creationId xmlns:a16="http://schemas.microsoft.com/office/drawing/2014/main" id="{598A7BBF-EDF6-62AD-2D26-643CB387349A}"/>
                </a:ext>
              </a:extLst>
            </p:cNvPr>
            <p:cNvSpPr/>
            <p:nvPr/>
          </p:nvSpPr>
          <p:spPr>
            <a:xfrm>
              <a:off x="1123950" y="276568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3" name="Group 2"/>
          <p:cNvGrpSpPr/>
          <p:nvPr/>
        </p:nvGrpSpPr>
        <p:grpSpPr>
          <a:xfrm>
            <a:off x="2538012" y="5252310"/>
            <a:ext cx="2164807" cy="1018270"/>
            <a:chOff x="2538012" y="5252310"/>
            <a:chExt cx="2164807" cy="1018270"/>
          </a:xfrm>
        </p:grpSpPr>
        <p:sp>
          <p:nvSpPr>
            <p:cNvPr id="124" name="Rectangle 123">
              <a:extLst>
                <a:ext uri="{FF2B5EF4-FFF2-40B4-BE49-F238E27FC236}">
                  <a16:creationId xmlns:a16="http://schemas.microsoft.com/office/drawing/2014/main" id="{DDD2C262-7D90-B4D0-1DCD-E9E3DA42AE21}"/>
                </a:ext>
              </a:extLst>
            </p:cNvPr>
            <p:cNvSpPr/>
            <p:nvPr/>
          </p:nvSpPr>
          <p:spPr>
            <a:xfrm>
              <a:off x="2538012" y="5252310"/>
              <a:ext cx="2164807" cy="65070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5" name="Rounded Rectangle 124">
              <a:extLst>
                <a:ext uri="{FF2B5EF4-FFF2-40B4-BE49-F238E27FC236}">
                  <a16:creationId xmlns:a16="http://schemas.microsoft.com/office/drawing/2014/main" id="{D48F07D1-E901-DD64-08C2-EAF6098E9105}"/>
                </a:ext>
              </a:extLst>
            </p:cNvPr>
            <p:cNvSpPr/>
            <p:nvPr/>
          </p:nvSpPr>
          <p:spPr>
            <a:xfrm>
              <a:off x="2538012" y="5619877"/>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4" name="Group 3"/>
          <p:cNvGrpSpPr/>
          <p:nvPr/>
        </p:nvGrpSpPr>
        <p:grpSpPr>
          <a:xfrm>
            <a:off x="2538012" y="3841520"/>
            <a:ext cx="2164807" cy="966767"/>
            <a:chOff x="2538012" y="3841520"/>
            <a:chExt cx="2164807" cy="966767"/>
          </a:xfrm>
        </p:grpSpPr>
        <p:sp>
          <p:nvSpPr>
            <p:cNvPr id="126" name="Rectangle 125">
              <a:extLst>
                <a:ext uri="{FF2B5EF4-FFF2-40B4-BE49-F238E27FC236}">
                  <a16:creationId xmlns:a16="http://schemas.microsoft.com/office/drawing/2014/main" id="{6416E5D7-8D77-DC6C-E26B-26FE7FE6FEEA}"/>
                </a:ext>
              </a:extLst>
            </p:cNvPr>
            <p:cNvSpPr/>
            <p:nvPr/>
          </p:nvSpPr>
          <p:spPr>
            <a:xfrm>
              <a:off x="2538012" y="384152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7" name="Rounded Rectangle 182">
              <a:extLst>
                <a:ext uri="{FF2B5EF4-FFF2-40B4-BE49-F238E27FC236}">
                  <a16:creationId xmlns:a16="http://schemas.microsoft.com/office/drawing/2014/main" id="{C0EB81F3-11E7-6C19-5C53-C53978D1D4CE}"/>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5" name="Group 4"/>
          <p:cNvGrpSpPr/>
          <p:nvPr/>
        </p:nvGrpSpPr>
        <p:grpSpPr>
          <a:xfrm>
            <a:off x="2538012" y="2533160"/>
            <a:ext cx="2164807" cy="966767"/>
            <a:chOff x="2538012" y="2533160"/>
            <a:chExt cx="2164807" cy="966767"/>
          </a:xfrm>
        </p:grpSpPr>
        <p:sp>
          <p:nvSpPr>
            <p:cNvPr id="128" name="Rectangle 127">
              <a:extLst>
                <a:ext uri="{FF2B5EF4-FFF2-40B4-BE49-F238E27FC236}">
                  <a16:creationId xmlns:a16="http://schemas.microsoft.com/office/drawing/2014/main" id="{54C16885-7110-5605-290E-B1290DE0B885}"/>
                </a:ext>
              </a:extLst>
            </p:cNvPr>
            <p:cNvSpPr/>
            <p:nvPr/>
          </p:nvSpPr>
          <p:spPr>
            <a:xfrm>
              <a:off x="2538012" y="253316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9" name="Rounded Rectangle 182">
              <a:extLst>
                <a:ext uri="{FF2B5EF4-FFF2-40B4-BE49-F238E27FC236}">
                  <a16:creationId xmlns:a16="http://schemas.microsoft.com/office/drawing/2014/main" id="{598A7BBF-EDF6-62AD-2D26-643CB387349A}"/>
                </a:ext>
              </a:extLst>
            </p:cNvPr>
            <p:cNvSpPr/>
            <p:nvPr/>
          </p:nvSpPr>
          <p:spPr>
            <a:xfrm>
              <a:off x="2538012" y="284922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100" name="Group 99">
            <a:extLst>
              <a:ext uri="{FF2B5EF4-FFF2-40B4-BE49-F238E27FC236}">
                <a16:creationId xmlns:a16="http://schemas.microsoft.com/office/drawing/2014/main" id="{9FB8F1F8-DA39-E74E-88CA-47C2476D07E7}"/>
              </a:ext>
            </a:extLst>
          </p:cNvPr>
          <p:cNvGrpSpPr/>
          <p:nvPr/>
        </p:nvGrpSpPr>
        <p:grpSpPr>
          <a:xfrm>
            <a:off x="3852296" y="3856643"/>
            <a:ext cx="496290" cy="519558"/>
            <a:chOff x="4545766" y="3702243"/>
            <a:chExt cx="496290" cy="519558"/>
          </a:xfrm>
        </p:grpSpPr>
        <p:sp>
          <p:nvSpPr>
            <p:cNvPr id="101" name="TextBox 100">
              <a:extLst>
                <a:ext uri="{FF2B5EF4-FFF2-40B4-BE49-F238E27FC236}">
                  <a16:creationId xmlns:a16="http://schemas.microsoft.com/office/drawing/2014/main" id="{CA3FE132-E1F6-2641-A336-A4BA34F2DA1E}"/>
                </a:ext>
              </a:extLst>
            </p:cNvPr>
            <p:cNvSpPr txBox="1"/>
            <p:nvPr/>
          </p:nvSpPr>
          <p:spPr>
            <a:xfrm>
              <a:off x="4545766" y="3702243"/>
              <a:ext cx="496290"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lang="en-US" sz="1000" dirty="0">
                  <a:solidFill>
                    <a:srgbClr val="FFFFFF"/>
                  </a:solidFill>
                  <a:latin typeface="Arial" panose="020B0604020202020204" pitchFamily="34" charset="0"/>
                  <a:cs typeface="Arial" panose="020B0604020202020204" pitchFamily="34" charset="0"/>
                </a:rPr>
                <a:t>1</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2" name="Straight Arrow Connector 101">
              <a:extLst>
                <a:ext uri="{FF2B5EF4-FFF2-40B4-BE49-F238E27FC236}">
                  <a16:creationId xmlns:a16="http://schemas.microsoft.com/office/drawing/2014/main" id="{F5EC7FCB-0E73-7645-AA5D-7CCBFD4C9D22}"/>
                </a:ext>
              </a:extLst>
            </p:cNvPr>
            <p:cNvCxnSpPr>
              <a:cxnSpLocks/>
            </p:cNvCxnSpPr>
            <p:nvPr/>
          </p:nvCxnSpPr>
          <p:spPr>
            <a:xfrm flipV="1">
              <a:off x="4739689" y="3917933"/>
              <a:ext cx="0" cy="303868"/>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902C1CE0-52C2-BD42-8051-C3447386A559}"/>
              </a:ext>
            </a:extLst>
          </p:cNvPr>
          <p:cNvSpPr txBox="1"/>
          <p:nvPr/>
        </p:nvSpPr>
        <p:spPr>
          <a:xfrm>
            <a:off x="3947546" y="4312900"/>
            <a:ext cx="496290"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lang="en-US" sz="1000" dirty="0">
                <a:solidFill>
                  <a:srgbClr val="FFFFFF"/>
                </a:solidFill>
                <a:latin typeface="Arial" panose="020B0604020202020204" pitchFamily="34" charset="0"/>
                <a:cs typeface="Arial" panose="020B0604020202020204" pitchFamily="34" charset="0"/>
              </a:rPr>
              <a:t>1</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4" name="Picture 103">
            <a:extLst>
              <a:ext uri="{FF2B5EF4-FFF2-40B4-BE49-F238E27FC236}">
                <a16:creationId xmlns:a16="http://schemas.microsoft.com/office/drawing/2014/main" id="{E4F3C8BF-03C7-C94B-8EF3-735E2EA3B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232" y="3939792"/>
            <a:ext cx="109728" cy="109728"/>
          </a:xfrm>
          <a:prstGeom prst="rect">
            <a:avLst/>
          </a:prstGeom>
        </p:spPr>
      </p:pic>
      <p:sp>
        <p:nvSpPr>
          <p:cNvPr id="105" name="TextBox 104">
            <a:extLst>
              <a:ext uri="{FF2B5EF4-FFF2-40B4-BE49-F238E27FC236}">
                <a16:creationId xmlns:a16="http://schemas.microsoft.com/office/drawing/2014/main" id="{E46FE648-C68C-D641-9337-A7EDB90BD218}"/>
              </a:ext>
            </a:extLst>
          </p:cNvPr>
          <p:cNvSpPr txBox="1"/>
          <p:nvPr/>
        </p:nvSpPr>
        <p:spPr>
          <a:xfrm>
            <a:off x="4383084" y="3851987"/>
            <a:ext cx="327975"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td</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6" name="Straight Arrow Connector 105">
            <a:extLst>
              <a:ext uri="{FF2B5EF4-FFF2-40B4-BE49-F238E27FC236}">
                <a16:creationId xmlns:a16="http://schemas.microsoft.com/office/drawing/2014/main" id="{3E127C7E-BA43-914B-A3FA-3B32FB0B7B1C}"/>
              </a:ext>
            </a:extLst>
          </p:cNvPr>
          <p:cNvCxnSpPr>
            <a:cxnSpLocks/>
          </p:cNvCxnSpPr>
          <p:nvPr/>
        </p:nvCxnSpPr>
        <p:spPr>
          <a:xfrm>
            <a:off x="2057400" y="3276600"/>
            <a:ext cx="2435882" cy="620212"/>
          </a:xfrm>
          <a:prstGeom prst="straightConnector1">
            <a:avLst/>
          </a:prstGeom>
          <a:ln w="38100">
            <a:solidFill>
              <a:srgbClr val="00B0F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FCB58450-5325-2247-9D9B-2AF17069728B}"/>
              </a:ext>
            </a:extLst>
          </p:cNvPr>
          <p:cNvGrpSpPr/>
          <p:nvPr/>
        </p:nvGrpSpPr>
        <p:grpSpPr>
          <a:xfrm>
            <a:off x="3457587" y="3855162"/>
            <a:ext cx="458262" cy="307777"/>
            <a:chOff x="4074857" y="3710287"/>
            <a:chExt cx="458262" cy="307777"/>
          </a:xfrm>
        </p:grpSpPr>
        <p:sp>
          <p:nvSpPr>
            <p:cNvPr id="108" name="TextBox 107">
              <a:extLst>
                <a:ext uri="{FF2B5EF4-FFF2-40B4-BE49-F238E27FC236}">
                  <a16:creationId xmlns:a16="http://schemas.microsoft.com/office/drawing/2014/main" id="{9A8183F4-A805-3B41-A11F-3D6C2E655897}"/>
                </a:ext>
              </a:extLst>
            </p:cNvPr>
            <p:cNvSpPr txBox="1"/>
            <p:nvPr/>
          </p:nvSpPr>
          <p:spPr>
            <a:xfrm>
              <a:off x="4074857" y="3710287"/>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cxnSp>
          <p:nvCxnSpPr>
            <p:cNvPr id="109" name="Straight Arrow Connector 108">
              <a:extLst>
                <a:ext uri="{FF2B5EF4-FFF2-40B4-BE49-F238E27FC236}">
                  <a16:creationId xmlns:a16="http://schemas.microsoft.com/office/drawing/2014/main" id="{C592DA3D-A00B-274C-85FF-4848988532FE}"/>
                </a:ext>
              </a:extLst>
            </p:cNvPr>
            <p:cNvCxnSpPr>
              <a:cxnSpLocks/>
            </p:cNvCxnSpPr>
            <p:nvPr/>
          </p:nvCxnSpPr>
          <p:spPr>
            <a:xfrm flipH="1">
              <a:off x="4350239" y="3874413"/>
              <a:ext cx="182880"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6AE3A31C-86DD-D944-B97C-770ED746D4A0}"/>
              </a:ext>
            </a:extLst>
          </p:cNvPr>
          <p:cNvSpPr txBox="1"/>
          <p:nvPr/>
        </p:nvSpPr>
        <p:spPr>
          <a:xfrm>
            <a:off x="1204083" y="3003692"/>
            <a:ext cx="1078180"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400" b="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11" name="Straight Arrow Connector 110">
            <a:extLst>
              <a:ext uri="{FF2B5EF4-FFF2-40B4-BE49-F238E27FC236}">
                <a16:creationId xmlns:a16="http://schemas.microsoft.com/office/drawing/2014/main" id="{55C7995A-1E08-4F4A-A2D0-01B0AD6F5BCC}"/>
              </a:ext>
            </a:extLst>
          </p:cNvPr>
          <p:cNvCxnSpPr>
            <a:cxnSpLocks/>
          </p:cNvCxnSpPr>
          <p:nvPr/>
        </p:nvCxnSpPr>
        <p:spPr>
          <a:xfrm>
            <a:off x="1665428" y="3157580"/>
            <a:ext cx="237744" cy="0"/>
          </a:xfrm>
          <a:prstGeom prst="straightConnector1">
            <a:avLst/>
          </a:prstGeom>
          <a:ln w="254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5E66D8BF-ED30-924E-8319-7C244C956648}"/>
              </a:ext>
            </a:extLst>
          </p:cNvPr>
          <p:cNvGrpSpPr/>
          <p:nvPr/>
        </p:nvGrpSpPr>
        <p:grpSpPr>
          <a:xfrm>
            <a:off x="3623956" y="3175406"/>
            <a:ext cx="412876" cy="733205"/>
            <a:chOff x="3347464" y="3484269"/>
            <a:chExt cx="412876" cy="733205"/>
          </a:xfrm>
        </p:grpSpPr>
        <p:cxnSp>
          <p:nvCxnSpPr>
            <p:cNvPr id="113" name="Straight Arrow Connector 112">
              <a:extLst>
                <a:ext uri="{FF2B5EF4-FFF2-40B4-BE49-F238E27FC236}">
                  <a16:creationId xmlns:a16="http://schemas.microsoft.com/office/drawing/2014/main" id="{A56A4A30-A303-1F4C-863C-E4AF37864811}"/>
                </a:ext>
              </a:extLst>
            </p:cNvPr>
            <p:cNvCxnSpPr>
              <a:cxnSpLocks/>
            </p:cNvCxnSpPr>
            <p:nvPr/>
          </p:nvCxnSpPr>
          <p:spPr>
            <a:xfrm flipV="1">
              <a:off x="3347464" y="3577394"/>
              <a:ext cx="0" cy="640080"/>
            </a:xfrm>
            <a:prstGeom prst="straightConnector1">
              <a:avLst/>
            </a:prstGeom>
            <a:ln w="635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9F07BFD-1003-134A-A6C9-72DD371BF1C3}"/>
                </a:ext>
              </a:extLst>
            </p:cNvPr>
            <p:cNvCxnSpPr>
              <a:cxnSpLocks/>
            </p:cNvCxnSpPr>
            <p:nvPr/>
          </p:nvCxnSpPr>
          <p:spPr>
            <a:xfrm>
              <a:off x="3540884" y="3484269"/>
              <a:ext cx="219456"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pic>
        <p:nvPicPr>
          <p:cNvPr id="115" name="Picture 114">
            <a:extLst>
              <a:ext uri="{FF2B5EF4-FFF2-40B4-BE49-F238E27FC236}">
                <a16:creationId xmlns:a16="http://schemas.microsoft.com/office/drawing/2014/main" id="{CFE98628-BD35-C042-9AB3-DAA0EF92C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345" y="3100845"/>
            <a:ext cx="109728" cy="109728"/>
          </a:xfrm>
          <a:prstGeom prst="rect">
            <a:avLst/>
          </a:prstGeom>
        </p:spPr>
      </p:pic>
      <p:sp>
        <p:nvSpPr>
          <p:cNvPr id="116" name="TextBox 115">
            <a:extLst>
              <a:ext uri="{FF2B5EF4-FFF2-40B4-BE49-F238E27FC236}">
                <a16:creationId xmlns:a16="http://schemas.microsoft.com/office/drawing/2014/main" id="{3537EA08-E8DD-8641-8DA5-95236E5E8AF0}"/>
              </a:ext>
            </a:extLst>
          </p:cNvPr>
          <p:cNvSpPr txBox="1"/>
          <p:nvPr/>
        </p:nvSpPr>
        <p:spPr>
          <a:xfrm>
            <a:off x="2684748" y="3003692"/>
            <a:ext cx="350417"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B44C7DA0-BC8F-B84F-850C-4CB0FA9B9C7C}"/>
              </a:ext>
            </a:extLst>
          </p:cNvPr>
          <p:cNvSpPr txBox="1"/>
          <p:nvPr/>
        </p:nvSpPr>
        <p:spPr>
          <a:xfrm>
            <a:off x="4033673" y="3003692"/>
            <a:ext cx="496290"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lang="en-US" sz="1000" dirty="0">
                <a:solidFill>
                  <a:srgbClr val="FFFFFF"/>
                </a:solidFill>
                <a:latin typeface="Arial" panose="020B0604020202020204" pitchFamily="34" charset="0"/>
                <a:cs typeface="Arial" panose="020B0604020202020204" pitchFamily="34" charset="0"/>
              </a:rPr>
              <a:t>1</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3354D79C-AD71-AC49-92A1-6BD5B0376C2A}"/>
              </a:ext>
            </a:extLst>
          </p:cNvPr>
          <p:cNvSpPr txBox="1"/>
          <p:nvPr/>
        </p:nvSpPr>
        <p:spPr>
          <a:xfrm>
            <a:off x="3458580" y="3003692"/>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sp>
        <p:nvSpPr>
          <p:cNvPr id="119" name="TextBox 118">
            <a:extLst>
              <a:ext uri="{FF2B5EF4-FFF2-40B4-BE49-F238E27FC236}">
                <a16:creationId xmlns:a16="http://schemas.microsoft.com/office/drawing/2014/main" id="{F4E1BE0B-76FA-BD46-BAB6-146432E30235}"/>
              </a:ext>
            </a:extLst>
          </p:cNvPr>
          <p:cNvSpPr txBox="1"/>
          <p:nvPr/>
        </p:nvSpPr>
        <p:spPr>
          <a:xfrm rot="859262">
            <a:off x="1755368" y="3440342"/>
            <a:ext cx="15921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D1FF"/>
                </a:solidFill>
                <a:effectLst/>
                <a:uLnTx/>
                <a:uFillTx/>
                <a:latin typeface="Arial"/>
                <a:ea typeface="+mn-ea"/>
                <a:cs typeface="+mn-cs"/>
              </a:rPr>
              <a:t>Reconstruction (tdR)</a:t>
            </a:r>
          </a:p>
        </p:txBody>
      </p:sp>
      <p:sp>
        <p:nvSpPr>
          <p:cNvPr id="73" name="Rectangle 72">
            <a:extLst>
              <a:ext uri="{FF2B5EF4-FFF2-40B4-BE49-F238E27FC236}">
                <a16:creationId xmlns:a16="http://schemas.microsoft.com/office/drawing/2014/main" id="{01CE18FF-857F-3B42-A4EF-2E425E391108}"/>
              </a:ext>
            </a:extLst>
          </p:cNvPr>
          <p:cNvSpPr/>
          <p:nvPr/>
        </p:nvSpPr>
        <p:spPr>
          <a:xfrm>
            <a:off x="1212268" y="1361833"/>
            <a:ext cx="1281120"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Prior state: </a:t>
            </a:r>
            <a:r>
              <a:rPr kumimoji="0" lang="en-US" sz="1600" b="0" i="1" u="none" strike="noStrike" kern="1200" cap="none" spc="0" normalizeH="0" baseline="0" noProof="0" dirty="0" err="1">
                <a:ln>
                  <a:noFill/>
                </a:ln>
                <a:solidFill>
                  <a:srgbClr val="FFFFFF"/>
                </a:solidFill>
                <a:effectLst/>
                <a:uLnTx/>
                <a:uFillTx/>
                <a:latin typeface="Arial"/>
                <a:ea typeface="+mn-ea"/>
                <a:cs typeface="+mn-cs"/>
              </a:rPr>
              <a:t>i</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525078CC-ABB6-D447-AD17-1199EF1ECC75}"/>
              </a:ext>
            </a:extLst>
          </p:cNvPr>
          <p:cNvSpPr/>
          <p:nvPr/>
        </p:nvSpPr>
        <p:spPr>
          <a:xfrm>
            <a:off x="2767781" y="1361833"/>
            <a:ext cx="1779654"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Current state: i+1</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2" name="Rounded Rectangle 182">
            <a:extLst>
              <a:ext uri="{FF2B5EF4-FFF2-40B4-BE49-F238E27FC236}">
                <a16:creationId xmlns:a16="http://schemas.microsoft.com/office/drawing/2014/main" id="{E17FF154-3FD7-8F65-A8A8-60015CEF5A81}"/>
              </a:ext>
            </a:extLst>
          </p:cNvPr>
          <p:cNvSpPr/>
          <p:nvPr/>
        </p:nvSpPr>
        <p:spPr>
          <a:xfrm>
            <a:off x="977625" y="1710712"/>
            <a:ext cx="3907347" cy="548640"/>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4E3ED13-382F-E60A-028B-55DA0231E605}"/>
              </a:ext>
            </a:extLst>
          </p:cNvPr>
          <p:cNvSpPr/>
          <p:nvPr/>
        </p:nvSpPr>
        <p:spPr>
          <a:xfrm>
            <a:off x="3910770" y="6477219"/>
            <a:ext cx="19928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Bottom-up route</a:t>
            </a:r>
          </a:p>
        </p:txBody>
      </p:sp>
      <p:sp>
        <p:nvSpPr>
          <p:cNvPr id="10" name="TextBox 9">
            <a:extLst>
              <a:ext uri="{FF2B5EF4-FFF2-40B4-BE49-F238E27FC236}">
                <a16:creationId xmlns:a16="http://schemas.microsoft.com/office/drawing/2014/main" id="{E7A4AB23-C855-670F-562D-1B2A27C9C5B2}"/>
              </a:ext>
            </a:extLst>
          </p:cNvPr>
          <p:cNvSpPr txBox="1"/>
          <p:nvPr/>
        </p:nvSpPr>
        <p:spPr>
          <a:xfrm>
            <a:off x="3677710" y="78815"/>
            <a:ext cx="48365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What</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1" u="sng" strike="noStrike" kern="1200" cap="none" spc="0" normalizeH="0" baseline="0" noProof="0" dirty="0">
                <a:ln>
                  <a:noFill/>
                </a:ln>
                <a:solidFill>
                  <a:srgbClr val="FFFF00"/>
                </a:solidFill>
                <a:effectLst/>
                <a:uLnTx/>
                <a:uFillTx/>
                <a:latin typeface="Arial"/>
                <a:ea typeface="+mn-ea"/>
                <a:cs typeface="+mn-cs"/>
              </a:rPr>
              <a:t>is</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0" u="none" strike="noStrike" kern="1200" cap="none" spc="0" normalizeH="0" baseline="0" noProof="0" dirty="0">
                <a:ln>
                  <a:noFill/>
                </a:ln>
                <a:solidFill>
                  <a:srgbClr val="FFFF00"/>
                </a:solidFill>
                <a:effectLst/>
                <a:uLnTx/>
                <a:uFillTx/>
                <a:latin typeface="Arial"/>
                <a:ea typeface="+mn-ea"/>
                <a:cs typeface="+mn-cs"/>
              </a:rPr>
              <a:t>Predictive Coding?</a:t>
            </a:r>
          </a:p>
        </p:txBody>
      </p:sp>
      <p:sp>
        <p:nvSpPr>
          <p:cNvPr id="12" name="Rectangle 11">
            <a:extLst>
              <a:ext uri="{FF2B5EF4-FFF2-40B4-BE49-F238E27FC236}">
                <a16:creationId xmlns:a16="http://schemas.microsoft.com/office/drawing/2014/main" id="{CCDC2DD6-2C35-48A1-CB72-5C43920EA305}"/>
              </a:ext>
            </a:extLst>
          </p:cNvPr>
          <p:cNvSpPr/>
          <p:nvPr/>
        </p:nvSpPr>
        <p:spPr>
          <a:xfrm>
            <a:off x="3836451" y="578678"/>
            <a:ext cx="4807727" cy="338554"/>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Mumford, 1992; Rao &amp; Ballard, 1999; Spratling, 2016</a:t>
            </a:r>
          </a:p>
        </p:txBody>
      </p:sp>
      <p:sp>
        <p:nvSpPr>
          <p:cNvPr id="11" name="Rectangle 10">
            <a:extLst>
              <a:ext uri="{FF2B5EF4-FFF2-40B4-BE49-F238E27FC236}">
                <a16:creationId xmlns:a16="http://schemas.microsoft.com/office/drawing/2014/main" id="{F073BDCF-11DF-05BC-25C6-E8CCD61E0435}"/>
              </a:ext>
            </a:extLst>
          </p:cNvPr>
          <p:cNvSpPr/>
          <p:nvPr/>
        </p:nvSpPr>
        <p:spPr>
          <a:xfrm>
            <a:off x="6656497" y="1795589"/>
            <a:ext cx="34163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solidFill>
                <a:latin typeface="Arial"/>
              </a:rPr>
              <a:t>Two types of units at each layer</a:t>
            </a:r>
            <a:endParaRPr kumimoji="0" lang="en-US" sz="1800" b="0" i="0" u="none" strike="noStrike" kern="1200" cap="none" spc="0" normalizeH="0" baseline="0" noProof="0" dirty="0">
              <a:ln>
                <a:noFill/>
              </a:ln>
              <a:solidFill>
                <a:schemeClr val="accent6"/>
              </a:solidFill>
              <a:effectLst/>
              <a:uLnTx/>
              <a:uFillTx/>
              <a:latin typeface="Arial"/>
            </a:endParaRPr>
          </a:p>
        </p:txBody>
      </p:sp>
      <p:sp>
        <p:nvSpPr>
          <p:cNvPr id="13" name="Rectangle 12">
            <a:extLst>
              <a:ext uri="{FF2B5EF4-FFF2-40B4-BE49-F238E27FC236}">
                <a16:creationId xmlns:a16="http://schemas.microsoft.com/office/drawing/2014/main" id="{27B7D2D4-6999-2345-53AE-E20DC698729E}"/>
              </a:ext>
            </a:extLst>
          </p:cNvPr>
          <p:cNvSpPr/>
          <p:nvPr/>
        </p:nvSpPr>
        <p:spPr>
          <a:xfrm>
            <a:off x="6656497" y="4713279"/>
            <a:ext cx="3749744" cy="892552"/>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a:solidFill>
                  <a:srgbClr val="FFFFFF"/>
                </a:solidFill>
                <a:latin typeface="Arial"/>
              </a:rPr>
              <a:t>A</a:t>
            </a:r>
            <a:r>
              <a:rPr kumimoji="0" lang="en-US" sz="1800" b="0" i="0" u="none" strike="noStrike" kern="1200" cap="none" spc="0" normalizeH="0" baseline="0" noProof="0" dirty="0" err="1">
                <a:ln>
                  <a:noFill/>
                </a:ln>
                <a:solidFill>
                  <a:srgbClr val="FFFFFF"/>
                </a:solidFill>
                <a:effectLst/>
                <a:uLnTx/>
                <a:uFillTx/>
                <a:latin typeface="Arial"/>
                <a:ea typeface="+mn-ea"/>
                <a:cs typeface="+mn-cs"/>
              </a:rPr>
              <a:t>pproximates</a:t>
            </a:r>
            <a:r>
              <a:rPr kumimoji="0" lang="en-US" sz="1800" b="0" i="0" u="none" strike="noStrike" kern="1200" cap="none" spc="0" normalizeH="0" baseline="0" noProof="0" dirty="0">
                <a:ln>
                  <a:noFill/>
                </a:ln>
                <a:solidFill>
                  <a:srgbClr val="FFFFFF"/>
                </a:solidFill>
                <a:effectLst/>
                <a:uLnTx/>
                <a:uFillTx/>
                <a:latin typeface="Arial"/>
                <a:ea typeface="+mn-ea"/>
                <a:cs typeface="+mn-cs"/>
              </a:rPr>
              <a:t> Bayesian inference: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Infer ”cause” of bottom-up input</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1F2F758C-F778-DE5F-06E5-ADE5879AF44D}"/>
              </a:ext>
            </a:extLst>
          </p:cNvPr>
          <p:cNvSpPr txBox="1"/>
          <p:nvPr/>
        </p:nvSpPr>
        <p:spPr>
          <a:xfrm>
            <a:off x="6656497" y="3948364"/>
            <a:ext cx="3749744" cy="646331"/>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Minimizes information redundancy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across cortical hierarchy</a:t>
            </a:r>
          </a:p>
        </p:txBody>
      </p:sp>
      <p:sp>
        <p:nvSpPr>
          <p:cNvPr id="15" name="Rectangle 14">
            <a:extLst>
              <a:ext uri="{FF2B5EF4-FFF2-40B4-BE49-F238E27FC236}">
                <a16:creationId xmlns:a16="http://schemas.microsoft.com/office/drawing/2014/main" id="{73124008-F813-E615-7D9D-36061ACF4344}"/>
              </a:ext>
            </a:extLst>
          </p:cNvPr>
          <p:cNvSpPr/>
          <p:nvPr/>
        </p:nvSpPr>
        <p:spPr>
          <a:xfrm>
            <a:off x="6656497" y="2647137"/>
            <a:ext cx="39934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Feedforward &amp; feedback connections</a:t>
            </a:r>
          </a:p>
        </p:txBody>
      </p:sp>
      <p:grpSp>
        <p:nvGrpSpPr>
          <p:cNvPr id="16" name="Group 15">
            <a:extLst>
              <a:ext uri="{FF2B5EF4-FFF2-40B4-BE49-F238E27FC236}">
                <a16:creationId xmlns:a16="http://schemas.microsoft.com/office/drawing/2014/main" id="{A8E434A2-FB9F-D829-F165-45EAA7B39477}"/>
              </a:ext>
            </a:extLst>
          </p:cNvPr>
          <p:cNvGrpSpPr/>
          <p:nvPr/>
        </p:nvGrpSpPr>
        <p:grpSpPr>
          <a:xfrm>
            <a:off x="5767271" y="1325696"/>
            <a:ext cx="5557933" cy="2451062"/>
            <a:chOff x="5767271" y="1325696"/>
            <a:chExt cx="5557933" cy="2451062"/>
          </a:xfrm>
        </p:grpSpPr>
        <p:sp>
          <p:nvSpPr>
            <p:cNvPr id="17" name="Rectangle 16">
              <a:extLst>
                <a:ext uri="{FF2B5EF4-FFF2-40B4-BE49-F238E27FC236}">
                  <a16:creationId xmlns:a16="http://schemas.microsoft.com/office/drawing/2014/main" id="{9649168C-5F27-7433-DB39-DB3F0B2CCF3E}"/>
                </a:ext>
              </a:extLst>
            </p:cNvPr>
            <p:cNvSpPr/>
            <p:nvPr/>
          </p:nvSpPr>
          <p:spPr>
            <a:xfrm>
              <a:off x="5767271" y="3407426"/>
              <a:ext cx="555793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Arial"/>
                  <a:ea typeface="+mn-ea"/>
                  <a:cs typeface="+mn-cs"/>
                </a:rPr>
                <a:t>…that implements a particular optimization algorithm</a:t>
              </a:r>
            </a:p>
          </p:txBody>
        </p:sp>
        <p:sp>
          <p:nvSpPr>
            <p:cNvPr id="18" name="Rectangle 17">
              <a:extLst>
                <a:ext uri="{FF2B5EF4-FFF2-40B4-BE49-F238E27FC236}">
                  <a16:creationId xmlns:a16="http://schemas.microsoft.com/office/drawing/2014/main" id="{D2713D83-E6DE-65EF-CD1E-594FC3290B26}"/>
                </a:ext>
              </a:extLst>
            </p:cNvPr>
            <p:cNvSpPr/>
            <p:nvPr/>
          </p:nvSpPr>
          <p:spPr>
            <a:xfrm>
              <a:off x="5767271" y="1325696"/>
              <a:ext cx="377962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accent6"/>
                  </a:solidFill>
                  <a:effectLst/>
                  <a:uLnTx/>
                  <a:uFillTx/>
                  <a:latin typeface="Arial"/>
                  <a:ea typeface="+mn-ea"/>
                  <a:cs typeface="+mn-cs"/>
                </a:rPr>
                <a:t>A particular network architecture… </a:t>
              </a:r>
            </a:p>
          </p:txBody>
        </p:sp>
      </p:grpSp>
      <p:sp>
        <p:nvSpPr>
          <p:cNvPr id="19" name="Rectangle 18">
            <a:extLst>
              <a:ext uri="{FF2B5EF4-FFF2-40B4-BE49-F238E27FC236}">
                <a16:creationId xmlns:a16="http://schemas.microsoft.com/office/drawing/2014/main" id="{8CCB26E2-7BC2-6D38-004D-00033910A1EF}"/>
              </a:ext>
            </a:extLst>
          </p:cNvPr>
          <p:cNvSpPr/>
          <p:nvPr/>
        </p:nvSpPr>
        <p:spPr>
          <a:xfrm>
            <a:off x="6656497" y="2221363"/>
            <a:ext cx="31854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Bottom-up &amp; top-down routes</a:t>
            </a:r>
          </a:p>
        </p:txBody>
      </p:sp>
    </p:spTree>
    <p:extLst>
      <p:ext uri="{BB962C8B-B14F-4D97-AF65-F5344CB8AC3E}">
        <p14:creationId xmlns:p14="http://schemas.microsoft.com/office/powerpoint/2010/main" val="3282937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04900" y="5244971"/>
            <a:ext cx="1577800" cy="1018270"/>
            <a:chOff x="1123950" y="5168771"/>
            <a:chExt cx="1577800" cy="1018270"/>
          </a:xfrm>
        </p:grpSpPr>
        <p:sp>
          <p:nvSpPr>
            <p:cNvPr id="358" name="Rectangle 357">
              <a:extLst>
                <a:ext uri="{FF2B5EF4-FFF2-40B4-BE49-F238E27FC236}">
                  <a16:creationId xmlns:a16="http://schemas.microsoft.com/office/drawing/2014/main" id="{DDD2C262-7D90-B4D0-1DCD-E9E3DA42AE21}"/>
                </a:ext>
              </a:extLst>
            </p:cNvPr>
            <p:cNvSpPr/>
            <p:nvPr/>
          </p:nvSpPr>
          <p:spPr>
            <a:xfrm>
              <a:off x="1123950" y="5168771"/>
              <a:ext cx="1577800" cy="65070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59" name="Rounded Rectangle 358">
              <a:extLst>
                <a:ext uri="{FF2B5EF4-FFF2-40B4-BE49-F238E27FC236}">
                  <a16:creationId xmlns:a16="http://schemas.microsoft.com/office/drawing/2014/main" id="{D48F07D1-E901-DD64-08C2-EAF6098E9105}"/>
                </a:ext>
              </a:extLst>
            </p:cNvPr>
            <p:cNvSpPr/>
            <p:nvPr/>
          </p:nvSpPr>
          <p:spPr>
            <a:xfrm>
              <a:off x="1123950" y="5536338"/>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7" name="Group 6"/>
          <p:cNvGrpSpPr/>
          <p:nvPr/>
        </p:nvGrpSpPr>
        <p:grpSpPr>
          <a:xfrm>
            <a:off x="1104900" y="3834181"/>
            <a:ext cx="1577800" cy="966767"/>
            <a:chOff x="1123950" y="3757981"/>
            <a:chExt cx="1577800" cy="966767"/>
          </a:xfrm>
        </p:grpSpPr>
        <p:sp>
          <p:nvSpPr>
            <p:cNvPr id="360" name="Rectangle 359">
              <a:extLst>
                <a:ext uri="{FF2B5EF4-FFF2-40B4-BE49-F238E27FC236}">
                  <a16:creationId xmlns:a16="http://schemas.microsoft.com/office/drawing/2014/main" id="{6416E5D7-8D77-DC6C-E26B-26FE7FE6FEEA}"/>
                </a:ext>
              </a:extLst>
            </p:cNvPr>
            <p:cNvSpPr/>
            <p:nvPr/>
          </p:nvSpPr>
          <p:spPr>
            <a:xfrm>
              <a:off x="1123950" y="375798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1" name="Rounded Rectangle 182">
              <a:extLst>
                <a:ext uri="{FF2B5EF4-FFF2-40B4-BE49-F238E27FC236}">
                  <a16:creationId xmlns:a16="http://schemas.microsoft.com/office/drawing/2014/main" id="{C0EB81F3-11E7-6C19-5C53-C53978D1D4CE}"/>
                </a:ext>
              </a:extLst>
            </p:cNvPr>
            <p:cNvSpPr/>
            <p:nvPr/>
          </p:nvSpPr>
          <p:spPr>
            <a:xfrm>
              <a:off x="1123950" y="407404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6" name="Group 5"/>
          <p:cNvGrpSpPr/>
          <p:nvPr/>
        </p:nvGrpSpPr>
        <p:grpSpPr>
          <a:xfrm>
            <a:off x="1104900" y="2525821"/>
            <a:ext cx="1577800" cy="966767"/>
            <a:chOff x="1123950" y="2449621"/>
            <a:chExt cx="1577800" cy="966767"/>
          </a:xfrm>
        </p:grpSpPr>
        <p:sp>
          <p:nvSpPr>
            <p:cNvPr id="362" name="Rectangle 361">
              <a:extLst>
                <a:ext uri="{FF2B5EF4-FFF2-40B4-BE49-F238E27FC236}">
                  <a16:creationId xmlns:a16="http://schemas.microsoft.com/office/drawing/2014/main" id="{54C16885-7110-5605-290E-B1290DE0B885}"/>
                </a:ext>
              </a:extLst>
            </p:cNvPr>
            <p:cNvSpPr/>
            <p:nvPr/>
          </p:nvSpPr>
          <p:spPr>
            <a:xfrm>
              <a:off x="1123950" y="244962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3" name="Rounded Rectangle 182">
              <a:extLst>
                <a:ext uri="{FF2B5EF4-FFF2-40B4-BE49-F238E27FC236}">
                  <a16:creationId xmlns:a16="http://schemas.microsoft.com/office/drawing/2014/main" id="{598A7BBF-EDF6-62AD-2D26-643CB387349A}"/>
                </a:ext>
              </a:extLst>
            </p:cNvPr>
            <p:cNvSpPr/>
            <p:nvPr/>
          </p:nvSpPr>
          <p:spPr>
            <a:xfrm>
              <a:off x="1123950" y="276568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3" name="Group 2"/>
          <p:cNvGrpSpPr/>
          <p:nvPr/>
        </p:nvGrpSpPr>
        <p:grpSpPr>
          <a:xfrm>
            <a:off x="2538012" y="5252310"/>
            <a:ext cx="2164807" cy="1018270"/>
            <a:chOff x="2538012" y="5252310"/>
            <a:chExt cx="2164807" cy="1018270"/>
          </a:xfrm>
        </p:grpSpPr>
        <p:sp>
          <p:nvSpPr>
            <p:cNvPr id="124" name="Rectangle 123">
              <a:extLst>
                <a:ext uri="{FF2B5EF4-FFF2-40B4-BE49-F238E27FC236}">
                  <a16:creationId xmlns:a16="http://schemas.microsoft.com/office/drawing/2014/main" id="{DDD2C262-7D90-B4D0-1DCD-E9E3DA42AE21}"/>
                </a:ext>
              </a:extLst>
            </p:cNvPr>
            <p:cNvSpPr/>
            <p:nvPr/>
          </p:nvSpPr>
          <p:spPr>
            <a:xfrm>
              <a:off x="2538012" y="5252310"/>
              <a:ext cx="2164807" cy="65070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5" name="Rounded Rectangle 124">
              <a:extLst>
                <a:ext uri="{FF2B5EF4-FFF2-40B4-BE49-F238E27FC236}">
                  <a16:creationId xmlns:a16="http://schemas.microsoft.com/office/drawing/2014/main" id="{D48F07D1-E901-DD64-08C2-EAF6098E9105}"/>
                </a:ext>
              </a:extLst>
            </p:cNvPr>
            <p:cNvSpPr/>
            <p:nvPr/>
          </p:nvSpPr>
          <p:spPr>
            <a:xfrm>
              <a:off x="2538012" y="5619877"/>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4" name="Group 3"/>
          <p:cNvGrpSpPr/>
          <p:nvPr/>
        </p:nvGrpSpPr>
        <p:grpSpPr>
          <a:xfrm>
            <a:off x="2538012" y="3841520"/>
            <a:ext cx="2164807" cy="966767"/>
            <a:chOff x="2538012" y="3841520"/>
            <a:chExt cx="2164807" cy="966767"/>
          </a:xfrm>
        </p:grpSpPr>
        <p:sp>
          <p:nvSpPr>
            <p:cNvPr id="126" name="Rectangle 125">
              <a:extLst>
                <a:ext uri="{FF2B5EF4-FFF2-40B4-BE49-F238E27FC236}">
                  <a16:creationId xmlns:a16="http://schemas.microsoft.com/office/drawing/2014/main" id="{6416E5D7-8D77-DC6C-E26B-26FE7FE6FEEA}"/>
                </a:ext>
              </a:extLst>
            </p:cNvPr>
            <p:cNvSpPr/>
            <p:nvPr/>
          </p:nvSpPr>
          <p:spPr>
            <a:xfrm>
              <a:off x="2538012" y="384152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7" name="Rounded Rectangle 182">
              <a:extLst>
                <a:ext uri="{FF2B5EF4-FFF2-40B4-BE49-F238E27FC236}">
                  <a16:creationId xmlns:a16="http://schemas.microsoft.com/office/drawing/2014/main" id="{C0EB81F3-11E7-6C19-5C53-C53978D1D4CE}"/>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5" name="Group 4"/>
          <p:cNvGrpSpPr/>
          <p:nvPr/>
        </p:nvGrpSpPr>
        <p:grpSpPr>
          <a:xfrm>
            <a:off x="2538012" y="2533160"/>
            <a:ext cx="2164807" cy="966767"/>
            <a:chOff x="2538012" y="2533160"/>
            <a:chExt cx="2164807" cy="966767"/>
          </a:xfrm>
        </p:grpSpPr>
        <p:sp>
          <p:nvSpPr>
            <p:cNvPr id="128" name="Rectangle 127">
              <a:extLst>
                <a:ext uri="{FF2B5EF4-FFF2-40B4-BE49-F238E27FC236}">
                  <a16:creationId xmlns:a16="http://schemas.microsoft.com/office/drawing/2014/main" id="{54C16885-7110-5605-290E-B1290DE0B885}"/>
                </a:ext>
              </a:extLst>
            </p:cNvPr>
            <p:cNvSpPr/>
            <p:nvPr/>
          </p:nvSpPr>
          <p:spPr>
            <a:xfrm>
              <a:off x="2538012" y="253316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9" name="Rounded Rectangle 182">
              <a:extLst>
                <a:ext uri="{FF2B5EF4-FFF2-40B4-BE49-F238E27FC236}">
                  <a16:creationId xmlns:a16="http://schemas.microsoft.com/office/drawing/2014/main" id="{598A7BBF-EDF6-62AD-2D26-643CB387349A}"/>
                </a:ext>
              </a:extLst>
            </p:cNvPr>
            <p:cNvSpPr/>
            <p:nvPr/>
          </p:nvSpPr>
          <p:spPr>
            <a:xfrm>
              <a:off x="2538012" y="284922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sp>
        <p:nvSpPr>
          <p:cNvPr id="140" name="Rounded Rectangle 182">
            <a:extLst>
              <a:ext uri="{FF2B5EF4-FFF2-40B4-BE49-F238E27FC236}">
                <a16:creationId xmlns:a16="http://schemas.microsoft.com/office/drawing/2014/main" id="{5020638F-E30D-8AA1-1E8D-F8AAD7EE3951}"/>
              </a:ext>
            </a:extLst>
          </p:cNvPr>
          <p:cNvSpPr/>
          <p:nvPr/>
        </p:nvSpPr>
        <p:spPr>
          <a:xfrm>
            <a:off x="977625" y="1710712"/>
            <a:ext cx="3907347" cy="548640"/>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100" name="Group 99">
            <a:extLst>
              <a:ext uri="{FF2B5EF4-FFF2-40B4-BE49-F238E27FC236}">
                <a16:creationId xmlns:a16="http://schemas.microsoft.com/office/drawing/2014/main" id="{9FB8F1F8-DA39-E74E-88CA-47C2476D07E7}"/>
              </a:ext>
            </a:extLst>
          </p:cNvPr>
          <p:cNvGrpSpPr/>
          <p:nvPr/>
        </p:nvGrpSpPr>
        <p:grpSpPr>
          <a:xfrm>
            <a:off x="3852296" y="3856643"/>
            <a:ext cx="496290" cy="519558"/>
            <a:chOff x="4545766" y="3702243"/>
            <a:chExt cx="496290" cy="519558"/>
          </a:xfrm>
        </p:grpSpPr>
        <p:sp>
          <p:nvSpPr>
            <p:cNvPr id="101" name="TextBox 100">
              <a:extLst>
                <a:ext uri="{FF2B5EF4-FFF2-40B4-BE49-F238E27FC236}">
                  <a16:creationId xmlns:a16="http://schemas.microsoft.com/office/drawing/2014/main" id="{CA3FE132-E1F6-2641-A336-A4BA34F2DA1E}"/>
                </a:ext>
              </a:extLst>
            </p:cNvPr>
            <p:cNvSpPr txBox="1"/>
            <p:nvPr/>
          </p:nvSpPr>
          <p:spPr>
            <a:xfrm>
              <a:off x="4545766" y="3702243"/>
              <a:ext cx="496290"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lang="en-US" sz="1000" dirty="0">
                  <a:solidFill>
                    <a:srgbClr val="FFFFFF"/>
                  </a:solidFill>
                  <a:latin typeface="Arial" panose="020B0604020202020204" pitchFamily="34" charset="0"/>
                  <a:cs typeface="Arial" panose="020B0604020202020204" pitchFamily="34" charset="0"/>
                </a:rPr>
                <a:t>2</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2" name="Straight Arrow Connector 101">
              <a:extLst>
                <a:ext uri="{FF2B5EF4-FFF2-40B4-BE49-F238E27FC236}">
                  <a16:creationId xmlns:a16="http://schemas.microsoft.com/office/drawing/2014/main" id="{F5EC7FCB-0E73-7645-AA5D-7CCBFD4C9D22}"/>
                </a:ext>
              </a:extLst>
            </p:cNvPr>
            <p:cNvCxnSpPr>
              <a:cxnSpLocks/>
            </p:cNvCxnSpPr>
            <p:nvPr/>
          </p:nvCxnSpPr>
          <p:spPr>
            <a:xfrm flipV="1">
              <a:off x="4739689" y="3917933"/>
              <a:ext cx="0" cy="303868"/>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902C1CE0-52C2-BD42-8051-C3447386A559}"/>
              </a:ext>
            </a:extLst>
          </p:cNvPr>
          <p:cNvSpPr txBox="1"/>
          <p:nvPr/>
        </p:nvSpPr>
        <p:spPr>
          <a:xfrm>
            <a:off x="3947546" y="4312900"/>
            <a:ext cx="496290"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4" name="Picture 103">
            <a:extLst>
              <a:ext uri="{FF2B5EF4-FFF2-40B4-BE49-F238E27FC236}">
                <a16:creationId xmlns:a16="http://schemas.microsoft.com/office/drawing/2014/main" id="{E4F3C8BF-03C7-C94B-8EF3-735E2EA3B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232" y="3939792"/>
            <a:ext cx="109728" cy="109728"/>
          </a:xfrm>
          <a:prstGeom prst="rect">
            <a:avLst/>
          </a:prstGeom>
        </p:spPr>
      </p:pic>
      <p:sp>
        <p:nvSpPr>
          <p:cNvPr id="105" name="TextBox 104">
            <a:extLst>
              <a:ext uri="{FF2B5EF4-FFF2-40B4-BE49-F238E27FC236}">
                <a16:creationId xmlns:a16="http://schemas.microsoft.com/office/drawing/2014/main" id="{E46FE648-C68C-D641-9337-A7EDB90BD218}"/>
              </a:ext>
            </a:extLst>
          </p:cNvPr>
          <p:cNvSpPr txBox="1"/>
          <p:nvPr/>
        </p:nvSpPr>
        <p:spPr>
          <a:xfrm>
            <a:off x="4383084" y="3851987"/>
            <a:ext cx="327975"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td</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6" name="Straight Arrow Connector 105">
            <a:extLst>
              <a:ext uri="{FF2B5EF4-FFF2-40B4-BE49-F238E27FC236}">
                <a16:creationId xmlns:a16="http://schemas.microsoft.com/office/drawing/2014/main" id="{3E127C7E-BA43-914B-A3FA-3B32FB0B7B1C}"/>
              </a:ext>
            </a:extLst>
          </p:cNvPr>
          <p:cNvCxnSpPr>
            <a:cxnSpLocks/>
          </p:cNvCxnSpPr>
          <p:nvPr/>
        </p:nvCxnSpPr>
        <p:spPr>
          <a:xfrm>
            <a:off x="2057400" y="3276600"/>
            <a:ext cx="2435882" cy="620212"/>
          </a:xfrm>
          <a:prstGeom prst="straightConnector1">
            <a:avLst/>
          </a:prstGeom>
          <a:ln w="50800">
            <a:solidFill>
              <a:srgbClr val="00B0F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FCB58450-5325-2247-9D9B-2AF17069728B}"/>
              </a:ext>
            </a:extLst>
          </p:cNvPr>
          <p:cNvGrpSpPr/>
          <p:nvPr/>
        </p:nvGrpSpPr>
        <p:grpSpPr>
          <a:xfrm>
            <a:off x="3457587" y="3855162"/>
            <a:ext cx="458262" cy="307777"/>
            <a:chOff x="4074857" y="3710287"/>
            <a:chExt cx="458262" cy="307777"/>
          </a:xfrm>
        </p:grpSpPr>
        <p:sp>
          <p:nvSpPr>
            <p:cNvPr id="108" name="TextBox 107">
              <a:extLst>
                <a:ext uri="{FF2B5EF4-FFF2-40B4-BE49-F238E27FC236}">
                  <a16:creationId xmlns:a16="http://schemas.microsoft.com/office/drawing/2014/main" id="{9A8183F4-A805-3B41-A11F-3D6C2E655897}"/>
                </a:ext>
              </a:extLst>
            </p:cNvPr>
            <p:cNvSpPr txBox="1"/>
            <p:nvPr/>
          </p:nvSpPr>
          <p:spPr>
            <a:xfrm>
              <a:off x="4074857" y="3710287"/>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cxnSp>
          <p:nvCxnSpPr>
            <p:cNvPr id="109" name="Straight Arrow Connector 108">
              <a:extLst>
                <a:ext uri="{FF2B5EF4-FFF2-40B4-BE49-F238E27FC236}">
                  <a16:creationId xmlns:a16="http://schemas.microsoft.com/office/drawing/2014/main" id="{C592DA3D-A00B-274C-85FF-4848988532FE}"/>
                </a:ext>
              </a:extLst>
            </p:cNvPr>
            <p:cNvCxnSpPr>
              <a:cxnSpLocks/>
            </p:cNvCxnSpPr>
            <p:nvPr/>
          </p:nvCxnSpPr>
          <p:spPr>
            <a:xfrm flipH="1">
              <a:off x="4350239" y="3874413"/>
              <a:ext cx="182880"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6AE3A31C-86DD-D944-B97C-770ED746D4A0}"/>
              </a:ext>
            </a:extLst>
          </p:cNvPr>
          <p:cNvSpPr txBox="1"/>
          <p:nvPr/>
        </p:nvSpPr>
        <p:spPr>
          <a:xfrm>
            <a:off x="1204083" y="3003692"/>
            <a:ext cx="1216039"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lang="en-US" sz="1000" dirty="0">
                <a:solidFill>
                  <a:srgbClr val="FFFFFF"/>
                </a:solidFill>
                <a:latin typeface="Arial" panose="020B0604020202020204" pitchFamily="34" charset="0"/>
                <a:cs typeface="Arial" panose="020B0604020202020204" pitchFamily="34" charset="0"/>
              </a:rPr>
              <a:t>1</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11" name="Straight Arrow Connector 110">
            <a:extLst>
              <a:ext uri="{FF2B5EF4-FFF2-40B4-BE49-F238E27FC236}">
                <a16:creationId xmlns:a16="http://schemas.microsoft.com/office/drawing/2014/main" id="{55C7995A-1E08-4F4A-A2D0-01B0AD6F5BCC}"/>
              </a:ext>
            </a:extLst>
          </p:cNvPr>
          <p:cNvCxnSpPr>
            <a:cxnSpLocks/>
          </p:cNvCxnSpPr>
          <p:nvPr/>
        </p:nvCxnSpPr>
        <p:spPr>
          <a:xfrm>
            <a:off x="1665428" y="3157580"/>
            <a:ext cx="237744" cy="0"/>
          </a:xfrm>
          <a:prstGeom prst="straightConnector1">
            <a:avLst/>
          </a:prstGeom>
          <a:ln w="254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5E66D8BF-ED30-924E-8319-7C244C956648}"/>
              </a:ext>
            </a:extLst>
          </p:cNvPr>
          <p:cNvGrpSpPr/>
          <p:nvPr/>
        </p:nvGrpSpPr>
        <p:grpSpPr>
          <a:xfrm>
            <a:off x="3623956" y="3175406"/>
            <a:ext cx="412876" cy="733205"/>
            <a:chOff x="3347464" y="3484269"/>
            <a:chExt cx="412876" cy="733205"/>
          </a:xfrm>
        </p:grpSpPr>
        <p:cxnSp>
          <p:nvCxnSpPr>
            <p:cNvPr id="113" name="Straight Arrow Connector 112">
              <a:extLst>
                <a:ext uri="{FF2B5EF4-FFF2-40B4-BE49-F238E27FC236}">
                  <a16:creationId xmlns:a16="http://schemas.microsoft.com/office/drawing/2014/main" id="{A56A4A30-A303-1F4C-863C-E4AF37864811}"/>
                </a:ext>
              </a:extLst>
            </p:cNvPr>
            <p:cNvCxnSpPr>
              <a:cxnSpLocks/>
            </p:cNvCxnSpPr>
            <p:nvPr/>
          </p:nvCxnSpPr>
          <p:spPr>
            <a:xfrm flipV="1">
              <a:off x="3347464" y="3577394"/>
              <a:ext cx="0" cy="640080"/>
            </a:xfrm>
            <a:prstGeom prst="straightConnector1">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9F07BFD-1003-134A-A6C9-72DD371BF1C3}"/>
                </a:ext>
              </a:extLst>
            </p:cNvPr>
            <p:cNvCxnSpPr>
              <a:cxnSpLocks/>
            </p:cNvCxnSpPr>
            <p:nvPr/>
          </p:nvCxnSpPr>
          <p:spPr>
            <a:xfrm>
              <a:off x="3540884" y="3484269"/>
              <a:ext cx="219456"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pic>
        <p:nvPicPr>
          <p:cNvPr id="115" name="Picture 114">
            <a:extLst>
              <a:ext uri="{FF2B5EF4-FFF2-40B4-BE49-F238E27FC236}">
                <a16:creationId xmlns:a16="http://schemas.microsoft.com/office/drawing/2014/main" id="{CFE98628-BD35-C042-9AB3-DAA0EF92C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345" y="3100845"/>
            <a:ext cx="109728" cy="109728"/>
          </a:xfrm>
          <a:prstGeom prst="rect">
            <a:avLst/>
          </a:prstGeom>
        </p:spPr>
      </p:pic>
      <p:sp>
        <p:nvSpPr>
          <p:cNvPr id="116" name="TextBox 115">
            <a:extLst>
              <a:ext uri="{FF2B5EF4-FFF2-40B4-BE49-F238E27FC236}">
                <a16:creationId xmlns:a16="http://schemas.microsoft.com/office/drawing/2014/main" id="{3537EA08-E8DD-8641-8DA5-95236E5E8AF0}"/>
              </a:ext>
            </a:extLst>
          </p:cNvPr>
          <p:cNvSpPr txBox="1"/>
          <p:nvPr/>
        </p:nvSpPr>
        <p:spPr>
          <a:xfrm>
            <a:off x="2611812" y="3003692"/>
            <a:ext cx="496291"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lang="en-US" sz="1000" i="0" dirty="0">
                <a:solidFill>
                  <a:srgbClr val="FFFFFF"/>
                </a:solidFill>
                <a:latin typeface="Arial" panose="020B0604020202020204" pitchFamily="34" charset="0"/>
                <a:cs typeface="Arial" panose="020B0604020202020204" pitchFamily="34" charset="0"/>
              </a:rPr>
              <a:t>1</a:t>
            </a:r>
            <a:endParaRPr kumimoji="0" lang="en-US" sz="1400" b="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B44C7DA0-BC8F-B84F-850C-4CB0FA9B9C7C}"/>
              </a:ext>
            </a:extLst>
          </p:cNvPr>
          <p:cNvSpPr txBox="1"/>
          <p:nvPr/>
        </p:nvSpPr>
        <p:spPr>
          <a:xfrm>
            <a:off x="4033673" y="3003692"/>
            <a:ext cx="496290"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3354D79C-AD71-AC49-92A1-6BD5B0376C2A}"/>
              </a:ext>
            </a:extLst>
          </p:cNvPr>
          <p:cNvSpPr txBox="1"/>
          <p:nvPr/>
        </p:nvSpPr>
        <p:spPr>
          <a:xfrm>
            <a:off x="3458580" y="3003692"/>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sp>
        <p:nvSpPr>
          <p:cNvPr id="119" name="TextBox 118">
            <a:extLst>
              <a:ext uri="{FF2B5EF4-FFF2-40B4-BE49-F238E27FC236}">
                <a16:creationId xmlns:a16="http://schemas.microsoft.com/office/drawing/2014/main" id="{F4E1BE0B-76FA-BD46-BAB6-146432E30235}"/>
              </a:ext>
            </a:extLst>
          </p:cNvPr>
          <p:cNvSpPr txBox="1"/>
          <p:nvPr/>
        </p:nvSpPr>
        <p:spPr>
          <a:xfrm rot="859262">
            <a:off x="1755368" y="3440342"/>
            <a:ext cx="15921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D1FF"/>
                </a:solidFill>
                <a:effectLst/>
                <a:uLnTx/>
                <a:uFillTx/>
                <a:latin typeface="Arial"/>
                <a:ea typeface="+mn-ea"/>
                <a:cs typeface="+mn-cs"/>
              </a:rPr>
              <a:t>Reconstruction (tdR)</a:t>
            </a:r>
          </a:p>
        </p:txBody>
      </p:sp>
      <p:sp>
        <p:nvSpPr>
          <p:cNvPr id="73" name="Rectangle 72">
            <a:extLst>
              <a:ext uri="{FF2B5EF4-FFF2-40B4-BE49-F238E27FC236}">
                <a16:creationId xmlns:a16="http://schemas.microsoft.com/office/drawing/2014/main" id="{01CE18FF-857F-3B42-A4EF-2E425E391108}"/>
              </a:ext>
            </a:extLst>
          </p:cNvPr>
          <p:cNvSpPr/>
          <p:nvPr/>
        </p:nvSpPr>
        <p:spPr>
          <a:xfrm>
            <a:off x="1095249" y="1360708"/>
            <a:ext cx="1515159"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Prior state: </a:t>
            </a:r>
            <a:r>
              <a:rPr kumimoji="0" lang="en-US" sz="1600" b="0" i="1" u="none" strike="noStrike" kern="1200" cap="none" spc="0" normalizeH="0" baseline="0" noProof="0" dirty="0" err="1">
                <a:ln>
                  <a:noFill/>
                </a:ln>
                <a:solidFill>
                  <a:srgbClr val="FFFFFF"/>
                </a:solidFill>
                <a:effectLst/>
                <a:uLnTx/>
                <a:uFillTx/>
                <a:latin typeface="Arial"/>
                <a:ea typeface="+mn-ea"/>
                <a:cs typeface="+mn-cs"/>
              </a:rPr>
              <a:t>i</a:t>
            </a:r>
            <a:r>
              <a:rPr kumimoji="0" lang="en-US" sz="1600" b="0" i="1" u="none" strike="noStrike" kern="1200" cap="none" spc="0" normalizeH="0" baseline="0" noProof="0" dirty="0">
                <a:ln>
                  <a:noFill/>
                </a:ln>
                <a:solidFill>
                  <a:srgbClr val="FFFFFF"/>
                </a:solidFill>
                <a:effectLst/>
                <a:uLnTx/>
                <a:uFillTx/>
                <a:latin typeface="Arial"/>
                <a:ea typeface="+mn-ea"/>
                <a:cs typeface="+mn-cs"/>
              </a:rPr>
              <a:t>+</a:t>
            </a:r>
            <a:r>
              <a:rPr lang="en-US" sz="1600" i="1" dirty="0">
                <a:solidFill>
                  <a:srgbClr val="FFFFFF"/>
                </a:solidFill>
                <a:latin typeface="Arial"/>
              </a:rPr>
              <a:t>1</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525078CC-ABB6-D447-AD17-1199EF1ECC75}"/>
              </a:ext>
            </a:extLst>
          </p:cNvPr>
          <p:cNvSpPr/>
          <p:nvPr/>
        </p:nvSpPr>
        <p:spPr>
          <a:xfrm>
            <a:off x="2774193" y="1360708"/>
            <a:ext cx="1766830"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Current state: </a:t>
            </a:r>
            <a:r>
              <a:rPr kumimoji="0" lang="en-US" sz="1600" b="0" i="1" u="none" strike="noStrike" kern="1200" cap="none" spc="0" normalizeH="0" baseline="0" noProof="0" dirty="0" err="1">
                <a:ln>
                  <a:noFill/>
                </a:ln>
                <a:solidFill>
                  <a:srgbClr val="FFFFFF"/>
                </a:solidFill>
                <a:effectLst/>
                <a:uLnTx/>
                <a:uFillTx/>
                <a:latin typeface="Arial"/>
                <a:ea typeface="+mn-ea"/>
                <a:cs typeface="+mn-cs"/>
              </a:rPr>
              <a:t>i</a:t>
            </a:r>
            <a:r>
              <a:rPr kumimoji="0" lang="en-US" sz="1600" b="0" i="1" u="none" strike="noStrike" kern="1200" cap="none" spc="0" normalizeH="0" baseline="0" noProof="0" dirty="0">
                <a:ln>
                  <a:noFill/>
                </a:ln>
                <a:solidFill>
                  <a:srgbClr val="FFFFFF"/>
                </a:solidFill>
                <a:effectLst/>
                <a:uLnTx/>
                <a:uFillTx/>
                <a:latin typeface="Arial"/>
                <a:ea typeface="+mn-ea"/>
                <a:cs typeface="+mn-cs"/>
              </a:rPr>
              <a:t>+</a:t>
            </a:r>
            <a:r>
              <a:rPr lang="en-US" sz="1600" i="1" dirty="0">
                <a:solidFill>
                  <a:srgbClr val="FFFFFF"/>
                </a:solidFill>
                <a:latin typeface="Arial"/>
              </a:rPr>
              <a:t>2</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1F6D19DA-A6BE-C3FB-9127-3FDC00043F11}"/>
              </a:ext>
            </a:extLst>
          </p:cNvPr>
          <p:cNvSpPr/>
          <p:nvPr/>
        </p:nvSpPr>
        <p:spPr>
          <a:xfrm>
            <a:off x="3910770" y="6477219"/>
            <a:ext cx="19928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Bottom-up route</a:t>
            </a:r>
          </a:p>
        </p:txBody>
      </p:sp>
      <p:sp>
        <p:nvSpPr>
          <p:cNvPr id="10" name="TextBox 9">
            <a:extLst>
              <a:ext uri="{FF2B5EF4-FFF2-40B4-BE49-F238E27FC236}">
                <a16:creationId xmlns:a16="http://schemas.microsoft.com/office/drawing/2014/main" id="{FA7FD932-F1DE-9397-B976-7BF2F482ADDD}"/>
              </a:ext>
            </a:extLst>
          </p:cNvPr>
          <p:cNvSpPr txBox="1"/>
          <p:nvPr/>
        </p:nvSpPr>
        <p:spPr>
          <a:xfrm>
            <a:off x="3677710" y="78815"/>
            <a:ext cx="48365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What</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1" u="sng" strike="noStrike" kern="1200" cap="none" spc="0" normalizeH="0" baseline="0" noProof="0" dirty="0">
                <a:ln>
                  <a:noFill/>
                </a:ln>
                <a:solidFill>
                  <a:srgbClr val="FFFF00"/>
                </a:solidFill>
                <a:effectLst/>
                <a:uLnTx/>
                <a:uFillTx/>
                <a:latin typeface="Arial"/>
                <a:ea typeface="+mn-ea"/>
                <a:cs typeface="+mn-cs"/>
              </a:rPr>
              <a:t>is</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0" u="none" strike="noStrike" kern="1200" cap="none" spc="0" normalizeH="0" baseline="0" noProof="0" dirty="0">
                <a:ln>
                  <a:noFill/>
                </a:ln>
                <a:solidFill>
                  <a:srgbClr val="FFFF00"/>
                </a:solidFill>
                <a:effectLst/>
                <a:uLnTx/>
                <a:uFillTx/>
                <a:latin typeface="Arial"/>
                <a:ea typeface="+mn-ea"/>
                <a:cs typeface="+mn-cs"/>
              </a:rPr>
              <a:t>Predictive Coding?</a:t>
            </a:r>
          </a:p>
        </p:txBody>
      </p:sp>
      <p:sp>
        <p:nvSpPr>
          <p:cNvPr id="2" name="Rectangle 1">
            <a:extLst>
              <a:ext uri="{FF2B5EF4-FFF2-40B4-BE49-F238E27FC236}">
                <a16:creationId xmlns:a16="http://schemas.microsoft.com/office/drawing/2014/main" id="{43696E02-51D4-D35B-F1EA-C793E6A2A2C9}"/>
              </a:ext>
            </a:extLst>
          </p:cNvPr>
          <p:cNvSpPr/>
          <p:nvPr/>
        </p:nvSpPr>
        <p:spPr>
          <a:xfrm>
            <a:off x="3836451" y="578678"/>
            <a:ext cx="4807727" cy="338554"/>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Mumford, 1992; Rao &amp; Ballard, 1999; Spratling, 2016</a:t>
            </a:r>
          </a:p>
        </p:txBody>
      </p:sp>
      <p:sp>
        <p:nvSpPr>
          <p:cNvPr id="11" name="Rectangle 10">
            <a:extLst>
              <a:ext uri="{FF2B5EF4-FFF2-40B4-BE49-F238E27FC236}">
                <a16:creationId xmlns:a16="http://schemas.microsoft.com/office/drawing/2014/main" id="{415A052C-E1C1-165A-1178-00576DBBF5D9}"/>
              </a:ext>
            </a:extLst>
          </p:cNvPr>
          <p:cNvSpPr/>
          <p:nvPr/>
        </p:nvSpPr>
        <p:spPr>
          <a:xfrm>
            <a:off x="6656497" y="1795589"/>
            <a:ext cx="34163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solidFill>
                <a:latin typeface="Arial"/>
              </a:rPr>
              <a:t>Two types of units at each layer</a:t>
            </a:r>
            <a:endParaRPr kumimoji="0" lang="en-US" sz="1800" b="0" i="0" u="none" strike="noStrike" kern="1200" cap="none" spc="0" normalizeH="0" baseline="0" noProof="0" dirty="0">
              <a:ln>
                <a:noFill/>
              </a:ln>
              <a:solidFill>
                <a:schemeClr val="accent6"/>
              </a:solidFill>
              <a:effectLst/>
              <a:uLnTx/>
              <a:uFillTx/>
              <a:latin typeface="Arial"/>
            </a:endParaRPr>
          </a:p>
        </p:txBody>
      </p:sp>
      <p:sp>
        <p:nvSpPr>
          <p:cNvPr id="12" name="Rectangle 11">
            <a:extLst>
              <a:ext uri="{FF2B5EF4-FFF2-40B4-BE49-F238E27FC236}">
                <a16:creationId xmlns:a16="http://schemas.microsoft.com/office/drawing/2014/main" id="{81E201E2-8C7A-CA54-9C05-50C0808BD78B}"/>
              </a:ext>
            </a:extLst>
          </p:cNvPr>
          <p:cNvSpPr/>
          <p:nvPr/>
        </p:nvSpPr>
        <p:spPr>
          <a:xfrm>
            <a:off x="6656497" y="4713279"/>
            <a:ext cx="3749744" cy="892552"/>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a:solidFill>
                  <a:srgbClr val="FFFFFF"/>
                </a:solidFill>
                <a:latin typeface="Arial"/>
              </a:rPr>
              <a:t>A</a:t>
            </a:r>
            <a:r>
              <a:rPr kumimoji="0" lang="en-US" sz="1800" b="0" i="0" u="none" strike="noStrike" kern="1200" cap="none" spc="0" normalizeH="0" baseline="0" noProof="0" dirty="0" err="1">
                <a:ln>
                  <a:noFill/>
                </a:ln>
                <a:solidFill>
                  <a:srgbClr val="FFFFFF"/>
                </a:solidFill>
                <a:effectLst/>
                <a:uLnTx/>
                <a:uFillTx/>
                <a:latin typeface="Arial"/>
                <a:ea typeface="+mn-ea"/>
                <a:cs typeface="+mn-cs"/>
              </a:rPr>
              <a:t>pproximates</a:t>
            </a:r>
            <a:r>
              <a:rPr kumimoji="0" lang="en-US" sz="1800" b="0" i="0" u="none" strike="noStrike" kern="1200" cap="none" spc="0" normalizeH="0" baseline="0" noProof="0" dirty="0">
                <a:ln>
                  <a:noFill/>
                </a:ln>
                <a:solidFill>
                  <a:srgbClr val="FFFFFF"/>
                </a:solidFill>
                <a:effectLst/>
                <a:uLnTx/>
                <a:uFillTx/>
                <a:latin typeface="Arial"/>
                <a:ea typeface="+mn-ea"/>
                <a:cs typeface="+mn-cs"/>
              </a:rPr>
              <a:t> Bayesian inference: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Infer ”cause” of bottom-up input</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CAEE181A-9707-EBDE-2076-B5F1CEAED833}"/>
              </a:ext>
            </a:extLst>
          </p:cNvPr>
          <p:cNvSpPr txBox="1"/>
          <p:nvPr/>
        </p:nvSpPr>
        <p:spPr>
          <a:xfrm>
            <a:off x="6656497" y="3948364"/>
            <a:ext cx="3749744" cy="646331"/>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Minimizes information redundancy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across cortical hierarchy</a:t>
            </a:r>
          </a:p>
        </p:txBody>
      </p:sp>
      <p:sp>
        <p:nvSpPr>
          <p:cNvPr id="14" name="Rectangle 13">
            <a:extLst>
              <a:ext uri="{FF2B5EF4-FFF2-40B4-BE49-F238E27FC236}">
                <a16:creationId xmlns:a16="http://schemas.microsoft.com/office/drawing/2014/main" id="{397E2852-EBEC-096C-3A28-F6A82C790D86}"/>
              </a:ext>
            </a:extLst>
          </p:cNvPr>
          <p:cNvSpPr/>
          <p:nvPr/>
        </p:nvSpPr>
        <p:spPr>
          <a:xfrm>
            <a:off x="6656497" y="2647137"/>
            <a:ext cx="39934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Feedforward &amp; feedback connections</a:t>
            </a:r>
          </a:p>
        </p:txBody>
      </p:sp>
      <p:grpSp>
        <p:nvGrpSpPr>
          <p:cNvPr id="15" name="Group 14">
            <a:extLst>
              <a:ext uri="{FF2B5EF4-FFF2-40B4-BE49-F238E27FC236}">
                <a16:creationId xmlns:a16="http://schemas.microsoft.com/office/drawing/2014/main" id="{8C8CA293-32C9-D102-528F-FEFE571BD5C3}"/>
              </a:ext>
            </a:extLst>
          </p:cNvPr>
          <p:cNvGrpSpPr/>
          <p:nvPr/>
        </p:nvGrpSpPr>
        <p:grpSpPr>
          <a:xfrm>
            <a:off x="5767271" y="1325696"/>
            <a:ext cx="5557933" cy="2451062"/>
            <a:chOff x="5767271" y="1325696"/>
            <a:chExt cx="5557933" cy="2451062"/>
          </a:xfrm>
        </p:grpSpPr>
        <p:sp>
          <p:nvSpPr>
            <p:cNvPr id="16" name="Rectangle 15">
              <a:extLst>
                <a:ext uri="{FF2B5EF4-FFF2-40B4-BE49-F238E27FC236}">
                  <a16:creationId xmlns:a16="http://schemas.microsoft.com/office/drawing/2014/main" id="{4E7A1698-0002-8117-40D7-0667935A4267}"/>
                </a:ext>
              </a:extLst>
            </p:cNvPr>
            <p:cNvSpPr/>
            <p:nvPr/>
          </p:nvSpPr>
          <p:spPr>
            <a:xfrm>
              <a:off x="5767271" y="3407426"/>
              <a:ext cx="555793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Arial"/>
                  <a:ea typeface="+mn-ea"/>
                  <a:cs typeface="+mn-cs"/>
                </a:rPr>
                <a:t>…that implements a particular optimization algorithm</a:t>
              </a:r>
            </a:p>
          </p:txBody>
        </p:sp>
        <p:sp>
          <p:nvSpPr>
            <p:cNvPr id="17" name="Rectangle 16">
              <a:extLst>
                <a:ext uri="{FF2B5EF4-FFF2-40B4-BE49-F238E27FC236}">
                  <a16:creationId xmlns:a16="http://schemas.microsoft.com/office/drawing/2014/main" id="{95D155B9-37B2-F76E-3F0E-50B5FB4B9789}"/>
                </a:ext>
              </a:extLst>
            </p:cNvPr>
            <p:cNvSpPr/>
            <p:nvPr/>
          </p:nvSpPr>
          <p:spPr>
            <a:xfrm>
              <a:off x="5767271" y="1325696"/>
              <a:ext cx="377962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accent6"/>
                  </a:solidFill>
                  <a:effectLst/>
                  <a:uLnTx/>
                  <a:uFillTx/>
                  <a:latin typeface="Arial"/>
                  <a:ea typeface="+mn-ea"/>
                  <a:cs typeface="+mn-cs"/>
                </a:rPr>
                <a:t>A particular network architecture… </a:t>
              </a:r>
            </a:p>
          </p:txBody>
        </p:sp>
      </p:grpSp>
      <p:sp>
        <p:nvSpPr>
          <p:cNvPr id="18" name="Rectangle 17">
            <a:extLst>
              <a:ext uri="{FF2B5EF4-FFF2-40B4-BE49-F238E27FC236}">
                <a16:creationId xmlns:a16="http://schemas.microsoft.com/office/drawing/2014/main" id="{92578B77-4C3B-5D9B-7671-944C8E0FB24C}"/>
              </a:ext>
            </a:extLst>
          </p:cNvPr>
          <p:cNvSpPr/>
          <p:nvPr/>
        </p:nvSpPr>
        <p:spPr>
          <a:xfrm>
            <a:off x="6656497" y="2221363"/>
            <a:ext cx="31854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Bottom-up &amp; top-down routes</a:t>
            </a:r>
          </a:p>
        </p:txBody>
      </p:sp>
    </p:spTree>
    <p:extLst>
      <p:ext uri="{BB962C8B-B14F-4D97-AF65-F5344CB8AC3E}">
        <p14:creationId xmlns:p14="http://schemas.microsoft.com/office/powerpoint/2010/main" val="174111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04900" y="5244971"/>
            <a:ext cx="1577800" cy="1018270"/>
            <a:chOff x="1123950" y="5168771"/>
            <a:chExt cx="1577800" cy="1018270"/>
          </a:xfrm>
        </p:grpSpPr>
        <p:sp>
          <p:nvSpPr>
            <p:cNvPr id="358" name="Rectangle 357">
              <a:extLst>
                <a:ext uri="{FF2B5EF4-FFF2-40B4-BE49-F238E27FC236}">
                  <a16:creationId xmlns:a16="http://schemas.microsoft.com/office/drawing/2014/main" id="{DDD2C262-7D90-B4D0-1DCD-E9E3DA42AE21}"/>
                </a:ext>
              </a:extLst>
            </p:cNvPr>
            <p:cNvSpPr/>
            <p:nvPr/>
          </p:nvSpPr>
          <p:spPr>
            <a:xfrm>
              <a:off x="1123950" y="5168771"/>
              <a:ext cx="1577800" cy="65070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59" name="Rounded Rectangle 358">
              <a:extLst>
                <a:ext uri="{FF2B5EF4-FFF2-40B4-BE49-F238E27FC236}">
                  <a16:creationId xmlns:a16="http://schemas.microsoft.com/office/drawing/2014/main" id="{D48F07D1-E901-DD64-08C2-EAF6098E9105}"/>
                </a:ext>
              </a:extLst>
            </p:cNvPr>
            <p:cNvSpPr/>
            <p:nvPr/>
          </p:nvSpPr>
          <p:spPr>
            <a:xfrm>
              <a:off x="1123950" y="5536338"/>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7" name="Group 6"/>
          <p:cNvGrpSpPr/>
          <p:nvPr/>
        </p:nvGrpSpPr>
        <p:grpSpPr>
          <a:xfrm>
            <a:off x="1104900" y="3834181"/>
            <a:ext cx="1577800" cy="966767"/>
            <a:chOff x="1123950" y="3757981"/>
            <a:chExt cx="1577800" cy="966767"/>
          </a:xfrm>
        </p:grpSpPr>
        <p:sp>
          <p:nvSpPr>
            <p:cNvPr id="360" name="Rectangle 359">
              <a:extLst>
                <a:ext uri="{FF2B5EF4-FFF2-40B4-BE49-F238E27FC236}">
                  <a16:creationId xmlns:a16="http://schemas.microsoft.com/office/drawing/2014/main" id="{6416E5D7-8D77-DC6C-E26B-26FE7FE6FEEA}"/>
                </a:ext>
              </a:extLst>
            </p:cNvPr>
            <p:cNvSpPr/>
            <p:nvPr/>
          </p:nvSpPr>
          <p:spPr>
            <a:xfrm>
              <a:off x="1123950" y="375798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1" name="Rounded Rectangle 182">
              <a:extLst>
                <a:ext uri="{FF2B5EF4-FFF2-40B4-BE49-F238E27FC236}">
                  <a16:creationId xmlns:a16="http://schemas.microsoft.com/office/drawing/2014/main" id="{C0EB81F3-11E7-6C19-5C53-C53978D1D4CE}"/>
                </a:ext>
              </a:extLst>
            </p:cNvPr>
            <p:cNvSpPr/>
            <p:nvPr/>
          </p:nvSpPr>
          <p:spPr>
            <a:xfrm>
              <a:off x="1123950" y="407404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6" name="Group 5"/>
          <p:cNvGrpSpPr/>
          <p:nvPr/>
        </p:nvGrpSpPr>
        <p:grpSpPr>
          <a:xfrm>
            <a:off x="1104900" y="2525821"/>
            <a:ext cx="1577800" cy="966767"/>
            <a:chOff x="1123950" y="2449621"/>
            <a:chExt cx="1577800" cy="966767"/>
          </a:xfrm>
        </p:grpSpPr>
        <p:sp>
          <p:nvSpPr>
            <p:cNvPr id="362" name="Rectangle 361">
              <a:extLst>
                <a:ext uri="{FF2B5EF4-FFF2-40B4-BE49-F238E27FC236}">
                  <a16:creationId xmlns:a16="http://schemas.microsoft.com/office/drawing/2014/main" id="{54C16885-7110-5605-290E-B1290DE0B885}"/>
                </a:ext>
              </a:extLst>
            </p:cNvPr>
            <p:cNvSpPr/>
            <p:nvPr/>
          </p:nvSpPr>
          <p:spPr>
            <a:xfrm>
              <a:off x="1123950" y="2449621"/>
              <a:ext cx="1577800" cy="649224"/>
            </a:xfrm>
            <a:prstGeom prst="rect">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63" name="Rounded Rectangle 182">
              <a:extLst>
                <a:ext uri="{FF2B5EF4-FFF2-40B4-BE49-F238E27FC236}">
                  <a16:creationId xmlns:a16="http://schemas.microsoft.com/office/drawing/2014/main" id="{598A7BBF-EDF6-62AD-2D26-643CB387349A}"/>
                </a:ext>
              </a:extLst>
            </p:cNvPr>
            <p:cNvSpPr/>
            <p:nvPr/>
          </p:nvSpPr>
          <p:spPr>
            <a:xfrm>
              <a:off x="1123950" y="2765685"/>
              <a:ext cx="1577800" cy="650703"/>
            </a:xfrm>
            <a:prstGeom prst="roundRect">
              <a:avLst>
                <a:gd name="adj" fmla="val 50000"/>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3" name="Group 2"/>
          <p:cNvGrpSpPr/>
          <p:nvPr/>
        </p:nvGrpSpPr>
        <p:grpSpPr>
          <a:xfrm>
            <a:off x="2538012" y="5252310"/>
            <a:ext cx="2164807" cy="1018270"/>
            <a:chOff x="2538012" y="5252310"/>
            <a:chExt cx="2164807" cy="1018270"/>
          </a:xfrm>
        </p:grpSpPr>
        <p:sp>
          <p:nvSpPr>
            <p:cNvPr id="124" name="Rectangle 123">
              <a:extLst>
                <a:ext uri="{FF2B5EF4-FFF2-40B4-BE49-F238E27FC236}">
                  <a16:creationId xmlns:a16="http://schemas.microsoft.com/office/drawing/2014/main" id="{DDD2C262-7D90-B4D0-1DCD-E9E3DA42AE21}"/>
                </a:ext>
              </a:extLst>
            </p:cNvPr>
            <p:cNvSpPr/>
            <p:nvPr/>
          </p:nvSpPr>
          <p:spPr>
            <a:xfrm>
              <a:off x="2538012" y="5252310"/>
              <a:ext cx="2164807" cy="65070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5" name="Rounded Rectangle 124">
              <a:extLst>
                <a:ext uri="{FF2B5EF4-FFF2-40B4-BE49-F238E27FC236}">
                  <a16:creationId xmlns:a16="http://schemas.microsoft.com/office/drawing/2014/main" id="{D48F07D1-E901-DD64-08C2-EAF6098E9105}"/>
                </a:ext>
              </a:extLst>
            </p:cNvPr>
            <p:cNvSpPr/>
            <p:nvPr/>
          </p:nvSpPr>
          <p:spPr>
            <a:xfrm>
              <a:off x="2538012" y="5619877"/>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4" name="Group 3"/>
          <p:cNvGrpSpPr/>
          <p:nvPr/>
        </p:nvGrpSpPr>
        <p:grpSpPr>
          <a:xfrm>
            <a:off x="2538012" y="3841520"/>
            <a:ext cx="2164807" cy="966767"/>
            <a:chOff x="2538012" y="3841520"/>
            <a:chExt cx="2164807" cy="966767"/>
          </a:xfrm>
        </p:grpSpPr>
        <p:sp>
          <p:nvSpPr>
            <p:cNvPr id="126" name="Rectangle 125">
              <a:extLst>
                <a:ext uri="{FF2B5EF4-FFF2-40B4-BE49-F238E27FC236}">
                  <a16:creationId xmlns:a16="http://schemas.microsoft.com/office/drawing/2014/main" id="{6416E5D7-8D77-DC6C-E26B-26FE7FE6FEEA}"/>
                </a:ext>
              </a:extLst>
            </p:cNvPr>
            <p:cNvSpPr/>
            <p:nvPr/>
          </p:nvSpPr>
          <p:spPr>
            <a:xfrm>
              <a:off x="2538012" y="384152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7" name="Rounded Rectangle 182">
              <a:extLst>
                <a:ext uri="{FF2B5EF4-FFF2-40B4-BE49-F238E27FC236}">
                  <a16:creationId xmlns:a16="http://schemas.microsoft.com/office/drawing/2014/main" id="{C0EB81F3-11E7-6C19-5C53-C53978D1D4CE}"/>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grpSp>
        <p:nvGrpSpPr>
          <p:cNvPr id="5" name="Group 4"/>
          <p:cNvGrpSpPr/>
          <p:nvPr/>
        </p:nvGrpSpPr>
        <p:grpSpPr>
          <a:xfrm>
            <a:off x="2538012" y="2533160"/>
            <a:ext cx="2164807" cy="966767"/>
            <a:chOff x="2538012" y="2533160"/>
            <a:chExt cx="2164807" cy="966767"/>
          </a:xfrm>
        </p:grpSpPr>
        <p:sp>
          <p:nvSpPr>
            <p:cNvPr id="128" name="Rectangle 127">
              <a:extLst>
                <a:ext uri="{FF2B5EF4-FFF2-40B4-BE49-F238E27FC236}">
                  <a16:creationId xmlns:a16="http://schemas.microsoft.com/office/drawing/2014/main" id="{54C16885-7110-5605-290E-B1290DE0B885}"/>
                </a:ext>
              </a:extLst>
            </p:cNvPr>
            <p:cNvSpPr/>
            <p:nvPr/>
          </p:nvSpPr>
          <p:spPr>
            <a:xfrm>
              <a:off x="2538012" y="2533160"/>
              <a:ext cx="2164807" cy="64922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29" name="Rounded Rectangle 182">
              <a:extLst>
                <a:ext uri="{FF2B5EF4-FFF2-40B4-BE49-F238E27FC236}">
                  <a16:creationId xmlns:a16="http://schemas.microsoft.com/office/drawing/2014/main" id="{598A7BBF-EDF6-62AD-2D26-643CB387349A}"/>
                </a:ext>
              </a:extLst>
            </p:cNvPr>
            <p:cNvSpPr/>
            <p:nvPr/>
          </p:nvSpPr>
          <p:spPr>
            <a:xfrm>
              <a:off x="2538012" y="284922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sp>
        <p:nvSpPr>
          <p:cNvPr id="140" name="Rounded Rectangle 182">
            <a:extLst>
              <a:ext uri="{FF2B5EF4-FFF2-40B4-BE49-F238E27FC236}">
                <a16:creationId xmlns:a16="http://schemas.microsoft.com/office/drawing/2014/main" id="{5020638F-E30D-8AA1-1E8D-F8AAD7EE3951}"/>
              </a:ext>
            </a:extLst>
          </p:cNvPr>
          <p:cNvSpPr/>
          <p:nvPr/>
        </p:nvSpPr>
        <p:spPr>
          <a:xfrm>
            <a:off x="977625" y="1710712"/>
            <a:ext cx="3907347" cy="548640"/>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100" name="Group 99">
            <a:extLst>
              <a:ext uri="{FF2B5EF4-FFF2-40B4-BE49-F238E27FC236}">
                <a16:creationId xmlns:a16="http://schemas.microsoft.com/office/drawing/2014/main" id="{9FB8F1F8-DA39-E74E-88CA-47C2476D07E7}"/>
              </a:ext>
            </a:extLst>
          </p:cNvPr>
          <p:cNvGrpSpPr/>
          <p:nvPr/>
        </p:nvGrpSpPr>
        <p:grpSpPr>
          <a:xfrm>
            <a:off x="3852296" y="3856643"/>
            <a:ext cx="502702" cy="519558"/>
            <a:chOff x="4545766" y="3702243"/>
            <a:chExt cx="502702" cy="519558"/>
          </a:xfrm>
        </p:grpSpPr>
        <p:sp>
          <p:nvSpPr>
            <p:cNvPr id="101" name="TextBox 100">
              <a:extLst>
                <a:ext uri="{FF2B5EF4-FFF2-40B4-BE49-F238E27FC236}">
                  <a16:creationId xmlns:a16="http://schemas.microsoft.com/office/drawing/2014/main" id="{CA3FE132-E1F6-2641-A336-A4BA34F2DA1E}"/>
                </a:ext>
              </a:extLst>
            </p:cNvPr>
            <p:cNvSpPr txBox="1"/>
            <p:nvPr/>
          </p:nvSpPr>
          <p:spPr>
            <a:xfrm>
              <a:off x="4545766" y="3702243"/>
              <a:ext cx="502702"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2" name="Straight Arrow Connector 101">
              <a:extLst>
                <a:ext uri="{FF2B5EF4-FFF2-40B4-BE49-F238E27FC236}">
                  <a16:creationId xmlns:a16="http://schemas.microsoft.com/office/drawing/2014/main" id="{F5EC7FCB-0E73-7645-AA5D-7CCBFD4C9D22}"/>
                </a:ext>
              </a:extLst>
            </p:cNvPr>
            <p:cNvCxnSpPr>
              <a:cxnSpLocks/>
            </p:cNvCxnSpPr>
            <p:nvPr/>
          </p:nvCxnSpPr>
          <p:spPr>
            <a:xfrm flipV="1">
              <a:off x="4739689" y="3917933"/>
              <a:ext cx="0" cy="303868"/>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902C1CE0-52C2-BD42-8051-C3447386A559}"/>
              </a:ext>
            </a:extLst>
          </p:cNvPr>
          <p:cNvSpPr txBox="1"/>
          <p:nvPr/>
        </p:nvSpPr>
        <p:spPr>
          <a:xfrm>
            <a:off x="3947546" y="4312900"/>
            <a:ext cx="502702"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4" name="Picture 103">
            <a:extLst>
              <a:ext uri="{FF2B5EF4-FFF2-40B4-BE49-F238E27FC236}">
                <a16:creationId xmlns:a16="http://schemas.microsoft.com/office/drawing/2014/main" id="{E4F3C8BF-03C7-C94B-8EF3-735E2EA3B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232" y="3939792"/>
            <a:ext cx="109728" cy="109728"/>
          </a:xfrm>
          <a:prstGeom prst="rect">
            <a:avLst/>
          </a:prstGeom>
        </p:spPr>
      </p:pic>
      <p:sp>
        <p:nvSpPr>
          <p:cNvPr id="105" name="TextBox 104">
            <a:extLst>
              <a:ext uri="{FF2B5EF4-FFF2-40B4-BE49-F238E27FC236}">
                <a16:creationId xmlns:a16="http://schemas.microsoft.com/office/drawing/2014/main" id="{E46FE648-C68C-D641-9337-A7EDB90BD218}"/>
              </a:ext>
            </a:extLst>
          </p:cNvPr>
          <p:cNvSpPr txBox="1"/>
          <p:nvPr/>
        </p:nvSpPr>
        <p:spPr>
          <a:xfrm>
            <a:off x="4383084" y="3851987"/>
            <a:ext cx="327975"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td</a:t>
            </a:r>
            <a:r>
              <a:rPr kumimoji="0" lang="en-US"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6" name="Straight Arrow Connector 105">
            <a:extLst>
              <a:ext uri="{FF2B5EF4-FFF2-40B4-BE49-F238E27FC236}">
                <a16:creationId xmlns:a16="http://schemas.microsoft.com/office/drawing/2014/main" id="{3E127C7E-BA43-914B-A3FA-3B32FB0B7B1C}"/>
              </a:ext>
            </a:extLst>
          </p:cNvPr>
          <p:cNvCxnSpPr>
            <a:cxnSpLocks/>
          </p:cNvCxnSpPr>
          <p:nvPr/>
        </p:nvCxnSpPr>
        <p:spPr>
          <a:xfrm>
            <a:off x="2057400" y="3276600"/>
            <a:ext cx="2435882" cy="620212"/>
          </a:xfrm>
          <a:prstGeom prst="straightConnector1">
            <a:avLst/>
          </a:prstGeom>
          <a:ln w="76200">
            <a:solidFill>
              <a:srgbClr val="00B0F0"/>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FCB58450-5325-2247-9D9B-2AF17069728B}"/>
              </a:ext>
            </a:extLst>
          </p:cNvPr>
          <p:cNvGrpSpPr/>
          <p:nvPr/>
        </p:nvGrpSpPr>
        <p:grpSpPr>
          <a:xfrm>
            <a:off x="3457587" y="3855162"/>
            <a:ext cx="458262" cy="307777"/>
            <a:chOff x="4074857" y="3710287"/>
            <a:chExt cx="458262" cy="307777"/>
          </a:xfrm>
        </p:grpSpPr>
        <p:sp>
          <p:nvSpPr>
            <p:cNvPr id="108" name="TextBox 107">
              <a:extLst>
                <a:ext uri="{FF2B5EF4-FFF2-40B4-BE49-F238E27FC236}">
                  <a16:creationId xmlns:a16="http://schemas.microsoft.com/office/drawing/2014/main" id="{9A8183F4-A805-3B41-A11F-3D6C2E655897}"/>
                </a:ext>
              </a:extLst>
            </p:cNvPr>
            <p:cNvSpPr txBox="1"/>
            <p:nvPr/>
          </p:nvSpPr>
          <p:spPr>
            <a:xfrm>
              <a:off x="4074857" y="3710287"/>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cxnSp>
          <p:nvCxnSpPr>
            <p:cNvPr id="109" name="Straight Arrow Connector 108">
              <a:extLst>
                <a:ext uri="{FF2B5EF4-FFF2-40B4-BE49-F238E27FC236}">
                  <a16:creationId xmlns:a16="http://schemas.microsoft.com/office/drawing/2014/main" id="{C592DA3D-A00B-274C-85FF-4848988532FE}"/>
                </a:ext>
              </a:extLst>
            </p:cNvPr>
            <p:cNvCxnSpPr>
              <a:cxnSpLocks/>
            </p:cNvCxnSpPr>
            <p:nvPr/>
          </p:nvCxnSpPr>
          <p:spPr>
            <a:xfrm flipH="1">
              <a:off x="4350239" y="3874413"/>
              <a:ext cx="182880"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6AE3A31C-86DD-D944-B97C-770ED746D4A0}"/>
              </a:ext>
            </a:extLst>
          </p:cNvPr>
          <p:cNvSpPr txBox="1"/>
          <p:nvPr/>
        </p:nvSpPr>
        <p:spPr>
          <a:xfrm>
            <a:off x="1204083" y="3003692"/>
            <a:ext cx="1268937"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p>
        </p:txBody>
      </p:sp>
      <p:cxnSp>
        <p:nvCxnSpPr>
          <p:cNvPr id="111" name="Straight Arrow Connector 110">
            <a:extLst>
              <a:ext uri="{FF2B5EF4-FFF2-40B4-BE49-F238E27FC236}">
                <a16:creationId xmlns:a16="http://schemas.microsoft.com/office/drawing/2014/main" id="{55C7995A-1E08-4F4A-A2D0-01B0AD6F5BCC}"/>
              </a:ext>
            </a:extLst>
          </p:cNvPr>
          <p:cNvCxnSpPr>
            <a:cxnSpLocks/>
          </p:cNvCxnSpPr>
          <p:nvPr/>
        </p:nvCxnSpPr>
        <p:spPr>
          <a:xfrm>
            <a:off x="1665428" y="3157580"/>
            <a:ext cx="237744" cy="0"/>
          </a:xfrm>
          <a:prstGeom prst="straightConnector1">
            <a:avLst/>
          </a:prstGeom>
          <a:ln w="254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5E66D8BF-ED30-924E-8319-7C244C956648}"/>
              </a:ext>
            </a:extLst>
          </p:cNvPr>
          <p:cNvGrpSpPr/>
          <p:nvPr/>
        </p:nvGrpSpPr>
        <p:grpSpPr>
          <a:xfrm>
            <a:off x="3623956" y="3175406"/>
            <a:ext cx="412876" cy="733205"/>
            <a:chOff x="3347464" y="3484269"/>
            <a:chExt cx="412876" cy="733205"/>
          </a:xfrm>
        </p:grpSpPr>
        <p:cxnSp>
          <p:nvCxnSpPr>
            <p:cNvPr id="113" name="Straight Arrow Connector 112">
              <a:extLst>
                <a:ext uri="{FF2B5EF4-FFF2-40B4-BE49-F238E27FC236}">
                  <a16:creationId xmlns:a16="http://schemas.microsoft.com/office/drawing/2014/main" id="{A56A4A30-A303-1F4C-863C-E4AF37864811}"/>
                </a:ext>
              </a:extLst>
            </p:cNvPr>
            <p:cNvCxnSpPr>
              <a:cxnSpLocks/>
            </p:cNvCxnSpPr>
            <p:nvPr/>
          </p:nvCxnSpPr>
          <p:spPr>
            <a:xfrm flipV="1">
              <a:off x="3347464" y="3577394"/>
              <a:ext cx="0" cy="640080"/>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9F07BFD-1003-134A-A6C9-72DD371BF1C3}"/>
                </a:ext>
              </a:extLst>
            </p:cNvPr>
            <p:cNvCxnSpPr>
              <a:cxnSpLocks/>
            </p:cNvCxnSpPr>
            <p:nvPr/>
          </p:nvCxnSpPr>
          <p:spPr>
            <a:xfrm>
              <a:off x="3540884" y="3484269"/>
              <a:ext cx="219456" cy="0"/>
            </a:xfrm>
            <a:prstGeom prst="straightConnector1">
              <a:avLst/>
            </a:prstGeom>
            <a:ln w="25400">
              <a:solidFill>
                <a:srgbClr val="B70B0A"/>
              </a:solidFill>
              <a:tailEnd type="triangle" w="med" len="med"/>
            </a:ln>
          </p:spPr>
          <p:style>
            <a:lnRef idx="1">
              <a:schemeClr val="accent1"/>
            </a:lnRef>
            <a:fillRef idx="0">
              <a:schemeClr val="accent1"/>
            </a:fillRef>
            <a:effectRef idx="0">
              <a:schemeClr val="accent1"/>
            </a:effectRef>
            <a:fontRef idx="minor">
              <a:schemeClr val="tx1"/>
            </a:fontRef>
          </p:style>
        </p:cxnSp>
      </p:grpSp>
      <p:pic>
        <p:nvPicPr>
          <p:cNvPr id="115" name="Picture 114">
            <a:extLst>
              <a:ext uri="{FF2B5EF4-FFF2-40B4-BE49-F238E27FC236}">
                <a16:creationId xmlns:a16="http://schemas.microsoft.com/office/drawing/2014/main" id="{CFE98628-BD35-C042-9AB3-DAA0EF92C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345" y="3100845"/>
            <a:ext cx="109728" cy="109728"/>
          </a:xfrm>
          <a:prstGeom prst="rect">
            <a:avLst/>
          </a:prstGeom>
        </p:spPr>
      </p:pic>
      <p:sp>
        <p:nvSpPr>
          <p:cNvPr id="116" name="TextBox 115">
            <a:extLst>
              <a:ext uri="{FF2B5EF4-FFF2-40B4-BE49-F238E27FC236}">
                <a16:creationId xmlns:a16="http://schemas.microsoft.com/office/drawing/2014/main" id="{3537EA08-E8DD-8641-8DA5-95236E5E8AF0}"/>
              </a:ext>
            </a:extLst>
          </p:cNvPr>
          <p:cNvSpPr txBox="1"/>
          <p:nvPr/>
        </p:nvSpPr>
        <p:spPr>
          <a:xfrm>
            <a:off x="2608606" y="3003692"/>
            <a:ext cx="50270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B44C7DA0-BC8F-B84F-850C-4CB0FA9B9C7C}"/>
              </a:ext>
            </a:extLst>
          </p:cNvPr>
          <p:cNvSpPr txBox="1"/>
          <p:nvPr/>
        </p:nvSpPr>
        <p:spPr>
          <a:xfrm>
            <a:off x="4033673" y="3003692"/>
            <a:ext cx="502702" cy="307777"/>
          </a:xfrm>
          <a:prstGeom prst="rect">
            <a:avLst/>
          </a:prstGeom>
          <a:noFill/>
        </p:spPr>
        <p:txBody>
          <a:bodyPr wrap="none" lIns="45720" rIns="4572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3354D79C-AD71-AC49-92A1-6BD5B0376C2A}"/>
              </a:ext>
            </a:extLst>
          </p:cNvPr>
          <p:cNvSpPr txBox="1"/>
          <p:nvPr/>
        </p:nvSpPr>
        <p:spPr>
          <a:xfrm>
            <a:off x="3458580" y="3003692"/>
            <a:ext cx="332783" cy="307777"/>
          </a:xfrm>
          <a:prstGeom prst="rect">
            <a:avLst/>
          </a:prstGeom>
          <a:noFill/>
        </p:spPr>
        <p:txBody>
          <a:bodyPr wrap="none" lIns="45720" rIns="4572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t>
            </a:r>
          </a:p>
        </p:txBody>
      </p:sp>
      <p:sp>
        <p:nvSpPr>
          <p:cNvPr id="119" name="TextBox 118">
            <a:extLst>
              <a:ext uri="{FF2B5EF4-FFF2-40B4-BE49-F238E27FC236}">
                <a16:creationId xmlns:a16="http://schemas.microsoft.com/office/drawing/2014/main" id="{F4E1BE0B-76FA-BD46-BAB6-146432E30235}"/>
              </a:ext>
            </a:extLst>
          </p:cNvPr>
          <p:cNvSpPr txBox="1"/>
          <p:nvPr/>
        </p:nvSpPr>
        <p:spPr>
          <a:xfrm rot="859262">
            <a:off x="1755368" y="3440342"/>
            <a:ext cx="15921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D1FF"/>
                </a:solidFill>
                <a:effectLst/>
                <a:uLnTx/>
                <a:uFillTx/>
                <a:latin typeface="Arial"/>
                <a:ea typeface="+mn-ea"/>
                <a:cs typeface="+mn-cs"/>
              </a:rPr>
              <a:t>Reconstruction (tdR)</a:t>
            </a:r>
          </a:p>
        </p:txBody>
      </p:sp>
      <p:sp>
        <p:nvSpPr>
          <p:cNvPr id="73" name="Rectangle 72">
            <a:extLst>
              <a:ext uri="{FF2B5EF4-FFF2-40B4-BE49-F238E27FC236}">
                <a16:creationId xmlns:a16="http://schemas.microsoft.com/office/drawing/2014/main" id="{01CE18FF-857F-3B42-A4EF-2E425E391108}"/>
              </a:ext>
            </a:extLst>
          </p:cNvPr>
          <p:cNvSpPr/>
          <p:nvPr/>
        </p:nvSpPr>
        <p:spPr>
          <a:xfrm>
            <a:off x="1088837" y="1360708"/>
            <a:ext cx="1527982"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Prior state: i+2</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525078CC-ABB6-D447-AD17-1199EF1ECC75}"/>
              </a:ext>
            </a:extLst>
          </p:cNvPr>
          <p:cNvSpPr/>
          <p:nvPr/>
        </p:nvSpPr>
        <p:spPr>
          <a:xfrm>
            <a:off x="2767781" y="1360708"/>
            <a:ext cx="1779654"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Current state: i+3</a:t>
            </a:r>
            <a:endParaRPr kumimoji="0" lang="en-US" sz="1600" b="0" i="1" u="none" strike="noStrike" kern="1200" cap="none" spc="0" normalizeH="0" baseline="0" noProof="0" dirty="0">
              <a:ln>
                <a:noFill/>
              </a:ln>
              <a:solidFill>
                <a:srgbClr val="FFFF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A236E8F7-49D0-D2C5-D20C-37AB8FAB409D}"/>
              </a:ext>
            </a:extLst>
          </p:cNvPr>
          <p:cNvSpPr/>
          <p:nvPr/>
        </p:nvSpPr>
        <p:spPr>
          <a:xfrm>
            <a:off x="3910770" y="6477219"/>
            <a:ext cx="19928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Bottom-up route</a:t>
            </a:r>
          </a:p>
        </p:txBody>
      </p:sp>
      <p:sp>
        <p:nvSpPr>
          <p:cNvPr id="9" name="TextBox 8">
            <a:extLst>
              <a:ext uri="{FF2B5EF4-FFF2-40B4-BE49-F238E27FC236}">
                <a16:creationId xmlns:a16="http://schemas.microsoft.com/office/drawing/2014/main" id="{AC5101CB-26F0-07E2-57F3-1C20CC086DDA}"/>
              </a:ext>
            </a:extLst>
          </p:cNvPr>
          <p:cNvSpPr txBox="1"/>
          <p:nvPr/>
        </p:nvSpPr>
        <p:spPr>
          <a:xfrm>
            <a:off x="3677710" y="78815"/>
            <a:ext cx="48365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What</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1" u="sng" strike="noStrike" kern="1200" cap="none" spc="0" normalizeH="0" baseline="0" noProof="0" dirty="0">
                <a:ln>
                  <a:noFill/>
                </a:ln>
                <a:solidFill>
                  <a:srgbClr val="FFFF00"/>
                </a:solidFill>
                <a:effectLst/>
                <a:uLnTx/>
                <a:uFillTx/>
                <a:latin typeface="Arial"/>
                <a:ea typeface="+mn-ea"/>
                <a:cs typeface="+mn-cs"/>
              </a:rPr>
              <a:t>is</a:t>
            </a:r>
            <a:r>
              <a:rPr kumimoji="0" lang="en-US" sz="2800" b="1" i="1" u="none" strike="noStrike" kern="1200" cap="none" spc="0" normalizeH="0" baseline="0" noProof="0" dirty="0">
                <a:ln>
                  <a:noFill/>
                </a:ln>
                <a:solidFill>
                  <a:srgbClr val="FFFF00"/>
                </a:solidFill>
                <a:effectLst/>
                <a:uLnTx/>
                <a:uFillTx/>
                <a:latin typeface="Arial"/>
                <a:ea typeface="+mn-ea"/>
                <a:cs typeface="+mn-cs"/>
              </a:rPr>
              <a:t> </a:t>
            </a:r>
            <a:r>
              <a:rPr kumimoji="0" lang="en-US" sz="2800" b="1" i="0" u="none" strike="noStrike" kern="1200" cap="none" spc="0" normalizeH="0" baseline="0" noProof="0" dirty="0">
                <a:ln>
                  <a:noFill/>
                </a:ln>
                <a:solidFill>
                  <a:srgbClr val="FFFF00"/>
                </a:solidFill>
                <a:effectLst/>
                <a:uLnTx/>
                <a:uFillTx/>
                <a:latin typeface="Arial"/>
                <a:ea typeface="+mn-ea"/>
                <a:cs typeface="+mn-cs"/>
              </a:rPr>
              <a:t>Predictive Coding?</a:t>
            </a:r>
          </a:p>
        </p:txBody>
      </p:sp>
      <p:sp>
        <p:nvSpPr>
          <p:cNvPr id="11" name="Rectangle 10">
            <a:extLst>
              <a:ext uri="{FF2B5EF4-FFF2-40B4-BE49-F238E27FC236}">
                <a16:creationId xmlns:a16="http://schemas.microsoft.com/office/drawing/2014/main" id="{AF4AA972-E7F4-5AA4-F32E-661D1349DDA7}"/>
              </a:ext>
            </a:extLst>
          </p:cNvPr>
          <p:cNvSpPr/>
          <p:nvPr/>
        </p:nvSpPr>
        <p:spPr>
          <a:xfrm>
            <a:off x="3836451" y="578678"/>
            <a:ext cx="4807727" cy="338554"/>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Mumford, 1992; Rao &amp; Ballard, 1999; Spratling, 2016</a:t>
            </a:r>
          </a:p>
        </p:txBody>
      </p:sp>
      <p:sp>
        <p:nvSpPr>
          <p:cNvPr id="10" name="Rectangle 9">
            <a:extLst>
              <a:ext uri="{FF2B5EF4-FFF2-40B4-BE49-F238E27FC236}">
                <a16:creationId xmlns:a16="http://schemas.microsoft.com/office/drawing/2014/main" id="{EBAE4C52-879D-1AB9-0F19-51329BD80C05}"/>
              </a:ext>
            </a:extLst>
          </p:cNvPr>
          <p:cNvSpPr/>
          <p:nvPr/>
        </p:nvSpPr>
        <p:spPr>
          <a:xfrm>
            <a:off x="6656497" y="1795589"/>
            <a:ext cx="34163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solidFill>
                <a:latin typeface="Arial"/>
              </a:rPr>
              <a:t>Two types of units at each layer</a:t>
            </a:r>
            <a:endParaRPr kumimoji="0" lang="en-US" sz="1800" b="0" i="0" u="none" strike="noStrike" kern="1200" cap="none" spc="0" normalizeH="0" baseline="0" noProof="0" dirty="0">
              <a:ln>
                <a:noFill/>
              </a:ln>
              <a:solidFill>
                <a:schemeClr val="accent6"/>
              </a:solidFill>
              <a:effectLst/>
              <a:uLnTx/>
              <a:uFillTx/>
              <a:latin typeface="Arial"/>
            </a:endParaRPr>
          </a:p>
        </p:txBody>
      </p:sp>
      <p:sp>
        <p:nvSpPr>
          <p:cNvPr id="12" name="Rectangle 11">
            <a:extLst>
              <a:ext uri="{FF2B5EF4-FFF2-40B4-BE49-F238E27FC236}">
                <a16:creationId xmlns:a16="http://schemas.microsoft.com/office/drawing/2014/main" id="{17B8653D-5C07-5D6C-DA08-AB87AFBE088C}"/>
              </a:ext>
            </a:extLst>
          </p:cNvPr>
          <p:cNvSpPr/>
          <p:nvPr/>
        </p:nvSpPr>
        <p:spPr>
          <a:xfrm>
            <a:off x="6656497" y="4713279"/>
            <a:ext cx="3749744" cy="892552"/>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a:solidFill>
                  <a:srgbClr val="FFFFFF"/>
                </a:solidFill>
                <a:latin typeface="Arial"/>
              </a:rPr>
              <a:t>A</a:t>
            </a:r>
            <a:r>
              <a:rPr kumimoji="0" lang="en-US" sz="1800" b="0" i="0" u="none" strike="noStrike" kern="1200" cap="none" spc="0" normalizeH="0" baseline="0" noProof="0" dirty="0" err="1">
                <a:ln>
                  <a:noFill/>
                </a:ln>
                <a:solidFill>
                  <a:srgbClr val="FFFFFF"/>
                </a:solidFill>
                <a:effectLst/>
                <a:uLnTx/>
                <a:uFillTx/>
                <a:latin typeface="Arial"/>
                <a:ea typeface="+mn-ea"/>
                <a:cs typeface="+mn-cs"/>
              </a:rPr>
              <a:t>pproximates</a:t>
            </a:r>
            <a:r>
              <a:rPr kumimoji="0" lang="en-US" sz="1800" b="0" i="0" u="none" strike="noStrike" kern="1200" cap="none" spc="0" normalizeH="0" baseline="0" noProof="0" dirty="0">
                <a:ln>
                  <a:noFill/>
                </a:ln>
                <a:solidFill>
                  <a:srgbClr val="FFFFFF"/>
                </a:solidFill>
                <a:effectLst/>
                <a:uLnTx/>
                <a:uFillTx/>
                <a:latin typeface="Arial"/>
                <a:ea typeface="+mn-ea"/>
                <a:cs typeface="+mn-cs"/>
              </a:rPr>
              <a:t> Bayesian inference: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Infer ”cause” of bottom-up input</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925DCE9E-7D98-BF2A-F14E-926E7732C53D}"/>
              </a:ext>
            </a:extLst>
          </p:cNvPr>
          <p:cNvSpPr txBox="1"/>
          <p:nvPr/>
        </p:nvSpPr>
        <p:spPr>
          <a:xfrm>
            <a:off x="6656497" y="3948364"/>
            <a:ext cx="3749744" cy="646331"/>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Minimizes information redundancy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across cortical hierarchy</a:t>
            </a:r>
          </a:p>
        </p:txBody>
      </p:sp>
      <p:sp>
        <p:nvSpPr>
          <p:cNvPr id="14" name="Rectangle 13">
            <a:extLst>
              <a:ext uri="{FF2B5EF4-FFF2-40B4-BE49-F238E27FC236}">
                <a16:creationId xmlns:a16="http://schemas.microsoft.com/office/drawing/2014/main" id="{77E939FD-2CF2-84B9-6284-3FE70848B924}"/>
              </a:ext>
            </a:extLst>
          </p:cNvPr>
          <p:cNvSpPr/>
          <p:nvPr/>
        </p:nvSpPr>
        <p:spPr>
          <a:xfrm>
            <a:off x="6656497" y="2647137"/>
            <a:ext cx="39934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Feedforward &amp; feedback connections</a:t>
            </a:r>
          </a:p>
        </p:txBody>
      </p:sp>
      <p:grpSp>
        <p:nvGrpSpPr>
          <p:cNvPr id="15" name="Group 14">
            <a:extLst>
              <a:ext uri="{FF2B5EF4-FFF2-40B4-BE49-F238E27FC236}">
                <a16:creationId xmlns:a16="http://schemas.microsoft.com/office/drawing/2014/main" id="{13F5BAB3-E798-B6D0-09CE-E00BE3D8A636}"/>
              </a:ext>
            </a:extLst>
          </p:cNvPr>
          <p:cNvGrpSpPr/>
          <p:nvPr/>
        </p:nvGrpSpPr>
        <p:grpSpPr>
          <a:xfrm>
            <a:off x="5767271" y="1325696"/>
            <a:ext cx="5557933" cy="2451062"/>
            <a:chOff x="5767271" y="1325696"/>
            <a:chExt cx="5557933" cy="2451062"/>
          </a:xfrm>
        </p:grpSpPr>
        <p:sp>
          <p:nvSpPr>
            <p:cNvPr id="16" name="Rectangle 15">
              <a:extLst>
                <a:ext uri="{FF2B5EF4-FFF2-40B4-BE49-F238E27FC236}">
                  <a16:creationId xmlns:a16="http://schemas.microsoft.com/office/drawing/2014/main" id="{53805DFB-29B8-451F-E21A-BA1FC97816CB}"/>
                </a:ext>
              </a:extLst>
            </p:cNvPr>
            <p:cNvSpPr/>
            <p:nvPr/>
          </p:nvSpPr>
          <p:spPr>
            <a:xfrm>
              <a:off x="5767271" y="3407426"/>
              <a:ext cx="555793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Arial"/>
                  <a:ea typeface="+mn-ea"/>
                  <a:cs typeface="+mn-cs"/>
                </a:rPr>
                <a:t>…that implements a particular optimization algorithm</a:t>
              </a:r>
            </a:p>
          </p:txBody>
        </p:sp>
        <p:sp>
          <p:nvSpPr>
            <p:cNvPr id="17" name="Rectangle 16">
              <a:extLst>
                <a:ext uri="{FF2B5EF4-FFF2-40B4-BE49-F238E27FC236}">
                  <a16:creationId xmlns:a16="http://schemas.microsoft.com/office/drawing/2014/main" id="{AF8B975B-C2E4-31C0-6B1D-CE1209404D19}"/>
                </a:ext>
              </a:extLst>
            </p:cNvPr>
            <p:cNvSpPr/>
            <p:nvPr/>
          </p:nvSpPr>
          <p:spPr>
            <a:xfrm>
              <a:off x="5767271" y="1325696"/>
              <a:ext cx="377962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accent6"/>
                  </a:solidFill>
                  <a:effectLst/>
                  <a:uLnTx/>
                  <a:uFillTx/>
                  <a:latin typeface="Arial"/>
                  <a:ea typeface="+mn-ea"/>
                  <a:cs typeface="+mn-cs"/>
                </a:rPr>
                <a:t>A particular network architecture… </a:t>
              </a:r>
            </a:p>
          </p:txBody>
        </p:sp>
      </p:grpSp>
      <p:sp>
        <p:nvSpPr>
          <p:cNvPr id="18" name="Rectangle 17">
            <a:extLst>
              <a:ext uri="{FF2B5EF4-FFF2-40B4-BE49-F238E27FC236}">
                <a16:creationId xmlns:a16="http://schemas.microsoft.com/office/drawing/2014/main" id="{1ED7C3AE-3D74-3686-1DF7-767AB56A7A08}"/>
              </a:ext>
            </a:extLst>
          </p:cNvPr>
          <p:cNvSpPr/>
          <p:nvPr/>
        </p:nvSpPr>
        <p:spPr>
          <a:xfrm>
            <a:off x="6656497" y="2221363"/>
            <a:ext cx="31854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Bottom-up &amp; top-down routes</a:t>
            </a:r>
          </a:p>
        </p:txBody>
      </p:sp>
    </p:spTree>
    <p:extLst>
      <p:ext uri="{BB962C8B-B14F-4D97-AF65-F5344CB8AC3E}">
        <p14:creationId xmlns:p14="http://schemas.microsoft.com/office/powerpoint/2010/main" val="668607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Box 298">
            <a:extLst>
              <a:ext uri="{FF2B5EF4-FFF2-40B4-BE49-F238E27FC236}">
                <a16:creationId xmlns:a16="http://schemas.microsoft.com/office/drawing/2014/main" id="{318BAACF-64C6-8F1C-1435-E05C87E041A0}"/>
              </a:ext>
            </a:extLst>
          </p:cNvPr>
          <p:cNvSpPr txBox="1"/>
          <p:nvPr/>
        </p:nvSpPr>
        <p:spPr>
          <a:xfrm>
            <a:off x="-669736" y="110313"/>
            <a:ext cx="1423283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00"/>
                </a:solidFill>
                <a:effectLst/>
                <a:uLnTx/>
                <a:uFillTx/>
                <a:latin typeface="Arial"/>
                <a:ea typeface="+mn-ea"/>
                <a:cs typeface="+mn-cs"/>
              </a:rPr>
              <a:t>An implemented predictive coding model of language processing…</a:t>
            </a:r>
          </a:p>
        </p:txBody>
      </p:sp>
      <p:pic>
        <p:nvPicPr>
          <p:cNvPr id="210" name="Picture 209"/>
          <p:cNvPicPr>
            <a:picLocks noChangeAspect="1"/>
          </p:cNvPicPr>
          <p:nvPr/>
        </p:nvPicPr>
        <p:blipFill rotWithShape="1">
          <a:blip r:embed="rId3">
            <a:extLst>
              <a:ext uri="{28A0092B-C50C-407E-A947-70E740481C1C}">
                <a14:useLocalDpi xmlns:a14="http://schemas.microsoft.com/office/drawing/2010/main" val="0"/>
              </a:ext>
            </a:extLst>
          </a:blip>
          <a:srcRect l="7120" t="-1" b="24095"/>
          <a:stretch/>
        </p:blipFill>
        <p:spPr>
          <a:xfrm>
            <a:off x="8610789" y="5879433"/>
            <a:ext cx="807356" cy="806417"/>
          </a:xfrm>
          <a:prstGeom prst="rect">
            <a:avLst/>
          </a:prstGeom>
        </p:spPr>
      </p:pic>
      <p:pic>
        <p:nvPicPr>
          <p:cNvPr id="211" name="Picture 210"/>
          <p:cNvPicPr>
            <a:picLocks noChangeAspect="1"/>
          </p:cNvPicPr>
          <p:nvPr/>
        </p:nvPicPr>
        <p:blipFill rotWithShape="1">
          <a:blip r:embed="rId4">
            <a:extLst>
              <a:ext uri="{28A0092B-C50C-407E-A947-70E740481C1C}">
                <a14:useLocalDpi xmlns:a14="http://schemas.microsoft.com/office/drawing/2010/main" val="0"/>
              </a:ext>
            </a:extLst>
          </a:blip>
          <a:srcRect t="15293" b="3042"/>
          <a:stretch/>
        </p:blipFill>
        <p:spPr>
          <a:xfrm>
            <a:off x="9415175" y="5879718"/>
            <a:ext cx="807356" cy="805847"/>
          </a:xfrm>
          <a:prstGeom prst="rect">
            <a:avLst/>
          </a:prstGeom>
        </p:spPr>
      </p:pic>
      <p:pic>
        <p:nvPicPr>
          <p:cNvPr id="269" name="Picture 268"/>
          <p:cNvPicPr>
            <a:picLocks noChangeAspect="1"/>
          </p:cNvPicPr>
          <p:nvPr/>
        </p:nvPicPr>
        <p:blipFill rotWithShape="1">
          <a:blip r:embed="rId5">
            <a:extLst>
              <a:ext uri="{28A0092B-C50C-407E-A947-70E740481C1C}">
                <a14:useLocalDpi xmlns:a14="http://schemas.microsoft.com/office/drawing/2010/main" val="0"/>
              </a:ext>
            </a:extLst>
          </a:blip>
          <a:srcRect l="5125" t="5337" b="22024"/>
          <a:stretch/>
        </p:blipFill>
        <p:spPr>
          <a:xfrm>
            <a:off x="11021264" y="5878963"/>
            <a:ext cx="795763" cy="807356"/>
          </a:xfrm>
          <a:prstGeom prst="rect">
            <a:avLst/>
          </a:prstGeom>
        </p:spPr>
      </p:pic>
      <p:pic>
        <p:nvPicPr>
          <p:cNvPr id="270" name="Picture 269"/>
          <p:cNvPicPr>
            <a:picLocks noChangeAspect="1"/>
          </p:cNvPicPr>
          <p:nvPr/>
        </p:nvPicPr>
        <p:blipFill rotWithShape="1">
          <a:blip r:embed="rId6">
            <a:extLst>
              <a:ext uri="{28A0092B-C50C-407E-A947-70E740481C1C}">
                <a14:useLocalDpi xmlns:a14="http://schemas.microsoft.com/office/drawing/2010/main" val="0"/>
              </a:ext>
            </a:extLst>
          </a:blip>
          <a:srcRect l="21808" t="22096" r="26874" b="43690"/>
          <a:stretch/>
        </p:blipFill>
        <p:spPr>
          <a:xfrm>
            <a:off x="10219561" y="5880305"/>
            <a:ext cx="804672" cy="804672"/>
          </a:xfrm>
          <a:prstGeom prst="rect">
            <a:avLst/>
          </a:prstGeom>
        </p:spPr>
      </p:pic>
      <p:grpSp>
        <p:nvGrpSpPr>
          <p:cNvPr id="21" name="Group 20">
            <a:extLst>
              <a:ext uri="{FF2B5EF4-FFF2-40B4-BE49-F238E27FC236}">
                <a16:creationId xmlns:a16="http://schemas.microsoft.com/office/drawing/2014/main" id="{D0CE56E5-45C8-2F95-D54D-4B90A7F932DA}"/>
              </a:ext>
            </a:extLst>
          </p:cNvPr>
          <p:cNvGrpSpPr/>
          <p:nvPr/>
        </p:nvGrpSpPr>
        <p:grpSpPr>
          <a:xfrm>
            <a:off x="2881525" y="758401"/>
            <a:ext cx="4635194" cy="5341197"/>
            <a:chOff x="249778" y="1201897"/>
            <a:chExt cx="4635194" cy="5341197"/>
          </a:xfrm>
        </p:grpSpPr>
        <p:sp>
          <p:nvSpPr>
            <p:cNvPr id="407" name="Rectangle 406">
              <a:extLst>
                <a:ext uri="{FF2B5EF4-FFF2-40B4-BE49-F238E27FC236}">
                  <a16:creationId xmlns:a16="http://schemas.microsoft.com/office/drawing/2014/main" id="{DDD2C262-7D90-B4D0-1DCD-E9E3DA42AE21}"/>
                </a:ext>
              </a:extLst>
            </p:cNvPr>
            <p:cNvSpPr/>
            <p:nvPr/>
          </p:nvSpPr>
          <p:spPr>
            <a:xfrm>
              <a:off x="2538012" y="5252310"/>
              <a:ext cx="2164807" cy="65070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08" name="Rounded Rectangle 407">
              <a:extLst>
                <a:ext uri="{FF2B5EF4-FFF2-40B4-BE49-F238E27FC236}">
                  <a16:creationId xmlns:a16="http://schemas.microsoft.com/office/drawing/2014/main" id="{D48F07D1-E901-DD64-08C2-EAF6098E9105}"/>
                </a:ext>
              </a:extLst>
            </p:cNvPr>
            <p:cNvSpPr/>
            <p:nvPr/>
          </p:nvSpPr>
          <p:spPr>
            <a:xfrm>
              <a:off x="2538012" y="5619877"/>
              <a:ext cx="2164807" cy="650703"/>
            </a:xfrm>
            <a:prstGeom prst="roundRect">
              <a:avLst>
                <a:gd name="adj" fmla="val 50000"/>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409" name="Rectangle 408">
              <a:extLst>
                <a:ext uri="{FF2B5EF4-FFF2-40B4-BE49-F238E27FC236}">
                  <a16:creationId xmlns:a16="http://schemas.microsoft.com/office/drawing/2014/main" id="{6416E5D7-8D77-DC6C-E26B-26FE7FE6FEEA}"/>
                </a:ext>
              </a:extLst>
            </p:cNvPr>
            <p:cNvSpPr/>
            <p:nvPr/>
          </p:nvSpPr>
          <p:spPr>
            <a:xfrm>
              <a:off x="2538012" y="3841520"/>
              <a:ext cx="2164807" cy="649224"/>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10" name="Rounded Rectangle 182">
              <a:extLst>
                <a:ext uri="{FF2B5EF4-FFF2-40B4-BE49-F238E27FC236}">
                  <a16:creationId xmlns:a16="http://schemas.microsoft.com/office/drawing/2014/main" id="{C0EB81F3-11E7-6C19-5C53-C53978D1D4CE}"/>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411" name="Rectangle 410">
              <a:extLst>
                <a:ext uri="{FF2B5EF4-FFF2-40B4-BE49-F238E27FC236}">
                  <a16:creationId xmlns:a16="http://schemas.microsoft.com/office/drawing/2014/main" id="{54C16885-7110-5605-290E-B1290DE0B885}"/>
                </a:ext>
              </a:extLst>
            </p:cNvPr>
            <p:cNvSpPr/>
            <p:nvPr/>
          </p:nvSpPr>
          <p:spPr>
            <a:xfrm>
              <a:off x="2538012" y="2533160"/>
              <a:ext cx="2164807" cy="649224"/>
            </a:xfrm>
            <a:prstGeom prst="rect">
              <a:avLst/>
            </a:prstGeom>
            <a:noFill/>
            <a:ln w="254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12" name="Rounded Rectangle 182">
              <a:extLst>
                <a:ext uri="{FF2B5EF4-FFF2-40B4-BE49-F238E27FC236}">
                  <a16:creationId xmlns:a16="http://schemas.microsoft.com/office/drawing/2014/main" id="{598A7BBF-EDF6-62AD-2D26-643CB387349A}"/>
                </a:ext>
              </a:extLst>
            </p:cNvPr>
            <p:cNvSpPr/>
            <p:nvPr/>
          </p:nvSpPr>
          <p:spPr>
            <a:xfrm>
              <a:off x="2538012" y="2849224"/>
              <a:ext cx="2164807" cy="650703"/>
            </a:xfrm>
            <a:prstGeom prst="roundRect">
              <a:avLst>
                <a:gd name="adj" fmla="val 50000"/>
              </a:avLst>
            </a:prstGeom>
            <a:solidFill>
              <a:schemeClr val="bg1"/>
            </a:solidFill>
            <a:ln>
              <a:solidFill>
                <a:srgbClr val="FF4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423" name="Rounded Rectangle 182">
              <a:extLst>
                <a:ext uri="{FF2B5EF4-FFF2-40B4-BE49-F238E27FC236}">
                  <a16:creationId xmlns:a16="http://schemas.microsoft.com/office/drawing/2014/main" id="{5020638F-E30D-8AA1-1E8D-F8AAD7EE3951}"/>
                </a:ext>
              </a:extLst>
            </p:cNvPr>
            <p:cNvSpPr/>
            <p:nvPr/>
          </p:nvSpPr>
          <p:spPr>
            <a:xfrm>
              <a:off x="2538012" y="1710712"/>
              <a:ext cx="2346960" cy="548640"/>
            </a:xfrm>
            <a:prstGeom prst="roundRect">
              <a:avLst>
                <a:gd name="adj" fmla="val 50000"/>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427" name="Group 426"/>
            <p:cNvGrpSpPr/>
            <p:nvPr/>
          </p:nvGrpSpPr>
          <p:grpSpPr>
            <a:xfrm>
              <a:off x="4504615" y="1843778"/>
              <a:ext cx="122013" cy="822960"/>
              <a:chOff x="4373541" y="2029838"/>
              <a:chExt cx="122013" cy="640080"/>
            </a:xfrm>
          </p:grpSpPr>
          <p:cxnSp>
            <p:nvCxnSpPr>
              <p:cNvPr id="428" name="Straight Arrow Connector 427">
                <a:extLst>
                  <a:ext uri="{FF2B5EF4-FFF2-40B4-BE49-F238E27FC236}">
                    <a16:creationId xmlns:a16="http://schemas.microsoft.com/office/drawing/2014/main" id="{2FF117A0-1454-8FCD-0625-131C852D9AEE}"/>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9" name="Straight Arrow Connector 428">
                <a:extLst>
                  <a:ext uri="{FF2B5EF4-FFF2-40B4-BE49-F238E27FC236}">
                    <a16:creationId xmlns:a16="http://schemas.microsoft.com/office/drawing/2014/main" id="{D990C2AD-FA54-2B79-1E44-8D9BC2FB147D}"/>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grpSp>
          <p:nvGrpSpPr>
            <p:cNvPr id="430" name="Group 429"/>
            <p:cNvGrpSpPr/>
            <p:nvPr/>
          </p:nvGrpSpPr>
          <p:grpSpPr>
            <a:xfrm>
              <a:off x="4504615" y="3166947"/>
              <a:ext cx="122013" cy="822960"/>
              <a:chOff x="4373541" y="2029838"/>
              <a:chExt cx="122013" cy="640080"/>
            </a:xfrm>
          </p:grpSpPr>
          <p:cxnSp>
            <p:nvCxnSpPr>
              <p:cNvPr id="431" name="Straight Arrow Connector 430">
                <a:extLst>
                  <a:ext uri="{FF2B5EF4-FFF2-40B4-BE49-F238E27FC236}">
                    <a16:creationId xmlns:a16="http://schemas.microsoft.com/office/drawing/2014/main" id="{2FF117A0-1454-8FCD-0625-131C852D9AEE}"/>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a:extLst>
                  <a:ext uri="{FF2B5EF4-FFF2-40B4-BE49-F238E27FC236}">
                    <a16:creationId xmlns:a16="http://schemas.microsoft.com/office/drawing/2014/main" id="{D990C2AD-FA54-2B79-1E44-8D9BC2FB147D}"/>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4504615" y="4554771"/>
              <a:ext cx="122013" cy="822960"/>
              <a:chOff x="4373541" y="2029838"/>
              <a:chExt cx="122013" cy="640080"/>
            </a:xfrm>
          </p:grpSpPr>
          <p:cxnSp>
            <p:nvCxnSpPr>
              <p:cNvPr id="434" name="Straight Arrow Connector 433">
                <a:extLst>
                  <a:ext uri="{FF2B5EF4-FFF2-40B4-BE49-F238E27FC236}">
                    <a16:creationId xmlns:a16="http://schemas.microsoft.com/office/drawing/2014/main" id="{2FF117A0-1454-8FCD-0625-131C852D9AEE}"/>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5" name="Straight Arrow Connector 434">
                <a:extLst>
                  <a:ext uri="{FF2B5EF4-FFF2-40B4-BE49-F238E27FC236}">
                    <a16:creationId xmlns:a16="http://schemas.microsoft.com/office/drawing/2014/main" id="{D990C2AD-FA54-2B79-1E44-8D9BC2FB147D}"/>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cxnSp>
          <p:nvCxnSpPr>
            <p:cNvPr id="436" name="Straight Arrow Connector 435">
              <a:extLst>
                <a:ext uri="{FF2B5EF4-FFF2-40B4-BE49-F238E27FC236}">
                  <a16:creationId xmlns:a16="http://schemas.microsoft.com/office/drawing/2014/main" id="{2FF117A0-1454-8FCD-0625-131C852D9AEE}"/>
                </a:ext>
              </a:extLst>
            </p:cNvPr>
            <p:cNvCxnSpPr>
              <a:cxnSpLocks/>
            </p:cNvCxnSpPr>
            <p:nvPr/>
          </p:nvCxnSpPr>
          <p:spPr>
            <a:xfrm>
              <a:off x="2798768" y="1930439"/>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a:extLst>
                <a:ext uri="{FF2B5EF4-FFF2-40B4-BE49-F238E27FC236}">
                  <a16:creationId xmlns:a16="http://schemas.microsoft.com/office/drawing/2014/main" id="{D990C2AD-FA54-2B79-1E44-8D9BC2FB147D}"/>
                </a:ext>
              </a:extLst>
            </p:cNvPr>
            <p:cNvCxnSpPr>
              <a:cxnSpLocks/>
            </p:cNvCxnSpPr>
            <p:nvPr/>
          </p:nvCxnSpPr>
          <p:spPr>
            <a:xfrm flipV="1">
              <a:off x="2668131" y="2687055"/>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a:extLst>
                <a:ext uri="{FF2B5EF4-FFF2-40B4-BE49-F238E27FC236}">
                  <a16:creationId xmlns:a16="http://schemas.microsoft.com/office/drawing/2014/main" id="{2FF117A0-1454-8FCD-0625-131C852D9AEE}"/>
                </a:ext>
              </a:extLst>
            </p:cNvPr>
            <p:cNvCxnSpPr>
              <a:cxnSpLocks/>
            </p:cNvCxnSpPr>
            <p:nvPr/>
          </p:nvCxnSpPr>
          <p:spPr>
            <a:xfrm>
              <a:off x="2798768" y="3253416"/>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a:extLst>
                <a:ext uri="{FF2B5EF4-FFF2-40B4-BE49-F238E27FC236}">
                  <a16:creationId xmlns:a16="http://schemas.microsoft.com/office/drawing/2014/main" id="{2FF117A0-1454-8FCD-0625-131C852D9AEE}"/>
                </a:ext>
              </a:extLst>
            </p:cNvPr>
            <p:cNvCxnSpPr>
              <a:cxnSpLocks/>
            </p:cNvCxnSpPr>
            <p:nvPr/>
          </p:nvCxnSpPr>
          <p:spPr>
            <a:xfrm>
              <a:off x="2797366" y="4665646"/>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a:extLst>
                <a:ext uri="{FF2B5EF4-FFF2-40B4-BE49-F238E27FC236}">
                  <a16:creationId xmlns:a16="http://schemas.microsoft.com/office/drawing/2014/main" id="{D990C2AD-FA54-2B79-1E44-8D9BC2FB147D}"/>
                </a:ext>
              </a:extLst>
            </p:cNvPr>
            <p:cNvCxnSpPr>
              <a:cxnSpLocks/>
            </p:cNvCxnSpPr>
            <p:nvPr/>
          </p:nvCxnSpPr>
          <p:spPr>
            <a:xfrm flipV="1">
              <a:off x="2668131" y="3993492"/>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a:extLst>
                <a:ext uri="{FF2B5EF4-FFF2-40B4-BE49-F238E27FC236}">
                  <a16:creationId xmlns:a16="http://schemas.microsoft.com/office/drawing/2014/main" id="{D990C2AD-FA54-2B79-1E44-8D9BC2FB147D}"/>
                </a:ext>
              </a:extLst>
            </p:cNvPr>
            <p:cNvCxnSpPr>
              <a:cxnSpLocks/>
            </p:cNvCxnSpPr>
            <p:nvPr/>
          </p:nvCxnSpPr>
          <p:spPr>
            <a:xfrm flipV="1">
              <a:off x="2668131" y="5428922"/>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2FF117A0-1454-8FCD-0625-131C852D9AEE}"/>
                </a:ext>
              </a:extLst>
            </p:cNvPr>
            <p:cNvCxnSpPr>
              <a:cxnSpLocks/>
            </p:cNvCxnSpPr>
            <p:nvPr/>
          </p:nvCxnSpPr>
          <p:spPr>
            <a:xfrm>
              <a:off x="2797366" y="1201897"/>
              <a:ext cx="0" cy="64008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44" name="Straight Arrow Connector 443">
              <a:extLst>
                <a:ext uri="{FF2B5EF4-FFF2-40B4-BE49-F238E27FC236}">
                  <a16:creationId xmlns:a16="http://schemas.microsoft.com/office/drawing/2014/main" id="{2FF117A0-1454-8FCD-0625-131C852D9AEE}"/>
                </a:ext>
              </a:extLst>
            </p:cNvPr>
            <p:cNvCxnSpPr>
              <a:cxnSpLocks/>
            </p:cNvCxnSpPr>
            <p:nvPr/>
          </p:nvCxnSpPr>
          <p:spPr>
            <a:xfrm flipV="1">
              <a:off x="4626628" y="5903014"/>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DAFADAC3-B307-9A3F-BC87-B3D7B5583A4B}"/>
                </a:ext>
              </a:extLst>
            </p:cNvPr>
            <p:cNvGrpSpPr>
              <a:grpSpLocks noChangeAspect="1"/>
            </p:cNvGrpSpPr>
            <p:nvPr/>
          </p:nvGrpSpPr>
          <p:grpSpPr>
            <a:xfrm>
              <a:off x="2776825" y="5629424"/>
              <a:ext cx="1687180" cy="621729"/>
              <a:chOff x="2074196" y="5293108"/>
              <a:chExt cx="1765511" cy="976008"/>
            </a:xfrm>
          </p:grpSpPr>
          <p:grpSp>
            <p:nvGrpSpPr>
              <p:cNvPr id="457" name="Group 456">
                <a:extLst>
                  <a:ext uri="{FF2B5EF4-FFF2-40B4-BE49-F238E27FC236}">
                    <a16:creationId xmlns:a16="http://schemas.microsoft.com/office/drawing/2014/main" id="{1054AAF5-CD42-462B-8115-0ED81655350B}"/>
                  </a:ext>
                </a:extLst>
              </p:cNvPr>
              <p:cNvGrpSpPr/>
              <p:nvPr/>
            </p:nvGrpSpPr>
            <p:grpSpPr>
              <a:xfrm>
                <a:off x="2074196" y="5293108"/>
                <a:ext cx="1765511" cy="276999"/>
                <a:chOff x="2977641" y="5027043"/>
                <a:chExt cx="1765511" cy="276999"/>
              </a:xfrm>
            </p:grpSpPr>
            <p:grpSp>
              <p:nvGrpSpPr>
                <p:cNvPr id="489" name="Group 488">
                  <a:extLst>
                    <a:ext uri="{FF2B5EF4-FFF2-40B4-BE49-F238E27FC236}">
                      <a16:creationId xmlns:a16="http://schemas.microsoft.com/office/drawing/2014/main" id="{59B62B7A-BF54-9CA9-8786-5823A1D6A40C}"/>
                    </a:ext>
                  </a:extLst>
                </p:cNvPr>
                <p:cNvGrpSpPr/>
                <p:nvPr/>
              </p:nvGrpSpPr>
              <p:grpSpPr>
                <a:xfrm>
                  <a:off x="3228359" y="5027043"/>
                  <a:ext cx="1514793" cy="276999"/>
                  <a:chOff x="3228359" y="5027043"/>
                  <a:chExt cx="1514793" cy="276999"/>
                </a:xfrm>
              </p:grpSpPr>
              <p:sp>
                <p:nvSpPr>
                  <p:cNvPr id="491" name="Oval 490">
                    <a:extLst>
                      <a:ext uri="{FF2B5EF4-FFF2-40B4-BE49-F238E27FC236}">
                        <a16:creationId xmlns:a16="http://schemas.microsoft.com/office/drawing/2014/main" id="{6623F84D-D801-CB4D-1A1D-73D2B4076A72}"/>
                      </a:ext>
                    </a:extLst>
                  </p:cNvPr>
                  <p:cNvSpPr>
                    <a:spLocks noChangeAspect="1"/>
                  </p:cNvSpPr>
                  <p:nvPr/>
                </p:nvSpPr>
                <p:spPr>
                  <a:xfrm>
                    <a:off x="347240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92" name="Oval 491">
                    <a:extLst>
                      <a:ext uri="{FF2B5EF4-FFF2-40B4-BE49-F238E27FC236}">
                        <a16:creationId xmlns:a16="http://schemas.microsoft.com/office/drawing/2014/main" id="{0F420B7C-1008-208D-7F25-3DB3BD4191EC}"/>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93" name="Oval 492">
                    <a:extLst>
                      <a:ext uri="{FF2B5EF4-FFF2-40B4-BE49-F238E27FC236}">
                        <a16:creationId xmlns:a16="http://schemas.microsoft.com/office/drawing/2014/main" id="{AAE38C31-F699-1768-0690-9810E9A6FCA7}"/>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Oval 493">
                    <a:extLst>
                      <a:ext uri="{FF2B5EF4-FFF2-40B4-BE49-F238E27FC236}">
                        <a16:creationId xmlns:a16="http://schemas.microsoft.com/office/drawing/2014/main" id="{85D726FA-42CF-4AA3-E0BE-9C2CDD76DE98}"/>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95" name="TextBox 494">
                    <a:extLst>
                      <a:ext uri="{FF2B5EF4-FFF2-40B4-BE49-F238E27FC236}">
                        <a16:creationId xmlns:a16="http://schemas.microsoft.com/office/drawing/2014/main" id="{38DD4A72-CAF6-3BD9-7652-9403C1241F37}"/>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96" name="TextBox 495">
                    <a:extLst>
                      <a:ext uri="{FF2B5EF4-FFF2-40B4-BE49-F238E27FC236}">
                        <a16:creationId xmlns:a16="http://schemas.microsoft.com/office/drawing/2014/main" id="{89BFD563-2FDC-F1D9-F4A1-9BB78599F231}"/>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90" name="TextBox 489">
                  <a:extLst>
                    <a:ext uri="{FF2B5EF4-FFF2-40B4-BE49-F238E27FC236}">
                      <a16:creationId xmlns:a16="http://schemas.microsoft.com/office/drawing/2014/main" id="{18D9A874-86D4-5DD6-FFCF-FC4DAAAD9AB1}"/>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1</a:t>
                  </a:r>
                </a:p>
              </p:txBody>
            </p:sp>
          </p:grpSp>
          <p:grpSp>
            <p:nvGrpSpPr>
              <p:cNvPr id="458" name="Group 457">
                <a:extLst>
                  <a:ext uri="{FF2B5EF4-FFF2-40B4-BE49-F238E27FC236}">
                    <a16:creationId xmlns:a16="http://schemas.microsoft.com/office/drawing/2014/main" id="{4A14460D-3329-9A8A-8C5A-506FC602FBF9}"/>
                  </a:ext>
                </a:extLst>
              </p:cNvPr>
              <p:cNvGrpSpPr/>
              <p:nvPr/>
            </p:nvGrpSpPr>
            <p:grpSpPr>
              <a:xfrm>
                <a:off x="2074196" y="5477592"/>
                <a:ext cx="1765511" cy="276999"/>
                <a:chOff x="2977641" y="5027043"/>
                <a:chExt cx="1765511" cy="276999"/>
              </a:xfrm>
            </p:grpSpPr>
            <p:grpSp>
              <p:nvGrpSpPr>
                <p:cNvPr id="481" name="Group 480">
                  <a:extLst>
                    <a:ext uri="{FF2B5EF4-FFF2-40B4-BE49-F238E27FC236}">
                      <a16:creationId xmlns:a16="http://schemas.microsoft.com/office/drawing/2014/main" id="{9968B436-9333-5BC2-96A2-2EB09AA7F01D}"/>
                    </a:ext>
                  </a:extLst>
                </p:cNvPr>
                <p:cNvGrpSpPr/>
                <p:nvPr/>
              </p:nvGrpSpPr>
              <p:grpSpPr>
                <a:xfrm>
                  <a:off x="3228359" y="5027043"/>
                  <a:ext cx="1514793" cy="276999"/>
                  <a:chOff x="3228359" y="5027043"/>
                  <a:chExt cx="1514793" cy="276999"/>
                </a:xfrm>
              </p:grpSpPr>
              <p:sp>
                <p:nvSpPr>
                  <p:cNvPr id="483" name="Oval 482">
                    <a:extLst>
                      <a:ext uri="{FF2B5EF4-FFF2-40B4-BE49-F238E27FC236}">
                        <a16:creationId xmlns:a16="http://schemas.microsoft.com/office/drawing/2014/main" id="{B2CE46DD-6327-3C82-1670-C651A9469A6D}"/>
                      </a:ext>
                    </a:extLst>
                  </p:cNvPr>
                  <p:cNvSpPr>
                    <a:spLocks noChangeAspect="1"/>
                  </p:cNvSpPr>
                  <p:nvPr/>
                </p:nvSpPr>
                <p:spPr>
                  <a:xfrm>
                    <a:off x="3472402"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84" name="Oval 483">
                    <a:extLst>
                      <a:ext uri="{FF2B5EF4-FFF2-40B4-BE49-F238E27FC236}">
                        <a16:creationId xmlns:a16="http://schemas.microsoft.com/office/drawing/2014/main" id="{C002A5E6-AA9C-3644-2390-E6EBFABB7B2E}"/>
                      </a:ext>
                    </a:extLst>
                  </p:cNvPr>
                  <p:cNvSpPr>
                    <a:spLocks noChangeAspect="1"/>
                  </p:cNvSpPr>
                  <p:nvPr/>
                </p:nvSpPr>
                <p:spPr>
                  <a:xfrm>
                    <a:off x="3228359"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85" name="Oval 484">
                    <a:extLst>
                      <a:ext uri="{FF2B5EF4-FFF2-40B4-BE49-F238E27FC236}">
                        <a16:creationId xmlns:a16="http://schemas.microsoft.com/office/drawing/2014/main" id="{0285C324-6DBD-D09E-3B32-BD941F84AF31}"/>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Oval 485">
                    <a:extLst>
                      <a:ext uri="{FF2B5EF4-FFF2-40B4-BE49-F238E27FC236}">
                        <a16:creationId xmlns:a16="http://schemas.microsoft.com/office/drawing/2014/main" id="{89CC12F8-0938-0EBD-89F7-E99F9EC0CFF2}"/>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87" name="TextBox 486">
                    <a:extLst>
                      <a:ext uri="{FF2B5EF4-FFF2-40B4-BE49-F238E27FC236}">
                        <a16:creationId xmlns:a16="http://schemas.microsoft.com/office/drawing/2014/main" id="{A6869218-E80E-A831-F294-41970C1E30A7}"/>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88" name="TextBox 487">
                    <a:extLst>
                      <a:ext uri="{FF2B5EF4-FFF2-40B4-BE49-F238E27FC236}">
                        <a16:creationId xmlns:a16="http://schemas.microsoft.com/office/drawing/2014/main" id="{734411B0-B519-DB9D-3EA3-29AE54A081AB}"/>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82" name="TextBox 481">
                  <a:extLst>
                    <a:ext uri="{FF2B5EF4-FFF2-40B4-BE49-F238E27FC236}">
                      <a16:creationId xmlns:a16="http://schemas.microsoft.com/office/drawing/2014/main" id="{4AE9732C-25EF-BA2C-2768-47E80A175960}"/>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2</a:t>
                  </a:r>
                </a:p>
              </p:txBody>
            </p:sp>
          </p:grpSp>
          <p:grpSp>
            <p:nvGrpSpPr>
              <p:cNvPr id="459" name="Group 458">
                <a:extLst>
                  <a:ext uri="{FF2B5EF4-FFF2-40B4-BE49-F238E27FC236}">
                    <a16:creationId xmlns:a16="http://schemas.microsoft.com/office/drawing/2014/main" id="{E1F9244D-CCCE-2A76-F60A-136DD9512AB8}"/>
                  </a:ext>
                </a:extLst>
              </p:cNvPr>
              <p:cNvGrpSpPr/>
              <p:nvPr/>
            </p:nvGrpSpPr>
            <p:grpSpPr>
              <a:xfrm>
                <a:off x="2074196" y="5662076"/>
                <a:ext cx="1765511" cy="276999"/>
                <a:chOff x="2977641" y="5027043"/>
                <a:chExt cx="1765511" cy="276999"/>
              </a:xfrm>
            </p:grpSpPr>
            <p:grpSp>
              <p:nvGrpSpPr>
                <p:cNvPr id="473" name="Group 472">
                  <a:extLst>
                    <a:ext uri="{FF2B5EF4-FFF2-40B4-BE49-F238E27FC236}">
                      <a16:creationId xmlns:a16="http://schemas.microsoft.com/office/drawing/2014/main" id="{D0AB50C6-552C-91C6-86F5-DB08DF7CC19C}"/>
                    </a:ext>
                  </a:extLst>
                </p:cNvPr>
                <p:cNvGrpSpPr/>
                <p:nvPr/>
              </p:nvGrpSpPr>
              <p:grpSpPr>
                <a:xfrm>
                  <a:off x="3228359" y="5027043"/>
                  <a:ext cx="1514793" cy="276999"/>
                  <a:chOff x="3228359" y="5027043"/>
                  <a:chExt cx="1514793" cy="276999"/>
                </a:xfrm>
              </p:grpSpPr>
              <p:sp>
                <p:nvSpPr>
                  <p:cNvPr id="475" name="Oval 474">
                    <a:extLst>
                      <a:ext uri="{FF2B5EF4-FFF2-40B4-BE49-F238E27FC236}">
                        <a16:creationId xmlns:a16="http://schemas.microsoft.com/office/drawing/2014/main" id="{A5A07EE3-0F01-5052-4384-DA49BA7080D0}"/>
                      </a:ext>
                    </a:extLst>
                  </p:cNvPr>
                  <p:cNvSpPr>
                    <a:spLocks noChangeAspect="1"/>
                  </p:cNvSpPr>
                  <p:nvPr/>
                </p:nvSpPr>
                <p:spPr>
                  <a:xfrm>
                    <a:off x="347240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6" name="Oval 475">
                    <a:extLst>
                      <a:ext uri="{FF2B5EF4-FFF2-40B4-BE49-F238E27FC236}">
                        <a16:creationId xmlns:a16="http://schemas.microsoft.com/office/drawing/2014/main" id="{89EEA152-C350-61FE-B028-6CC1C67342AB}"/>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7" name="Oval 476">
                    <a:extLst>
                      <a:ext uri="{FF2B5EF4-FFF2-40B4-BE49-F238E27FC236}">
                        <a16:creationId xmlns:a16="http://schemas.microsoft.com/office/drawing/2014/main" id="{6B599AC1-AC3A-EFE3-F359-91CC040D6AC2}"/>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8" name="Oval 477">
                    <a:extLst>
                      <a:ext uri="{FF2B5EF4-FFF2-40B4-BE49-F238E27FC236}">
                        <a16:creationId xmlns:a16="http://schemas.microsoft.com/office/drawing/2014/main" id="{C59EDB7F-8998-12E0-A2B6-1207E6DD240E}"/>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81CC925B-04C3-A85E-4B0D-B05763F1140C}"/>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80" name="TextBox 479">
                    <a:extLst>
                      <a:ext uri="{FF2B5EF4-FFF2-40B4-BE49-F238E27FC236}">
                        <a16:creationId xmlns:a16="http://schemas.microsoft.com/office/drawing/2014/main" id="{FE179F8A-2BD6-CFCC-1FAE-673E82376F26}"/>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74" name="TextBox 473">
                  <a:extLst>
                    <a:ext uri="{FF2B5EF4-FFF2-40B4-BE49-F238E27FC236}">
                      <a16:creationId xmlns:a16="http://schemas.microsoft.com/office/drawing/2014/main" id="{83EF159F-F2C2-0D60-0DC0-E55F6E352ADC}"/>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3</a:t>
                  </a:r>
                </a:p>
              </p:txBody>
            </p:sp>
          </p:grpSp>
          <p:grpSp>
            <p:nvGrpSpPr>
              <p:cNvPr id="460" name="Group 459">
                <a:extLst>
                  <a:ext uri="{FF2B5EF4-FFF2-40B4-BE49-F238E27FC236}">
                    <a16:creationId xmlns:a16="http://schemas.microsoft.com/office/drawing/2014/main" id="{5EDC01AA-1AB2-93F9-C4C9-ABEB5ACD6159}"/>
                  </a:ext>
                </a:extLst>
              </p:cNvPr>
              <p:cNvGrpSpPr/>
              <p:nvPr/>
            </p:nvGrpSpPr>
            <p:grpSpPr>
              <a:xfrm>
                <a:off x="2074196" y="5846559"/>
                <a:ext cx="1765511" cy="276999"/>
                <a:chOff x="2977641" y="5027043"/>
                <a:chExt cx="1765511" cy="276999"/>
              </a:xfrm>
            </p:grpSpPr>
            <p:grpSp>
              <p:nvGrpSpPr>
                <p:cNvPr id="465" name="Group 464">
                  <a:extLst>
                    <a:ext uri="{FF2B5EF4-FFF2-40B4-BE49-F238E27FC236}">
                      <a16:creationId xmlns:a16="http://schemas.microsoft.com/office/drawing/2014/main" id="{A2873AA0-7A68-3628-F2AF-F92B8767D880}"/>
                    </a:ext>
                  </a:extLst>
                </p:cNvPr>
                <p:cNvGrpSpPr/>
                <p:nvPr/>
              </p:nvGrpSpPr>
              <p:grpSpPr>
                <a:xfrm>
                  <a:off x="3228359" y="5027043"/>
                  <a:ext cx="1514793" cy="276999"/>
                  <a:chOff x="3228359" y="5027043"/>
                  <a:chExt cx="1514793" cy="276999"/>
                </a:xfrm>
              </p:grpSpPr>
              <p:sp>
                <p:nvSpPr>
                  <p:cNvPr id="467" name="Oval 466">
                    <a:extLst>
                      <a:ext uri="{FF2B5EF4-FFF2-40B4-BE49-F238E27FC236}">
                        <a16:creationId xmlns:a16="http://schemas.microsoft.com/office/drawing/2014/main" id="{AF867270-BDDF-B597-8975-4781A2950D6D}"/>
                      </a:ext>
                    </a:extLst>
                  </p:cNvPr>
                  <p:cNvSpPr>
                    <a:spLocks noChangeAspect="1"/>
                  </p:cNvSpPr>
                  <p:nvPr/>
                </p:nvSpPr>
                <p:spPr>
                  <a:xfrm>
                    <a:off x="3472402"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68" name="Oval 467">
                    <a:extLst>
                      <a:ext uri="{FF2B5EF4-FFF2-40B4-BE49-F238E27FC236}">
                        <a16:creationId xmlns:a16="http://schemas.microsoft.com/office/drawing/2014/main" id="{208E0568-9B17-0BBE-A749-D45AB7255D15}"/>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69" name="Oval 468">
                    <a:extLst>
                      <a:ext uri="{FF2B5EF4-FFF2-40B4-BE49-F238E27FC236}">
                        <a16:creationId xmlns:a16="http://schemas.microsoft.com/office/drawing/2014/main" id="{16D19E3F-B5E0-576A-A726-129EDBEEC2AB}"/>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 name="Oval 469">
                    <a:extLst>
                      <a:ext uri="{FF2B5EF4-FFF2-40B4-BE49-F238E27FC236}">
                        <a16:creationId xmlns:a16="http://schemas.microsoft.com/office/drawing/2014/main" id="{3F155E82-E0AA-14FC-65EA-03A27FF30E8A}"/>
                      </a:ext>
                    </a:extLst>
                  </p:cNvPr>
                  <p:cNvSpPr>
                    <a:spLocks noChangeAspect="1"/>
                  </p:cNvSpPr>
                  <p:nvPr/>
                </p:nvSpPr>
                <p:spPr>
                  <a:xfrm>
                    <a:off x="428701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1" name="TextBox 470">
                    <a:extLst>
                      <a:ext uri="{FF2B5EF4-FFF2-40B4-BE49-F238E27FC236}">
                        <a16:creationId xmlns:a16="http://schemas.microsoft.com/office/drawing/2014/main" id="{87EF7DBB-A46A-3833-CB08-0D6F809643F7}"/>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72" name="TextBox 471">
                    <a:extLst>
                      <a:ext uri="{FF2B5EF4-FFF2-40B4-BE49-F238E27FC236}">
                        <a16:creationId xmlns:a16="http://schemas.microsoft.com/office/drawing/2014/main" id="{7785B75A-6211-1088-F470-18EE393557CA}"/>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66" name="TextBox 465">
                  <a:extLst>
                    <a:ext uri="{FF2B5EF4-FFF2-40B4-BE49-F238E27FC236}">
                      <a16:creationId xmlns:a16="http://schemas.microsoft.com/office/drawing/2014/main" id="{41BF30A8-886C-B376-E1E9-C1033D821E50}"/>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4</a:t>
                  </a:r>
                </a:p>
              </p:txBody>
            </p:sp>
          </p:grpSp>
          <p:sp>
            <p:nvSpPr>
              <p:cNvPr id="461" name="TextBox 460">
                <a:extLst>
                  <a:ext uri="{FF2B5EF4-FFF2-40B4-BE49-F238E27FC236}">
                    <a16:creationId xmlns:a16="http://schemas.microsoft.com/office/drawing/2014/main" id="{DC5A5782-0066-091C-02CA-30A8CB44ED04}"/>
                  </a:ext>
                </a:extLst>
              </p:cNvPr>
              <p:cNvSpPr txBox="1"/>
              <p:nvPr/>
            </p:nvSpPr>
            <p:spPr>
              <a:xfrm>
                <a:off x="2265311"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a:t>
                </a:r>
              </a:p>
            </p:txBody>
          </p:sp>
          <p:sp>
            <p:nvSpPr>
              <p:cNvPr id="462" name="TextBox 461">
                <a:extLst>
                  <a:ext uri="{FF2B5EF4-FFF2-40B4-BE49-F238E27FC236}">
                    <a16:creationId xmlns:a16="http://schemas.microsoft.com/office/drawing/2014/main" id="{8C5ED598-277B-3AF5-CE4D-3B354C0D547C}"/>
                  </a:ext>
                </a:extLst>
              </p:cNvPr>
              <p:cNvSpPr txBox="1"/>
              <p:nvPr/>
            </p:nvSpPr>
            <p:spPr>
              <a:xfrm>
                <a:off x="2513396"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a:t>
                </a:r>
              </a:p>
            </p:txBody>
          </p:sp>
          <p:sp>
            <p:nvSpPr>
              <p:cNvPr id="463" name="TextBox 462">
                <a:extLst>
                  <a:ext uri="{FF2B5EF4-FFF2-40B4-BE49-F238E27FC236}">
                    <a16:creationId xmlns:a16="http://schemas.microsoft.com/office/drawing/2014/main" id="{26BFF59D-AB58-330B-C392-6B0AEA836ED3}"/>
                  </a:ext>
                </a:extLst>
              </p:cNvPr>
              <p:cNvSpPr txBox="1"/>
              <p:nvPr/>
            </p:nvSpPr>
            <p:spPr>
              <a:xfrm>
                <a:off x="2743704"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t>
                </a:r>
              </a:p>
            </p:txBody>
          </p:sp>
          <p:sp>
            <p:nvSpPr>
              <p:cNvPr id="464" name="TextBox 463">
                <a:extLst>
                  <a:ext uri="{FF2B5EF4-FFF2-40B4-BE49-F238E27FC236}">
                    <a16:creationId xmlns:a16="http://schemas.microsoft.com/office/drawing/2014/main" id="{D561516B-79BD-3B67-52D2-3CB1E9E21D88}"/>
                  </a:ext>
                </a:extLst>
              </p:cNvPr>
              <p:cNvSpPr txBox="1"/>
              <p:nvPr/>
            </p:nvSpPr>
            <p:spPr>
              <a:xfrm>
                <a:off x="3323600"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Y</a:t>
                </a:r>
              </a:p>
            </p:txBody>
          </p:sp>
        </p:grpSp>
        <p:grpSp>
          <p:nvGrpSpPr>
            <p:cNvPr id="497" name="Group 496"/>
            <p:cNvGrpSpPr/>
            <p:nvPr/>
          </p:nvGrpSpPr>
          <p:grpSpPr>
            <a:xfrm>
              <a:off x="2788126" y="4302100"/>
              <a:ext cx="1935812" cy="417454"/>
              <a:chOff x="8156586" y="4293576"/>
              <a:chExt cx="1935812" cy="417454"/>
            </a:xfrm>
          </p:grpSpPr>
          <p:sp>
            <p:nvSpPr>
              <p:cNvPr id="498" name="TextBox 497">
                <a:extLst>
                  <a:ext uri="{FF2B5EF4-FFF2-40B4-BE49-F238E27FC236}">
                    <a16:creationId xmlns:a16="http://schemas.microsoft.com/office/drawing/2014/main" id="{0772EF28-0A88-BC81-3625-3C885E3B0C26}"/>
                  </a:ext>
                </a:extLst>
              </p:cNvPr>
              <p:cNvSpPr txBox="1"/>
              <p:nvPr/>
            </p:nvSpPr>
            <p:spPr>
              <a:xfrm>
                <a:off x="9753844" y="4347406"/>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a:t>
                </a:r>
              </a:p>
            </p:txBody>
          </p:sp>
          <p:grpSp>
            <p:nvGrpSpPr>
              <p:cNvPr id="499" name="Group 498">
                <a:extLst>
                  <a:ext uri="{FF2B5EF4-FFF2-40B4-BE49-F238E27FC236}">
                    <a16:creationId xmlns:a16="http://schemas.microsoft.com/office/drawing/2014/main" id="{FF0ACA91-2AF2-B851-8739-EBFD879D39A6}"/>
                  </a:ext>
                </a:extLst>
              </p:cNvPr>
              <p:cNvGrpSpPr/>
              <p:nvPr/>
            </p:nvGrpSpPr>
            <p:grpSpPr>
              <a:xfrm>
                <a:off x="8652136" y="4293576"/>
                <a:ext cx="595035" cy="417454"/>
                <a:chOff x="3600721" y="3923133"/>
                <a:chExt cx="595035" cy="417454"/>
              </a:xfrm>
            </p:grpSpPr>
            <p:sp>
              <p:nvSpPr>
                <p:cNvPr id="506" name="TextBox 505">
                  <a:extLst>
                    <a:ext uri="{FF2B5EF4-FFF2-40B4-BE49-F238E27FC236}">
                      <a16:creationId xmlns:a16="http://schemas.microsoft.com/office/drawing/2014/main" id="{D8168E86-812C-B944-49A8-E6AF919BB9F6}"/>
                    </a:ext>
                  </a:extLst>
                </p:cNvPr>
                <p:cNvSpPr txBox="1"/>
                <p:nvPr/>
              </p:nvSpPr>
              <p:spPr>
                <a:xfrm>
                  <a:off x="3600721" y="4063588"/>
                  <a:ext cx="59503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BABY</a:t>
                  </a:r>
                </a:p>
              </p:txBody>
            </p:sp>
            <p:sp>
              <p:nvSpPr>
                <p:cNvPr id="507" name="Oval 506">
                  <a:extLst>
                    <a:ext uri="{FF2B5EF4-FFF2-40B4-BE49-F238E27FC236}">
                      <a16:creationId xmlns:a16="http://schemas.microsoft.com/office/drawing/2014/main" id="{04D0C3B4-A0CE-2080-B912-B5B44418CEFF}"/>
                    </a:ext>
                  </a:extLst>
                </p:cNvPr>
                <p:cNvSpPr>
                  <a:spLocks noChangeAspect="1"/>
                </p:cNvSpPr>
                <p:nvPr/>
              </p:nvSpPr>
              <p:spPr>
                <a:xfrm>
                  <a:off x="3829658" y="3923133"/>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grpSp>
            <p:nvGrpSpPr>
              <p:cNvPr id="500" name="Group 499">
                <a:extLst>
                  <a:ext uri="{FF2B5EF4-FFF2-40B4-BE49-F238E27FC236}">
                    <a16:creationId xmlns:a16="http://schemas.microsoft.com/office/drawing/2014/main" id="{608D1401-C27D-E9B0-EE6B-E675D896FB3F}"/>
                  </a:ext>
                </a:extLst>
              </p:cNvPr>
              <p:cNvGrpSpPr/>
              <p:nvPr/>
            </p:nvGrpSpPr>
            <p:grpSpPr>
              <a:xfrm>
                <a:off x="8156586" y="4293576"/>
                <a:ext cx="543739" cy="417454"/>
                <a:chOff x="2956407" y="3923133"/>
                <a:chExt cx="543739" cy="417454"/>
              </a:xfrm>
            </p:grpSpPr>
            <p:sp>
              <p:nvSpPr>
                <p:cNvPr id="504" name="TextBox 503">
                  <a:extLst>
                    <a:ext uri="{FF2B5EF4-FFF2-40B4-BE49-F238E27FC236}">
                      <a16:creationId xmlns:a16="http://schemas.microsoft.com/office/drawing/2014/main" id="{5B45C07B-995D-014D-266C-69A05B305462}"/>
                    </a:ext>
                  </a:extLst>
                </p:cNvPr>
                <p:cNvSpPr txBox="1"/>
                <p:nvPr/>
              </p:nvSpPr>
              <p:spPr>
                <a:xfrm>
                  <a:off x="2956407" y="4063588"/>
                  <a:ext cx="54373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LIME</a:t>
                  </a:r>
                </a:p>
              </p:txBody>
            </p:sp>
            <p:sp>
              <p:nvSpPr>
                <p:cNvPr id="505" name="Oval 504">
                  <a:extLst>
                    <a:ext uri="{FF2B5EF4-FFF2-40B4-BE49-F238E27FC236}">
                      <a16:creationId xmlns:a16="http://schemas.microsoft.com/office/drawing/2014/main" id="{FEF8B703-064F-D7B4-3F89-7826E5EB03F6}"/>
                    </a:ext>
                  </a:extLst>
                </p:cNvPr>
                <p:cNvSpPr>
                  <a:spLocks noChangeAspect="1"/>
                </p:cNvSpPr>
                <p:nvPr/>
              </p:nvSpPr>
              <p:spPr>
                <a:xfrm>
                  <a:off x="3159696" y="3923133"/>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grpSp>
            <p:nvGrpSpPr>
              <p:cNvPr id="501" name="Group 500">
                <a:extLst>
                  <a:ext uri="{FF2B5EF4-FFF2-40B4-BE49-F238E27FC236}">
                    <a16:creationId xmlns:a16="http://schemas.microsoft.com/office/drawing/2014/main" id="{400D15EB-E543-2386-137D-9C754B17527B}"/>
                  </a:ext>
                </a:extLst>
              </p:cNvPr>
              <p:cNvGrpSpPr/>
              <p:nvPr/>
            </p:nvGrpSpPr>
            <p:grpSpPr>
              <a:xfrm>
                <a:off x="9198982" y="4293576"/>
                <a:ext cx="603050" cy="417454"/>
                <a:chOff x="4198576" y="3923133"/>
                <a:chExt cx="603050" cy="417454"/>
              </a:xfrm>
            </p:grpSpPr>
            <p:sp>
              <p:nvSpPr>
                <p:cNvPr id="502" name="TextBox 501">
                  <a:extLst>
                    <a:ext uri="{FF2B5EF4-FFF2-40B4-BE49-F238E27FC236}">
                      <a16:creationId xmlns:a16="http://schemas.microsoft.com/office/drawing/2014/main" id="{95BA6232-4355-7437-EB17-A83AF7AD6796}"/>
                    </a:ext>
                  </a:extLst>
                </p:cNvPr>
                <p:cNvSpPr txBox="1"/>
                <p:nvPr/>
              </p:nvSpPr>
              <p:spPr>
                <a:xfrm>
                  <a:off x="4198576" y="4063588"/>
                  <a:ext cx="60305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CAKE</a:t>
                  </a:r>
                </a:p>
              </p:txBody>
            </p:sp>
            <p:sp>
              <p:nvSpPr>
                <p:cNvPr id="503" name="Oval 502">
                  <a:extLst>
                    <a:ext uri="{FF2B5EF4-FFF2-40B4-BE49-F238E27FC236}">
                      <a16:creationId xmlns:a16="http://schemas.microsoft.com/office/drawing/2014/main" id="{41D0FA4E-C747-29A2-C10D-20739EE0B5CA}"/>
                    </a:ext>
                  </a:extLst>
                </p:cNvPr>
                <p:cNvSpPr>
                  <a:spLocks noChangeAspect="1"/>
                </p:cNvSpPr>
                <p:nvPr/>
              </p:nvSpPr>
              <p:spPr>
                <a:xfrm>
                  <a:off x="4431521" y="3923133"/>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8" name="Group 507">
              <a:extLst>
                <a:ext uri="{FF2B5EF4-FFF2-40B4-BE49-F238E27FC236}">
                  <a16:creationId xmlns:a16="http://schemas.microsoft.com/office/drawing/2014/main" id="{C66EA171-9A8D-C250-B206-9D663FF540D4}"/>
                </a:ext>
              </a:extLst>
            </p:cNvPr>
            <p:cNvGrpSpPr>
              <a:grpSpLocks noChangeAspect="1"/>
            </p:cNvGrpSpPr>
            <p:nvPr/>
          </p:nvGrpSpPr>
          <p:grpSpPr>
            <a:xfrm>
              <a:off x="2707616" y="2895334"/>
              <a:ext cx="1973744" cy="537297"/>
              <a:chOff x="2399893" y="2870518"/>
              <a:chExt cx="2463358" cy="670580"/>
            </a:xfrm>
          </p:grpSpPr>
          <p:sp>
            <p:nvSpPr>
              <p:cNvPr id="509" name="Rectangle 508">
                <a:extLst>
                  <a:ext uri="{FF2B5EF4-FFF2-40B4-BE49-F238E27FC236}">
                    <a16:creationId xmlns:a16="http://schemas.microsoft.com/office/drawing/2014/main" id="{7CD70F4D-452A-5309-4652-65539191791F}"/>
                  </a:ext>
                </a:extLst>
              </p:cNvPr>
              <p:cNvSpPr/>
              <p:nvPr/>
            </p:nvSpPr>
            <p:spPr>
              <a:xfrm>
                <a:off x="2399893" y="3015126"/>
                <a:ext cx="555473" cy="203133"/>
              </a:xfrm>
              <a:prstGeom prst="rect">
                <a:avLst/>
              </a:prstGeom>
            </p:spPr>
            <p:txBody>
              <a:bodyPr wrap="none" lIns="9144" tIns="9144" rIns="9144" bIns="914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&lt;small&gt;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0" name="Rectangle 509">
                <a:extLst>
                  <a:ext uri="{FF2B5EF4-FFF2-40B4-BE49-F238E27FC236}">
                    <a16:creationId xmlns:a16="http://schemas.microsoft.com/office/drawing/2014/main" id="{71C932E3-8E6A-208B-6209-48CCB94848DD}"/>
                  </a:ext>
                </a:extLst>
              </p:cNvPr>
              <p:cNvSpPr/>
              <p:nvPr/>
            </p:nvSpPr>
            <p:spPr>
              <a:xfrm>
                <a:off x="3180517" y="2961698"/>
                <a:ext cx="589137" cy="203133"/>
              </a:xfrm>
              <a:prstGeom prst="rect">
                <a:avLst/>
              </a:prstGeom>
            </p:spPr>
            <p:txBody>
              <a:bodyPr wrap="none" lIns="9144" tIns="9144" rIns="9144" b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&lt;green&gt;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1" name="Rectangle 510">
                <a:extLst>
                  <a:ext uri="{FF2B5EF4-FFF2-40B4-BE49-F238E27FC236}">
                    <a16:creationId xmlns:a16="http://schemas.microsoft.com/office/drawing/2014/main" id="{3811EC21-059C-0ACC-825E-88D755EBBDD7}"/>
                  </a:ext>
                </a:extLst>
              </p:cNvPr>
              <p:cNvSpPr/>
              <p:nvPr/>
            </p:nvSpPr>
            <p:spPr>
              <a:xfrm>
                <a:off x="2734902" y="3314311"/>
                <a:ext cx="666080" cy="203133"/>
              </a:xfrm>
              <a:prstGeom prst="rect">
                <a:avLst/>
              </a:prstGeom>
            </p:spPr>
            <p:txBody>
              <a:bodyPr wrap="none" lIns="9144" tIns="9144" rIns="9144" b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&lt;human&gt;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2" name="Rectangle 511">
                <a:extLst>
                  <a:ext uri="{FF2B5EF4-FFF2-40B4-BE49-F238E27FC236}">
                    <a16:creationId xmlns:a16="http://schemas.microsoft.com/office/drawing/2014/main" id="{7789D3FB-7C56-8358-952C-0068F7F72BC4}"/>
                  </a:ext>
                </a:extLst>
              </p:cNvPr>
              <p:cNvSpPr/>
              <p:nvPr/>
            </p:nvSpPr>
            <p:spPr>
              <a:xfrm>
                <a:off x="3728927" y="3063617"/>
                <a:ext cx="1134324" cy="185179"/>
              </a:xfrm>
              <a:prstGeom prst="rect">
                <a:avLst/>
              </a:prstGeom>
            </p:spPr>
            <p:txBody>
              <a:bodyPr wrap="square" lIns="9144" tIns="9144" rIns="9144" bIns="9144">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&lt;crying&gt;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3" name="Oval 512">
                <a:extLst>
                  <a:ext uri="{FF2B5EF4-FFF2-40B4-BE49-F238E27FC236}">
                    <a16:creationId xmlns:a16="http://schemas.microsoft.com/office/drawing/2014/main" id="{5F06DDE8-F0FD-2C52-18E9-B627C8C15DF7}"/>
                  </a:ext>
                </a:extLst>
              </p:cNvPr>
              <p:cNvSpPr>
                <a:spLocks noChangeAspect="1"/>
              </p:cNvSpPr>
              <p:nvPr/>
            </p:nvSpPr>
            <p:spPr>
              <a:xfrm>
                <a:off x="2653933" y="2918145"/>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14" name="Oval 513">
                <a:extLst>
                  <a:ext uri="{FF2B5EF4-FFF2-40B4-BE49-F238E27FC236}">
                    <a16:creationId xmlns:a16="http://schemas.microsoft.com/office/drawing/2014/main" id="{A471177A-6899-4C6F-5E21-F5ABD0C01ED3}"/>
                  </a:ext>
                </a:extLst>
              </p:cNvPr>
              <p:cNvSpPr>
                <a:spLocks noChangeAspect="1"/>
              </p:cNvSpPr>
              <p:nvPr/>
            </p:nvSpPr>
            <p:spPr>
              <a:xfrm>
                <a:off x="3406518" y="2870518"/>
                <a:ext cx="137160" cy="140454"/>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15" name="Oval 514">
                <a:extLst>
                  <a:ext uri="{FF2B5EF4-FFF2-40B4-BE49-F238E27FC236}">
                    <a16:creationId xmlns:a16="http://schemas.microsoft.com/office/drawing/2014/main" id="{0E1DC6DB-CF86-4BD0-FE25-6278181D33C3}"/>
                  </a:ext>
                </a:extLst>
              </p:cNvPr>
              <p:cNvSpPr>
                <a:spLocks noChangeAspect="1"/>
              </p:cNvSpPr>
              <p:nvPr/>
            </p:nvSpPr>
            <p:spPr>
              <a:xfrm>
                <a:off x="4211535" y="2958385"/>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6" name="Oval 515">
                <a:extLst>
                  <a:ext uri="{FF2B5EF4-FFF2-40B4-BE49-F238E27FC236}">
                    <a16:creationId xmlns:a16="http://schemas.microsoft.com/office/drawing/2014/main" id="{9FF6C6E4-746F-FF22-3BFD-3E87032E143F}"/>
                  </a:ext>
                </a:extLst>
              </p:cNvPr>
              <p:cNvSpPr>
                <a:spLocks noChangeAspect="1"/>
              </p:cNvSpPr>
              <p:nvPr/>
            </p:nvSpPr>
            <p:spPr>
              <a:xfrm>
                <a:off x="2999363" y="3196547"/>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17" name="Rectangle 516">
                <a:extLst>
                  <a:ext uri="{FF2B5EF4-FFF2-40B4-BE49-F238E27FC236}">
                    <a16:creationId xmlns:a16="http://schemas.microsoft.com/office/drawing/2014/main" id="{DAC16752-4A7C-E4DC-B8E4-F3E4399088AA}"/>
                  </a:ext>
                </a:extLst>
              </p:cNvPr>
              <p:cNvSpPr/>
              <p:nvPr/>
            </p:nvSpPr>
            <p:spPr>
              <a:xfrm>
                <a:off x="3322431" y="3355919"/>
                <a:ext cx="1134324" cy="185179"/>
              </a:xfrm>
              <a:prstGeom prst="rect">
                <a:avLst/>
              </a:prstGeom>
            </p:spPr>
            <p:txBody>
              <a:bodyPr wrap="square" lIns="9144" tIns="9144" rIns="9144" bIns="9144">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&lt;edible&gt;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8" name="Oval 517">
                <a:extLst>
                  <a:ext uri="{FF2B5EF4-FFF2-40B4-BE49-F238E27FC236}">
                    <a16:creationId xmlns:a16="http://schemas.microsoft.com/office/drawing/2014/main" id="{D7AB5044-8746-8E4E-ECF0-BAB0DD81B445}"/>
                  </a:ext>
                </a:extLst>
              </p:cNvPr>
              <p:cNvSpPr>
                <a:spLocks noChangeAspect="1"/>
              </p:cNvSpPr>
              <p:nvPr/>
            </p:nvSpPr>
            <p:spPr>
              <a:xfrm>
                <a:off x="3821012" y="3232593"/>
                <a:ext cx="137160" cy="140454"/>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789E4983-8B35-1C63-D72C-531510111B2A}"/>
                </a:ext>
              </a:extLst>
            </p:cNvPr>
            <p:cNvSpPr txBox="1"/>
            <p:nvPr/>
          </p:nvSpPr>
          <p:spPr>
            <a:xfrm>
              <a:off x="249778" y="2910871"/>
              <a:ext cx="1807547"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46D1"/>
                  </a:solidFill>
                  <a:effectLst/>
                  <a:uLnTx/>
                  <a:uFillTx/>
                  <a:latin typeface="Arial" panose="020B0604020202020204" pitchFamily="34" charset="0"/>
                  <a:ea typeface="+mn-ea"/>
                  <a:cs typeface="Arial" panose="020B0604020202020204" pitchFamily="34" charset="0"/>
                </a:rPr>
                <a:t>Semantic Feature: 3715</a:t>
              </a:r>
            </a:p>
          </p:txBody>
        </p:sp>
        <p:sp>
          <p:nvSpPr>
            <p:cNvPr id="4" name="TextBox 3">
              <a:extLst>
                <a:ext uri="{FF2B5EF4-FFF2-40B4-BE49-F238E27FC236}">
                  <a16:creationId xmlns:a16="http://schemas.microsoft.com/office/drawing/2014/main" id="{55AB4503-1327-1649-174C-4C211D905CD6}"/>
                </a:ext>
              </a:extLst>
            </p:cNvPr>
            <p:cNvSpPr txBox="1"/>
            <p:nvPr/>
          </p:nvSpPr>
          <p:spPr>
            <a:xfrm>
              <a:off x="437965" y="4138062"/>
              <a:ext cx="1475725"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Lexical Units: 1579</a:t>
              </a:r>
            </a:p>
          </p:txBody>
        </p:sp>
        <p:sp>
          <p:nvSpPr>
            <p:cNvPr id="5" name="TextBox 4">
              <a:extLst>
                <a:ext uri="{FF2B5EF4-FFF2-40B4-BE49-F238E27FC236}">
                  <a16:creationId xmlns:a16="http://schemas.microsoft.com/office/drawing/2014/main" id="{25A78CD0-F35B-D7E1-02D2-ED9C0DE8E802}"/>
                </a:ext>
              </a:extLst>
            </p:cNvPr>
            <p:cNvSpPr txBox="1"/>
            <p:nvPr/>
          </p:nvSpPr>
          <p:spPr>
            <a:xfrm>
              <a:off x="331994" y="5656642"/>
              <a:ext cx="1846019"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Orthographic Units: 104</a:t>
              </a:r>
            </a:p>
          </p:txBody>
        </p:sp>
        <p:grpSp>
          <p:nvGrpSpPr>
            <p:cNvPr id="6" name="Group 5">
              <a:extLst>
                <a:ext uri="{FF2B5EF4-FFF2-40B4-BE49-F238E27FC236}">
                  <a16:creationId xmlns:a16="http://schemas.microsoft.com/office/drawing/2014/main" id="{2610A2A0-98B0-617B-F85D-D6DEA0FA2C93}"/>
                </a:ext>
              </a:extLst>
            </p:cNvPr>
            <p:cNvGrpSpPr/>
            <p:nvPr/>
          </p:nvGrpSpPr>
          <p:grpSpPr>
            <a:xfrm>
              <a:off x="703621" y="5427477"/>
              <a:ext cx="844142" cy="718418"/>
              <a:chOff x="882401" y="2674906"/>
              <a:chExt cx="844142" cy="718418"/>
            </a:xfrm>
          </p:grpSpPr>
          <p:sp>
            <p:nvSpPr>
              <p:cNvPr id="7" name="TextBox 6">
                <a:extLst>
                  <a:ext uri="{FF2B5EF4-FFF2-40B4-BE49-F238E27FC236}">
                    <a16:creationId xmlns:a16="http://schemas.microsoft.com/office/drawing/2014/main" id="{DC7CD5B5-9317-D1C9-4640-013B758851CE}"/>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8" name="TextBox 7">
                <a:extLst>
                  <a:ext uri="{FF2B5EF4-FFF2-40B4-BE49-F238E27FC236}">
                    <a16:creationId xmlns:a16="http://schemas.microsoft.com/office/drawing/2014/main" id="{CE4A2261-0394-11D5-B212-3A891C58DF10}"/>
                  </a:ext>
                </a:extLst>
              </p:cNvPr>
              <p:cNvSpPr txBox="1"/>
              <p:nvPr/>
            </p:nvSpPr>
            <p:spPr>
              <a:xfrm>
                <a:off x="882401" y="3116325"/>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9" name="Group 8">
              <a:extLst>
                <a:ext uri="{FF2B5EF4-FFF2-40B4-BE49-F238E27FC236}">
                  <a16:creationId xmlns:a16="http://schemas.microsoft.com/office/drawing/2014/main" id="{C47EC5FA-4292-7A55-3F79-AF593A5A8FB2}"/>
                </a:ext>
              </a:extLst>
            </p:cNvPr>
            <p:cNvGrpSpPr/>
            <p:nvPr/>
          </p:nvGrpSpPr>
          <p:grpSpPr>
            <a:xfrm>
              <a:off x="712439" y="3933616"/>
              <a:ext cx="844142" cy="692112"/>
              <a:chOff x="891219" y="2674906"/>
              <a:chExt cx="844142" cy="692112"/>
            </a:xfrm>
          </p:grpSpPr>
          <p:sp>
            <p:nvSpPr>
              <p:cNvPr id="10" name="TextBox 9">
                <a:extLst>
                  <a:ext uri="{FF2B5EF4-FFF2-40B4-BE49-F238E27FC236}">
                    <a16:creationId xmlns:a16="http://schemas.microsoft.com/office/drawing/2014/main" id="{6881CEED-2F34-AD31-2445-DD322ADC40B9}"/>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11" name="TextBox 10">
                <a:extLst>
                  <a:ext uri="{FF2B5EF4-FFF2-40B4-BE49-F238E27FC236}">
                    <a16:creationId xmlns:a16="http://schemas.microsoft.com/office/drawing/2014/main" id="{033E8DF1-E793-7CF7-F77B-C5D282C2E3FB}"/>
                  </a:ext>
                </a:extLst>
              </p:cNvPr>
              <p:cNvSpPr txBox="1"/>
              <p:nvPr/>
            </p:nvSpPr>
            <p:spPr>
              <a:xfrm>
                <a:off x="891219" y="3090019"/>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12" name="Group 11">
              <a:extLst>
                <a:ext uri="{FF2B5EF4-FFF2-40B4-BE49-F238E27FC236}">
                  <a16:creationId xmlns:a16="http://schemas.microsoft.com/office/drawing/2014/main" id="{280482E7-88D0-1DCD-A9F7-5ABFF19DEB65}"/>
                </a:ext>
              </a:extLst>
            </p:cNvPr>
            <p:cNvGrpSpPr/>
            <p:nvPr/>
          </p:nvGrpSpPr>
          <p:grpSpPr>
            <a:xfrm>
              <a:off x="731480" y="2674416"/>
              <a:ext cx="844142" cy="732217"/>
              <a:chOff x="882401" y="2674906"/>
              <a:chExt cx="844142" cy="732217"/>
            </a:xfrm>
          </p:grpSpPr>
          <p:sp>
            <p:nvSpPr>
              <p:cNvPr id="13" name="TextBox 12">
                <a:extLst>
                  <a:ext uri="{FF2B5EF4-FFF2-40B4-BE49-F238E27FC236}">
                    <a16:creationId xmlns:a16="http://schemas.microsoft.com/office/drawing/2014/main" id="{5A83D915-B2F8-3887-B2EC-84C911A2EA49}"/>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14" name="TextBox 13">
                <a:extLst>
                  <a:ext uri="{FF2B5EF4-FFF2-40B4-BE49-F238E27FC236}">
                    <a16:creationId xmlns:a16="http://schemas.microsoft.com/office/drawing/2014/main" id="{F33BC22A-65C0-736C-DA85-D4AEA5079126}"/>
                  </a:ext>
                </a:extLst>
              </p:cNvPr>
              <p:cNvSpPr txBox="1"/>
              <p:nvPr/>
            </p:nvSpPr>
            <p:spPr>
              <a:xfrm>
                <a:off x="882401" y="3130124"/>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sp>
        <p:nvSpPr>
          <p:cNvPr id="22" name="TextBox 21">
            <a:extLst>
              <a:ext uri="{FF2B5EF4-FFF2-40B4-BE49-F238E27FC236}">
                <a16:creationId xmlns:a16="http://schemas.microsoft.com/office/drawing/2014/main" id="{804704C4-B6E4-6C05-5F6C-34B74D237604}"/>
              </a:ext>
            </a:extLst>
          </p:cNvPr>
          <p:cNvSpPr txBox="1"/>
          <p:nvPr/>
        </p:nvSpPr>
        <p:spPr>
          <a:xfrm>
            <a:off x="6200851" y="604512"/>
            <a:ext cx="5669803"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Nour </a:t>
            </a:r>
            <a:r>
              <a:rPr kumimoji="0" lang="en-US" sz="14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Eddine</a:t>
            </a:r>
            <a:r>
              <a:rPr kumimoji="0" lang="en-US" sz="14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Brothers, Wang, </a:t>
            </a:r>
            <a:r>
              <a:rPr kumimoji="0" lang="en-US" sz="14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Spratling</a:t>
            </a:r>
            <a:r>
              <a:rPr kumimoji="0" lang="en-US" sz="14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Kuperberg, Cognition, 2024</a:t>
            </a:r>
          </a:p>
        </p:txBody>
      </p:sp>
    </p:spTree>
    <p:extLst>
      <p:ext uri="{BB962C8B-B14F-4D97-AF65-F5344CB8AC3E}">
        <p14:creationId xmlns:p14="http://schemas.microsoft.com/office/powerpoint/2010/main" val="2900628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CB89-ECDB-4E7B-5FA6-4EE6E23E35FE}"/>
            </a:ext>
          </a:extLst>
        </p:cNvPr>
        <p:cNvGrpSpPr/>
        <p:nvPr/>
      </p:nvGrpSpPr>
      <p:grpSpPr>
        <a:xfrm>
          <a:off x="0" y="0"/>
          <a:ext cx="0" cy="0"/>
          <a:chOff x="0" y="0"/>
          <a:chExt cx="0" cy="0"/>
        </a:xfrm>
      </p:grpSpPr>
      <p:grpSp>
        <p:nvGrpSpPr>
          <p:cNvPr id="21" name="Group 20"/>
          <p:cNvGrpSpPr/>
          <p:nvPr/>
        </p:nvGrpSpPr>
        <p:grpSpPr>
          <a:xfrm>
            <a:off x="1918840" y="1390026"/>
            <a:ext cx="9140812" cy="3567849"/>
            <a:chOff x="1918840" y="1390026"/>
            <a:chExt cx="9140812" cy="3567849"/>
          </a:xfrm>
        </p:grpSpPr>
        <p:sp>
          <p:nvSpPr>
            <p:cNvPr id="6" name="Arc 5"/>
            <p:cNvSpPr/>
            <p:nvPr/>
          </p:nvSpPr>
          <p:spPr>
            <a:xfrm>
              <a:off x="2136785" y="1390026"/>
              <a:ext cx="8462441" cy="3350046"/>
            </a:xfrm>
            <a:prstGeom prst="arc">
              <a:avLst>
                <a:gd name="adj1" fmla="val 11083510"/>
                <a:gd name="adj2" fmla="val 20335384"/>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178" name="Arc 177"/>
            <p:cNvSpPr/>
            <p:nvPr/>
          </p:nvSpPr>
          <p:spPr>
            <a:xfrm>
              <a:off x="1918840" y="1907572"/>
              <a:ext cx="6326236" cy="3050303"/>
            </a:xfrm>
            <a:prstGeom prst="arc">
              <a:avLst>
                <a:gd name="adj1" fmla="val 11662485"/>
                <a:gd name="adj2" fmla="val 16533246"/>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179" name="Arc 178"/>
            <p:cNvSpPr/>
            <p:nvPr/>
          </p:nvSpPr>
          <p:spPr>
            <a:xfrm flipV="1">
              <a:off x="3031399" y="3458693"/>
              <a:ext cx="3738014" cy="848116"/>
            </a:xfrm>
            <a:prstGeom prst="arc">
              <a:avLst>
                <a:gd name="adj1" fmla="val 11621122"/>
                <a:gd name="adj2" fmla="val 1821258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187" name="Arc 186"/>
            <p:cNvSpPr/>
            <p:nvPr/>
          </p:nvSpPr>
          <p:spPr>
            <a:xfrm flipH="1" flipV="1">
              <a:off x="5091670" y="2879932"/>
              <a:ext cx="3670765" cy="1425943"/>
            </a:xfrm>
            <a:prstGeom prst="arc">
              <a:avLst>
                <a:gd name="adj1" fmla="val 11036766"/>
                <a:gd name="adj2" fmla="val 15792789"/>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188" name="Arc 187"/>
            <p:cNvSpPr/>
            <p:nvPr/>
          </p:nvSpPr>
          <p:spPr>
            <a:xfrm flipH="1">
              <a:off x="3771899" y="1908575"/>
              <a:ext cx="7287753" cy="423092"/>
            </a:xfrm>
            <a:prstGeom prst="arc">
              <a:avLst>
                <a:gd name="adj1" fmla="val 11147654"/>
                <a:gd name="adj2" fmla="val 19553162"/>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778280F4-9F58-F305-898E-020423B4CFF2}"/>
              </a:ext>
            </a:extLst>
          </p:cNvPr>
          <p:cNvSpPr>
            <a:spLocks noGrp="1"/>
          </p:cNvSpPr>
          <p:nvPr>
            <p:ph type="title"/>
          </p:nvPr>
        </p:nvSpPr>
        <p:spPr>
          <a:xfrm>
            <a:off x="190500" y="-312129"/>
            <a:ext cx="11811000" cy="990599"/>
          </a:xfrm>
        </p:spPr>
        <p:txBody>
          <a:bodyPr>
            <a:noAutofit/>
          </a:bodyPr>
          <a:lstStyle/>
          <a:p>
            <a:br>
              <a:rPr lang="en-US" sz="2800" dirty="0"/>
            </a:br>
            <a:br>
              <a:rPr lang="en-US" sz="2800" dirty="0"/>
            </a:br>
            <a:br>
              <a:rPr lang="en-US" sz="2800" dirty="0"/>
            </a:br>
            <a:endParaRPr lang="en-US" sz="2800" dirty="0"/>
          </a:p>
        </p:txBody>
      </p:sp>
      <p:sp>
        <p:nvSpPr>
          <p:cNvPr id="30" name="TextBox 29">
            <a:extLst>
              <a:ext uri="{FF2B5EF4-FFF2-40B4-BE49-F238E27FC236}">
                <a16:creationId xmlns:a16="http://schemas.microsoft.com/office/drawing/2014/main" id="{B0C88E9A-87E8-863F-617D-14794AFBC94D}"/>
              </a:ext>
            </a:extLst>
          </p:cNvPr>
          <p:cNvSpPr txBox="1"/>
          <p:nvPr/>
        </p:nvSpPr>
        <p:spPr>
          <a:xfrm>
            <a:off x="1199473" y="21288"/>
            <a:ext cx="92767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An implemented model of coding can explain….</a:t>
            </a:r>
          </a:p>
        </p:txBody>
      </p:sp>
      <p:sp>
        <p:nvSpPr>
          <p:cNvPr id="33" name="TextBox 32">
            <a:extLst>
              <a:ext uri="{FF2B5EF4-FFF2-40B4-BE49-F238E27FC236}">
                <a16:creationId xmlns:a16="http://schemas.microsoft.com/office/drawing/2014/main" id="{065EEB79-A9D9-9887-BCD2-E23C9703A6E2}"/>
              </a:ext>
            </a:extLst>
          </p:cNvPr>
          <p:cNvSpPr txBox="1"/>
          <p:nvPr/>
        </p:nvSpPr>
        <p:spPr>
          <a:xfrm>
            <a:off x="9379368" y="1745270"/>
            <a:ext cx="1246198" cy="338554"/>
          </a:xfrm>
          <a:prstGeom prst="rect">
            <a:avLst/>
          </a:prstGeom>
          <a:noFill/>
        </p:spPr>
        <p:txBody>
          <a:bodyPr wrap="square" lIns="45720" rIns="4572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Frequency</a:t>
            </a:r>
          </a:p>
        </p:txBody>
      </p:sp>
      <p:grpSp>
        <p:nvGrpSpPr>
          <p:cNvPr id="4" name="Group 3"/>
          <p:cNvGrpSpPr/>
          <p:nvPr/>
        </p:nvGrpSpPr>
        <p:grpSpPr>
          <a:xfrm>
            <a:off x="84901" y="2908784"/>
            <a:ext cx="4115923" cy="1778371"/>
            <a:chOff x="84901" y="2908784"/>
            <a:chExt cx="4115923" cy="1778371"/>
          </a:xfrm>
        </p:grpSpPr>
        <p:sp>
          <p:nvSpPr>
            <p:cNvPr id="246" name="Rectangle 20">
              <a:extLst>
                <a:ext uri="{FF2B5EF4-FFF2-40B4-BE49-F238E27FC236}">
                  <a16:creationId xmlns:a16="http://schemas.microsoft.com/office/drawing/2014/main" id="{26BBB56C-C40E-DBE0-6452-12117D15E347}"/>
                </a:ext>
              </a:extLst>
            </p:cNvPr>
            <p:cNvSpPr>
              <a:spLocks noChangeArrowheads="1"/>
            </p:cNvSpPr>
            <p:nvPr/>
          </p:nvSpPr>
          <p:spPr bwMode="auto">
            <a:xfrm>
              <a:off x="84901" y="4225490"/>
              <a:ext cx="3180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ＭＳ Ｐゴシック"/>
                  <a:cs typeface="+mn-cs"/>
                </a:rPr>
                <a:t>From Brothers, Morgan, Yacovone &amp; Kuperberg, Cognition ,2023</a:t>
              </a:r>
            </a:p>
          </p:txBody>
        </p:sp>
        <p:grpSp>
          <p:nvGrpSpPr>
            <p:cNvPr id="14" name="Group 13"/>
            <p:cNvGrpSpPr/>
            <p:nvPr/>
          </p:nvGrpSpPr>
          <p:grpSpPr>
            <a:xfrm>
              <a:off x="128373" y="2908784"/>
              <a:ext cx="4072451" cy="1291121"/>
              <a:chOff x="127908" y="4518405"/>
              <a:chExt cx="4072451" cy="1291121"/>
            </a:xfrm>
          </p:grpSpPr>
          <p:grpSp>
            <p:nvGrpSpPr>
              <p:cNvPr id="228" name="Group 227"/>
              <p:cNvGrpSpPr/>
              <p:nvPr/>
            </p:nvGrpSpPr>
            <p:grpSpPr>
              <a:xfrm>
                <a:off x="2135492" y="4564198"/>
                <a:ext cx="2064867" cy="1245328"/>
                <a:chOff x="7334336" y="1158773"/>
                <a:chExt cx="2064867" cy="1245328"/>
              </a:xfrm>
            </p:grpSpPr>
            <p:grpSp>
              <p:nvGrpSpPr>
                <p:cNvPr id="229" name="Group 228"/>
                <p:cNvGrpSpPr/>
                <p:nvPr/>
              </p:nvGrpSpPr>
              <p:grpSpPr>
                <a:xfrm>
                  <a:off x="7334336" y="1158773"/>
                  <a:ext cx="2064867" cy="1245328"/>
                  <a:chOff x="1664801" y="1363718"/>
                  <a:chExt cx="2064867" cy="1245328"/>
                </a:xfrm>
              </p:grpSpPr>
              <p:grpSp>
                <p:nvGrpSpPr>
                  <p:cNvPr id="231" name="Group 230"/>
                  <p:cNvGrpSpPr/>
                  <p:nvPr/>
                </p:nvGrpSpPr>
                <p:grpSpPr>
                  <a:xfrm>
                    <a:off x="1930457" y="2254673"/>
                    <a:ext cx="1799211" cy="354373"/>
                    <a:chOff x="1930457" y="2254673"/>
                    <a:chExt cx="1799211" cy="354373"/>
                  </a:xfrm>
                </p:grpSpPr>
                <p:sp>
                  <p:nvSpPr>
                    <p:cNvPr id="238" name="TextBox 237">
                      <a:extLst>
                        <a:ext uri="{FF2B5EF4-FFF2-40B4-BE49-F238E27FC236}">
                          <a16:creationId xmlns:a16="http://schemas.microsoft.com/office/drawing/2014/main" id="{50471803-B955-5F4A-8ADB-CDB7735EC6BD}"/>
                        </a:ext>
                      </a:extLst>
                    </p:cNvPr>
                    <p:cNvSpPr txBox="1"/>
                    <p:nvPr/>
                  </p:nvSpPr>
                  <p:spPr>
                    <a:xfrm>
                      <a:off x="2083368" y="2378214"/>
                      <a:ext cx="1426031"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Iterations after word onset</a:t>
                      </a:r>
                    </a:p>
                  </p:txBody>
                </p:sp>
                <p:grpSp>
                  <p:nvGrpSpPr>
                    <p:cNvPr id="239" name="Group 238"/>
                    <p:cNvGrpSpPr/>
                    <p:nvPr/>
                  </p:nvGrpSpPr>
                  <p:grpSpPr>
                    <a:xfrm>
                      <a:off x="1930457" y="2254673"/>
                      <a:ext cx="1799211" cy="230832"/>
                      <a:chOff x="1930457" y="2254673"/>
                      <a:chExt cx="1799211" cy="230832"/>
                    </a:xfrm>
                  </p:grpSpPr>
                  <p:sp>
                    <p:nvSpPr>
                      <p:cNvPr id="240" name="TextBox 239">
                        <a:extLst>
                          <a:ext uri="{FF2B5EF4-FFF2-40B4-BE49-F238E27FC236}">
                            <a16:creationId xmlns:a16="http://schemas.microsoft.com/office/drawing/2014/main" id="{F90BD3D8-D453-4B4F-9D68-A2F34EFCFC44}"/>
                          </a:ext>
                        </a:extLst>
                      </p:cNvPr>
                      <p:cNvSpPr txBox="1"/>
                      <p:nvPr/>
                    </p:nvSpPr>
                    <p:spPr>
                      <a:xfrm>
                        <a:off x="2289418"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241" name="TextBox 240">
                        <a:extLst>
                          <a:ext uri="{FF2B5EF4-FFF2-40B4-BE49-F238E27FC236}">
                            <a16:creationId xmlns:a16="http://schemas.microsoft.com/office/drawing/2014/main" id="{17446445-A6B4-3A48-9B01-1F7780E2E612}"/>
                          </a:ext>
                        </a:extLst>
                      </p:cNvPr>
                      <p:cNvSpPr txBox="1"/>
                      <p:nvPr/>
                    </p:nvSpPr>
                    <p:spPr>
                      <a:xfrm>
                        <a:off x="2609907"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sp>
                    <p:nvSpPr>
                      <p:cNvPr id="242" name="TextBox 241">
                        <a:extLst>
                          <a:ext uri="{FF2B5EF4-FFF2-40B4-BE49-F238E27FC236}">
                            <a16:creationId xmlns:a16="http://schemas.microsoft.com/office/drawing/2014/main" id="{001EE7C1-3EB9-904E-8C82-A71A088F2301}"/>
                          </a:ext>
                        </a:extLst>
                      </p:cNvPr>
                      <p:cNvSpPr txBox="1"/>
                      <p:nvPr/>
                    </p:nvSpPr>
                    <p:spPr>
                      <a:xfrm>
                        <a:off x="2873240"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10</a:t>
                        </a:r>
                      </a:p>
                    </p:txBody>
                  </p:sp>
                  <p:sp>
                    <p:nvSpPr>
                      <p:cNvPr id="243" name="TextBox 242">
                        <a:extLst>
                          <a:ext uri="{FF2B5EF4-FFF2-40B4-BE49-F238E27FC236}">
                            <a16:creationId xmlns:a16="http://schemas.microsoft.com/office/drawing/2014/main" id="{559D89E1-0E5B-C44E-985F-7ACCC4D8583E}"/>
                          </a:ext>
                        </a:extLst>
                      </p:cNvPr>
                      <p:cNvSpPr txBox="1"/>
                      <p:nvPr/>
                    </p:nvSpPr>
                    <p:spPr>
                      <a:xfrm>
                        <a:off x="3181641"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15</a:t>
                        </a:r>
                      </a:p>
                    </p:txBody>
                  </p:sp>
                  <p:sp>
                    <p:nvSpPr>
                      <p:cNvPr id="244" name="TextBox 243">
                        <a:extLst>
                          <a:ext uri="{FF2B5EF4-FFF2-40B4-BE49-F238E27FC236}">
                            <a16:creationId xmlns:a16="http://schemas.microsoft.com/office/drawing/2014/main" id="{4491DFF6-5CD5-124C-8ABB-6B399DD47002}"/>
                          </a:ext>
                        </a:extLst>
                      </p:cNvPr>
                      <p:cNvSpPr txBox="1"/>
                      <p:nvPr/>
                    </p:nvSpPr>
                    <p:spPr>
                      <a:xfrm>
                        <a:off x="3509095" y="2254673"/>
                        <a:ext cx="220573" cy="230832"/>
                      </a:xfrm>
                      <a:prstGeom prst="rect">
                        <a:avLst/>
                      </a:prstGeom>
                      <a:noFill/>
                    </p:spPr>
                    <p:txBody>
                      <a:bodyPr wrap="none" lIns="45720" rIns="45720" rtlCol="0" anchor="t" anchorCtr="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a:t>
                        </a:r>
                      </a:p>
                    </p:txBody>
                  </p:sp>
                  <p:sp>
                    <p:nvSpPr>
                      <p:cNvPr id="245" name="TextBox 244">
                        <a:extLst>
                          <a:ext uri="{FF2B5EF4-FFF2-40B4-BE49-F238E27FC236}">
                            <a16:creationId xmlns:a16="http://schemas.microsoft.com/office/drawing/2014/main" id="{BFDFEFE5-AE77-7548-9AE1-DF1679F44342}"/>
                          </a:ext>
                        </a:extLst>
                      </p:cNvPr>
                      <p:cNvSpPr txBox="1"/>
                      <p:nvPr/>
                    </p:nvSpPr>
                    <p:spPr>
                      <a:xfrm>
                        <a:off x="1930457" y="2254673"/>
                        <a:ext cx="194925"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grpSp>
              </p:grpSp>
              <p:grpSp>
                <p:nvGrpSpPr>
                  <p:cNvPr id="232" name="Group 231"/>
                  <p:cNvGrpSpPr/>
                  <p:nvPr/>
                </p:nvGrpSpPr>
                <p:grpSpPr>
                  <a:xfrm>
                    <a:off x="1664801" y="1363718"/>
                    <a:ext cx="421958" cy="1111844"/>
                    <a:chOff x="1664801" y="1363718"/>
                    <a:chExt cx="421958" cy="1111844"/>
                  </a:xfrm>
                </p:grpSpPr>
                <p:sp>
                  <p:nvSpPr>
                    <p:cNvPr id="233" name="TextBox 232">
                      <a:extLst>
                        <a:ext uri="{FF2B5EF4-FFF2-40B4-BE49-F238E27FC236}">
                          <a16:creationId xmlns:a16="http://schemas.microsoft.com/office/drawing/2014/main" id="{50471803-B955-5F4A-8ADB-CDB7735EC6BD}"/>
                        </a:ext>
                      </a:extLst>
                    </p:cNvPr>
                    <p:cNvSpPr txBox="1"/>
                    <p:nvPr/>
                  </p:nvSpPr>
                  <p:spPr>
                    <a:xfrm rot="16200000">
                      <a:off x="1224295" y="1804224"/>
                      <a:ext cx="1111844"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Lexico</a:t>
                      </a: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-semantic PE</a:t>
                      </a:r>
                    </a:p>
                  </p:txBody>
                </p:sp>
                <p:grpSp>
                  <p:nvGrpSpPr>
                    <p:cNvPr id="234" name="Group 233"/>
                    <p:cNvGrpSpPr/>
                    <p:nvPr/>
                  </p:nvGrpSpPr>
                  <p:grpSpPr>
                    <a:xfrm>
                      <a:off x="1802066" y="1383740"/>
                      <a:ext cx="284693" cy="996065"/>
                      <a:chOff x="7379919" y="1201236"/>
                      <a:chExt cx="284693" cy="996065"/>
                    </a:xfrm>
                  </p:grpSpPr>
                  <p:sp>
                    <p:nvSpPr>
                      <p:cNvPr id="235" name="TextBox 234">
                        <a:extLst>
                          <a:ext uri="{FF2B5EF4-FFF2-40B4-BE49-F238E27FC236}">
                            <a16:creationId xmlns:a16="http://schemas.microsoft.com/office/drawing/2014/main" id="{361C2740-82C4-5240-BB76-E633131B2201}"/>
                          </a:ext>
                        </a:extLst>
                      </p:cNvPr>
                      <p:cNvSpPr txBox="1"/>
                      <p:nvPr/>
                    </p:nvSpPr>
                    <p:spPr>
                      <a:xfrm>
                        <a:off x="7379919" y="1201236"/>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400</a:t>
                        </a:r>
                      </a:p>
                    </p:txBody>
                  </p:sp>
                  <p:sp>
                    <p:nvSpPr>
                      <p:cNvPr id="236" name="TextBox 235">
                        <a:extLst>
                          <a:ext uri="{FF2B5EF4-FFF2-40B4-BE49-F238E27FC236}">
                            <a16:creationId xmlns:a16="http://schemas.microsoft.com/office/drawing/2014/main" id="{BFDFEFE5-AE77-7548-9AE1-DF1679F44342}"/>
                          </a:ext>
                        </a:extLst>
                      </p:cNvPr>
                      <p:cNvSpPr txBox="1"/>
                      <p:nvPr/>
                    </p:nvSpPr>
                    <p:spPr>
                      <a:xfrm>
                        <a:off x="7508159" y="1966469"/>
                        <a:ext cx="15645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237" name="TextBox 236">
                        <a:extLst>
                          <a:ext uri="{FF2B5EF4-FFF2-40B4-BE49-F238E27FC236}">
                            <a16:creationId xmlns:a16="http://schemas.microsoft.com/office/drawing/2014/main" id="{BFDFEFE5-AE77-7548-9AE1-DF1679F44342}"/>
                          </a:ext>
                        </a:extLst>
                      </p:cNvPr>
                      <p:cNvSpPr txBox="1"/>
                      <p:nvPr/>
                    </p:nvSpPr>
                    <p:spPr>
                      <a:xfrm>
                        <a:off x="7379919" y="1583852"/>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200</a:t>
                        </a:r>
                      </a:p>
                    </p:txBody>
                  </p:sp>
                </p:grpSp>
              </p:grpSp>
            </p:grpSp>
            <p:pic>
              <p:nvPicPr>
                <p:cNvPr id="230" name="Picture 2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234" y="1251715"/>
                  <a:ext cx="1571288" cy="832332"/>
                </a:xfrm>
                <a:prstGeom prst="rect">
                  <a:avLst/>
                </a:prstGeom>
              </p:spPr>
            </p:pic>
          </p:grpSp>
          <p:grpSp>
            <p:nvGrpSpPr>
              <p:cNvPr id="247" name="Group 246"/>
              <p:cNvGrpSpPr/>
              <p:nvPr/>
            </p:nvGrpSpPr>
            <p:grpSpPr>
              <a:xfrm>
                <a:off x="127908" y="4709212"/>
                <a:ext cx="1987744" cy="1042789"/>
                <a:chOff x="3166935" y="4636177"/>
                <a:chExt cx="2924785" cy="1410015"/>
              </a:xfrm>
            </p:grpSpPr>
            <p:pic>
              <p:nvPicPr>
                <p:cNvPr id="248" name="Picture 2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4363" y="4799892"/>
                  <a:ext cx="2568711" cy="1246300"/>
                </a:xfrm>
                <a:prstGeom prst="rect">
                  <a:avLst/>
                </a:prstGeom>
              </p:spPr>
            </p:pic>
            <p:sp>
              <p:nvSpPr>
                <p:cNvPr id="249" name="Rectangle 248"/>
                <p:cNvSpPr/>
                <p:nvPr/>
              </p:nvSpPr>
              <p:spPr>
                <a:xfrm>
                  <a:off x="3166935" y="4801229"/>
                  <a:ext cx="535890" cy="374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P</a:t>
                  </a:r>
                  <a:r>
                    <a:rPr kumimoji="0" lang="en-US" sz="12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z</a:t>
                  </a:r>
                  <a:endParaRPr kumimoji="0" lang="en-US" sz="14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p:txBody>
            </p:sp>
            <p:sp>
              <p:nvSpPr>
                <p:cNvPr id="250" name="Text Box 12"/>
                <p:cNvSpPr txBox="1">
                  <a:spLocks noChangeAspect="1" noChangeArrowheads="1"/>
                </p:cNvSpPr>
                <p:nvPr/>
              </p:nvSpPr>
              <p:spPr bwMode="auto">
                <a:xfrm>
                  <a:off x="3760067" y="4636177"/>
                  <a:ext cx="611368" cy="312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-2μv</a:t>
                  </a:r>
                </a:p>
              </p:txBody>
            </p:sp>
            <p:sp>
              <p:nvSpPr>
                <p:cNvPr id="251" name="Text Box 11"/>
                <p:cNvSpPr txBox="1">
                  <a:spLocks noChangeAspect="1" noChangeArrowheads="1"/>
                </p:cNvSpPr>
                <p:nvPr/>
              </p:nvSpPr>
              <p:spPr bwMode="auto">
                <a:xfrm>
                  <a:off x="5310527" y="5170846"/>
                  <a:ext cx="781193" cy="312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800ms</a:t>
                  </a:r>
                </a:p>
              </p:txBody>
            </p:sp>
          </p:grpSp>
          <p:grpSp>
            <p:nvGrpSpPr>
              <p:cNvPr id="252" name="Group 251"/>
              <p:cNvGrpSpPr/>
              <p:nvPr/>
            </p:nvGrpSpPr>
            <p:grpSpPr>
              <a:xfrm>
                <a:off x="1296332" y="4518405"/>
                <a:ext cx="923218" cy="516647"/>
                <a:chOff x="8157531" y="4055304"/>
                <a:chExt cx="923218" cy="516647"/>
              </a:xfrm>
            </p:grpSpPr>
            <p:cxnSp>
              <p:nvCxnSpPr>
                <p:cNvPr id="253" name="Straight Connector 252">
                  <a:extLst>
                    <a:ext uri="{FF2B5EF4-FFF2-40B4-BE49-F238E27FC236}">
                      <a16:creationId xmlns:a16="http://schemas.microsoft.com/office/drawing/2014/main" id="{7F3510D1-9F30-8744-A335-61CC7834B1FF}"/>
                    </a:ext>
                  </a:extLst>
                </p:cNvPr>
                <p:cNvCxnSpPr>
                  <a:cxnSpLocks/>
                </p:cNvCxnSpPr>
                <p:nvPr/>
              </p:nvCxnSpPr>
              <p:spPr>
                <a:xfrm flipV="1">
                  <a:off x="8157531" y="4468025"/>
                  <a:ext cx="274320" cy="1673"/>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54" name="Rectangle 56"/>
                <p:cNvSpPr>
                  <a:spLocks noChangeAspect="1" noChangeArrowheads="1"/>
                </p:cNvSpPr>
                <p:nvPr/>
              </p:nvSpPr>
              <p:spPr bwMode="auto">
                <a:xfrm>
                  <a:off x="8357474" y="4341119"/>
                  <a:ext cx="723275"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High cloze</a:t>
                  </a:r>
                </a:p>
              </p:txBody>
            </p:sp>
            <p:cxnSp>
              <p:nvCxnSpPr>
                <p:cNvPr id="255" name="Straight Connector 254">
                  <a:extLst>
                    <a:ext uri="{FF2B5EF4-FFF2-40B4-BE49-F238E27FC236}">
                      <a16:creationId xmlns:a16="http://schemas.microsoft.com/office/drawing/2014/main" id="{7F3510D1-9F30-8744-A335-61CC7834B1FF}"/>
                    </a:ext>
                  </a:extLst>
                </p:cNvPr>
                <p:cNvCxnSpPr>
                  <a:cxnSpLocks/>
                </p:cNvCxnSpPr>
                <p:nvPr/>
              </p:nvCxnSpPr>
              <p:spPr>
                <a:xfrm flipV="1">
                  <a:off x="8157531" y="4325117"/>
                  <a:ext cx="274320" cy="1673"/>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56" name="Rectangle 56"/>
                <p:cNvSpPr>
                  <a:spLocks noChangeAspect="1" noChangeArrowheads="1"/>
                </p:cNvSpPr>
                <p:nvPr/>
              </p:nvSpPr>
              <p:spPr bwMode="auto">
                <a:xfrm>
                  <a:off x="8357474" y="4198211"/>
                  <a:ext cx="710451"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Med cloze</a:t>
                  </a:r>
                </a:p>
              </p:txBody>
            </p:sp>
            <p:cxnSp>
              <p:nvCxnSpPr>
                <p:cNvPr id="257" name="Straight Connector 256">
                  <a:extLst>
                    <a:ext uri="{FF2B5EF4-FFF2-40B4-BE49-F238E27FC236}">
                      <a16:creationId xmlns:a16="http://schemas.microsoft.com/office/drawing/2014/main" id="{7F3510D1-9F30-8744-A335-61CC7834B1FF}"/>
                    </a:ext>
                  </a:extLst>
                </p:cNvPr>
                <p:cNvCxnSpPr>
                  <a:cxnSpLocks/>
                </p:cNvCxnSpPr>
                <p:nvPr/>
              </p:nvCxnSpPr>
              <p:spPr>
                <a:xfrm flipV="1">
                  <a:off x="8157531" y="4182210"/>
                  <a:ext cx="274320" cy="1673"/>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58" name="Rectangle 56"/>
                <p:cNvSpPr>
                  <a:spLocks noChangeAspect="1" noChangeArrowheads="1"/>
                </p:cNvSpPr>
                <p:nvPr/>
              </p:nvSpPr>
              <p:spPr bwMode="auto">
                <a:xfrm>
                  <a:off x="8357474" y="4055304"/>
                  <a:ext cx="69762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Low cloze</a:t>
                  </a:r>
                </a:p>
              </p:txBody>
            </p:sp>
          </p:grpSp>
        </p:grpSp>
      </p:grpSp>
      <p:sp>
        <p:nvSpPr>
          <p:cNvPr id="322" name="TextBox 321">
            <a:extLst>
              <a:ext uri="{FF2B5EF4-FFF2-40B4-BE49-F238E27FC236}">
                <a16:creationId xmlns:a16="http://schemas.microsoft.com/office/drawing/2014/main" id="{F31263A1-9F54-9B93-8341-E4BA24AFAF81}"/>
              </a:ext>
            </a:extLst>
          </p:cNvPr>
          <p:cNvSpPr txBox="1"/>
          <p:nvPr/>
        </p:nvSpPr>
        <p:spPr>
          <a:xfrm>
            <a:off x="8203353" y="4098634"/>
            <a:ext cx="3549077" cy="338554"/>
          </a:xfrm>
          <a:prstGeom prst="rect">
            <a:avLst/>
          </a:prstGeom>
          <a:noFill/>
        </p:spPr>
        <p:txBody>
          <a:bodyPr wrap="square" lIns="45720" rIns="4572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Orthographic Neighborhood Size </a:t>
            </a:r>
          </a:p>
        </p:txBody>
      </p:sp>
      <p:sp>
        <p:nvSpPr>
          <p:cNvPr id="323" name="TextBox 322">
            <a:extLst>
              <a:ext uri="{FF2B5EF4-FFF2-40B4-BE49-F238E27FC236}">
                <a16:creationId xmlns:a16="http://schemas.microsoft.com/office/drawing/2014/main" id="{79167044-B885-2CEE-6185-09F9AD057F39}"/>
              </a:ext>
            </a:extLst>
          </p:cNvPr>
          <p:cNvSpPr txBox="1"/>
          <p:nvPr/>
        </p:nvSpPr>
        <p:spPr>
          <a:xfrm>
            <a:off x="4934363" y="1745270"/>
            <a:ext cx="2366177" cy="338554"/>
          </a:xfrm>
          <a:prstGeom prst="rect">
            <a:avLst/>
          </a:prstGeom>
          <a:noFill/>
        </p:spPr>
        <p:txBody>
          <a:bodyPr wrap="square" lIns="45720" rIns="4572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Repetition priming</a:t>
            </a:r>
          </a:p>
        </p:txBody>
      </p:sp>
      <p:sp>
        <p:nvSpPr>
          <p:cNvPr id="324" name="TextBox 323">
            <a:extLst>
              <a:ext uri="{FF2B5EF4-FFF2-40B4-BE49-F238E27FC236}">
                <a16:creationId xmlns:a16="http://schemas.microsoft.com/office/drawing/2014/main" id="{E7EDD107-E415-17BD-CDD7-41B04BCBABBF}"/>
              </a:ext>
            </a:extLst>
          </p:cNvPr>
          <p:cNvSpPr txBox="1"/>
          <p:nvPr/>
        </p:nvSpPr>
        <p:spPr>
          <a:xfrm>
            <a:off x="5004519" y="4098634"/>
            <a:ext cx="2225865" cy="338554"/>
          </a:xfrm>
          <a:prstGeom prst="rect">
            <a:avLst/>
          </a:prstGeom>
          <a:noFill/>
        </p:spPr>
        <p:txBody>
          <a:bodyPr wrap="square" lIns="45720" rIns="4572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Semantic priming</a:t>
            </a:r>
          </a:p>
        </p:txBody>
      </p:sp>
      <p:sp>
        <p:nvSpPr>
          <p:cNvPr id="325" name="Rectangle 97"/>
          <p:cNvSpPr>
            <a:spLocks noChangeArrowheads="1"/>
          </p:cNvSpPr>
          <p:nvPr/>
        </p:nvSpPr>
        <p:spPr bwMode="auto">
          <a:xfrm>
            <a:off x="8613818" y="3459340"/>
            <a:ext cx="27772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Van </a:t>
            </a:r>
            <a:r>
              <a:rPr kumimoji="0" lang="en-US" alt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Petten</a:t>
            </a: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&amp; </a:t>
            </a:r>
            <a:r>
              <a:rPr kumimoji="0" lang="en-US" alt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Kutas</a:t>
            </a: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Mem </a:t>
            </a:r>
            <a:r>
              <a:rPr kumimoji="0" lang="en-US" alt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Cognit</a:t>
            </a: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1990</a:t>
            </a:r>
          </a:p>
        </p:txBody>
      </p:sp>
      <p:grpSp>
        <p:nvGrpSpPr>
          <p:cNvPr id="11" name="Group 10"/>
          <p:cNvGrpSpPr/>
          <p:nvPr/>
        </p:nvGrpSpPr>
        <p:grpSpPr>
          <a:xfrm>
            <a:off x="8078276" y="2065576"/>
            <a:ext cx="3848382" cy="1406092"/>
            <a:chOff x="8079548" y="2065576"/>
            <a:chExt cx="3848382" cy="1406092"/>
          </a:xfrm>
        </p:grpSpPr>
        <p:grpSp>
          <p:nvGrpSpPr>
            <p:cNvPr id="326" name="Group 325"/>
            <p:cNvGrpSpPr/>
            <p:nvPr/>
          </p:nvGrpSpPr>
          <p:grpSpPr>
            <a:xfrm>
              <a:off x="8952430" y="2362200"/>
              <a:ext cx="948060" cy="365300"/>
              <a:chOff x="6006754" y="5262315"/>
              <a:chExt cx="948060" cy="365300"/>
            </a:xfrm>
          </p:grpSpPr>
          <p:grpSp>
            <p:nvGrpSpPr>
              <p:cNvPr id="327" name="Group 326"/>
              <p:cNvGrpSpPr/>
              <p:nvPr/>
            </p:nvGrpSpPr>
            <p:grpSpPr>
              <a:xfrm>
                <a:off x="6006754" y="5396783"/>
                <a:ext cx="948060" cy="230832"/>
                <a:chOff x="6006754" y="5454973"/>
                <a:chExt cx="948060" cy="230832"/>
              </a:xfrm>
            </p:grpSpPr>
            <p:sp>
              <p:nvSpPr>
                <p:cNvPr id="331" name="Rectangle 330">
                  <a:extLst>
                    <a:ext uri="{FF2B5EF4-FFF2-40B4-BE49-F238E27FC236}">
                      <a16:creationId xmlns:a16="http://schemas.microsoft.com/office/drawing/2014/main" id="{5F659C0F-EA7A-2047-A523-6FC9E69060DE}"/>
                    </a:ext>
                  </a:extLst>
                </p:cNvPr>
                <p:cNvSpPr/>
                <p:nvPr/>
              </p:nvSpPr>
              <p:spPr>
                <a:xfrm>
                  <a:off x="6263599" y="5454973"/>
                  <a:ext cx="69121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Arial" charset="0"/>
                      <a:cs typeface="Helvetica" panose="020B0604020202020204" pitchFamily="34" charset="0"/>
                    </a:rPr>
                    <a:t>High </a:t>
                  </a: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Arial" charset="0"/>
                      <a:cs typeface="Helvetica" panose="020B0604020202020204" pitchFamily="34" charset="0"/>
                    </a:rPr>
                    <a:t>Freq</a:t>
                  </a:r>
                  <a:endPar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Arial" charset="0"/>
                    <a:cs typeface="Helvetica" panose="020B0604020202020204" pitchFamily="34" charset="0"/>
                  </a:endParaRPr>
                </a:p>
              </p:txBody>
            </p:sp>
            <p:cxnSp>
              <p:nvCxnSpPr>
                <p:cNvPr id="332" name="Straight Connector 331">
                  <a:extLst>
                    <a:ext uri="{FF2B5EF4-FFF2-40B4-BE49-F238E27FC236}">
                      <a16:creationId xmlns:a16="http://schemas.microsoft.com/office/drawing/2014/main" id="{7F3510D1-9F30-8744-A335-61CC7834B1FF}"/>
                    </a:ext>
                  </a:extLst>
                </p:cNvPr>
                <p:cNvCxnSpPr>
                  <a:cxnSpLocks/>
                </p:cNvCxnSpPr>
                <p:nvPr/>
              </p:nvCxnSpPr>
              <p:spPr>
                <a:xfrm flipV="1">
                  <a:off x="6006754" y="5569531"/>
                  <a:ext cx="274320" cy="1716"/>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328" name="Group 327"/>
              <p:cNvGrpSpPr/>
              <p:nvPr/>
            </p:nvGrpSpPr>
            <p:grpSpPr>
              <a:xfrm>
                <a:off x="6006754" y="5262315"/>
                <a:ext cx="922412" cy="230832"/>
                <a:chOff x="6006754" y="5292151"/>
                <a:chExt cx="922412" cy="230832"/>
              </a:xfrm>
            </p:grpSpPr>
            <p:sp>
              <p:nvSpPr>
                <p:cNvPr id="329" name="Rectangle 328">
                  <a:extLst>
                    <a:ext uri="{FF2B5EF4-FFF2-40B4-BE49-F238E27FC236}">
                      <a16:creationId xmlns:a16="http://schemas.microsoft.com/office/drawing/2014/main" id="{4A1A7421-DC95-264F-BA57-0878D05D9C53}"/>
                    </a:ext>
                  </a:extLst>
                </p:cNvPr>
                <p:cNvSpPr/>
                <p:nvPr/>
              </p:nvSpPr>
              <p:spPr>
                <a:xfrm>
                  <a:off x="6263599" y="5292151"/>
                  <a:ext cx="665567"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Arial" charset="0"/>
                      <a:cs typeface="Helvetica" panose="020B0604020202020204" pitchFamily="34" charset="0"/>
                    </a:rPr>
                    <a:t>Low </a:t>
                  </a: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Arial" charset="0"/>
                      <a:cs typeface="Helvetica" panose="020B0604020202020204" pitchFamily="34" charset="0"/>
                    </a:rPr>
                    <a:t>Freq</a:t>
                  </a:r>
                  <a:endPar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Arial" charset="0"/>
                    <a:cs typeface="Helvetica" panose="020B0604020202020204" pitchFamily="34" charset="0"/>
                  </a:endParaRPr>
                </a:p>
              </p:txBody>
            </p:sp>
            <p:cxnSp>
              <p:nvCxnSpPr>
                <p:cNvPr id="330" name="Straight Connector 329">
                  <a:extLst>
                    <a:ext uri="{FF2B5EF4-FFF2-40B4-BE49-F238E27FC236}">
                      <a16:creationId xmlns:a16="http://schemas.microsoft.com/office/drawing/2014/main" id="{7F3510D1-9F30-8744-A335-61CC7834B1FF}"/>
                    </a:ext>
                  </a:extLst>
                </p:cNvPr>
                <p:cNvCxnSpPr>
                  <a:cxnSpLocks/>
                </p:cNvCxnSpPr>
                <p:nvPr/>
              </p:nvCxnSpPr>
              <p:spPr>
                <a:xfrm flipV="1">
                  <a:off x="6006754" y="5406709"/>
                  <a:ext cx="274320" cy="1716"/>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33" name="Group 332"/>
            <p:cNvGrpSpPr/>
            <p:nvPr/>
          </p:nvGrpSpPr>
          <p:grpSpPr>
            <a:xfrm>
              <a:off x="8079548" y="2682457"/>
              <a:ext cx="1873349" cy="789211"/>
              <a:chOff x="78671" y="3593630"/>
              <a:chExt cx="1873349" cy="789211"/>
            </a:xfrm>
          </p:grpSpPr>
          <p:pic>
            <p:nvPicPr>
              <p:cNvPr id="334" name="Picture 3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25" y="3620797"/>
                <a:ext cx="1520394" cy="762044"/>
              </a:xfrm>
              <a:prstGeom prst="rect">
                <a:avLst/>
              </a:prstGeom>
            </p:spPr>
          </p:pic>
          <p:sp>
            <p:nvSpPr>
              <p:cNvPr id="335" name="Text Box 1028"/>
              <p:cNvSpPr txBox="1">
                <a:spLocks noChangeArrowheads="1"/>
              </p:cNvSpPr>
              <p:nvPr/>
            </p:nvSpPr>
            <p:spPr bwMode="auto">
              <a:xfrm>
                <a:off x="78671" y="3635961"/>
                <a:ext cx="372218"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Cz</a:t>
                </a:r>
                <a:endParaRPr kumimoji="0" lang="en-US" sz="12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p:txBody>
          </p:sp>
          <p:sp>
            <p:nvSpPr>
              <p:cNvPr id="336" name="Text Box 12"/>
              <p:cNvSpPr txBox="1">
                <a:spLocks noChangeAspect="1" noChangeArrowheads="1"/>
              </p:cNvSpPr>
              <p:nvPr/>
            </p:nvSpPr>
            <p:spPr bwMode="auto">
              <a:xfrm>
                <a:off x="403678" y="3593630"/>
                <a:ext cx="41549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-2μv</a:t>
                </a:r>
              </a:p>
            </p:txBody>
          </p:sp>
          <p:sp>
            <p:nvSpPr>
              <p:cNvPr id="337" name="Text Box 11"/>
              <p:cNvSpPr txBox="1">
                <a:spLocks noChangeAspect="1" noChangeArrowheads="1"/>
              </p:cNvSpPr>
              <p:nvPr/>
            </p:nvSpPr>
            <p:spPr bwMode="auto">
              <a:xfrm>
                <a:off x="1421105" y="3760050"/>
                <a:ext cx="530915"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800ms</a:t>
                </a:r>
              </a:p>
            </p:txBody>
          </p:sp>
        </p:grpSp>
        <p:grpSp>
          <p:nvGrpSpPr>
            <p:cNvPr id="338" name="Group 337"/>
            <p:cNvGrpSpPr/>
            <p:nvPr/>
          </p:nvGrpSpPr>
          <p:grpSpPr>
            <a:xfrm>
              <a:off x="9863063" y="2065576"/>
              <a:ext cx="2064867" cy="1382480"/>
              <a:chOff x="1664801" y="1226566"/>
              <a:chExt cx="2064867" cy="1382480"/>
            </a:xfrm>
          </p:grpSpPr>
          <p:grpSp>
            <p:nvGrpSpPr>
              <p:cNvPr id="339" name="Group 338"/>
              <p:cNvGrpSpPr/>
              <p:nvPr/>
            </p:nvGrpSpPr>
            <p:grpSpPr>
              <a:xfrm>
                <a:off x="1664801" y="1226566"/>
                <a:ext cx="2064867" cy="1382480"/>
                <a:chOff x="1664801" y="1226566"/>
                <a:chExt cx="2064867" cy="1382480"/>
              </a:xfrm>
            </p:grpSpPr>
            <p:grpSp>
              <p:nvGrpSpPr>
                <p:cNvPr id="341" name="Group 340"/>
                <p:cNvGrpSpPr/>
                <p:nvPr/>
              </p:nvGrpSpPr>
              <p:grpSpPr>
                <a:xfrm>
                  <a:off x="1930457" y="2254673"/>
                  <a:ext cx="1799211" cy="354373"/>
                  <a:chOff x="1930457" y="2254673"/>
                  <a:chExt cx="1799211" cy="354373"/>
                </a:xfrm>
              </p:grpSpPr>
              <p:sp>
                <p:nvSpPr>
                  <p:cNvPr id="348" name="TextBox 347">
                    <a:extLst>
                      <a:ext uri="{FF2B5EF4-FFF2-40B4-BE49-F238E27FC236}">
                        <a16:creationId xmlns:a16="http://schemas.microsoft.com/office/drawing/2014/main" id="{50471803-B955-5F4A-8ADB-CDB7735EC6BD}"/>
                      </a:ext>
                    </a:extLst>
                  </p:cNvPr>
                  <p:cNvSpPr txBox="1"/>
                  <p:nvPr/>
                </p:nvSpPr>
                <p:spPr>
                  <a:xfrm>
                    <a:off x="2083368" y="2378214"/>
                    <a:ext cx="1426031"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Iterations after word onset</a:t>
                    </a:r>
                  </a:p>
                </p:txBody>
              </p:sp>
              <p:grpSp>
                <p:nvGrpSpPr>
                  <p:cNvPr id="349" name="Group 348"/>
                  <p:cNvGrpSpPr/>
                  <p:nvPr/>
                </p:nvGrpSpPr>
                <p:grpSpPr>
                  <a:xfrm>
                    <a:off x="1930457" y="2254673"/>
                    <a:ext cx="1799211" cy="230832"/>
                    <a:chOff x="1930457" y="2254673"/>
                    <a:chExt cx="1799211" cy="230832"/>
                  </a:xfrm>
                </p:grpSpPr>
                <p:sp>
                  <p:nvSpPr>
                    <p:cNvPr id="350" name="TextBox 349">
                      <a:extLst>
                        <a:ext uri="{FF2B5EF4-FFF2-40B4-BE49-F238E27FC236}">
                          <a16:creationId xmlns:a16="http://schemas.microsoft.com/office/drawing/2014/main" id="{F90BD3D8-D453-4B4F-9D68-A2F34EFCFC44}"/>
                        </a:ext>
                      </a:extLst>
                    </p:cNvPr>
                    <p:cNvSpPr txBox="1"/>
                    <p:nvPr/>
                  </p:nvSpPr>
                  <p:spPr>
                    <a:xfrm>
                      <a:off x="2289418"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351" name="TextBox 350">
                      <a:extLst>
                        <a:ext uri="{FF2B5EF4-FFF2-40B4-BE49-F238E27FC236}">
                          <a16:creationId xmlns:a16="http://schemas.microsoft.com/office/drawing/2014/main" id="{17446445-A6B4-3A48-9B01-1F7780E2E612}"/>
                        </a:ext>
                      </a:extLst>
                    </p:cNvPr>
                    <p:cNvSpPr txBox="1"/>
                    <p:nvPr/>
                  </p:nvSpPr>
                  <p:spPr>
                    <a:xfrm>
                      <a:off x="2609907"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sp>
                  <p:nvSpPr>
                    <p:cNvPr id="352" name="TextBox 351">
                      <a:extLst>
                        <a:ext uri="{FF2B5EF4-FFF2-40B4-BE49-F238E27FC236}">
                          <a16:creationId xmlns:a16="http://schemas.microsoft.com/office/drawing/2014/main" id="{001EE7C1-3EB9-904E-8C82-A71A088F2301}"/>
                        </a:ext>
                      </a:extLst>
                    </p:cNvPr>
                    <p:cNvSpPr txBox="1"/>
                    <p:nvPr/>
                  </p:nvSpPr>
                  <p:spPr>
                    <a:xfrm>
                      <a:off x="2873240"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10</a:t>
                      </a:r>
                    </a:p>
                  </p:txBody>
                </p:sp>
                <p:sp>
                  <p:nvSpPr>
                    <p:cNvPr id="353" name="TextBox 352">
                      <a:extLst>
                        <a:ext uri="{FF2B5EF4-FFF2-40B4-BE49-F238E27FC236}">
                          <a16:creationId xmlns:a16="http://schemas.microsoft.com/office/drawing/2014/main" id="{559D89E1-0E5B-C44E-985F-7ACCC4D8583E}"/>
                        </a:ext>
                      </a:extLst>
                    </p:cNvPr>
                    <p:cNvSpPr txBox="1"/>
                    <p:nvPr/>
                  </p:nvSpPr>
                  <p:spPr>
                    <a:xfrm>
                      <a:off x="3181641"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15</a:t>
                      </a:r>
                    </a:p>
                  </p:txBody>
                </p:sp>
                <p:sp>
                  <p:nvSpPr>
                    <p:cNvPr id="354" name="TextBox 353">
                      <a:extLst>
                        <a:ext uri="{FF2B5EF4-FFF2-40B4-BE49-F238E27FC236}">
                          <a16:creationId xmlns:a16="http://schemas.microsoft.com/office/drawing/2014/main" id="{4491DFF6-5CD5-124C-8ABB-6B399DD47002}"/>
                        </a:ext>
                      </a:extLst>
                    </p:cNvPr>
                    <p:cNvSpPr txBox="1"/>
                    <p:nvPr/>
                  </p:nvSpPr>
                  <p:spPr>
                    <a:xfrm>
                      <a:off x="3509095" y="2254673"/>
                      <a:ext cx="220573" cy="230832"/>
                    </a:xfrm>
                    <a:prstGeom prst="rect">
                      <a:avLst/>
                    </a:prstGeom>
                    <a:noFill/>
                  </p:spPr>
                  <p:txBody>
                    <a:bodyPr wrap="none" lIns="45720" rIns="45720" rtlCol="0" anchor="t" anchorCtr="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a:t>
                      </a:r>
                    </a:p>
                  </p:txBody>
                </p:sp>
                <p:sp>
                  <p:nvSpPr>
                    <p:cNvPr id="355" name="TextBox 354">
                      <a:extLst>
                        <a:ext uri="{FF2B5EF4-FFF2-40B4-BE49-F238E27FC236}">
                          <a16:creationId xmlns:a16="http://schemas.microsoft.com/office/drawing/2014/main" id="{BFDFEFE5-AE77-7548-9AE1-DF1679F44342}"/>
                        </a:ext>
                      </a:extLst>
                    </p:cNvPr>
                    <p:cNvSpPr txBox="1"/>
                    <p:nvPr/>
                  </p:nvSpPr>
                  <p:spPr>
                    <a:xfrm>
                      <a:off x="1930457" y="2254673"/>
                      <a:ext cx="194925"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grpSp>
            </p:grpSp>
            <p:grpSp>
              <p:nvGrpSpPr>
                <p:cNvPr id="342" name="Group 341"/>
                <p:cNvGrpSpPr/>
                <p:nvPr/>
              </p:nvGrpSpPr>
              <p:grpSpPr>
                <a:xfrm>
                  <a:off x="1664801" y="1226566"/>
                  <a:ext cx="421958" cy="1153239"/>
                  <a:chOff x="1664801" y="1226566"/>
                  <a:chExt cx="421958" cy="1153239"/>
                </a:xfrm>
              </p:grpSpPr>
              <p:sp>
                <p:nvSpPr>
                  <p:cNvPr id="343" name="TextBox 342">
                    <a:extLst>
                      <a:ext uri="{FF2B5EF4-FFF2-40B4-BE49-F238E27FC236}">
                        <a16:creationId xmlns:a16="http://schemas.microsoft.com/office/drawing/2014/main" id="{50471803-B955-5F4A-8ADB-CDB7735EC6BD}"/>
                      </a:ext>
                    </a:extLst>
                  </p:cNvPr>
                  <p:cNvSpPr txBox="1"/>
                  <p:nvPr/>
                </p:nvSpPr>
                <p:spPr>
                  <a:xfrm rot="16200000">
                    <a:off x="1224295" y="1697544"/>
                    <a:ext cx="1111844"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Lexico</a:t>
                    </a: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-semantic PE</a:t>
                    </a:r>
                  </a:p>
                </p:txBody>
              </p:sp>
              <p:grpSp>
                <p:nvGrpSpPr>
                  <p:cNvPr id="344" name="Group 343"/>
                  <p:cNvGrpSpPr/>
                  <p:nvPr/>
                </p:nvGrpSpPr>
                <p:grpSpPr>
                  <a:xfrm>
                    <a:off x="1802066" y="1226566"/>
                    <a:ext cx="284693" cy="1153239"/>
                    <a:chOff x="7379919" y="1044062"/>
                    <a:chExt cx="284693" cy="1153239"/>
                  </a:xfrm>
                </p:grpSpPr>
                <p:sp>
                  <p:nvSpPr>
                    <p:cNvPr id="345" name="TextBox 344">
                      <a:extLst>
                        <a:ext uri="{FF2B5EF4-FFF2-40B4-BE49-F238E27FC236}">
                          <a16:creationId xmlns:a16="http://schemas.microsoft.com/office/drawing/2014/main" id="{361C2740-82C4-5240-BB76-E633131B2201}"/>
                        </a:ext>
                      </a:extLst>
                    </p:cNvPr>
                    <p:cNvSpPr txBox="1"/>
                    <p:nvPr/>
                  </p:nvSpPr>
                  <p:spPr>
                    <a:xfrm>
                      <a:off x="7379919" y="1044062"/>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400</a:t>
                      </a:r>
                    </a:p>
                  </p:txBody>
                </p:sp>
                <p:sp>
                  <p:nvSpPr>
                    <p:cNvPr id="346" name="TextBox 345">
                      <a:extLst>
                        <a:ext uri="{FF2B5EF4-FFF2-40B4-BE49-F238E27FC236}">
                          <a16:creationId xmlns:a16="http://schemas.microsoft.com/office/drawing/2014/main" id="{BFDFEFE5-AE77-7548-9AE1-DF1679F44342}"/>
                        </a:ext>
                      </a:extLst>
                    </p:cNvPr>
                    <p:cNvSpPr txBox="1"/>
                    <p:nvPr/>
                  </p:nvSpPr>
                  <p:spPr>
                    <a:xfrm>
                      <a:off x="7508159" y="1966469"/>
                      <a:ext cx="15645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347" name="TextBox 346">
                      <a:extLst>
                        <a:ext uri="{FF2B5EF4-FFF2-40B4-BE49-F238E27FC236}">
                          <a16:creationId xmlns:a16="http://schemas.microsoft.com/office/drawing/2014/main" id="{BFDFEFE5-AE77-7548-9AE1-DF1679F44342}"/>
                        </a:ext>
                      </a:extLst>
                    </p:cNvPr>
                    <p:cNvSpPr txBox="1"/>
                    <p:nvPr/>
                  </p:nvSpPr>
                  <p:spPr>
                    <a:xfrm>
                      <a:off x="7379919" y="1505265"/>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200</a:t>
                      </a:r>
                    </a:p>
                  </p:txBody>
                </p:sp>
              </p:grpSp>
            </p:grpSp>
          </p:grpSp>
          <p:pic>
            <p:nvPicPr>
              <p:cNvPr id="340" name="Picture 3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548" y="1341343"/>
                <a:ext cx="1554480" cy="943234"/>
              </a:xfrm>
              <a:prstGeom prst="rect">
                <a:avLst/>
              </a:prstGeom>
            </p:spPr>
          </p:pic>
        </p:grpSp>
      </p:grpSp>
      <p:sp>
        <p:nvSpPr>
          <p:cNvPr id="392" name="Rectangle 97"/>
          <p:cNvSpPr>
            <a:spLocks noChangeArrowheads="1"/>
          </p:cNvSpPr>
          <p:nvPr/>
        </p:nvSpPr>
        <p:spPr bwMode="auto">
          <a:xfrm>
            <a:off x="4762753" y="3459340"/>
            <a:ext cx="27093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Misra</a:t>
            </a: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&amp; Holcomb, </a:t>
            </a:r>
            <a:r>
              <a:rPr kumimoji="0" lang="en-US" alt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Psychophysiol</a:t>
            </a: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2003</a:t>
            </a:r>
          </a:p>
        </p:txBody>
      </p:sp>
      <p:sp>
        <p:nvSpPr>
          <p:cNvPr id="393" name="Rectangle 97"/>
          <p:cNvSpPr>
            <a:spLocks noChangeArrowheads="1"/>
          </p:cNvSpPr>
          <p:nvPr/>
        </p:nvSpPr>
        <p:spPr bwMode="auto">
          <a:xfrm>
            <a:off x="4356616" y="6123801"/>
            <a:ext cx="3521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Kreher</a:t>
            </a: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Holcomb &amp; Kuperberg, </a:t>
            </a:r>
            <a:r>
              <a:rPr kumimoji="0" lang="en-US" alt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Psychophysiol</a:t>
            </a: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2006</a:t>
            </a:r>
          </a:p>
        </p:txBody>
      </p:sp>
      <p:grpSp>
        <p:nvGrpSpPr>
          <p:cNvPr id="13" name="Group 12"/>
          <p:cNvGrpSpPr/>
          <p:nvPr/>
        </p:nvGrpSpPr>
        <p:grpSpPr>
          <a:xfrm>
            <a:off x="4236528" y="4733274"/>
            <a:ext cx="3761846" cy="1245328"/>
            <a:chOff x="4527095" y="4471736"/>
            <a:chExt cx="3761846" cy="1245328"/>
          </a:xfrm>
        </p:grpSpPr>
        <p:grpSp>
          <p:nvGrpSpPr>
            <p:cNvPr id="356" name="Group 355"/>
            <p:cNvGrpSpPr/>
            <p:nvPr/>
          </p:nvGrpSpPr>
          <p:grpSpPr>
            <a:xfrm>
              <a:off x="6224074" y="4471736"/>
              <a:ext cx="2064867" cy="1245328"/>
              <a:chOff x="7334336" y="1158773"/>
              <a:chExt cx="2064867" cy="1245328"/>
            </a:xfrm>
          </p:grpSpPr>
          <p:grpSp>
            <p:nvGrpSpPr>
              <p:cNvPr id="357" name="Group 356"/>
              <p:cNvGrpSpPr/>
              <p:nvPr/>
            </p:nvGrpSpPr>
            <p:grpSpPr>
              <a:xfrm>
                <a:off x="7334336" y="1158773"/>
                <a:ext cx="2064867" cy="1245328"/>
                <a:chOff x="1664801" y="1363718"/>
                <a:chExt cx="2064867" cy="1245328"/>
              </a:xfrm>
            </p:grpSpPr>
            <p:grpSp>
              <p:nvGrpSpPr>
                <p:cNvPr id="359" name="Group 358"/>
                <p:cNvGrpSpPr/>
                <p:nvPr/>
              </p:nvGrpSpPr>
              <p:grpSpPr>
                <a:xfrm>
                  <a:off x="1930457" y="2254673"/>
                  <a:ext cx="1799211" cy="354373"/>
                  <a:chOff x="1930457" y="2254673"/>
                  <a:chExt cx="1799211" cy="354373"/>
                </a:xfrm>
              </p:grpSpPr>
              <p:sp>
                <p:nvSpPr>
                  <p:cNvPr id="366" name="TextBox 365">
                    <a:extLst>
                      <a:ext uri="{FF2B5EF4-FFF2-40B4-BE49-F238E27FC236}">
                        <a16:creationId xmlns:a16="http://schemas.microsoft.com/office/drawing/2014/main" id="{50471803-B955-5F4A-8ADB-CDB7735EC6BD}"/>
                      </a:ext>
                    </a:extLst>
                  </p:cNvPr>
                  <p:cNvSpPr txBox="1"/>
                  <p:nvPr/>
                </p:nvSpPr>
                <p:spPr>
                  <a:xfrm>
                    <a:off x="2083368" y="2378214"/>
                    <a:ext cx="1426031"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Iterations after word onset</a:t>
                    </a:r>
                  </a:p>
                </p:txBody>
              </p:sp>
              <p:grpSp>
                <p:nvGrpSpPr>
                  <p:cNvPr id="367" name="Group 366"/>
                  <p:cNvGrpSpPr/>
                  <p:nvPr/>
                </p:nvGrpSpPr>
                <p:grpSpPr>
                  <a:xfrm>
                    <a:off x="1930457" y="2254673"/>
                    <a:ext cx="1799211" cy="230832"/>
                    <a:chOff x="1930457" y="2254673"/>
                    <a:chExt cx="1799211" cy="230832"/>
                  </a:xfrm>
                </p:grpSpPr>
                <p:sp>
                  <p:nvSpPr>
                    <p:cNvPr id="368" name="TextBox 367">
                      <a:extLst>
                        <a:ext uri="{FF2B5EF4-FFF2-40B4-BE49-F238E27FC236}">
                          <a16:creationId xmlns:a16="http://schemas.microsoft.com/office/drawing/2014/main" id="{F90BD3D8-D453-4B4F-9D68-A2F34EFCFC44}"/>
                        </a:ext>
                      </a:extLst>
                    </p:cNvPr>
                    <p:cNvSpPr txBox="1"/>
                    <p:nvPr/>
                  </p:nvSpPr>
                  <p:spPr>
                    <a:xfrm>
                      <a:off x="2289418"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369" name="TextBox 368">
                      <a:extLst>
                        <a:ext uri="{FF2B5EF4-FFF2-40B4-BE49-F238E27FC236}">
                          <a16:creationId xmlns:a16="http://schemas.microsoft.com/office/drawing/2014/main" id="{17446445-A6B4-3A48-9B01-1F7780E2E612}"/>
                        </a:ext>
                      </a:extLst>
                    </p:cNvPr>
                    <p:cNvSpPr txBox="1"/>
                    <p:nvPr/>
                  </p:nvSpPr>
                  <p:spPr>
                    <a:xfrm>
                      <a:off x="2609907"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sp>
                  <p:nvSpPr>
                    <p:cNvPr id="370" name="TextBox 369">
                      <a:extLst>
                        <a:ext uri="{FF2B5EF4-FFF2-40B4-BE49-F238E27FC236}">
                          <a16:creationId xmlns:a16="http://schemas.microsoft.com/office/drawing/2014/main" id="{001EE7C1-3EB9-904E-8C82-A71A088F2301}"/>
                        </a:ext>
                      </a:extLst>
                    </p:cNvPr>
                    <p:cNvSpPr txBox="1"/>
                    <p:nvPr/>
                  </p:nvSpPr>
                  <p:spPr>
                    <a:xfrm>
                      <a:off x="2873240"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10</a:t>
                      </a:r>
                    </a:p>
                  </p:txBody>
                </p:sp>
                <p:sp>
                  <p:nvSpPr>
                    <p:cNvPr id="371" name="TextBox 370">
                      <a:extLst>
                        <a:ext uri="{FF2B5EF4-FFF2-40B4-BE49-F238E27FC236}">
                          <a16:creationId xmlns:a16="http://schemas.microsoft.com/office/drawing/2014/main" id="{559D89E1-0E5B-C44E-985F-7ACCC4D8583E}"/>
                        </a:ext>
                      </a:extLst>
                    </p:cNvPr>
                    <p:cNvSpPr txBox="1"/>
                    <p:nvPr/>
                  </p:nvSpPr>
                  <p:spPr>
                    <a:xfrm>
                      <a:off x="3181641"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15</a:t>
                      </a:r>
                    </a:p>
                  </p:txBody>
                </p:sp>
                <p:sp>
                  <p:nvSpPr>
                    <p:cNvPr id="372" name="TextBox 371">
                      <a:extLst>
                        <a:ext uri="{FF2B5EF4-FFF2-40B4-BE49-F238E27FC236}">
                          <a16:creationId xmlns:a16="http://schemas.microsoft.com/office/drawing/2014/main" id="{4491DFF6-5CD5-124C-8ABB-6B399DD47002}"/>
                        </a:ext>
                      </a:extLst>
                    </p:cNvPr>
                    <p:cNvSpPr txBox="1"/>
                    <p:nvPr/>
                  </p:nvSpPr>
                  <p:spPr>
                    <a:xfrm>
                      <a:off x="3509095" y="2254673"/>
                      <a:ext cx="220573" cy="230832"/>
                    </a:xfrm>
                    <a:prstGeom prst="rect">
                      <a:avLst/>
                    </a:prstGeom>
                    <a:noFill/>
                  </p:spPr>
                  <p:txBody>
                    <a:bodyPr wrap="none" lIns="45720" rIns="45720" rtlCol="0" anchor="t" anchorCtr="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a:t>
                      </a:r>
                    </a:p>
                  </p:txBody>
                </p:sp>
                <p:sp>
                  <p:nvSpPr>
                    <p:cNvPr id="373" name="TextBox 372">
                      <a:extLst>
                        <a:ext uri="{FF2B5EF4-FFF2-40B4-BE49-F238E27FC236}">
                          <a16:creationId xmlns:a16="http://schemas.microsoft.com/office/drawing/2014/main" id="{BFDFEFE5-AE77-7548-9AE1-DF1679F44342}"/>
                        </a:ext>
                      </a:extLst>
                    </p:cNvPr>
                    <p:cNvSpPr txBox="1"/>
                    <p:nvPr/>
                  </p:nvSpPr>
                  <p:spPr>
                    <a:xfrm>
                      <a:off x="1930457" y="2254673"/>
                      <a:ext cx="194925"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grpSp>
            </p:grpSp>
            <p:grpSp>
              <p:nvGrpSpPr>
                <p:cNvPr id="360" name="Group 359"/>
                <p:cNvGrpSpPr/>
                <p:nvPr/>
              </p:nvGrpSpPr>
              <p:grpSpPr>
                <a:xfrm>
                  <a:off x="1664801" y="1363718"/>
                  <a:ext cx="421958" cy="1111844"/>
                  <a:chOff x="1664801" y="1363718"/>
                  <a:chExt cx="421958" cy="1111844"/>
                </a:xfrm>
              </p:grpSpPr>
              <p:sp>
                <p:nvSpPr>
                  <p:cNvPr id="361" name="TextBox 360">
                    <a:extLst>
                      <a:ext uri="{FF2B5EF4-FFF2-40B4-BE49-F238E27FC236}">
                        <a16:creationId xmlns:a16="http://schemas.microsoft.com/office/drawing/2014/main" id="{50471803-B955-5F4A-8ADB-CDB7735EC6BD}"/>
                      </a:ext>
                    </a:extLst>
                  </p:cNvPr>
                  <p:cNvSpPr txBox="1"/>
                  <p:nvPr/>
                </p:nvSpPr>
                <p:spPr>
                  <a:xfrm rot="16200000">
                    <a:off x="1224295" y="1804224"/>
                    <a:ext cx="1111844"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Lexico</a:t>
                    </a: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-semantic PE</a:t>
                    </a:r>
                  </a:p>
                </p:txBody>
              </p:sp>
              <p:grpSp>
                <p:nvGrpSpPr>
                  <p:cNvPr id="362" name="Group 361"/>
                  <p:cNvGrpSpPr/>
                  <p:nvPr/>
                </p:nvGrpSpPr>
                <p:grpSpPr>
                  <a:xfrm>
                    <a:off x="1802066" y="1383740"/>
                    <a:ext cx="284693" cy="996065"/>
                    <a:chOff x="7379919" y="1201236"/>
                    <a:chExt cx="284693" cy="996065"/>
                  </a:xfrm>
                </p:grpSpPr>
                <p:sp>
                  <p:nvSpPr>
                    <p:cNvPr id="363" name="TextBox 362">
                      <a:extLst>
                        <a:ext uri="{FF2B5EF4-FFF2-40B4-BE49-F238E27FC236}">
                          <a16:creationId xmlns:a16="http://schemas.microsoft.com/office/drawing/2014/main" id="{361C2740-82C4-5240-BB76-E633131B2201}"/>
                        </a:ext>
                      </a:extLst>
                    </p:cNvPr>
                    <p:cNvSpPr txBox="1"/>
                    <p:nvPr/>
                  </p:nvSpPr>
                  <p:spPr>
                    <a:xfrm>
                      <a:off x="7379919" y="1201236"/>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400</a:t>
                      </a:r>
                    </a:p>
                  </p:txBody>
                </p:sp>
                <p:sp>
                  <p:nvSpPr>
                    <p:cNvPr id="364" name="TextBox 363">
                      <a:extLst>
                        <a:ext uri="{FF2B5EF4-FFF2-40B4-BE49-F238E27FC236}">
                          <a16:creationId xmlns:a16="http://schemas.microsoft.com/office/drawing/2014/main" id="{BFDFEFE5-AE77-7548-9AE1-DF1679F44342}"/>
                        </a:ext>
                      </a:extLst>
                    </p:cNvPr>
                    <p:cNvSpPr txBox="1"/>
                    <p:nvPr/>
                  </p:nvSpPr>
                  <p:spPr>
                    <a:xfrm>
                      <a:off x="7508159" y="1966469"/>
                      <a:ext cx="15645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365" name="TextBox 364">
                      <a:extLst>
                        <a:ext uri="{FF2B5EF4-FFF2-40B4-BE49-F238E27FC236}">
                          <a16:creationId xmlns:a16="http://schemas.microsoft.com/office/drawing/2014/main" id="{BFDFEFE5-AE77-7548-9AE1-DF1679F44342}"/>
                        </a:ext>
                      </a:extLst>
                    </p:cNvPr>
                    <p:cNvSpPr txBox="1"/>
                    <p:nvPr/>
                  </p:nvSpPr>
                  <p:spPr>
                    <a:xfrm>
                      <a:off x="7379919" y="1583852"/>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200</a:t>
                      </a:r>
                    </a:p>
                  </p:txBody>
                </p:sp>
              </p:grpSp>
            </p:grpSp>
          </p:grpSp>
          <p:pic>
            <p:nvPicPr>
              <p:cNvPr id="358" name="Picture 3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1261" y="1297286"/>
                <a:ext cx="1555285" cy="787230"/>
              </a:xfrm>
              <a:prstGeom prst="rect">
                <a:avLst/>
              </a:prstGeom>
            </p:spPr>
          </p:pic>
        </p:grpSp>
        <p:grpSp>
          <p:nvGrpSpPr>
            <p:cNvPr id="399" name="Group 398"/>
            <p:cNvGrpSpPr/>
            <p:nvPr/>
          </p:nvGrpSpPr>
          <p:grpSpPr>
            <a:xfrm>
              <a:off x="4527095" y="4743842"/>
              <a:ext cx="1705855" cy="969286"/>
              <a:chOff x="5381806" y="2857657"/>
              <a:chExt cx="1705855" cy="969286"/>
            </a:xfrm>
          </p:grpSpPr>
          <p:pic>
            <p:nvPicPr>
              <p:cNvPr id="400" name="Picture 99"/>
              <p:cNvPicPr>
                <a:picLocks noChangeAspect="1" noChangeArrowheads="1"/>
              </p:cNvPicPr>
              <p:nvPr/>
            </p:nvPicPr>
            <p:blipFill rotWithShape="1">
              <a:blip r:embed="rId8">
                <a:extLst>
                  <a:ext uri="{28A0092B-C50C-407E-A947-70E740481C1C}">
                    <a14:useLocalDpi xmlns:a14="http://schemas.microsoft.com/office/drawing/2010/main" val="0"/>
                  </a:ext>
                </a:extLst>
              </a:blip>
              <a:srcRect r="23580"/>
              <a:stretch/>
            </p:blipFill>
            <p:spPr bwMode="auto">
              <a:xfrm>
                <a:off x="5536964" y="2857657"/>
                <a:ext cx="1313743" cy="96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1" name="Group 400"/>
              <p:cNvGrpSpPr/>
              <p:nvPr/>
            </p:nvGrpSpPr>
            <p:grpSpPr>
              <a:xfrm>
                <a:off x="5381806" y="2942563"/>
                <a:ext cx="1705855" cy="450650"/>
                <a:chOff x="3166935" y="4547201"/>
                <a:chExt cx="2510010" cy="594070"/>
              </a:xfrm>
            </p:grpSpPr>
            <p:sp>
              <p:nvSpPr>
                <p:cNvPr id="402" name="Rectangle 401"/>
                <p:cNvSpPr/>
                <p:nvPr/>
              </p:nvSpPr>
              <p:spPr>
                <a:xfrm>
                  <a:off x="3166935" y="4776117"/>
                  <a:ext cx="535890" cy="3651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P</a:t>
                  </a:r>
                  <a:r>
                    <a:rPr kumimoji="0" lang="en-US" sz="12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z</a:t>
                  </a:r>
                  <a:endParaRPr kumimoji="0" lang="en-US" sz="14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p:txBody>
            </p:sp>
            <p:sp>
              <p:nvSpPr>
                <p:cNvPr id="403" name="Text Box 12"/>
                <p:cNvSpPr txBox="1">
                  <a:spLocks noChangeAspect="1" noChangeArrowheads="1"/>
                </p:cNvSpPr>
                <p:nvPr/>
              </p:nvSpPr>
              <p:spPr bwMode="auto">
                <a:xfrm>
                  <a:off x="3324392" y="4547201"/>
                  <a:ext cx="611368" cy="304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-2μv</a:t>
                  </a:r>
                </a:p>
              </p:txBody>
            </p:sp>
            <p:sp>
              <p:nvSpPr>
                <p:cNvPr id="404" name="Text Box 11"/>
                <p:cNvSpPr txBox="1">
                  <a:spLocks noChangeAspect="1" noChangeArrowheads="1"/>
                </p:cNvSpPr>
                <p:nvPr/>
              </p:nvSpPr>
              <p:spPr bwMode="auto">
                <a:xfrm>
                  <a:off x="4895752" y="4813732"/>
                  <a:ext cx="781193" cy="304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800ms</a:t>
                  </a:r>
                </a:p>
              </p:txBody>
            </p:sp>
          </p:grpSp>
        </p:grpSp>
        <p:grpSp>
          <p:nvGrpSpPr>
            <p:cNvPr id="405" name="Group 404"/>
            <p:cNvGrpSpPr/>
            <p:nvPr/>
          </p:nvGrpSpPr>
          <p:grpSpPr>
            <a:xfrm>
              <a:off x="5517887" y="4483475"/>
              <a:ext cx="816913" cy="371599"/>
              <a:chOff x="6645286" y="3083300"/>
              <a:chExt cx="816913" cy="371599"/>
            </a:xfrm>
          </p:grpSpPr>
          <p:grpSp>
            <p:nvGrpSpPr>
              <p:cNvPr id="406" name="Group 405"/>
              <p:cNvGrpSpPr/>
              <p:nvPr/>
            </p:nvGrpSpPr>
            <p:grpSpPr>
              <a:xfrm>
                <a:off x="6645286" y="3224067"/>
                <a:ext cx="714321" cy="230832"/>
                <a:chOff x="678877" y="3573161"/>
                <a:chExt cx="714321" cy="230832"/>
              </a:xfrm>
            </p:grpSpPr>
            <p:cxnSp>
              <p:nvCxnSpPr>
                <p:cNvPr id="410" name="Straight Connector 409">
                  <a:extLst>
                    <a:ext uri="{FF2B5EF4-FFF2-40B4-BE49-F238E27FC236}">
                      <a16:creationId xmlns:a16="http://schemas.microsoft.com/office/drawing/2014/main" id="{7F3510D1-9F30-8744-A335-61CC7834B1FF}"/>
                    </a:ext>
                  </a:extLst>
                </p:cNvPr>
                <p:cNvCxnSpPr>
                  <a:cxnSpLocks/>
                </p:cNvCxnSpPr>
                <p:nvPr/>
              </p:nvCxnSpPr>
              <p:spPr>
                <a:xfrm flipV="1">
                  <a:off x="678877" y="3685913"/>
                  <a:ext cx="182880" cy="1716"/>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11" name="Rectangle 56"/>
                <p:cNvSpPr>
                  <a:spLocks noChangeAspect="1" noChangeArrowheads="1"/>
                </p:cNvSpPr>
                <p:nvPr/>
              </p:nvSpPr>
              <p:spPr bwMode="auto">
                <a:xfrm>
                  <a:off x="810987" y="3573161"/>
                  <a:ext cx="582211"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Related</a:t>
                  </a:r>
                </a:p>
              </p:txBody>
            </p:sp>
          </p:grpSp>
          <p:grpSp>
            <p:nvGrpSpPr>
              <p:cNvPr id="407" name="Group 406"/>
              <p:cNvGrpSpPr/>
              <p:nvPr/>
            </p:nvGrpSpPr>
            <p:grpSpPr>
              <a:xfrm>
                <a:off x="6645286" y="3083300"/>
                <a:ext cx="816913" cy="230832"/>
                <a:chOff x="678877" y="3763661"/>
                <a:chExt cx="816913" cy="230832"/>
              </a:xfrm>
            </p:grpSpPr>
            <p:cxnSp>
              <p:nvCxnSpPr>
                <p:cNvPr id="408" name="Straight Connector 407">
                  <a:extLst>
                    <a:ext uri="{FF2B5EF4-FFF2-40B4-BE49-F238E27FC236}">
                      <a16:creationId xmlns:a16="http://schemas.microsoft.com/office/drawing/2014/main" id="{7F3510D1-9F30-8744-A335-61CC7834B1FF}"/>
                    </a:ext>
                  </a:extLst>
                </p:cNvPr>
                <p:cNvCxnSpPr>
                  <a:cxnSpLocks/>
                </p:cNvCxnSpPr>
                <p:nvPr/>
              </p:nvCxnSpPr>
              <p:spPr>
                <a:xfrm flipV="1">
                  <a:off x="678877" y="3876413"/>
                  <a:ext cx="182880" cy="1716"/>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409" name="Rectangle 56"/>
                <p:cNvSpPr>
                  <a:spLocks noChangeAspect="1" noChangeArrowheads="1"/>
                </p:cNvSpPr>
                <p:nvPr/>
              </p:nvSpPr>
              <p:spPr bwMode="auto">
                <a:xfrm>
                  <a:off x="810987" y="3763661"/>
                  <a:ext cx="684803"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Unrelated</a:t>
                  </a:r>
                </a:p>
              </p:txBody>
            </p:sp>
          </p:grpSp>
        </p:grpSp>
      </p:grpSp>
      <p:grpSp>
        <p:nvGrpSpPr>
          <p:cNvPr id="3" name="Group 2"/>
          <p:cNvGrpSpPr/>
          <p:nvPr/>
        </p:nvGrpSpPr>
        <p:grpSpPr>
          <a:xfrm>
            <a:off x="4121613" y="2244250"/>
            <a:ext cx="3991677" cy="1245328"/>
            <a:chOff x="4351733" y="2296408"/>
            <a:chExt cx="3991677" cy="1245328"/>
          </a:xfrm>
        </p:grpSpPr>
        <p:grpSp>
          <p:nvGrpSpPr>
            <p:cNvPr id="374" name="Group 373"/>
            <p:cNvGrpSpPr/>
            <p:nvPr/>
          </p:nvGrpSpPr>
          <p:grpSpPr>
            <a:xfrm>
              <a:off x="6278543" y="2296408"/>
              <a:ext cx="2064867" cy="1245328"/>
              <a:chOff x="7334336" y="1158773"/>
              <a:chExt cx="2064867" cy="1245328"/>
            </a:xfrm>
          </p:grpSpPr>
          <p:grpSp>
            <p:nvGrpSpPr>
              <p:cNvPr id="375" name="Group 374"/>
              <p:cNvGrpSpPr/>
              <p:nvPr/>
            </p:nvGrpSpPr>
            <p:grpSpPr>
              <a:xfrm>
                <a:off x="7334336" y="1158773"/>
                <a:ext cx="2064867" cy="1245328"/>
                <a:chOff x="1664801" y="1363718"/>
                <a:chExt cx="2064867" cy="1245328"/>
              </a:xfrm>
            </p:grpSpPr>
            <p:grpSp>
              <p:nvGrpSpPr>
                <p:cNvPr id="377" name="Group 376"/>
                <p:cNvGrpSpPr/>
                <p:nvPr/>
              </p:nvGrpSpPr>
              <p:grpSpPr>
                <a:xfrm>
                  <a:off x="1930457" y="2254673"/>
                  <a:ext cx="1799211" cy="354373"/>
                  <a:chOff x="1930457" y="2254673"/>
                  <a:chExt cx="1799211" cy="354373"/>
                </a:xfrm>
              </p:grpSpPr>
              <p:sp>
                <p:nvSpPr>
                  <p:cNvPr id="384" name="TextBox 383">
                    <a:extLst>
                      <a:ext uri="{FF2B5EF4-FFF2-40B4-BE49-F238E27FC236}">
                        <a16:creationId xmlns:a16="http://schemas.microsoft.com/office/drawing/2014/main" id="{50471803-B955-5F4A-8ADB-CDB7735EC6BD}"/>
                      </a:ext>
                    </a:extLst>
                  </p:cNvPr>
                  <p:cNvSpPr txBox="1"/>
                  <p:nvPr/>
                </p:nvSpPr>
                <p:spPr>
                  <a:xfrm>
                    <a:off x="2083368" y="2378214"/>
                    <a:ext cx="1426031"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Iterations after word onset</a:t>
                    </a:r>
                  </a:p>
                </p:txBody>
              </p:sp>
              <p:grpSp>
                <p:nvGrpSpPr>
                  <p:cNvPr id="385" name="Group 384"/>
                  <p:cNvGrpSpPr/>
                  <p:nvPr/>
                </p:nvGrpSpPr>
                <p:grpSpPr>
                  <a:xfrm>
                    <a:off x="1930457" y="2254673"/>
                    <a:ext cx="1799211" cy="230832"/>
                    <a:chOff x="1930457" y="2254673"/>
                    <a:chExt cx="1799211" cy="230832"/>
                  </a:xfrm>
                </p:grpSpPr>
                <p:sp>
                  <p:nvSpPr>
                    <p:cNvPr id="386" name="TextBox 385">
                      <a:extLst>
                        <a:ext uri="{FF2B5EF4-FFF2-40B4-BE49-F238E27FC236}">
                          <a16:creationId xmlns:a16="http://schemas.microsoft.com/office/drawing/2014/main" id="{F90BD3D8-D453-4B4F-9D68-A2F34EFCFC44}"/>
                        </a:ext>
                      </a:extLst>
                    </p:cNvPr>
                    <p:cNvSpPr txBox="1"/>
                    <p:nvPr/>
                  </p:nvSpPr>
                  <p:spPr>
                    <a:xfrm>
                      <a:off x="2289418"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387" name="TextBox 386">
                      <a:extLst>
                        <a:ext uri="{FF2B5EF4-FFF2-40B4-BE49-F238E27FC236}">
                          <a16:creationId xmlns:a16="http://schemas.microsoft.com/office/drawing/2014/main" id="{17446445-A6B4-3A48-9B01-1F7780E2E612}"/>
                        </a:ext>
                      </a:extLst>
                    </p:cNvPr>
                    <p:cNvSpPr txBox="1"/>
                    <p:nvPr/>
                  </p:nvSpPr>
                  <p:spPr>
                    <a:xfrm>
                      <a:off x="2609907"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sp>
                  <p:nvSpPr>
                    <p:cNvPr id="388" name="TextBox 387">
                      <a:extLst>
                        <a:ext uri="{FF2B5EF4-FFF2-40B4-BE49-F238E27FC236}">
                          <a16:creationId xmlns:a16="http://schemas.microsoft.com/office/drawing/2014/main" id="{001EE7C1-3EB9-904E-8C82-A71A088F2301}"/>
                        </a:ext>
                      </a:extLst>
                    </p:cNvPr>
                    <p:cNvSpPr txBox="1"/>
                    <p:nvPr/>
                  </p:nvSpPr>
                  <p:spPr>
                    <a:xfrm>
                      <a:off x="2873240"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10</a:t>
                      </a:r>
                    </a:p>
                  </p:txBody>
                </p:sp>
                <p:sp>
                  <p:nvSpPr>
                    <p:cNvPr id="389" name="TextBox 388">
                      <a:extLst>
                        <a:ext uri="{FF2B5EF4-FFF2-40B4-BE49-F238E27FC236}">
                          <a16:creationId xmlns:a16="http://schemas.microsoft.com/office/drawing/2014/main" id="{559D89E1-0E5B-C44E-985F-7ACCC4D8583E}"/>
                        </a:ext>
                      </a:extLst>
                    </p:cNvPr>
                    <p:cNvSpPr txBox="1"/>
                    <p:nvPr/>
                  </p:nvSpPr>
                  <p:spPr>
                    <a:xfrm>
                      <a:off x="3181641"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15</a:t>
                      </a:r>
                    </a:p>
                  </p:txBody>
                </p:sp>
                <p:sp>
                  <p:nvSpPr>
                    <p:cNvPr id="390" name="TextBox 389">
                      <a:extLst>
                        <a:ext uri="{FF2B5EF4-FFF2-40B4-BE49-F238E27FC236}">
                          <a16:creationId xmlns:a16="http://schemas.microsoft.com/office/drawing/2014/main" id="{4491DFF6-5CD5-124C-8ABB-6B399DD47002}"/>
                        </a:ext>
                      </a:extLst>
                    </p:cNvPr>
                    <p:cNvSpPr txBox="1"/>
                    <p:nvPr/>
                  </p:nvSpPr>
                  <p:spPr>
                    <a:xfrm>
                      <a:off x="3509095" y="2254673"/>
                      <a:ext cx="220573" cy="230832"/>
                    </a:xfrm>
                    <a:prstGeom prst="rect">
                      <a:avLst/>
                    </a:prstGeom>
                    <a:noFill/>
                  </p:spPr>
                  <p:txBody>
                    <a:bodyPr wrap="none" lIns="45720" rIns="45720" rtlCol="0" anchor="t" anchorCtr="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a:t>
                      </a:r>
                    </a:p>
                  </p:txBody>
                </p:sp>
                <p:sp>
                  <p:nvSpPr>
                    <p:cNvPr id="391" name="TextBox 390">
                      <a:extLst>
                        <a:ext uri="{FF2B5EF4-FFF2-40B4-BE49-F238E27FC236}">
                          <a16:creationId xmlns:a16="http://schemas.microsoft.com/office/drawing/2014/main" id="{BFDFEFE5-AE77-7548-9AE1-DF1679F44342}"/>
                        </a:ext>
                      </a:extLst>
                    </p:cNvPr>
                    <p:cNvSpPr txBox="1"/>
                    <p:nvPr/>
                  </p:nvSpPr>
                  <p:spPr>
                    <a:xfrm>
                      <a:off x="1930457" y="2254673"/>
                      <a:ext cx="194925"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grpSp>
            </p:grpSp>
            <p:grpSp>
              <p:nvGrpSpPr>
                <p:cNvPr id="378" name="Group 377"/>
                <p:cNvGrpSpPr/>
                <p:nvPr/>
              </p:nvGrpSpPr>
              <p:grpSpPr>
                <a:xfrm>
                  <a:off x="1664801" y="1363718"/>
                  <a:ext cx="421958" cy="1111844"/>
                  <a:chOff x="1664801" y="1363718"/>
                  <a:chExt cx="421958" cy="1111844"/>
                </a:xfrm>
              </p:grpSpPr>
              <p:sp>
                <p:nvSpPr>
                  <p:cNvPr id="379" name="TextBox 378">
                    <a:extLst>
                      <a:ext uri="{FF2B5EF4-FFF2-40B4-BE49-F238E27FC236}">
                        <a16:creationId xmlns:a16="http://schemas.microsoft.com/office/drawing/2014/main" id="{50471803-B955-5F4A-8ADB-CDB7735EC6BD}"/>
                      </a:ext>
                    </a:extLst>
                  </p:cNvPr>
                  <p:cNvSpPr txBox="1"/>
                  <p:nvPr/>
                </p:nvSpPr>
                <p:spPr>
                  <a:xfrm rot="16200000">
                    <a:off x="1224295" y="1804224"/>
                    <a:ext cx="1111844"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Lexico</a:t>
                    </a: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-semantic PE</a:t>
                    </a:r>
                  </a:p>
                </p:txBody>
              </p:sp>
              <p:grpSp>
                <p:nvGrpSpPr>
                  <p:cNvPr id="380" name="Group 379"/>
                  <p:cNvGrpSpPr/>
                  <p:nvPr/>
                </p:nvGrpSpPr>
                <p:grpSpPr>
                  <a:xfrm>
                    <a:off x="1802066" y="1383740"/>
                    <a:ext cx="284693" cy="996065"/>
                    <a:chOff x="7379919" y="1201236"/>
                    <a:chExt cx="284693" cy="996065"/>
                  </a:xfrm>
                </p:grpSpPr>
                <p:sp>
                  <p:nvSpPr>
                    <p:cNvPr id="381" name="TextBox 380">
                      <a:extLst>
                        <a:ext uri="{FF2B5EF4-FFF2-40B4-BE49-F238E27FC236}">
                          <a16:creationId xmlns:a16="http://schemas.microsoft.com/office/drawing/2014/main" id="{361C2740-82C4-5240-BB76-E633131B2201}"/>
                        </a:ext>
                      </a:extLst>
                    </p:cNvPr>
                    <p:cNvSpPr txBox="1"/>
                    <p:nvPr/>
                  </p:nvSpPr>
                  <p:spPr>
                    <a:xfrm>
                      <a:off x="7379919" y="1201236"/>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400</a:t>
                      </a:r>
                    </a:p>
                  </p:txBody>
                </p:sp>
                <p:sp>
                  <p:nvSpPr>
                    <p:cNvPr id="382" name="TextBox 381">
                      <a:extLst>
                        <a:ext uri="{FF2B5EF4-FFF2-40B4-BE49-F238E27FC236}">
                          <a16:creationId xmlns:a16="http://schemas.microsoft.com/office/drawing/2014/main" id="{BFDFEFE5-AE77-7548-9AE1-DF1679F44342}"/>
                        </a:ext>
                      </a:extLst>
                    </p:cNvPr>
                    <p:cNvSpPr txBox="1"/>
                    <p:nvPr/>
                  </p:nvSpPr>
                  <p:spPr>
                    <a:xfrm>
                      <a:off x="7508159" y="1966469"/>
                      <a:ext cx="15645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383" name="TextBox 382">
                      <a:extLst>
                        <a:ext uri="{FF2B5EF4-FFF2-40B4-BE49-F238E27FC236}">
                          <a16:creationId xmlns:a16="http://schemas.microsoft.com/office/drawing/2014/main" id="{BFDFEFE5-AE77-7548-9AE1-DF1679F44342}"/>
                        </a:ext>
                      </a:extLst>
                    </p:cNvPr>
                    <p:cNvSpPr txBox="1"/>
                    <p:nvPr/>
                  </p:nvSpPr>
                  <p:spPr>
                    <a:xfrm>
                      <a:off x="7379919" y="1583852"/>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200</a:t>
                      </a:r>
                    </a:p>
                  </p:txBody>
                </p:sp>
              </p:grpSp>
            </p:grpSp>
          </p:grpSp>
          <p:pic>
            <p:nvPicPr>
              <p:cNvPr id="376" name="Picture 3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1261" y="1297286"/>
                <a:ext cx="1555285" cy="787230"/>
              </a:xfrm>
              <a:prstGeom prst="rect">
                <a:avLst/>
              </a:prstGeom>
            </p:spPr>
          </p:pic>
        </p:grpSp>
        <p:grpSp>
          <p:nvGrpSpPr>
            <p:cNvPr id="394" name="Group 393"/>
            <p:cNvGrpSpPr/>
            <p:nvPr/>
          </p:nvGrpSpPr>
          <p:grpSpPr>
            <a:xfrm>
              <a:off x="4351733" y="2613800"/>
              <a:ext cx="1770702" cy="891084"/>
              <a:chOff x="5287912" y="1659051"/>
              <a:chExt cx="1770702" cy="891084"/>
            </a:xfrm>
          </p:grpSpPr>
          <p:pic>
            <p:nvPicPr>
              <p:cNvPr id="395" name="Picture 3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7349" y="1793529"/>
                <a:ext cx="1541817" cy="756606"/>
              </a:xfrm>
              <a:prstGeom prst="rect">
                <a:avLst/>
              </a:prstGeom>
            </p:spPr>
          </p:pic>
          <p:sp>
            <p:nvSpPr>
              <p:cNvPr id="396" name="Rectangle 395"/>
              <p:cNvSpPr/>
              <p:nvPr/>
            </p:nvSpPr>
            <p:spPr>
              <a:xfrm>
                <a:off x="5287912" y="1659051"/>
                <a:ext cx="37221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Cz</a:t>
                </a:r>
                <a:endParaRPr kumimoji="0" lang="en-US" sz="14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p:txBody>
          </p:sp>
          <p:sp>
            <p:nvSpPr>
              <p:cNvPr id="397" name="Text Box 12"/>
              <p:cNvSpPr txBox="1">
                <a:spLocks noChangeAspect="1" noChangeArrowheads="1"/>
              </p:cNvSpPr>
              <p:nvPr/>
            </p:nvSpPr>
            <p:spPr bwMode="auto">
              <a:xfrm>
                <a:off x="5561489" y="1671210"/>
                <a:ext cx="41549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-2μv</a:t>
                </a:r>
              </a:p>
            </p:txBody>
          </p:sp>
          <p:sp>
            <p:nvSpPr>
              <p:cNvPr id="398" name="Text Box 11"/>
              <p:cNvSpPr txBox="1">
                <a:spLocks noChangeAspect="1" noChangeArrowheads="1"/>
              </p:cNvSpPr>
              <p:nvPr/>
            </p:nvSpPr>
            <p:spPr bwMode="auto">
              <a:xfrm>
                <a:off x="6527699" y="1863315"/>
                <a:ext cx="530915"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800ms</a:t>
                </a:r>
              </a:p>
            </p:txBody>
          </p:sp>
        </p:grpSp>
        <p:grpSp>
          <p:nvGrpSpPr>
            <p:cNvPr id="412" name="Group 411"/>
            <p:cNvGrpSpPr/>
            <p:nvPr/>
          </p:nvGrpSpPr>
          <p:grpSpPr>
            <a:xfrm>
              <a:off x="5351955" y="2424668"/>
              <a:ext cx="1014139" cy="373294"/>
              <a:chOff x="6550652" y="3077483"/>
              <a:chExt cx="1014139" cy="384096"/>
            </a:xfrm>
          </p:grpSpPr>
          <p:grpSp>
            <p:nvGrpSpPr>
              <p:cNvPr id="413" name="Group 412"/>
              <p:cNvGrpSpPr/>
              <p:nvPr/>
            </p:nvGrpSpPr>
            <p:grpSpPr>
              <a:xfrm>
                <a:off x="6550652" y="3224067"/>
                <a:ext cx="911547" cy="237512"/>
                <a:chOff x="584243" y="3573161"/>
                <a:chExt cx="911547" cy="237512"/>
              </a:xfrm>
            </p:grpSpPr>
            <p:cxnSp>
              <p:nvCxnSpPr>
                <p:cNvPr id="417" name="Straight Connector 416">
                  <a:extLst>
                    <a:ext uri="{FF2B5EF4-FFF2-40B4-BE49-F238E27FC236}">
                      <a16:creationId xmlns:a16="http://schemas.microsoft.com/office/drawing/2014/main" id="{7F3510D1-9F30-8744-A335-61CC7834B1FF}"/>
                    </a:ext>
                  </a:extLst>
                </p:cNvPr>
                <p:cNvCxnSpPr>
                  <a:cxnSpLocks/>
                </p:cNvCxnSpPr>
                <p:nvPr/>
              </p:nvCxnSpPr>
              <p:spPr>
                <a:xfrm flipV="1">
                  <a:off x="584243" y="3703331"/>
                  <a:ext cx="274320" cy="1716"/>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18" name="Rectangle 56"/>
                <p:cNvSpPr>
                  <a:spLocks noChangeAspect="1" noChangeArrowheads="1"/>
                </p:cNvSpPr>
                <p:nvPr/>
              </p:nvSpPr>
              <p:spPr bwMode="auto">
                <a:xfrm>
                  <a:off x="810987" y="3573161"/>
                  <a:ext cx="684803" cy="237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R</a:t>
                  </a: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epeated</a:t>
                  </a:r>
                  <a:endPar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endParaRPr>
                </a:p>
              </p:txBody>
            </p:sp>
          </p:grpSp>
          <p:grpSp>
            <p:nvGrpSpPr>
              <p:cNvPr id="414" name="Group 413"/>
              <p:cNvGrpSpPr/>
              <p:nvPr/>
            </p:nvGrpSpPr>
            <p:grpSpPr>
              <a:xfrm>
                <a:off x="6550652" y="3077483"/>
                <a:ext cx="1014139" cy="237512"/>
                <a:chOff x="584243" y="3611261"/>
                <a:chExt cx="1014139" cy="237512"/>
              </a:xfrm>
            </p:grpSpPr>
            <p:cxnSp>
              <p:nvCxnSpPr>
                <p:cNvPr id="415" name="Straight Connector 414">
                  <a:extLst>
                    <a:ext uri="{FF2B5EF4-FFF2-40B4-BE49-F238E27FC236}">
                      <a16:creationId xmlns:a16="http://schemas.microsoft.com/office/drawing/2014/main" id="{7F3510D1-9F30-8744-A335-61CC7834B1FF}"/>
                    </a:ext>
                  </a:extLst>
                </p:cNvPr>
                <p:cNvCxnSpPr>
                  <a:cxnSpLocks/>
                </p:cNvCxnSpPr>
                <p:nvPr/>
              </p:nvCxnSpPr>
              <p:spPr>
                <a:xfrm flipV="1">
                  <a:off x="584243" y="3741431"/>
                  <a:ext cx="274320" cy="1716"/>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16" name="Rectangle 56"/>
                <p:cNvSpPr>
                  <a:spLocks noChangeAspect="1" noChangeArrowheads="1"/>
                </p:cNvSpPr>
                <p:nvPr/>
              </p:nvSpPr>
              <p:spPr bwMode="auto">
                <a:xfrm>
                  <a:off x="810987" y="3611261"/>
                  <a:ext cx="787395" cy="237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U</a:t>
                  </a: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nrepeated</a:t>
                  </a:r>
                  <a:endPar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endParaRPr>
                </a:p>
              </p:txBody>
            </p:sp>
          </p:grpSp>
        </p:grpSp>
      </p:grpSp>
      <p:grpSp>
        <p:nvGrpSpPr>
          <p:cNvPr id="12" name="Group 11"/>
          <p:cNvGrpSpPr/>
          <p:nvPr/>
        </p:nvGrpSpPr>
        <p:grpSpPr>
          <a:xfrm>
            <a:off x="8318304" y="4721950"/>
            <a:ext cx="3704658" cy="1382480"/>
            <a:chOff x="8248672" y="4460412"/>
            <a:chExt cx="3704658" cy="1382480"/>
          </a:xfrm>
        </p:grpSpPr>
        <p:grpSp>
          <p:nvGrpSpPr>
            <p:cNvPr id="419" name="Group 418"/>
            <p:cNvGrpSpPr/>
            <p:nvPr/>
          </p:nvGrpSpPr>
          <p:grpSpPr>
            <a:xfrm>
              <a:off x="8248672" y="4892596"/>
              <a:ext cx="1743473" cy="779804"/>
              <a:chOff x="-91142" y="1557979"/>
              <a:chExt cx="1743473" cy="779804"/>
            </a:xfrm>
          </p:grpSpPr>
          <p:pic>
            <p:nvPicPr>
              <p:cNvPr id="420" name="Picture 3"/>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r="24894"/>
              <a:stretch/>
            </p:blipFill>
            <p:spPr bwMode="auto">
              <a:xfrm>
                <a:off x="97655" y="1634858"/>
                <a:ext cx="1297082" cy="70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21" name="Text Box 1028"/>
              <p:cNvSpPr txBox="1">
                <a:spLocks noChangeArrowheads="1"/>
              </p:cNvSpPr>
              <p:nvPr/>
            </p:nvSpPr>
            <p:spPr bwMode="auto">
              <a:xfrm>
                <a:off x="-91142" y="1557979"/>
                <a:ext cx="372218"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Cz</a:t>
                </a:r>
                <a:endParaRPr kumimoji="0" lang="en-US" sz="12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p:txBody>
          </p:sp>
          <p:sp>
            <p:nvSpPr>
              <p:cNvPr id="422" name="Text Box 12"/>
              <p:cNvSpPr txBox="1">
                <a:spLocks noChangeAspect="1" noChangeArrowheads="1"/>
              </p:cNvSpPr>
              <p:nvPr/>
            </p:nvSpPr>
            <p:spPr bwMode="auto">
              <a:xfrm>
                <a:off x="214638" y="1590813"/>
                <a:ext cx="41549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-2μv</a:t>
                </a:r>
              </a:p>
            </p:txBody>
          </p:sp>
          <p:sp>
            <p:nvSpPr>
              <p:cNvPr id="423" name="Text Box 11"/>
              <p:cNvSpPr txBox="1">
                <a:spLocks noChangeAspect="1" noChangeArrowheads="1"/>
              </p:cNvSpPr>
              <p:nvPr/>
            </p:nvSpPr>
            <p:spPr bwMode="auto">
              <a:xfrm>
                <a:off x="1121416" y="1663416"/>
                <a:ext cx="530915"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800ms</a:t>
                </a:r>
              </a:p>
            </p:txBody>
          </p:sp>
        </p:grpSp>
        <p:grpSp>
          <p:nvGrpSpPr>
            <p:cNvPr id="424" name="Group 423"/>
            <p:cNvGrpSpPr/>
            <p:nvPr/>
          </p:nvGrpSpPr>
          <p:grpSpPr>
            <a:xfrm>
              <a:off x="9028496" y="4615262"/>
              <a:ext cx="883940" cy="350542"/>
              <a:chOff x="6006754" y="4999435"/>
              <a:chExt cx="883940" cy="350542"/>
            </a:xfrm>
          </p:grpSpPr>
          <p:grpSp>
            <p:nvGrpSpPr>
              <p:cNvPr id="425" name="Group 424"/>
              <p:cNvGrpSpPr/>
              <p:nvPr/>
            </p:nvGrpSpPr>
            <p:grpSpPr>
              <a:xfrm>
                <a:off x="6006754" y="5119145"/>
                <a:ext cx="858292" cy="230832"/>
                <a:chOff x="6006754" y="5177335"/>
                <a:chExt cx="858292" cy="230832"/>
              </a:xfrm>
            </p:grpSpPr>
            <p:sp>
              <p:nvSpPr>
                <p:cNvPr id="429" name="Rectangle 428">
                  <a:extLst>
                    <a:ext uri="{FF2B5EF4-FFF2-40B4-BE49-F238E27FC236}">
                      <a16:creationId xmlns:a16="http://schemas.microsoft.com/office/drawing/2014/main" id="{5F659C0F-EA7A-2047-A523-6FC9E69060DE}"/>
                    </a:ext>
                  </a:extLst>
                </p:cNvPr>
                <p:cNvSpPr/>
                <p:nvPr/>
              </p:nvSpPr>
              <p:spPr>
                <a:xfrm>
                  <a:off x="6263599" y="5177335"/>
                  <a:ext cx="601447"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Arial" charset="0"/>
                      <a:cs typeface="Helvetica" panose="020B0604020202020204" pitchFamily="34" charset="0"/>
                    </a:rPr>
                    <a:t>Low ON</a:t>
                  </a:r>
                </a:p>
              </p:txBody>
            </p:sp>
            <p:cxnSp>
              <p:nvCxnSpPr>
                <p:cNvPr id="430" name="Straight Connector 429">
                  <a:extLst>
                    <a:ext uri="{FF2B5EF4-FFF2-40B4-BE49-F238E27FC236}">
                      <a16:creationId xmlns:a16="http://schemas.microsoft.com/office/drawing/2014/main" id="{7F3510D1-9F30-8744-A335-61CC7834B1FF}"/>
                    </a:ext>
                  </a:extLst>
                </p:cNvPr>
                <p:cNvCxnSpPr>
                  <a:cxnSpLocks/>
                </p:cNvCxnSpPr>
                <p:nvPr/>
              </p:nvCxnSpPr>
              <p:spPr>
                <a:xfrm flipV="1">
                  <a:off x="6006754" y="5291893"/>
                  <a:ext cx="274320" cy="1716"/>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426" name="Group 425"/>
              <p:cNvGrpSpPr/>
              <p:nvPr/>
            </p:nvGrpSpPr>
            <p:grpSpPr>
              <a:xfrm>
                <a:off x="6006754" y="4999435"/>
                <a:ext cx="883940" cy="230832"/>
                <a:chOff x="6006754" y="4999435"/>
                <a:chExt cx="883940" cy="230832"/>
              </a:xfrm>
            </p:grpSpPr>
            <p:sp>
              <p:nvSpPr>
                <p:cNvPr id="427" name="Rectangle 58">
                  <a:extLst>
                    <a:ext uri="{FF2B5EF4-FFF2-40B4-BE49-F238E27FC236}">
                      <a16:creationId xmlns:a16="http://schemas.microsoft.com/office/drawing/2014/main" id="{885A1872-39D7-2549-B43A-327CFAA99C55}"/>
                    </a:ext>
                  </a:extLst>
                </p:cNvPr>
                <p:cNvSpPr/>
                <p:nvPr/>
              </p:nvSpPr>
              <p:spPr>
                <a:xfrm>
                  <a:off x="6263599" y="4999435"/>
                  <a:ext cx="62709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a:cs typeface="Helvetica" panose="020B0604020202020204" pitchFamily="34" charset="0"/>
                    </a:rPr>
                    <a:t>High ON</a:t>
                  </a:r>
                </a:p>
              </p:txBody>
            </p:sp>
            <p:cxnSp>
              <p:nvCxnSpPr>
                <p:cNvPr id="428" name="Straight Connector 427">
                  <a:extLst>
                    <a:ext uri="{FF2B5EF4-FFF2-40B4-BE49-F238E27FC236}">
                      <a16:creationId xmlns:a16="http://schemas.microsoft.com/office/drawing/2014/main" id="{7F3510D1-9F30-8744-A335-61CC7834B1FF}"/>
                    </a:ext>
                  </a:extLst>
                </p:cNvPr>
                <p:cNvCxnSpPr>
                  <a:cxnSpLocks/>
                </p:cNvCxnSpPr>
                <p:nvPr/>
              </p:nvCxnSpPr>
              <p:spPr>
                <a:xfrm flipV="1">
                  <a:off x="6006754" y="5113993"/>
                  <a:ext cx="274320" cy="1716"/>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9888463" y="4460412"/>
              <a:ext cx="2064867" cy="1382480"/>
              <a:chOff x="10133700" y="4460412"/>
              <a:chExt cx="2064867" cy="1382480"/>
            </a:xfrm>
          </p:grpSpPr>
          <p:grpSp>
            <p:nvGrpSpPr>
              <p:cNvPr id="431" name="Group 430"/>
              <p:cNvGrpSpPr/>
              <p:nvPr/>
            </p:nvGrpSpPr>
            <p:grpSpPr>
              <a:xfrm>
                <a:off x="10133700" y="4460412"/>
                <a:ext cx="2064867" cy="1382480"/>
                <a:chOff x="1664801" y="1226566"/>
                <a:chExt cx="2064867" cy="1382480"/>
              </a:xfrm>
            </p:grpSpPr>
            <p:grpSp>
              <p:nvGrpSpPr>
                <p:cNvPr id="432" name="Group 431"/>
                <p:cNvGrpSpPr/>
                <p:nvPr/>
              </p:nvGrpSpPr>
              <p:grpSpPr>
                <a:xfrm>
                  <a:off x="1930457" y="2254673"/>
                  <a:ext cx="1799211" cy="354373"/>
                  <a:chOff x="1930457" y="2254673"/>
                  <a:chExt cx="1799211" cy="354373"/>
                </a:xfrm>
              </p:grpSpPr>
              <p:sp>
                <p:nvSpPr>
                  <p:cNvPr id="439" name="TextBox 438">
                    <a:extLst>
                      <a:ext uri="{FF2B5EF4-FFF2-40B4-BE49-F238E27FC236}">
                        <a16:creationId xmlns:a16="http://schemas.microsoft.com/office/drawing/2014/main" id="{50471803-B955-5F4A-8ADB-CDB7735EC6BD}"/>
                      </a:ext>
                    </a:extLst>
                  </p:cNvPr>
                  <p:cNvSpPr txBox="1"/>
                  <p:nvPr/>
                </p:nvSpPr>
                <p:spPr>
                  <a:xfrm>
                    <a:off x="2083368" y="2378214"/>
                    <a:ext cx="1426031"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Iterations after word onset</a:t>
                    </a:r>
                  </a:p>
                </p:txBody>
              </p:sp>
              <p:grpSp>
                <p:nvGrpSpPr>
                  <p:cNvPr id="440" name="Group 439"/>
                  <p:cNvGrpSpPr/>
                  <p:nvPr/>
                </p:nvGrpSpPr>
                <p:grpSpPr>
                  <a:xfrm>
                    <a:off x="1930457" y="2254673"/>
                    <a:ext cx="1799211" cy="230832"/>
                    <a:chOff x="1930457" y="2254673"/>
                    <a:chExt cx="1799211" cy="230832"/>
                  </a:xfrm>
                </p:grpSpPr>
                <p:sp>
                  <p:nvSpPr>
                    <p:cNvPr id="441" name="TextBox 440">
                      <a:extLst>
                        <a:ext uri="{FF2B5EF4-FFF2-40B4-BE49-F238E27FC236}">
                          <a16:creationId xmlns:a16="http://schemas.microsoft.com/office/drawing/2014/main" id="{F90BD3D8-D453-4B4F-9D68-A2F34EFCFC44}"/>
                        </a:ext>
                      </a:extLst>
                    </p:cNvPr>
                    <p:cNvSpPr txBox="1"/>
                    <p:nvPr/>
                  </p:nvSpPr>
                  <p:spPr>
                    <a:xfrm>
                      <a:off x="2289418"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442" name="TextBox 441">
                      <a:extLst>
                        <a:ext uri="{FF2B5EF4-FFF2-40B4-BE49-F238E27FC236}">
                          <a16:creationId xmlns:a16="http://schemas.microsoft.com/office/drawing/2014/main" id="{17446445-A6B4-3A48-9B01-1F7780E2E612}"/>
                        </a:ext>
                      </a:extLst>
                    </p:cNvPr>
                    <p:cNvSpPr txBox="1"/>
                    <p:nvPr/>
                  </p:nvSpPr>
                  <p:spPr>
                    <a:xfrm>
                      <a:off x="2609907" y="2254673"/>
                      <a:ext cx="15645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sp>
                  <p:nvSpPr>
                    <p:cNvPr id="443" name="TextBox 442">
                      <a:extLst>
                        <a:ext uri="{FF2B5EF4-FFF2-40B4-BE49-F238E27FC236}">
                          <a16:creationId xmlns:a16="http://schemas.microsoft.com/office/drawing/2014/main" id="{001EE7C1-3EB9-904E-8C82-A71A088F2301}"/>
                        </a:ext>
                      </a:extLst>
                    </p:cNvPr>
                    <p:cNvSpPr txBox="1"/>
                    <p:nvPr/>
                  </p:nvSpPr>
                  <p:spPr>
                    <a:xfrm>
                      <a:off x="2873240"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10</a:t>
                      </a:r>
                    </a:p>
                  </p:txBody>
                </p:sp>
                <p:sp>
                  <p:nvSpPr>
                    <p:cNvPr id="444" name="TextBox 443">
                      <a:extLst>
                        <a:ext uri="{FF2B5EF4-FFF2-40B4-BE49-F238E27FC236}">
                          <a16:creationId xmlns:a16="http://schemas.microsoft.com/office/drawing/2014/main" id="{559D89E1-0E5B-C44E-985F-7ACCC4D8583E}"/>
                        </a:ext>
                      </a:extLst>
                    </p:cNvPr>
                    <p:cNvSpPr txBox="1"/>
                    <p:nvPr/>
                  </p:nvSpPr>
                  <p:spPr>
                    <a:xfrm>
                      <a:off x="3181641" y="2254673"/>
                      <a:ext cx="220573"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15</a:t>
                      </a:r>
                    </a:p>
                  </p:txBody>
                </p:sp>
                <p:sp>
                  <p:nvSpPr>
                    <p:cNvPr id="445" name="TextBox 444">
                      <a:extLst>
                        <a:ext uri="{FF2B5EF4-FFF2-40B4-BE49-F238E27FC236}">
                          <a16:creationId xmlns:a16="http://schemas.microsoft.com/office/drawing/2014/main" id="{4491DFF6-5CD5-124C-8ABB-6B399DD47002}"/>
                        </a:ext>
                      </a:extLst>
                    </p:cNvPr>
                    <p:cNvSpPr txBox="1"/>
                    <p:nvPr/>
                  </p:nvSpPr>
                  <p:spPr>
                    <a:xfrm>
                      <a:off x="3509095" y="2254673"/>
                      <a:ext cx="220573" cy="230832"/>
                    </a:xfrm>
                    <a:prstGeom prst="rect">
                      <a:avLst/>
                    </a:prstGeom>
                    <a:noFill/>
                  </p:spPr>
                  <p:txBody>
                    <a:bodyPr wrap="none" lIns="45720" rIns="45720" rtlCol="0" anchor="t" anchorCtr="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a:t>
                      </a:r>
                    </a:p>
                  </p:txBody>
                </p:sp>
                <p:sp>
                  <p:nvSpPr>
                    <p:cNvPr id="446" name="TextBox 445">
                      <a:extLst>
                        <a:ext uri="{FF2B5EF4-FFF2-40B4-BE49-F238E27FC236}">
                          <a16:creationId xmlns:a16="http://schemas.microsoft.com/office/drawing/2014/main" id="{BFDFEFE5-AE77-7548-9AE1-DF1679F44342}"/>
                        </a:ext>
                      </a:extLst>
                    </p:cNvPr>
                    <p:cNvSpPr txBox="1"/>
                    <p:nvPr/>
                  </p:nvSpPr>
                  <p:spPr>
                    <a:xfrm>
                      <a:off x="1930457" y="2254673"/>
                      <a:ext cx="194925"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-5</a:t>
                      </a:r>
                    </a:p>
                  </p:txBody>
                </p:sp>
              </p:grpSp>
            </p:grpSp>
            <p:grpSp>
              <p:nvGrpSpPr>
                <p:cNvPr id="433" name="Group 432"/>
                <p:cNvGrpSpPr/>
                <p:nvPr/>
              </p:nvGrpSpPr>
              <p:grpSpPr>
                <a:xfrm>
                  <a:off x="1664801" y="1226566"/>
                  <a:ext cx="421958" cy="1153239"/>
                  <a:chOff x="1664801" y="1226566"/>
                  <a:chExt cx="421958" cy="1153239"/>
                </a:xfrm>
              </p:grpSpPr>
              <p:sp>
                <p:nvSpPr>
                  <p:cNvPr id="434" name="TextBox 433">
                    <a:extLst>
                      <a:ext uri="{FF2B5EF4-FFF2-40B4-BE49-F238E27FC236}">
                        <a16:creationId xmlns:a16="http://schemas.microsoft.com/office/drawing/2014/main" id="{50471803-B955-5F4A-8ADB-CDB7735EC6BD}"/>
                      </a:ext>
                    </a:extLst>
                  </p:cNvPr>
                  <p:cNvSpPr txBox="1"/>
                  <p:nvPr/>
                </p:nvSpPr>
                <p:spPr>
                  <a:xfrm rot="16200000">
                    <a:off x="1224295" y="1697544"/>
                    <a:ext cx="1111844" cy="230832"/>
                  </a:xfrm>
                  <a:prstGeom prst="rect">
                    <a:avLst/>
                  </a:prstGeom>
                  <a:noFill/>
                </p:spPr>
                <p:txBody>
                  <a:bodyPr wrap="none" lIns="45720" rIns="45720" rtlCol="0">
                    <a:spAutoFit/>
                  </a:bodyP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Lexico</a:t>
                    </a: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-semantic PE</a:t>
                    </a:r>
                  </a:p>
                </p:txBody>
              </p:sp>
              <p:grpSp>
                <p:nvGrpSpPr>
                  <p:cNvPr id="435" name="Group 434"/>
                  <p:cNvGrpSpPr/>
                  <p:nvPr/>
                </p:nvGrpSpPr>
                <p:grpSpPr>
                  <a:xfrm>
                    <a:off x="1802066" y="1226566"/>
                    <a:ext cx="284693" cy="1153239"/>
                    <a:chOff x="7379919" y="1044062"/>
                    <a:chExt cx="284693" cy="1153239"/>
                  </a:xfrm>
                </p:grpSpPr>
                <p:sp>
                  <p:nvSpPr>
                    <p:cNvPr id="436" name="TextBox 435">
                      <a:extLst>
                        <a:ext uri="{FF2B5EF4-FFF2-40B4-BE49-F238E27FC236}">
                          <a16:creationId xmlns:a16="http://schemas.microsoft.com/office/drawing/2014/main" id="{361C2740-82C4-5240-BB76-E633131B2201}"/>
                        </a:ext>
                      </a:extLst>
                    </p:cNvPr>
                    <p:cNvSpPr txBox="1"/>
                    <p:nvPr/>
                  </p:nvSpPr>
                  <p:spPr>
                    <a:xfrm>
                      <a:off x="7379919" y="1044062"/>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400</a:t>
                      </a:r>
                    </a:p>
                  </p:txBody>
                </p:sp>
                <p:sp>
                  <p:nvSpPr>
                    <p:cNvPr id="437" name="TextBox 436">
                      <a:extLst>
                        <a:ext uri="{FF2B5EF4-FFF2-40B4-BE49-F238E27FC236}">
                          <a16:creationId xmlns:a16="http://schemas.microsoft.com/office/drawing/2014/main" id="{BFDFEFE5-AE77-7548-9AE1-DF1679F44342}"/>
                        </a:ext>
                      </a:extLst>
                    </p:cNvPr>
                    <p:cNvSpPr txBox="1"/>
                    <p:nvPr/>
                  </p:nvSpPr>
                  <p:spPr>
                    <a:xfrm>
                      <a:off x="7508159" y="1966469"/>
                      <a:ext cx="15645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0</a:t>
                      </a:r>
                    </a:p>
                  </p:txBody>
                </p:sp>
                <p:sp>
                  <p:nvSpPr>
                    <p:cNvPr id="438" name="TextBox 437">
                      <a:extLst>
                        <a:ext uri="{FF2B5EF4-FFF2-40B4-BE49-F238E27FC236}">
                          <a16:creationId xmlns:a16="http://schemas.microsoft.com/office/drawing/2014/main" id="{BFDFEFE5-AE77-7548-9AE1-DF1679F44342}"/>
                        </a:ext>
                      </a:extLst>
                    </p:cNvPr>
                    <p:cNvSpPr txBox="1"/>
                    <p:nvPr/>
                  </p:nvSpPr>
                  <p:spPr>
                    <a:xfrm>
                      <a:off x="7379919" y="1505265"/>
                      <a:ext cx="284693" cy="230832"/>
                    </a:xfrm>
                    <a:prstGeom prst="rect">
                      <a:avLst/>
                    </a:prstGeom>
                    <a:noFill/>
                  </p:spPr>
                  <p:txBody>
                    <a:bodyPr wrap="none" lIns="45720" rIns="45720" rtlCol="0">
                      <a:spAutoFit/>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200</a:t>
                      </a:r>
                    </a:p>
                  </p:txBody>
                </p:sp>
              </p:grpSp>
            </p:grpSp>
          </p:grpSp>
          <p:pic>
            <p:nvPicPr>
              <p:cNvPr id="447" name="Picture 4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26447" y="4572013"/>
                <a:ext cx="1554480" cy="949586"/>
              </a:xfrm>
              <a:prstGeom prst="rect">
                <a:avLst/>
              </a:prstGeom>
            </p:spPr>
          </p:pic>
        </p:grpSp>
      </p:grpSp>
      <p:sp>
        <p:nvSpPr>
          <p:cNvPr id="448" name="Rectangle 97"/>
          <p:cNvSpPr>
            <a:spLocks noChangeArrowheads="1"/>
          </p:cNvSpPr>
          <p:nvPr/>
        </p:nvSpPr>
        <p:spPr bwMode="auto">
          <a:xfrm>
            <a:off x="8484488" y="6123801"/>
            <a:ext cx="30359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Holcomb, Grainger, &amp; O’Rourke, JCN, 2002</a:t>
            </a:r>
          </a:p>
        </p:txBody>
      </p:sp>
      <p:sp>
        <p:nvSpPr>
          <p:cNvPr id="175" name="TextBox 174">
            <a:extLst>
              <a:ext uri="{FF2B5EF4-FFF2-40B4-BE49-F238E27FC236}">
                <a16:creationId xmlns:a16="http://schemas.microsoft.com/office/drawing/2014/main" id="{261DE91D-4412-86D3-AEF4-F114448EDEDA}"/>
              </a:ext>
            </a:extLst>
          </p:cNvPr>
          <p:cNvSpPr txBox="1"/>
          <p:nvPr/>
        </p:nvSpPr>
        <p:spPr>
          <a:xfrm>
            <a:off x="8434629" y="700178"/>
            <a:ext cx="336503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Bottom-up “lexical” effects: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a:t>
            </a:r>
            <a:r>
              <a:rPr kumimoji="0" lang="en-US" sz="1400" b="0" i="0" u="none" strike="noStrike" kern="1200" cap="none" spc="0" normalizeH="0" baseline="0" noProof="0" dirty="0" err="1">
                <a:ln>
                  <a:noFill/>
                </a:ln>
                <a:solidFill>
                  <a:srgbClr val="FFFFFF"/>
                </a:solidFill>
                <a:effectLst/>
                <a:uLnTx/>
                <a:uFillTx/>
                <a:latin typeface="Arial"/>
                <a:ea typeface="+mn-ea"/>
                <a:cs typeface="+mn-cs"/>
              </a:rPr>
              <a:t>onsequence</a:t>
            </a:r>
            <a:r>
              <a:rPr kumimoji="0" lang="en-US" sz="1400" b="0" i="0" u="none" strike="noStrike" kern="1200" cap="none" spc="0" normalizeH="0" baseline="0" noProof="0" dirty="0">
                <a:ln>
                  <a:noFill/>
                </a:ln>
                <a:solidFill>
                  <a:srgbClr val="FFFFFF"/>
                </a:solidFill>
                <a:effectLst/>
                <a:uLnTx/>
                <a:uFillTx/>
                <a:latin typeface="Arial"/>
                <a:ea typeface="+mn-ea"/>
                <a:cs typeface="+mn-cs"/>
              </a:rPr>
              <a:t> of bottom-up activation</a:t>
            </a:r>
          </a:p>
        </p:txBody>
      </p:sp>
      <p:sp>
        <p:nvSpPr>
          <p:cNvPr id="176" name="TextBox 175">
            <a:extLst>
              <a:ext uri="{FF2B5EF4-FFF2-40B4-BE49-F238E27FC236}">
                <a16:creationId xmlns:a16="http://schemas.microsoft.com/office/drawing/2014/main" id="{12B8A2DF-FE91-A563-CBEF-75D3799CD010}"/>
              </a:ext>
            </a:extLst>
          </p:cNvPr>
          <p:cNvSpPr txBox="1"/>
          <p:nvPr/>
        </p:nvSpPr>
        <p:spPr>
          <a:xfrm>
            <a:off x="4411493" y="700178"/>
            <a:ext cx="341191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Priming effects: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a:t>
            </a:r>
            <a:r>
              <a:rPr kumimoji="0" lang="en-US" sz="1400" b="0" i="0" u="none" strike="noStrike" kern="1200" cap="none" spc="0" normalizeH="0" baseline="0" noProof="0" dirty="0" err="1">
                <a:ln>
                  <a:noFill/>
                </a:ln>
                <a:solidFill>
                  <a:srgbClr val="FFFFFF"/>
                </a:solidFill>
                <a:effectLst/>
                <a:uLnTx/>
                <a:uFillTx/>
                <a:latin typeface="Arial"/>
                <a:ea typeface="+mn-ea"/>
                <a:cs typeface="+mn-cs"/>
              </a:rPr>
              <a:t>onsequence</a:t>
            </a:r>
            <a:r>
              <a:rPr kumimoji="0" lang="en-US" sz="1400" b="0" i="0" u="none" strike="noStrike" kern="1200" cap="none" spc="0" normalizeH="0" baseline="0" noProof="0" dirty="0">
                <a:ln>
                  <a:noFill/>
                </a:ln>
                <a:solidFill>
                  <a:srgbClr val="FFFFFF"/>
                </a:solidFill>
                <a:effectLst/>
                <a:uLnTx/>
                <a:uFillTx/>
                <a:latin typeface="Arial"/>
                <a:ea typeface="+mn-ea"/>
                <a:cs typeface="+mn-cs"/>
              </a:rPr>
              <a:t> of bottom-up activation</a:t>
            </a:r>
          </a:p>
        </p:txBody>
      </p:sp>
      <p:sp>
        <p:nvSpPr>
          <p:cNvPr id="177" name="TextBox 176">
            <a:extLst>
              <a:ext uri="{FF2B5EF4-FFF2-40B4-BE49-F238E27FC236}">
                <a16:creationId xmlns:a16="http://schemas.microsoft.com/office/drawing/2014/main" id="{1CFB82B1-C6F6-2D5C-93A4-9005E0D7343E}"/>
              </a:ext>
            </a:extLst>
          </p:cNvPr>
          <p:cNvSpPr txBox="1"/>
          <p:nvPr/>
        </p:nvSpPr>
        <p:spPr>
          <a:xfrm>
            <a:off x="338807" y="700178"/>
            <a:ext cx="365065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mn-ea"/>
                <a:cs typeface="+mn-cs"/>
              </a:rPr>
              <a:t>Top-down contextual effects: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a:t>
            </a:r>
            <a:r>
              <a:rPr kumimoji="0" lang="en-US" sz="1400" b="0" i="0" u="none" strike="noStrike" kern="1200" cap="none" spc="0" normalizeH="0" baseline="0" noProof="0" dirty="0" err="1">
                <a:ln>
                  <a:noFill/>
                </a:ln>
                <a:solidFill>
                  <a:srgbClr val="FFFFFF"/>
                </a:solidFill>
                <a:effectLst/>
                <a:uLnTx/>
                <a:uFillTx/>
                <a:latin typeface="Arial"/>
                <a:ea typeface="+mn-ea"/>
                <a:cs typeface="+mn-cs"/>
              </a:rPr>
              <a:t>onsequence</a:t>
            </a:r>
            <a:r>
              <a:rPr kumimoji="0" lang="en-US" sz="1400" b="0" i="0" u="none" strike="noStrike" kern="1200" cap="none" spc="0" normalizeH="0" baseline="0" noProof="0" dirty="0">
                <a:ln>
                  <a:noFill/>
                </a:ln>
                <a:solidFill>
                  <a:srgbClr val="FFFFFF"/>
                </a:solidFill>
                <a:effectLst/>
                <a:uLnTx/>
                <a:uFillTx/>
                <a:latin typeface="Arial"/>
                <a:ea typeface="+mn-ea"/>
                <a:cs typeface="+mn-cs"/>
              </a:rPr>
              <a:t> of predictive pre-activation</a:t>
            </a:r>
          </a:p>
        </p:txBody>
      </p:sp>
      <p:sp>
        <p:nvSpPr>
          <p:cNvPr id="7" name="TextBox 6">
            <a:extLst>
              <a:ext uri="{FF2B5EF4-FFF2-40B4-BE49-F238E27FC236}">
                <a16:creationId xmlns:a16="http://schemas.microsoft.com/office/drawing/2014/main" id="{B4213304-F1C7-8CE2-2487-B68F44A1F352}"/>
              </a:ext>
            </a:extLst>
          </p:cNvPr>
          <p:cNvSpPr txBox="1"/>
          <p:nvPr/>
        </p:nvSpPr>
        <p:spPr>
          <a:xfrm>
            <a:off x="5148327" y="1556213"/>
            <a:ext cx="2149486" cy="451677"/>
          </a:xfrm>
          <a:prstGeom prst="rect">
            <a:avLst/>
          </a:prstGeom>
          <a:noFill/>
        </p:spPr>
        <p:txBody>
          <a:bodyPr wrap="none">
            <a:prstTxWarp prst="textArchUp">
              <a:avLst>
                <a:gd name="adj" fmla="val 1173498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Arial"/>
                <a:ea typeface="+mn-ea"/>
                <a:cs typeface="+mn-cs"/>
              </a:rPr>
              <a:t>Interactions</a:t>
            </a:r>
            <a:endParaRPr kumimoji="0" lang="en-US" sz="1200" b="0" i="1" u="none" strike="noStrike" kern="1200" cap="none" spc="0" normalizeH="0" baseline="0" noProof="0" dirty="0">
              <a:ln>
                <a:noFill/>
              </a:ln>
              <a:solidFill>
                <a:schemeClr val="accent1"/>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97ECB777-715D-0D24-0881-2BB478D0FDEF}"/>
              </a:ext>
            </a:extLst>
          </p:cNvPr>
          <p:cNvGrpSpPr/>
          <p:nvPr/>
        </p:nvGrpSpPr>
        <p:grpSpPr>
          <a:xfrm>
            <a:off x="900953" y="2639906"/>
            <a:ext cx="2873244" cy="276999"/>
            <a:chOff x="900953" y="2639906"/>
            <a:chExt cx="2873244" cy="276999"/>
          </a:xfrm>
        </p:grpSpPr>
        <p:sp>
          <p:nvSpPr>
            <p:cNvPr id="18" name="TextBox 17">
              <a:extLst>
                <a:ext uri="{FF2B5EF4-FFF2-40B4-BE49-F238E27FC236}">
                  <a16:creationId xmlns:a16="http://schemas.microsoft.com/office/drawing/2014/main" id="{3B386BE4-D514-7141-7034-91C160F161AD}"/>
                </a:ext>
              </a:extLst>
            </p:cNvPr>
            <p:cNvSpPr txBox="1"/>
            <p:nvPr/>
          </p:nvSpPr>
          <p:spPr>
            <a:xfrm>
              <a:off x="900953" y="2639906"/>
              <a:ext cx="867545" cy="276999"/>
            </a:xfrm>
            <a:prstGeom prst="rect">
              <a:avLst/>
            </a:prstGeom>
            <a:noFill/>
          </p:spPr>
          <p:txBody>
            <a:bodyPr wrap="none" rtlCol="0">
              <a:spAutoFit/>
            </a:bodyPr>
            <a:lstStyle/>
            <a:p>
              <a:pPr algn="ctr"/>
              <a:r>
                <a:rPr lang="en-US" sz="1200" b="1" i="1" dirty="0">
                  <a:solidFill>
                    <a:schemeClr val="tx2"/>
                  </a:solidFill>
                </a:rPr>
                <a:t>Real data</a:t>
              </a:r>
            </a:p>
          </p:txBody>
        </p:sp>
        <p:sp>
          <p:nvSpPr>
            <p:cNvPr id="20" name="TextBox 19">
              <a:extLst>
                <a:ext uri="{FF2B5EF4-FFF2-40B4-BE49-F238E27FC236}">
                  <a16:creationId xmlns:a16="http://schemas.microsoft.com/office/drawing/2014/main" id="{6D681EF6-2591-A49C-80BA-959DFFEE3671}"/>
                </a:ext>
              </a:extLst>
            </p:cNvPr>
            <p:cNvSpPr txBox="1"/>
            <p:nvPr/>
          </p:nvSpPr>
          <p:spPr>
            <a:xfrm>
              <a:off x="2715894" y="2639906"/>
              <a:ext cx="1058303" cy="276999"/>
            </a:xfrm>
            <a:prstGeom prst="rect">
              <a:avLst/>
            </a:prstGeom>
            <a:noFill/>
          </p:spPr>
          <p:txBody>
            <a:bodyPr wrap="none" rtlCol="0">
              <a:spAutoFit/>
            </a:bodyPr>
            <a:lstStyle/>
            <a:p>
              <a:pPr algn="ctr"/>
              <a:r>
                <a:rPr lang="en-US" sz="1200" b="1" i="1" dirty="0">
                  <a:solidFill>
                    <a:schemeClr val="tx2"/>
                  </a:solidFill>
                </a:rPr>
                <a:t>Simulations</a:t>
              </a:r>
            </a:p>
          </p:txBody>
        </p:sp>
      </p:grpSp>
      <p:grpSp>
        <p:nvGrpSpPr>
          <p:cNvPr id="36" name="Group 35">
            <a:extLst>
              <a:ext uri="{FF2B5EF4-FFF2-40B4-BE49-F238E27FC236}">
                <a16:creationId xmlns:a16="http://schemas.microsoft.com/office/drawing/2014/main" id="{F5640AE1-B624-A461-89D8-E69949DB1DFD}"/>
              </a:ext>
            </a:extLst>
          </p:cNvPr>
          <p:cNvGrpSpPr/>
          <p:nvPr/>
        </p:nvGrpSpPr>
        <p:grpSpPr>
          <a:xfrm>
            <a:off x="8657455" y="4447401"/>
            <a:ext cx="2920517" cy="276999"/>
            <a:chOff x="8657455" y="4447401"/>
            <a:chExt cx="2920517" cy="276999"/>
          </a:xfrm>
        </p:grpSpPr>
        <p:sp>
          <p:nvSpPr>
            <p:cNvPr id="22" name="TextBox 21">
              <a:extLst>
                <a:ext uri="{FF2B5EF4-FFF2-40B4-BE49-F238E27FC236}">
                  <a16:creationId xmlns:a16="http://schemas.microsoft.com/office/drawing/2014/main" id="{78C95DFE-66E8-1FCF-F4F3-0E98C0C81DB7}"/>
                </a:ext>
              </a:extLst>
            </p:cNvPr>
            <p:cNvSpPr txBox="1"/>
            <p:nvPr/>
          </p:nvSpPr>
          <p:spPr>
            <a:xfrm>
              <a:off x="8657455" y="4447401"/>
              <a:ext cx="867545" cy="276999"/>
            </a:xfrm>
            <a:prstGeom prst="rect">
              <a:avLst/>
            </a:prstGeom>
            <a:noFill/>
          </p:spPr>
          <p:txBody>
            <a:bodyPr wrap="none" rtlCol="0">
              <a:spAutoFit/>
            </a:bodyPr>
            <a:lstStyle/>
            <a:p>
              <a:pPr algn="ctr"/>
              <a:r>
                <a:rPr lang="en-US" sz="1200" b="1" i="1" dirty="0">
                  <a:solidFill>
                    <a:schemeClr val="tx2"/>
                  </a:solidFill>
                </a:rPr>
                <a:t>Real data</a:t>
              </a:r>
            </a:p>
          </p:txBody>
        </p:sp>
        <p:sp>
          <p:nvSpPr>
            <p:cNvPr id="23" name="TextBox 22">
              <a:extLst>
                <a:ext uri="{FF2B5EF4-FFF2-40B4-BE49-F238E27FC236}">
                  <a16:creationId xmlns:a16="http://schemas.microsoft.com/office/drawing/2014/main" id="{E9B5725E-44FF-CC81-7F38-B38633E43357}"/>
                </a:ext>
              </a:extLst>
            </p:cNvPr>
            <p:cNvSpPr txBox="1"/>
            <p:nvPr/>
          </p:nvSpPr>
          <p:spPr>
            <a:xfrm>
              <a:off x="10519669" y="4447401"/>
              <a:ext cx="1058303" cy="276999"/>
            </a:xfrm>
            <a:prstGeom prst="rect">
              <a:avLst/>
            </a:prstGeom>
            <a:noFill/>
          </p:spPr>
          <p:txBody>
            <a:bodyPr wrap="none" rtlCol="0">
              <a:spAutoFit/>
            </a:bodyPr>
            <a:lstStyle/>
            <a:p>
              <a:pPr algn="ctr"/>
              <a:r>
                <a:rPr lang="en-US" sz="1200" b="1" i="1" dirty="0">
                  <a:solidFill>
                    <a:schemeClr val="tx2"/>
                  </a:solidFill>
                </a:rPr>
                <a:t>Simulations</a:t>
              </a:r>
            </a:p>
          </p:txBody>
        </p:sp>
      </p:grpSp>
      <p:grpSp>
        <p:nvGrpSpPr>
          <p:cNvPr id="35" name="Group 34">
            <a:extLst>
              <a:ext uri="{FF2B5EF4-FFF2-40B4-BE49-F238E27FC236}">
                <a16:creationId xmlns:a16="http://schemas.microsoft.com/office/drawing/2014/main" id="{BF9997AC-DD9B-EB51-D626-7EB68B96EA41}"/>
              </a:ext>
            </a:extLst>
          </p:cNvPr>
          <p:cNvGrpSpPr/>
          <p:nvPr/>
        </p:nvGrpSpPr>
        <p:grpSpPr>
          <a:xfrm>
            <a:off x="8657455" y="2016299"/>
            <a:ext cx="2819524" cy="276999"/>
            <a:chOff x="8657455" y="2016299"/>
            <a:chExt cx="2819524" cy="276999"/>
          </a:xfrm>
        </p:grpSpPr>
        <p:sp>
          <p:nvSpPr>
            <p:cNvPr id="24" name="TextBox 23">
              <a:extLst>
                <a:ext uri="{FF2B5EF4-FFF2-40B4-BE49-F238E27FC236}">
                  <a16:creationId xmlns:a16="http://schemas.microsoft.com/office/drawing/2014/main" id="{1DAFA8B3-B699-F51D-C059-C106FECBED07}"/>
                </a:ext>
              </a:extLst>
            </p:cNvPr>
            <p:cNvSpPr txBox="1"/>
            <p:nvPr/>
          </p:nvSpPr>
          <p:spPr>
            <a:xfrm>
              <a:off x="8657455" y="2016299"/>
              <a:ext cx="867545" cy="276999"/>
            </a:xfrm>
            <a:prstGeom prst="rect">
              <a:avLst/>
            </a:prstGeom>
            <a:noFill/>
          </p:spPr>
          <p:txBody>
            <a:bodyPr wrap="none" rtlCol="0">
              <a:spAutoFit/>
            </a:bodyPr>
            <a:lstStyle/>
            <a:p>
              <a:pPr algn="ctr"/>
              <a:r>
                <a:rPr lang="en-US" sz="1200" b="1" i="1" dirty="0">
                  <a:solidFill>
                    <a:schemeClr val="tx2"/>
                  </a:solidFill>
                </a:rPr>
                <a:t>Real data</a:t>
              </a:r>
            </a:p>
          </p:txBody>
        </p:sp>
        <p:sp>
          <p:nvSpPr>
            <p:cNvPr id="25" name="TextBox 24">
              <a:extLst>
                <a:ext uri="{FF2B5EF4-FFF2-40B4-BE49-F238E27FC236}">
                  <a16:creationId xmlns:a16="http://schemas.microsoft.com/office/drawing/2014/main" id="{63FADDE8-B46F-E723-0305-BB97E298B80B}"/>
                </a:ext>
              </a:extLst>
            </p:cNvPr>
            <p:cNvSpPr txBox="1"/>
            <p:nvPr/>
          </p:nvSpPr>
          <p:spPr>
            <a:xfrm>
              <a:off x="10418676" y="2016299"/>
              <a:ext cx="1058303" cy="276999"/>
            </a:xfrm>
            <a:prstGeom prst="rect">
              <a:avLst/>
            </a:prstGeom>
            <a:noFill/>
          </p:spPr>
          <p:txBody>
            <a:bodyPr wrap="none" rtlCol="0">
              <a:spAutoFit/>
            </a:bodyPr>
            <a:lstStyle/>
            <a:p>
              <a:pPr algn="ctr"/>
              <a:r>
                <a:rPr lang="en-US" sz="1200" b="1" i="1" dirty="0">
                  <a:solidFill>
                    <a:schemeClr val="tx2"/>
                  </a:solidFill>
                </a:rPr>
                <a:t>Simulations</a:t>
              </a:r>
            </a:p>
          </p:txBody>
        </p:sp>
      </p:grpSp>
      <p:grpSp>
        <p:nvGrpSpPr>
          <p:cNvPr id="32" name="Group 31">
            <a:extLst>
              <a:ext uri="{FF2B5EF4-FFF2-40B4-BE49-F238E27FC236}">
                <a16:creationId xmlns:a16="http://schemas.microsoft.com/office/drawing/2014/main" id="{DE81FDE1-7E34-CD1E-0547-D2CFEF448F20}"/>
              </a:ext>
            </a:extLst>
          </p:cNvPr>
          <p:cNvGrpSpPr/>
          <p:nvPr/>
        </p:nvGrpSpPr>
        <p:grpSpPr>
          <a:xfrm>
            <a:off x="4800297" y="2107003"/>
            <a:ext cx="2819524" cy="276999"/>
            <a:chOff x="4800297" y="2107003"/>
            <a:chExt cx="2819524" cy="276999"/>
          </a:xfrm>
        </p:grpSpPr>
        <p:sp>
          <p:nvSpPr>
            <p:cNvPr id="26" name="TextBox 25">
              <a:extLst>
                <a:ext uri="{FF2B5EF4-FFF2-40B4-BE49-F238E27FC236}">
                  <a16:creationId xmlns:a16="http://schemas.microsoft.com/office/drawing/2014/main" id="{FD96017B-B222-76B3-A20D-901E1B8F5CFA}"/>
                </a:ext>
              </a:extLst>
            </p:cNvPr>
            <p:cNvSpPr txBox="1"/>
            <p:nvPr/>
          </p:nvSpPr>
          <p:spPr>
            <a:xfrm>
              <a:off x="4800297" y="2107003"/>
              <a:ext cx="867545" cy="276999"/>
            </a:xfrm>
            <a:prstGeom prst="rect">
              <a:avLst/>
            </a:prstGeom>
            <a:noFill/>
          </p:spPr>
          <p:txBody>
            <a:bodyPr wrap="none" rtlCol="0">
              <a:spAutoFit/>
            </a:bodyPr>
            <a:lstStyle/>
            <a:p>
              <a:pPr algn="ctr"/>
              <a:r>
                <a:rPr lang="en-US" sz="1200" b="1" i="1" dirty="0">
                  <a:solidFill>
                    <a:schemeClr val="tx2"/>
                  </a:solidFill>
                </a:rPr>
                <a:t>Real data</a:t>
              </a:r>
            </a:p>
          </p:txBody>
        </p:sp>
        <p:sp>
          <p:nvSpPr>
            <p:cNvPr id="27" name="TextBox 26">
              <a:extLst>
                <a:ext uri="{FF2B5EF4-FFF2-40B4-BE49-F238E27FC236}">
                  <a16:creationId xmlns:a16="http://schemas.microsoft.com/office/drawing/2014/main" id="{D7F57088-FBC7-E11A-9840-98C43070B326}"/>
                </a:ext>
              </a:extLst>
            </p:cNvPr>
            <p:cNvSpPr txBox="1"/>
            <p:nvPr/>
          </p:nvSpPr>
          <p:spPr>
            <a:xfrm>
              <a:off x="6561518" y="2107003"/>
              <a:ext cx="1058303" cy="276999"/>
            </a:xfrm>
            <a:prstGeom prst="rect">
              <a:avLst/>
            </a:prstGeom>
            <a:noFill/>
          </p:spPr>
          <p:txBody>
            <a:bodyPr wrap="none" rtlCol="0">
              <a:spAutoFit/>
            </a:bodyPr>
            <a:lstStyle/>
            <a:p>
              <a:pPr algn="ctr"/>
              <a:r>
                <a:rPr lang="en-US" sz="1200" b="1" i="1" dirty="0">
                  <a:solidFill>
                    <a:schemeClr val="tx2"/>
                  </a:solidFill>
                </a:rPr>
                <a:t>Simulations</a:t>
              </a:r>
            </a:p>
          </p:txBody>
        </p:sp>
      </p:grpSp>
      <p:grpSp>
        <p:nvGrpSpPr>
          <p:cNvPr id="34" name="Group 33">
            <a:extLst>
              <a:ext uri="{FF2B5EF4-FFF2-40B4-BE49-F238E27FC236}">
                <a16:creationId xmlns:a16="http://schemas.microsoft.com/office/drawing/2014/main" id="{1AEA2656-0A86-92B6-4CCB-A390C1FDA5FB}"/>
              </a:ext>
            </a:extLst>
          </p:cNvPr>
          <p:cNvGrpSpPr/>
          <p:nvPr/>
        </p:nvGrpSpPr>
        <p:grpSpPr>
          <a:xfrm>
            <a:off x="4800297" y="4447401"/>
            <a:ext cx="2819524" cy="276999"/>
            <a:chOff x="4800297" y="4447401"/>
            <a:chExt cx="2819524" cy="276999"/>
          </a:xfrm>
        </p:grpSpPr>
        <p:sp>
          <p:nvSpPr>
            <p:cNvPr id="28" name="TextBox 27">
              <a:extLst>
                <a:ext uri="{FF2B5EF4-FFF2-40B4-BE49-F238E27FC236}">
                  <a16:creationId xmlns:a16="http://schemas.microsoft.com/office/drawing/2014/main" id="{7BDE4613-548B-7179-ADC8-E00563564078}"/>
                </a:ext>
              </a:extLst>
            </p:cNvPr>
            <p:cNvSpPr txBox="1"/>
            <p:nvPr/>
          </p:nvSpPr>
          <p:spPr>
            <a:xfrm>
              <a:off x="4800297" y="4447401"/>
              <a:ext cx="867545" cy="276999"/>
            </a:xfrm>
            <a:prstGeom prst="rect">
              <a:avLst/>
            </a:prstGeom>
            <a:noFill/>
          </p:spPr>
          <p:txBody>
            <a:bodyPr wrap="none" rtlCol="0">
              <a:spAutoFit/>
            </a:bodyPr>
            <a:lstStyle/>
            <a:p>
              <a:pPr algn="ctr"/>
              <a:r>
                <a:rPr lang="en-US" sz="1200" b="1" i="1" dirty="0">
                  <a:solidFill>
                    <a:schemeClr val="tx2"/>
                  </a:solidFill>
                </a:rPr>
                <a:t>Real data</a:t>
              </a:r>
            </a:p>
          </p:txBody>
        </p:sp>
        <p:sp>
          <p:nvSpPr>
            <p:cNvPr id="29" name="TextBox 28">
              <a:extLst>
                <a:ext uri="{FF2B5EF4-FFF2-40B4-BE49-F238E27FC236}">
                  <a16:creationId xmlns:a16="http://schemas.microsoft.com/office/drawing/2014/main" id="{92B73F0F-E0A8-AB66-9852-052DEF668CF2}"/>
                </a:ext>
              </a:extLst>
            </p:cNvPr>
            <p:cNvSpPr txBox="1"/>
            <p:nvPr/>
          </p:nvSpPr>
          <p:spPr>
            <a:xfrm>
              <a:off x="6561518" y="4447401"/>
              <a:ext cx="1058303" cy="276999"/>
            </a:xfrm>
            <a:prstGeom prst="rect">
              <a:avLst/>
            </a:prstGeom>
            <a:noFill/>
          </p:spPr>
          <p:txBody>
            <a:bodyPr wrap="none" rtlCol="0">
              <a:spAutoFit/>
            </a:bodyPr>
            <a:lstStyle/>
            <a:p>
              <a:pPr algn="ctr"/>
              <a:r>
                <a:rPr lang="en-US" sz="1200" b="1" i="1" dirty="0">
                  <a:solidFill>
                    <a:schemeClr val="tx2"/>
                  </a:solidFill>
                </a:rPr>
                <a:t>Simulations</a:t>
              </a:r>
            </a:p>
          </p:txBody>
        </p:sp>
      </p:grpSp>
      <p:sp>
        <p:nvSpPr>
          <p:cNvPr id="5" name="TextBox 4">
            <a:extLst>
              <a:ext uri="{FF2B5EF4-FFF2-40B4-BE49-F238E27FC236}">
                <a16:creationId xmlns:a16="http://schemas.microsoft.com/office/drawing/2014/main" id="{F5022A9F-B4F4-83DC-0F6A-ED407ED65EB2}"/>
              </a:ext>
            </a:extLst>
          </p:cNvPr>
          <p:cNvSpPr txBox="1"/>
          <p:nvPr/>
        </p:nvSpPr>
        <p:spPr>
          <a:xfrm>
            <a:off x="7362519" y="6543831"/>
            <a:ext cx="472436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Nour </a:t>
            </a:r>
            <a:r>
              <a:rPr kumimoji="0" 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Eddine</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Brothers, Wang, </a:t>
            </a:r>
            <a:r>
              <a:rPr kumimoji="0" 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Spratling</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Kuperberg, Cognition, 2024</a:t>
            </a:r>
          </a:p>
        </p:txBody>
      </p:sp>
    </p:spTree>
    <p:extLst>
      <p:ext uri="{BB962C8B-B14F-4D97-AF65-F5344CB8AC3E}">
        <p14:creationId xmlns:p14="http://schemas.microsoft.com/office/powerpoint/2010/main" val="271266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2" grpId="0"/>
      <p:bldP spid="323" grpId="0"/>
      <p:bldP spid="324" grpId="0"/>
      <p:bldP spid="325" grpId="0"/>
      <p:bldP spid="392" grpId="0"/>
      <p:bldP spid="393" grpId="0"/>
      <p:bldP spid="448" grpId="0"/>
      <p:bldP spid="175" grpId="0"/>
      <p:bldP spid="176" grpId="0"/>
      <p:bldP spid="177"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hidden="1">
            <a:extLst>
              <a:ext uri="{FF2B5EF4-FFF2-40B4-BE49-F238E27FC236}">
                <a16:creationId xmlns:a16="http://schemas.microsoft.com/office/drawing/2014/main" id="{722B0803-1945-A78D-B763-AD3069AF2E98}"/>
              </a:ext>
            </a:extLst>
          </p:cNvPr>
          <p:cNvSpPr txBox="1"/>
          <p:nvPr/>
        </p:nvSpPr>
        <p:spPr>
          <a:xfrm>
            <a:off x="7332404" y="3131089"/>
            <a:ext cx="409086" cy="214033"/>
          </a:xfrm>
          <a:prstGeom prst="rect">
            <a:avLst/>
          </a:prstGeom>
          <a:noFill/>
        </p:spPr>
        <p:txBody>
          <a:bodyPr wrap="none" rtlCol="0">
            <a:spAutoFit/>
          </a:bodyPr>
          <a:lstStyle/>
          <a:p>
            <a:pPr algn="l"/>
            <a:r>
              <a:rPr lang="en-US" sz="791" spc="0" baseline="0" dirty="0">
                <a:ln/>
                <a:solidFill>
                  <a:schemeClr val="tx2"/>
                </a:solidFill>
                <a:latin typeface="Arial"/>
                <a:cs typeface="Arial"/>
                <a:sym typeface="Arial"/>
                <a:rtl val="0"/>
              </a:rPr>
              <a:t>1000</a:t>
            </a:r>
          </a:p>
        </p:txBody>
      </p:sp>
      <p:grpSp>
        <p:nvGrpSpPr>
          <p:cNvPr id="13" name="Group 12"/>
          <p:cNvGrpSpPr/>
          <p:nvPr/>
        </p:nvGrpSpPr>
        <p:grpSpPr>
          <a:xfrm>
            <a:off x="1300086" y="2727455"/>
            <a:ext cx="409846" cy="248218"/>
            <a:chOff x="1300086" y="2844074"/>
            <a:chExt cx="409846" cy="248218"/>
          </a:xfrm>
        </p:grpSpPr>
        <p:sp>
          <p:nvSpPr>
            <p:cNvPr id="1189" name="Freeform 1188">
              <a:extLst>
                <a:ext uri="{FF2B5EF4-FFF2-40B4-BE49-F238E27FC236}">
                  <a16:creationId xmlns:a16="http://schemas.microsoft.com/office/drawing/2014/main" id="{A5D7750A-BA0A-BF47-E818-0998F6E12A53}"/>
                </a:ext>
              </a:extLst>
            </p:cNvPr>
            <p:cNvSpPr/>
            <p:nvPr/>
          </p:nvSpPr>
          <p:spPr>
            <a:xfrm rot="16200000">
              <a:off x="1453695" y="2837054"/>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90" name="Freeform 1189">
              <a:extLst>
                <a:ext uri="{FF2B5EF4-FFF2-40B4-BE49-F238E27FC236}">
                  <a16:creationId xmlns:a16="http://schemas.microsoft.com/office/drawing/2014/main" id="{ADA1F990-9294-8F3E-8C70-B2C80868AE6C}"/>
                </a:ext>
              </a:extLst>
            </p:cNvPr>
            <p:cNvSpPr/>
            <p:nvPr/>
          </p:nvSpPr>
          <p:spPr>
            <a:xfrm rot="16200000">
              <a:off x="1453695" y="2691463"/>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91" name="Freeform 1190">
              <a:extLst>
                <a:ext uri="{FF2B5EF4-FFF2-40B4-BE49-F238E27FC236}">
                  <a16:creationId xmlns:a16="http://schemas.microsoft.com/office/drawing/2014/main" id="{8DDA012C-FBBB-B517-FEE0-207A9278A19C}"/>
                </a:ext>
              </a:extLst>
            </p:cNvPr>
            <p:cNvSpPr/>
            <p:nvPr/>
          </p:nvSpPr>
          <p:spPr>
            <a:xfrm rot="16200000">
              <a:off x="1299753" y="2844408"/>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425AA8">
                <a:alpha val="40000"/>
              </a:srgbClr>
            </a:solidFill>
            <a:ln w="4746" cap="flat">
              <a:solidFill>
                <a:srgbClr val="D1D3D4">
                  <a:alpha val="40000"/>
                </a:srgbClr>
              </a:solidFill>
              <a:prstDash val="solid"/>
              <a:miter/>
            </a:ln>
          </p:spPr>
          <p:txBody>
            <a:bodyPr wrap="none" rtlCol="0" anchor="ctr"/>
            <a:lstStyle/>
            <a:p>
              <a:endParaRPr lang="en-US" sz="800"/>
            </a:p>
          </p:txBody>
        </p:sp>
        <p:sp>
          <p:nvSpPr>
            <p:cNvPr id="1192" name="Freeform 1191">
              <a:extLst>
                <a:ext uri="{FF2B5EF4-FFF2-40B4-BE49-F238E27FC236}">
                  <a16:creationId xmlns:a16="http://schemas.microsoft.com/office/drawing/2014/main" id="{6FBD952E-96E1-AD26-E178-93DDA246D232}"/>
                </a:ext>
              </a:extLst>
            </p:cNvPr>
            <p:cNvSpPr/>
            <p:nvPr/>
          </p:nvSpPr>
          <p:spPr>
            <a:xfrm rot="16200000">
              <a:off x="1402381" y="2844408"/>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384EA1">
                <a:alpha val="30000"/>
              </a:srgbClr>
            </a:solidFill>
            <a:ln w="4746" cap="flat">
              <a:solidFill>
                <a:srgbClr val="D1D3D4">
                  <a:alpha val="30000"/>
                </a:srgbClr>
              </a:solidFill>
              <a:prstDash val="solid"/>
              <a:miter/>
            </a:ln>
          </p:spPr>
          <p:txBody>
            <a:bodyPr wrap="none" rtlCol="0" anchor="ctr"/>
            <a:lstStyle/>
            <a:p>
              <a:endParaRPr lang="en-US" sz="800"/>
            </a:p>
          </p:txBody>
        </p:sp>
        <p:sp>
          <p:nvSpPr>
            <p:cNvPr id="1193" name="Freeform 1192">
              <a:extLst>
                <a:ext uri="{FF2B5EF4-FFF2-40B4-BE49-F238E27FC236}">
                  <a16:creationId xmlns:a16="http://schemas.microsoft.com/office/drawing/2014/main" id="{13655AA6-9A60-0143-8A08-4842B5A759CA}"/>
                </a:ext>
              </a:extLst>
            </p:cNvPr>
            <p:cNvSpPr/>
            <p:nvPr/>
          </p:nvSpPr>
          <p:spPr>
            <a:xfrm rot="16200000">
              <a:off x="1505008" y="2844408"/>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2633B">
                <a:alpha val="40000"/>
              </a:srgbClr>
            </a:solidFill>
            <a:ln w="4746" cap="flat">
              <a:solidFill>
                <a:srgbClr val="D1D3D4">
                  <a:alpha val="40000"/>
                </a:srgbClr>
              </a:solidFill>
              <a:prstDash val="solid"/>
              <a:miter/>
            </a:ln>
          </p:spPr>
          <p:txBody>
            <a:bodyPr wrap="none" rtlCol="0" anchor="ctr"/>
            <a:lstStyle/>
            <a:p>
              <a:endParaRPr lang="en-US" sz="800"/>
            </a:p>
          </p:txBody>
        </p:sp>
        <p:sp>
          <p:nvSpPr>
            <p:cNvPr id="1194" name="Freeform 1193">
              <a:extLst>
                <a:ext uri="{FF2B5EF4-FFF2-40B4-BE49-F238E27FC236}">
                  <a16:creationId xmlns:a16="http://schemas.microsoft.com/office/drawing/2014/main" id="{AC93AA98-B1B5-E0FD-D708-FE22F24CBD3A}"/>
                </a:ext>
              </a:extLst>
            </p:cNvPr>
            <p:cNvSpPr/>
            <p:nvPr/>
          </p:nvSpPr>
          <p:spPr>
            <a:xfrm rot="16200000">
              <a:off x="1607637" y="2844408"/>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2633B">
                <a:alpha val="20000"/>
              </a:srgbClr>
            </a:solidFill>
            <a:ln w="4746" cap="flat">
              <a:solidFill>
                <a:srgbClr val="D1D3D4">
                  <a:alpha val="20000"/>
                </a:srgbClr>
              </a:solidFill>
              <a:prstDash val="solid"/>
              <a:miter/>
            </a:ln>
          </p:spPr>
          <p:txBody>
            <a:bodyPr wrap="none" rtlCol="0" anchor="ctr"/>
            <a:lstStyle/>
            <a:p>
              <a:endParaRPr lang="en-US" sz="800"/>
            </a:p>
          </p:txBody>
        </p:sp>
        <p:sp>
          <p:nvSpPr>
            <p:cNvPr id="1195" name="Freeform 1194">
              <a:extLst>
                <a:ext uri="{FF2B5EF4-FFF2-40B4-BE49-F238E27FC236}">
                  <a16:creationId xmlns:a16="http://schemas.microsoft.com/office/drawing/2014/main" id="{A35FB614-4AE9-52A1-B604-F28F31552D59}"/>
                </a:ext>
              </a:extLst>
            </p:cNvPr>
            <p:cNvSpPr/>
            <p:nvPr/>
          </p:nvSpPr>
          <p:spPr>
            <a:xfrm rot="16200000">
              <a:off x="1299753" y="2989997"/>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425AA8">
                <a:alpha val="40000"/>
              </a:srgbClr>
            </a:solidFill>
            <a:ln w="4746" cap="flat">
              <a:solidFill>
                <a:srgbClr val="D1D3D4">
                  <a:alpha val="40000"/>
                </a:srgbClr>
              </a:solidFill>
              <a:prstDash val="solid"/>
              <a:miter/>
            </a:ln>
          </p:spPr>
          <p:txBody>
            <a:bodyPr wrap="none" rtlCol="0" anchor="ctr"/>
            <a:lstStyle/>
            <a:p>
              <a:endParaRPr lang="en-US" sz="800"/>
            </a:p>
          </p:txBody>
        </p:sp>
        <p:sp>
          <p:nvSpPr>
            <p:cNvPr id="1196" name="Freeform 1195">
              <a:extLst>
                <a:ext uri="{FF2B5EF4-FFF2-40B4-BE49-F238E27FC236}">
                  <a16:creationId xmlns:a16="http://schemas.microsoft.com/office/drawing/2014/main" id="{36C3DB69-A008-77E6-9FA5-462A8E836A17}"/>
                </a:ext>
              </a:extLst>
            </p:cNvPr>
            <p:cNvSpPr/>
            <p:nvPr/>
          </p:nvSpPr>
          <p:spPr>
            <a:xfrm rot="16200000">
              <a:off x="1402381" y="2989997"/>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384EA1">
                <a:alpha val="15000"/>
              </a:srgbClr>
            </a:solidFill>
            <a:ln w="4746" cap="flat">
              <a:solidFill>
                <a:srgbClr val="D1D3D4">
                  <a:alpha val="15000"/>
                </a:srgbClr>
              </a:solidFill>
              <a:prstDash val="solid"/>
              <a:miter/>
            </a:ln>
          </p:spPr>
          <p:txBody>
            <a:bodyPr wrap="none" rtlCol="0" anchor="ctr"/>
            <a:lstStyle/>
            <a:p>
              <a:endParaRPr lang="en-US" sz="800"/>
            </a:p>
          </p:txBody>
        </p:sp>
        <p:sp>
          <p:nvSpPr>
            <p:cNvPr id="1197" name="Freeform 1196">
              <a:extLst>
                <a:ext uri="{FF2B5EF4-FFF2-40B4-BE49-F238E27FC236}">
                  <a16:creationId xmlns:a16="http://schemas.microsoft.com/office/drawing/2014/main" id="{2AFAF8E5-EA6F-B460-D000-43CC33814061}"/>
                </a:ext>
              </a:extLst>
            </p:cNvPr>
            <p:cNvSpPr/>
            <p:nvPr/>
          </p:nvSpPr>
          <p:spPr>
            <a:xfrm rot="16200000">
              <a:off x="1505008" y="2989997"/>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2633B">
                <a:alpha val="20000"/>
              </a:srgbClr>
            </a:solidFill>
            <a:ln w="4746" cap="flat">
              <a:solidFill>
                <a:srgbClr val="D1D3D4">
                  <a:alpha val="20000"/>
                </a:srgbClr>
              </a:solidFill>
              <a:prstDash val="solid"/>
              <a:miter/>
            </a:ln>
          </p:spPr>
          <p:txBody>
            <a:bodyPr wrap="none" rtlCol="0" anchor="ctr"/>
            <a:lstStyle/>
            <a:p>
              <a:endParaRPr lang="en-US" sz="800"/>
            </a:p>
          </p:txBody>
        </p:sp>
        <p:sp>
          <p:nvSpPr>
            <p:cNvPr id="1198" name="Freeform 1197">
              <a:extLst>
                <a:ext uri="{FF2B5EF4-FFF2-40B4-BE49-F238E27FC236}">
                  <a16:creationId xmlns:a16="http://schemas.microsoft.com/office/drawing/2014/main" id="{5CDFFA74-E0E0-ABA9-3C3A-91FC694CB65C}"/>
                </a:ext>
              </a:extLst>
            </p:cNvPr>
            <p:cNvSpPr/>
            <p:nvPr/>
          </p:nvSpPr>
          <p:spPr>
            <a:xfrm rot="16200000">
              <a:off x="1607637" y="2989997"/>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1633B">
                <a:alpha val="15000"/>
              </a:srgbClr>
            </a:solidFill>
            <a:ln w="4746" cap="flat">
              <a:solidFill>
                <a:srgbClr val="D1D3D4">
                  <a:alpha val="15000"/>
                </a:srgbClr>
              </a:solidFill>
              <a:prstDash val="solid"/>
              <a:miter/>
            </a:ln>
          </p:spPr>
          <p:txBody>
            <a:bodyPr wrap="none" rtlCol="0" anchor="ctr"/>
            <a:lstStyle/>
            <a:p>
              <a:endParaRPr lang="en-US" sz="800"/>
            </a:p>
          </p:txBody>
        </p:sp>
      </p:grpSp>
      <p:grpSp>
        <p:nvGrpSpPr>
          <p:cNvPr id="12" name="Group 11"/>
          <p:cNvGrpSpPr/>
          <p:nvPr/>
        </p:nvGrpSpPr>
        <p:grpSpPr>
          <a:xfrm>
            <a:off x="1297345" y="3116133"/>
            <a:ext cx="414859" cy="252457"/>
            <a:chOff x="1297345" y="3231731"/>
            <a:chExt cx="414859" cy="252457"/>
          </a:xfrm>
        </p:grpSpPr>
        <p:sp>
          <p:nvSpPr>
            <p:cNvPr id="1187" name="Freeform 1186">
              <a:extLst>
                <a:ext uri="{FF2B5EF4-FFF2-40B4-BE49-F238E27FC236}">
                  <a16:creationId xmlns:a16="http://schemas.microsoft.com/office/drawing/2014/main" id="{30A4415B-66A2-8909-C0AF-3659E01F80FA}"/>
                </a:ext>
              </a:extLst>
            </p:cNvPr>
            <p:cNvSpPr/>
            <p:nvPr/>
          </p:nvSpPr>
          <p:spPr>
            <a:xfrm rot="16200000">
              <a:off x="1450953" y="3228950"/>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88" name="Freeform 1187">
              <a:extLst>
                <a:ext uri="{FF2B5EF4-FFF2-40B4-BE49-F238E27FC236}">
                  <a16:creationId xmlns:a16="http://schemas.microsoft.com/office/drawing/2014/main" id="{EBD32BEA-C669-7A79-F438-A6CD8267175C}"/>
                </a:ext>
              </a:extLst>
            </p:cNvPr>
            <p:cNvSpPr/>
            <p:nvPr/>
          </p:nvSpPr>
          <p:spPr>
            <a:xfrm rot="16200000">
              <a:off x="1455716" y="3079370"/>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99" name="Freeform 1198">
              <a:extLst>
                <a:ext uri="{FF2B5EF4-FFF2-40B4-BE49-F238E27FC236}">
                  <a16:creationId xmlns:a16="http://schemas.microsoft.com/office/drawing/2014/main" id="{D4AB0A18-FDC6-8118-2CDD-ECB0E73DCED0}"/>
                </a:ext>
              </a:extLst>
            </p:cNvPr>
            <p:cNvSpPr/>
            <p:nvPr/>
          </p:nvSpPr>
          <p:spPr>
            <a:xfrm rot="16200000">
              <a:off x="1297012" y="338189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60000"/>
                </a:srgbClr>
              </a:solidFill>
              <a:prstDash val="solid"/>
              <a:miter/>
            </a:ln>
          </p:spPr>
          <p:txBody>
            <a:bodyPr wrap="none" rtlCol="0" anchor="ctr"/>
            <a:lstStyle/>
            <a:p>
              <a:endParaRPr lang="en-US" sz="800"/>
            </a:p>
          </p:txBody>
        </p:sp>
        <p:sp>
          <p:nvSpPr>
            <p:cNvPr id="1200" name="Freeform 1199">
              <a:extLst>
                <a:ext uri="{FF2B5EF4-FFF2-40B4-BE49-F238E27FC236}">
                  <a16:creationId xmlns:a16="http://schemas.microsoft.com/office/drawing/2014/main" id="{7BCFC051-EFB7-E7A7-C79D-41B091A604AC}"/>
                </a:ext>
              </a:extLst>
            </p:cNvPr>
            <p:cNvSpPr/>
            <p:nvPr/>
          </p:nvSpPr>
          <p:spPr>
            <a:xfrm rot="16200000">
              <a:off x="1399891" y="338189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01" name="Freeform 1200">
              <a:extLst>
                <a:ext uri="{FF2B5EF4-FFF2-40B4-BE49-F238E27FC236}">
                  <a16:creationId xmlns:a16="http://schemas.microsoft.com/office/drawing/2014/main" id="{1A506505-A8C3-D118-84A0-63CA320FBF90}"/>
                </a:ext>
              </a:extLst>
            </p:cNvPr>
            <p:cNvSpPr/>
            <p:nvPr/>
          </p:nvSpPr>
          <p:spPr>
            <a:xfrm rot="16200000">
              <a:off x="1502518" y="3381892"/>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2684E">
                <a:alpha val="90000"/>
              </a:srgbClr>
            </a:solidFill>
            <a:ln w="4746" cap="flat">
              <a:solidFill>
                <a:srgbClr val="D1D3D4">
                  <a:alpha val="90000"/>
                </a:srgbClr>
              </a:solidFill>
              <a:prstDash val="solid"/>
              <a:miter/>
            </a:ln>
          </p:spPr>
          <p:txBody>
            <a:bodyPr wrap="none" rtlCol="0" anchor="ctr"/>
            <a:lstStyle/>
            <a:p>
              <a:endParaRPr lang="en-US" sz="800"/>
            </a:p>
          </p:txBody>
        </p:sp>
        <p:sp>
          <p:nvSpPr>
            <p:cNvPr id="1202" name="Freeform 1201">
              <a:extLst>
                <a:ext uri="{FF2B5EF4-FFF2-40B4-BE49-F238E27FC236}">
                  <a16:creationId xmlns:a16="http://schemas.microsoft.com/office/drawing/2014/main" id="{0C9F05EB-A24C-CD1B-BDEE-8C46D5D46D9C}"/>
                </a:ext>
              </a:extLst>
            </p:cNvPr>
            <p:cNvSpPr/>
            <p:nvPr/>
          </p:nvSpPr>
          <p:spPr>
            <a:xfrm rot="16200000">
              <a:off x="1605146" y="3381892"/>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2633B">
                <a:alpha val="50000"/>
              </a:srgbClr>
            </a:solidFill>
            <a:ln w="4746" cap="flat">
              <a:solidFill>
                <a:srgbClr val="D1D3D4">
                  <a:alpha val="50000"/>
                </a:srgbClr>
              </a:solidFill>
              <a:prstDash val="solid"/>
              <a:miter/>
            </a:ln>
          </p:spPr>
          <p:txBody>
            <a:bodyPr wrap="none" rtlCol="0" anchor="ctr"/>
            <a:lstStyle/>
            <a:p>
              <a:endParaRPr lang="en-US" sz="800"/>
            </a:p>
          </p:txBody>
        </p:sp>
        <p:sp>
          <p:nvSpPr>
            <p:cNvPr id="1203" name="Freeform 1202">
              <a:extLst>
                <a:ext uri="{FF2B5EF4-FFF2-40B4-BE49-F238E27FC236}">
                  <a16:creationId xmlns:a16="http://schemas.microsoft.com/office/drawing/2014/main" id="{6FBFE786-497C-FB81-CE4C-EAECF7FF74A3}"/>
                </a:ext>
              </a:extLst>
            </p:cNvPr>
            <p:cNvSpPr/>
            <p:nvPr/>
          </p:nvSpPr>
          <p:spPr>
            <a:xfrm rot="16200000">
              <a:off x="1302025" y="3232313"/>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60000"/>
                </a:srgbClr>
              </a:solidFill>
              <a:prstDash val="solid"/>
              <a:miter/>
            </a:ln>
          </p:spPr>
          <p:txBody>
            <a:bodyPr wrap="none" rtlCol="0" anchor="ctr"/>
            <a:lstStyle/>
            <a:p>
              <a:endParaRPr lang="en-US" sz="800"/>
            </a:p>
          </p:txBody>
        </p:sp>
        <p:sp>
          <p:nvSpPr>
            <p:cNvPr id="1204" name="Freeform 1203">
              <a:extLst>
                <a:ext uri="{FF2B5EF4-FFF2-40B4-BE49-F238E27FC236}">
                  <a16:creationId xmlns:a16="http://schemas.microsoft.com/office/drawing/2014/main" id="{8B9DCDEA-EEA0-5859-DFFD-90A243731984}"/>
                </a:ext>
              </a:extLst>
            </p:cNvPr>
            <p:cNvSpPr/>
            <p:nvPr/>
          </p:nvSpPr>
          <p:spPr>
            <a:xfrm rot="16200000">
              <a:off x="1404654" y="3232313"/>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05" name="Freeform 1204">
              <a:extLst>
                <a:ext uri="{FF2B5EF4-FFF2-40B4-BE49-F238E27FC236}">
                  <a16:creationId xmlns:a16="http://schemas.microsoft.com/office/drawing/2014/main" id="{1163F6FE-CFA0-DE8E-6E74-98BA769A4786}"/>
                </a:ext>
              </a:extLst>
            </p:cNvPr>
            <p:cNvSpPr/>
            <p:nvPr/>
          </p:nvSpPr>
          <p:spPr>
            <a:xfrm rot="16200000">
              <a:off x="1507281" y="3232064"/>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2633B">
                <a:alpha val="60000"/>
              </a:srgbClr>
            </a:solidFill>
            <a:ln w="4746" cap="flat">
              <a:solidFill>
                <a:srgbClr val="D1D3D4">
                  <a:alpha val="60000"/>
                </a:srgbClr>
              </a:solidFill>
              <a:prstDash val="solid"/>
              <a:miter/>
            </a:ln>
          </p:spPr>
          <p:txBody>
            <a:bodyPr wrap="none" rtlCol="0" anchor="ctr"/>
            <a:lstStyle/>
            <a:p>
              <a:endParaRPr lang="en-US" sz="800"/>
            </a:p>
          </p:txBody>
        </p:sp>
        <p:sp>
          <p:nvSpPr>
            <p:cNvPr id="1206" name="Freeform 1205">
              <a:extLst>
                <a:ext uri="{FF2B5EF4-FFF2-40B4-BE49-F238E27FC236}">
                  <a16:creationId xmlns:a16="http://schemas.microsoft.com/office/drawing/2014/main" id="{AE543FEA-7F0E-1C9E-9C91-93A6B16567B1}"/>
                </a:ext>
              </a:extLst>
            </p:cNvPr>
            <p:cNvSpPr/>
            <p:nvPr/>
          </p:nvSpPr>
          <p:spPr>
            <a:xfrm rot="16200000">
              <a:off x="1609909" y="3232313"/>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F2633B">
                <a:alpha val="60000"/>
              </a:srgbClr>
            </a:solidFill>
            <a:ln w="4746" cap="flat">
              <a:solidFill>
                <a:srgbClr val="D1D3D4">
                  <a:alpha val="60000"/>
                </a:srgbClr>
              </a:solidFill>
              <a:prstDash val="solid"/>
              <a:miter/>
            </a:ln>
          </p:spPr>
          <p:txBody>
            <a:bodyPr wrap="none" rtlCol="0" anchor="ctr"/>
            <a:lstStyle/>
            <a:p>
              <a:endParaRPr lang="en-US" sz="800"/>
            </a:p>
          </p:txBody>
        </p:sp>
      </p:grpSp>
      <p:grpSp>
        <p:nvGrpSpPr>
          <p:cNvPr id="18" name="Group 17"/>
          <p:cNvGrpSpPr/>
          <p:nvPr/>
        </p:nvGrpSpPr>
        <p:grpSpPr>
          <a:xfrm>
            <a:off x="2333881" y="2727331"/>
            <a:ext cx="409846" cy="248466"/>
            <a:chOff x="2333881" y="2822136"/>
            <a:chExt cx="409846" cy="248466"/>
          </a:xfrm>
        </p:grpSpPr>
        <p:sp>
          <p:nvSpPr>
            <p:cNvPr id="1181" name="Freeform 1180">
              <a:extLst>
                <a:ext uri="{FF2B5EF4-FFF2-40B4-BE49-F238E27FC236}">
                  <a16:creationId xmlns:a16="http://schemas.microsoft.com/office/drawing/2014/main" id="{0E2CF492-4FCD-96F4-1082-921C6E0DA138}"/>
                </a:ext>
              </a:extLst>
            </p:cNvPr>
            <p:cNvSpPr/>
            <p:nvPr/>
          </p:nvSpPr>
          <p:spPr>
            <a:xfrm rot="16200000">
              <a:off x="2487741" y="2815115"/>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82" name="Freeform 1181">
              <a:extLst>
                <a:ext uri="{FF2B5EF4-FFF2-40B4-BE49-F238E27FC236}">
                  <a16:creationId xmlns:a16="http://schemas.microsoft.com/office/drawing/2014/main" id="{DF031945-5AFF-AE23-E32F-EF1DB9D125BE}"/>
                </a:ext>
              </a:extLst>
            </p:cNvPr>
            <p:cNvSpPr/>
            <p:nvPr/>
          </p:nvSpPr>
          <p:spPr>
            <a:xfrm rot="16200000">
              <a:off x="2487741" y="2669526"/>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238" name="Freeform 1237">
              <a:extLst>
                <a:ext uri="{FF2B5EF4-FFF2-40B4-BE49-F238E27FC236}">
                  <a16:creationId xmlns:a16="http://schemas.microsoft.com/office/drawing/2014/main" id="{5F6A4587-182E-82C7-F738-BB02544AC14F}"/>
                </a:ext>
              </a:extLst>
            </p:cNvPr>
            <p:cNvSpPr/>
            <p:nvPr/>
          </p:nvSpPr>
          <p:spPr>
            <a:xfrm rot="16200000">
              <a:off x="2333548" y="2822469"/>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70000"/>
              </a:srgbClr>
            </a:solidFill>
            <a:ln w="4746" cap="flat">
              <a:solidFill>
                <a:srgbClr val="D1D3D4">
                  <a:alpha val="70000"/>
                </a:srgbClr>
              </a:solidFill>
              <a:prstDash val="solid"/>
              <a:miter/>
            </a:ln>
          </p:spPr>
          <p:txBody>
            <a:bodyPr wrap="none" rtlCol="0" anchor="ctr"/>
            <a:lstStyle/>
            <a:p>
              <a:endParaRPr lang="en-US" sz="800"/>
            </a:p>
          </p:txBody>
        </p:sp>
        <p:sp>
          <p:nvSpPr>
            <p:cNvPr id="1239" name="Freeform 1238">
              <a:extLst>
                <a:ext uri="{FF2B5EF4-FFF2-40B4-BE49-F238E27FC236}">
                  <a16:creationId xmlns:a16="http://schemas.microsoft.com/office/drawing/2014/main" id="{5D856EBA-11A1-666E-1F00-9ACDA49AB568}"/>
                </a:ext>
              </a:extLst>
            </p:cNvPr>
            <p:cNvSpPr/>
            <p:nvPr/>
          </p:nvSpPr>
          <p:spPr>
            <a:xfrm rot="16200000">
              <a:off x="2436176" y="2822469"/>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384EA1">
                <a:alpha val="60000"/>
              </a:srgbClr>
            </a:solidFill>
            <a:ln w="4746" cap="flat">
              <a:solidFill>
                <a:srgbClr val="D1D3D4">
                  <a:alpha val="60000"/>
                </a:srgbClr>
              </a:solidFill>
              <a:prstDash val="solid"/>
              <a:miter/>
            </a:ln>
          </p:spPr>
          <p:txBody>
            <a:bodyPr wrap="none" rtlCol="0" anchor="ctr"/>
            <a:lstStyle/>
            <a:p>
              <a:endParaRPr lang="en-US" sz="800"/>
            </a:p>
          </p:txBody>
        </p:sp>
        <p:sp>
          <p:nvSpPr>
            <p:cNvPr id="1240" name="Freeform 1239">
              <a:extLst>
                <a:ext uri="{FF2B5EF4-FFF2-40B4-BE49-F238E27FC236}">
                  <a16:creationId xmlns:a16="http://schemas.microsoft.com/office/drawing/2014/main" id="{265C8BE3-0358-0261-7EC0-F2FC6E1B2EC2}"/>
                </a:ext>
              </a:extLst>
            </p:cNvPr>
            <p:cNvSpPr/>
            <p:nvPr/>
          </p:nvSpPr>
          <p:spPr>
            <a:xfrm rot="16200000">
              <a:off x="2538803" y="2822719"/>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41" name="Freeform 1240">
              <a:extLst>
                <a:ext uri="{FF2B5EF4-FFF2-40B4-BE49-F238E27FC236}">
                  <a16:creationId xmlns:a16="http://schemas.microsoft.com/office/drawing/2014/main" id="{A625FF36-B6A4-BC72-B66F-190F5E153E84}"/>
                </a:ext>
              </a:extLst>
            </p:cNvPr>
            <p:cNvSpPr/>
            <p:nvPr/>
          </p:nvSpPr>
          <p:spPr>
            <a:xfrm rot="16200000">
              <a:off x="2641432" y="2822719"/>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42" name="Freeform 1241">
              <a:extLst>
                <a:ext uri="{FF2B5EF4-FFF2-40B4-BE49-F238E27FC236}">
                  <a16:creationId xmlns:a16="http://schemas.microsoft.com/office/drawing/2014/main" id="{08B06B1E-8FB6-94F0-472C-E2DE946BC8AB}"/>
                </a:ext>
              </a:extLst>
            </p:cNvPr>
            <p:cNvSpPr/>
            <p:nvPr/>
          </p:nvSpPr>
          <p:spPr>
            <a:xfrm rot="16200000">
              <a:off x="2333548" y="2968058"/>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70000"/>
              </a:srgbClr>
            </a:solidFill>
            <a:ln w="4746" cap="flat">
              <a:solidFill>
                <a:srgbClr val="D1D3D4">
                  <a:alpha val="70000"/>
                </a:srgbClr>
              </a:solidFill>
              <a:prstDash val="solid"/>
              <a:miter/>
            </a:ln>
          </p:spPr>
          <p:txBody>
            <a:bodyPr wrap="none" rtlCol="0" anchor="ctr"/>
            <a:lstStyle/>
            <a:p>
              <a:endParaRPr lang="en-US" sz="800"/>
            </a:p>
          </p:txBody>
        </p:sp>
        <p:sp>
          <p:nvSpPr>
            <p:cNvPr id="1243" name="Freeform 1242">
              <a:extLst>
                <a:ext uri="{FF2B5EF4-FFF2-40B4-BE49-F238E27FC236}">
                  <a16:creationId xmlns:a16="http://schemas.microsoft.com/office/drawing/2014/main" id="{9CED5092-414F-9AA5-84EA-ACEAFCE62EB4}"/>
                </a:ext>
              </a:extLst>
            </p:cNvPr>
            <p:cNvSpPr/>
            <p:nvPr/>
          </p:nvSpPr>
          <p:spPr>
            <a:xfrm rot="16200000">
              <a:off x="2436176" y="2968308"/>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384EA1">
                <a:alpha val="40000"/>
              </a:srgbClr>
            </a:solidFill>
            <a:ln w="4746" cap="flat">
              <a:solidFill>
                <a:srgbClr val="D1D3D4">
                  <a:alpha val="40000"/>
                </a:srgbClr>
              </a:solidFill>
              <a:prstDash val="solid"/>
              <a:miter/>
            </a:ln>
          </p:spPr>
          <p:txBody>
            <a:bodyPr wrap="none" rtlCol="0" anchor="ctr"/>
            <a:lstStyle/>
            <a:p>
              <a:endParaRPr lang="en-US" sz="800"/>
            </a:p>
          </p:txBody>
        </p:sp>
        <p:sp>
          <p:nvSpPr>
            <p:cNvPr id="1244" name="Freeform 1243">
              <a:extLst>
                <a:ext uri="{FF2B5EF4-FFF2-40B4-BE49-F238E27FC236}">
                  <a16:creationId xmlns:a16="http://schemas.microsoft.com/office/drawing/2014/main" id="{15DC670C-3546-AA08-9C5F-AC8D15A9171B}"/>
                </a:ext>
              </a:extLst>
            </p:cNvPr>
            <p:cNvSpPr/>
            <p:nvPr/>
          </p:nvSpPr>
          <p:spPr>
            <a:xfrm rot="16200000">
              <a:off x="2538803" y="2968308"/>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45" name="Freeform 1244">
              <a:extLst>
                <a:ext uri="{FF2B5EF4-FFF2-40B4-BE49-F238E27FC236}">
                  <a16:creationId xmlns:a16="http://schemas.microsoft.com/office/drawing/2014/main" id="{9BC35363-C6B7-77F5-759F-88E2CF8C4147}"/>
                </a:ext>
              </a:extLst>
            </p:cNvPr>
            <p:cNvSpPr/>
            <p:nvPr/>
          </p:nvSpPr>
          <p:spPr>
            <a:xfrm rot="16200000">
              <a:off x="2641432" y="2968308"/>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grpSp>
      <p:grpSp>
        <p:nvGrpSpPr>
          <p:cNvPr id="17" name="Group 16"/>
          <p:cNvGrpSpPr/>
          <p:nvPr/>
        </p:nvGrpSpPr>
        <p:grpSpPr>
          <a:xfrm>
            <a:off x="2333881" y="3117628"/>
            <a:ext cx="409846" cy="249466"/>
            <a:chOff x="2333881" y="3234723"/>
            <a:chExt cx="409846" cy="249466"/>
          </a:xfrm>
        </p:grpSpPr>
        <p:sp>
          <p:nvSpPr>
            <p:cNvPr id="1179" name="Freeform 1178">
              <a:extLst>
                <a:ext uri="{FF2B5EF4-FFF2-40B4-BE49-F238E27FC236}">
                  <a16:creationId xmlns:a16="http://schemas.microsoft.com/office/drawing/2014/main" id="{3D55FE49-CF1F-8DDD-16BA-AEEAB0E762B0}"/>
                </a:ext>
              </a:extLst>
            </p:cNvPr>
            <p:cNvSpPr/>
            <p:nvPr/>
          </p:nvSpPr>
          <p:spPr>
            <a:xfrm rot="16200000">
              <a:off x="2487489" y="3228951"/>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80" name="Freeform 1179">
              <a:extLst>
                <a:ext uri="{FF2B5EF4-FFF2-40B4-BE49-F238E27FC236}">
                  <a16:creationId xmlns:a16="http://schemas.microsoft.com/office/drawing/2014/main" id="{8CFD828A-687A-979B-D218-B7E815DABA4B}"/>
                </a:ext>
              </a:extLst>
            </p:cNvPr>
            <p:cNvSpPr/>
            <p:nvPr/>
          </p:nvSpPr>
          <p:spPr>
            <a:xfrm rot="16200000">
              <a:off x="2487489" y="3082112"/>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246" name="Freeform 1245">
              <a:extLst>
                <a:ext uri="{FF2B5EF4-FFF2-40B4-BE49-F238E27FC236}">
                  <a16:creationId xmlns:a16="http://schemas.microsoft.com/office/drawing/2014/main" id="{45AF0841-9CAC-3A77-D761-E99B874E0BF0}"/>
                </a:ext>
              </a:extLst>
            </p:cNvPr>
            <p:cNvSpPr/>
            <p:nvPr/>
          </p:nvSpPr>
          <p:spPr>
            <a:xfrm rot="16200000">
              <a:off x="2333548" y="338189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30000"/>
              </a:srgbClr>
            </a:solidFill>
            <a:ln w="4746" cap="flat">
              <a:solidFill>
                <a:srgbClr val="D1D3D4">
                  <a:alpha val="30000"/>
                </a:srgbClr>
              </a:solidFill>
              <a:prstDash val="solid"/>
              <a:miter/>
            </a:ln>
          </p:spPr>
          <p:txBody>
            <a:bodyPr wrap="none" rtlCol="0" anchor="ctr"/>
            <a:lstStyle/>
            <a:p>
              <a:endParaRPr lang="en-US" sz="800"/>
            </a:p>
          </p:txBody>
        </p:sp>
        <p:sp>
          <p:nvSpPr>
            <p:cNvPr id="1247" name="Freeform 1246">
              <a:extLst>
                <a:ext uri="{FF2B5EF4-FFF2-40B4-BE49-F238E27FC236}">
                  <a16:creationId xmlns:a16="http://schemas.microsoft.com/office/drawing/2014/main" id="{A25CD944-3B14-472A-DEDB-A003C5616969}"/>
                </a:ext>
              </a:extLst>
            </p:cNvPr>
            <p:cNvSpPr/>
            <p:nvPr/>
          </p:nvSpPr>
          <p:spPr>
            <a:xfrm rot="16200000">
              <a:off x="2436176" y="338189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384EA1">
                <a:alpha val="10000"/>
              </a:srgbClr>
            </a:solidFill>
            <a:ln w="4746" cap="flat">
              <a:solidFill>
                <a:srgbClr val="D1D3D4">
                  <a:alpha val="10000"/>
                </a:srgbClr>
              </a:solidFill>
              <a:prstDash val="solid"/>
              <a:miter/>
            </a:ln>
          </p:spPr>
          <p:txBody>
            <a:bodyPr wrap="none" rtlCol="0" anchor="ctr"/>
            <a:lstStyle/>
            <a:p>
              <a:endParaRPr lang="en-US" sz="800"/>
            </a:p>
          </p:txBody>
        </p:sp>
        <p:sp>
          <p:nvSpPr>
            <p:cNvPr id="1248" name="Freeform 1247">
              <a:extLst>
                <a:ext uri="{FF2B5EF4-FFF2-40B4-BE49-F238E27FC236}">
                  <a16:creationId xmlns:a16="http://schemas.microsoft.com/office/drawing/2014/main" id="{E80EA6B1-06CE-5A28-EC52-396B32D69BF5}"/>
                </a:ext>
              </a:extLst>
            </p:cNvPr>
            <p:cNvSpPr/>
            <p:nvPr/>
          </p:nvSpPr>
          <p:spPr>
            <a:xfrm rot="16200000">
              <a:off x="2538803" y="338189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F2684E">
                <a:alpha val="90000"/>
              </a:srgbClr>
            </a:solidFill>
            <a:ln w="4746" cap="flat">
              <a:solidFill>
                <a:srgbClr val="D1D3D4">
                  <a:alpha val="90000"/>
                </a:srgbClr>
              </a:solidFill>
              <a:prstDash val="solid"/>
              <a:miter/>
            </a:ln>
          </p:spPr>
          <p:txBody>
            <a:bodyPr wrap="none" rtlCol="0" anchor="ctr"/>
            <a:lstStyle/>
            <a:p>
              <a:endParaRPr lang="en-US" sz="800"/>
            </a:p>
          </p:txBody>
        </p:sp>
        <p:sp>
          <p:nvSpPr>
            <p:cNvPr id="1249" name="Freeform 1248">
              <a:extLst>
                <a:ext uri="{FF2B5EF4-FFF2-40B4-BE49-F238E27FC236}">
                  <a16:creationId xmlns:a16="http://schemas.microsoft.com/office/drawing/2014/main" id="{F373DA29-66EF-6F5D-D4E2-8C1EA27FD41E}"/>
                </a:ext>
              </a:extLst>
            </p:cNvPr>
            <p:cNvSpPr/>
            <p:nvPr/>
          </p:nvSpPr>
          <p:spPr>
            <a:xfrm rot="16200000">
              <a:off x="2641432" y="338189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F2633B">
                <a:alpha val="50000"/>
              </a:srgbClr>
            </a:solidFill>
            <a:ln w="4746" cap="flat">
              <a:solidFill>
                <a:srgbClr val="D1D3D4">
                  <a:alpha val="50000"/>
                </a:srgbClr>
              </a:solidFill>
              <a:prstDash val="solid"/>
              <a:miter/>
            </a:ln>
          </p:spPr>
          <p:txBody>
            <a:bodyPr wrap="none" rtlCol="0" anchor="ctr"/>
            <a:lstStyle/>
            <a:p>
              <a:endParaRPr lang="en-US" sz="800"/>
            </a:p>
          </p:txBody>
        </p:sp>
        <p:sp>
          <p:nvSpPr>
            <p:cNvPr id="1250" name="Freeform 1249">
              <a:extLst>
                <a:ext uri="{FF2B5EF4-FFF2-40B4-BE49-F238E27FC236}">
                  <a16:creationId xmlns:a16="http://schemas.microsoft.com/office/drawing/2014/main" id="{AFF900E2-B8AB-FE19-FB86-21E6C204CCC5}"/>
                </a:ext>
              </a:extLst>
            </p:cNvPr>
            <p:cNvSpPr/>
            <p:nvPr/>
          </p:nvSpPr>
          <p:spPr>
            <a:xfrm rot="16200000">
              <a:off x="2333548" y="3235056"/>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40000"/>
              </a:srgbClr>
            </a:solidFill>
            <a:ln w="4746" cap="flat">
              <a:solidFill>
                <a:srgbClr val="D1D3D4">
                  <a:alpha val="40000"/>
                </a:srgbClr>
              </a:solidFill>
              <a:prstDash val="solid"/>
              <a:miter/>
            </a:ln>
          </p:spPr>
          <p:txBody>
            <a:bodyPr wrap="none" rtlCol="0" anchor="ctr"/>
            <a:lstStyle/>
            <a:p>
              <a:endParaRPr lang="en-US" sz="800"/>
            </a:p>
          </p:txBody>
        </p:sp>
        <p:sp>
          <p:nvSpPr>
            <p:cNvPr id="1251" name="Freeform 1250">
              <a:extLst>
                <a:ext uri="{FF2B5EF4-FFF2-40B4-BE49-F238E27FC236}">
                  <a16:creationId xmlns:a16="http://schemas.microsoft.com/office/drawing/2014/main" id="{2D0A27C0-803C-12AE-2563-99B0B1A3DAA9}"/>
                </a:ext>
              </a:extLst>
            </p:cNvPr>
            <p:cNvSpPr/>
            <p:nvPr/>
          </p:nvSpPr>
          <p:spPr>
            <a:xfrm rot="16200000">
              <a:off x="2436176" y="3235056"/>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384EA1">
                <a:alpha val="30000"/>
              </a:srgbClr>
            </a:solidFill>
            <a:ln w="4746" cap="flat">
              <a:solidFill>
                <a:srgbClr val="D1D3D4">
                  <a:alpha val="30000"/>
                </a:srgbClr>
              </a:solidFill>
              <a:prstDash val="solid"/>
              <a:miter/>
            </a:ln>
          </p:spPr>
          <p:txBody>
            <a:bodyPr wrap="none" rtlCol="0" anchor="ctr"/>
            <a:lstStyle/>
            <a:p>
              <a:endParaRPr lang="en-US" sz="800"/>
            </a:p>
          </p:txBody>
        </p:sp>
        <p:sp>
          <p:nvSpPr>
            <p:cNvPr id="1252" name="Freeform 1251">
              <a:extLst>
                <a:ext uri="{FF2B5EF4-FFF2-40B4-BE49-F238E27FC236}">
                  <a16:creationId xmlns:a16="http://schemas.microsoft.com/office/drawing/2014/main" id="{8A346724-998A-27D1-B441-19268323F77B}"/>
                </a:ext>
              </a:extLst>
            </p:cNvPr>
            <p:cNvSpPr/>
            <p:nvPr/>
          </p:nvSpPr>
          <p:spPr>
            <a:xfrm rot="16200000">
              <a:off x="2538803" y="3235056"/>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F2684E">
                <a:alpha val="70000"/>
              </a:srgbClr>
            </a:solidFill>
            <a:ln w="4746" cap="flat">
              <a:solidFill>
                <a:srgbClr val="D1D3D4">
                  <a:alpha val="70000"/>
                </a:srgbClr>
              </a:solidFill>
              <a:prstDash val="solid"/>
              <a:miter/>
            </a:ln>
          </p:spPr>
          <p:txBody>
            <a:bodyPr wrap="none" rtlCol="0" anchor="ctr"/>
            <a:lstStyle/>
            <a:p>
              <a:endParaRPr lang="en-US" sz="800"/>
            </a:p>
          </p:txBody>
        </p:sp>
        <p:sp>
          <p:nvSpPr>
            <p:cNvPr id="1253" name="Freeform 1252">
              <a:extLst>
                <a:ext uri="{FF2B5EF4-FFF2-40B4-BE49-F238E27FC236}">
                  <a16:creationId xmlns:a16="http://schemas.microsoft.com/office/drawing/2014/main" id="{A17CE7B9-E6D8-FBDD-2348-6553FEC4F105}"/>
                </a:ext>
              </a:extLst>
            </p:cNvPr>
            <p:cNvSpPr/>
            <p:nvPr/>
          </p:nvSpPr>
          <p:spPr>
            <a:xfrm rot="16200000">
              <a:off x="2641432" y="3235056"/>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F2633B">
                <a:alpha val="60000"/>
              </a:srgbClr>
            </a:solidFill>
            <a:ln w="4746" cap="flat">
              <a:solidFill>
                <a:srgbClr val="D1D3D4">
                  <a:alpha val="60000"/>
                </a:srgbClr>
              </a:solidFill>
              <a:prstDash val="solid"/>
              <a:miter/>
            </a:ln>
          </p:spPr>
          <p:txBody>
            <a:bodyPr wrap="none" rtlCol="0" anchor="ctr"/>
            <a:lstStyle/>
            <a:p>
              <a:endParaRPr lang="en-US" sz="800"/>
            </a:p>
          </p:txBody>
        </p:sp>
      </p:grpSp>
      <p:grpSp>
        <p:nvGrpSpPr>
          <p:cNvPr id="15" name="Group 14"/>
          <p:cNvGrpSpPr/>
          <p:nvPr/>
        </p:nvGrpSpPr>
        <p:grpSpPr>
          <a:xfrm>
            <a:off x="3914586" y="2727332"/>
            <a:ext cx="409845" cy="248465"/>
            <a:chOff x="3914586" y="2811168"/>
            <a:chExt cx="409845" cy="248465"/>
          </a:xfrm>
        </p:grpSpPr>
        <p:sp>
          <p:nvSpPr>
            <p:cNvPr id="1185" name="Freeform 1184">
              <a:extLst>
                <a:ext uri="{FF2B5EF4-FFF2-40B4-BE49-F238E27FC236}">
                  <a16:creationId xmlns:a16="http://schemas.microsoft.com/office/drawing/2014/main" id="{CF3A758F-DA97-4FCF-4C09-D21F2E027967}"/>
                </a:ext>
              </a:extLst>
            </p:cNvPr>
            <p:cNvSpPr/>
            <p:nvPr/>
          </p:nvSpPr>
          <p:spPr>
            <a:xfrm rot="16200000">
              <a:off x="4068445" y="2804395"/>
              <a:ext cx="102627" cy="407849"/>
            </a:xfrm>
            <a:custGeom>
              <a:avLst/>
              <a:gdLst>
                <a:gd name="connsiteX0" fmla="*/ 0 w 77769"/>
                <a:gd name="connsiteY0" fmla="*/ 0 h 309061"/>
                <a:gd name="connsiteX1" fmla="*/ 77770 w 77769"/>
                <a:gd name="connsiteY1" fmla="*/ 0 h 309061"/>
                <a:gd name="connsiteX2" fmla="*/ 77770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70" y="0"/>
                  </a:lnTo>
                  <a:lnTo>
                    <a:pt x="77770"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86" name="Freeform 1185">
              <a:extLst>
                <a:ext uri="{FF2B5EF4-FFF2-40B4-BE49-F238E27FC236}">
                  <a16:creationId xmlns:a16="http://schemas.microsoft.com/office/drawing/2014/main" id="{B961B8B5-9E04-B0A4-7602-2DDB6C018283}"/>
                </a:ext>
              </a:extLst>
            </p:cNvPr>
            <p:cNvSpPr/>
            <p:nvPr/>
          </p:nvSpPr>
          <p:spPr>
            <a:xfrm rot="16200000">
              <a:off x="4068194" y="2658805"/>
              <a:ext cx="102627" cy="407849"/>
            </a:xfrm>
            <a:custGeom>
              <a:avLst/>
              <a:gdLst>
                <a:gd name="connsiteX0" fmla="*/ 0 w 77769"/>
                <a:gd name="connsiteY0" fmla="*/ 0 h 309061"/>
                <a:gd name="connsiteX1" fmla="*/ 77769 w 77769"/>
                <a:gd name="connsiteY1" fmla="*/ 0 h 309061"/>
                <a:gd name="connsiteX2" fmla="*/ 77769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69" y="0"/>
                  </a:lnTo>
                  <a:lnTo>
                    <a:pt x="77769"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257" name="Freeform 1256">
              <a:extLst>
                <a:ext uri="{FF2B5EF4-FFF2-40B4-BE49-F238E27FC236}">
                  <a16:creationId xmlns:a16="http://schemas.microsoft.com/office/drawing/2014/main" id="{B61FDC78-135E-E745-3CAE-6A8E5C3E8A6A}"/>
                </a:ext>
              </a:extLst>
            </p:cNvPr>
            <p:cNvSpPr/>
            <p:nvPr/>
          </p:nvSpPr>
          <p:spPr>
            <a:xfrm rot="16200000">
              <a:off x="3914253" y="2811501"/>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70000"/>
              </a:srgbClr>
            </a:solidFill>
            <a:ln w="4746" cap="flat">
              <a:solidFill>
                <a:srgbClr val="D1D3D4">
                  <a:alpha val="70000"/>
                </a:srgbClr>
              </a:solidFill>
              <a:prstDash val="solid"/>
              <a:miter/>
            </a:ln>
          </p:spPr>
          <p:txBody>
            <a:bodyPr wrap="none" rtlCol="0" anchor="ctr"/>
            <a:lstStyle/>
            <a:p>
              <a:endParaRPr lang="en-US" sz="800"/>
            </a:p>
          </p:txBody>
        </p:sp>
        <p:sp>
          <p:nvSpPr>
            <p:cNvPr id="1258" name="Freeform 1257">
              <a:extLst>
                <a:ext uri="{FF2B5EF4-FFF2-40B4-BE49-F238E27FC236}">
                  <a16:creationId xmlns:a16="http://schemas.microsoft.com/office/drawing/2014/main" id="{8E408F1D-7580-25F8-53D4-853C72763A17}"/>
                </a:ext>
              </a:extLst>
            </p:cNvPr>
            <p:cNvSpPr/>
            <p:nvPr/>
          </p:nvSpPr>
          <p:spPr>
            <a:xfrm rot="16200000">
              <a:off x="4016880" y="2811501"/>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384EA1">
                <a:alpha val="60000"/>
              </a:srgbClr>
            </a:solidFill>
            <a:ln w="4746" cap="flat">
              <a:solidFill>
                <a:srgbClr val="D1D3D4">
                  <a:alpha val="60000"/>
                </a:srgbClr>
              </a:solidFill>
              <a:prstDash val="solid"/>
              <a:miter/>
            </a:ln>
          </p:spPr>
          <p:txBody>
            <a:bodyPr wrap="none" rtlCol="0" anchor="ctr"/>
            <a:lstStyle/>
            <a:p>
              <a:endParaRPr lang="en-US" sz="800"/>
            </a:p>
          </p:txBody>
        </p:sp>
        <p:sp>
          <p:nvSpPr>
            <p:cNvPr id="1259" name="Freeform 1258">
              <a:extLst>
                <a:ext uri="{FF2B5EF4-FFF2-40B4-BE49-F238E27FC236}">
                  <a16:creationId xmlns:a16="http://schemas.microsoft.com/office/drawing/2014/main" id="{7AFAC83F-9546-2253-B3CA-E49D6E050CD3}"/>
                </a:ext>
              </a:extLst>
            </p:cNvPr>
            <p:cNvSpPr/>
            <p:nvPr/>
          </p:nvSpPr>
          <p:spPr>
            <a:xfrm rot="16200000">
              <a:off x="4119508" y="2811501"/>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60" name="Freeform 1259">
              <a:extLst>
                <a:ext uri="{FF2B5EF4-FFF2-40B4-BE49-F238E27FC236}">
                  <a16:creationId xmlns:a16="http://schemas.microsoft.com/office/drawing/2014/main" id="{EAE00BC4-AD13-D951-B879-C4AAC0881B07}"/>
                </a:ext>
              </a:extLst>
            </p:cNvPr>
            <p:cNvSpPr/>
            <p:nvPr/>
          </p:nvSpPr>
          <p:spPr>
            <a:xfrm rot="16200000">
              <a:off x="4222136" y="2811501"/>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61" name="Freeform 1260">
              <a:extLst>
                <a:ext uri="{FF2B5EF4-FFF2-40B4-BE49-F238E27FC236}">
                  <a16:creationId xmlns:a16="http://schemas.microsoft.com/office/drawing/2014/main" id="{514EE393-0DF5-B22F-F79B-319ECCA3D7A2}"/>
                </a:ext>
              </a:extLst>
            </p:cNvPr>
            <p:cNvSpPr/>
            <p:nvPr/>
          </p:nvSpPr>
          <p:spPr>
            <a:xfrm rot="16200000">
              <a:off x="3914253" y="2957090"/>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70000"/>
              </a:srgbClr>
            </a:solidFill>
            <a:ln w="4746" cap="flat">
              <a:solidFill>
                <a:srgbClr val="D1D3D4">
                  <a:alpha val="70000"/>
                </a:srgbClr>
              </a:solidFill>
              <a:prstDash val="solid"/>
              <a:miter/>
            </a:ln>
          </p:spPr>
          <p:txBody>
            <a:bodyPr wrap="none" rtlCol="0" anchor="ctr"/>
            <a:lstStyle/>
            <a:p>
              <a:endParaRPr lang="en-US" sz="800"/>
            </a:p>
          </p:txBody>
        </p:sp>
        <p:sp>
          <p:nvSpPr>
            <p:cNvPr id="1262" name="Freeform 1261">
              <a:extLst>
                <a:ext uri="{FF2B5EF4-FFF2-40B4-BE49-F238E27FC236}">
                  <a16:creationId xmlns:a16="http://schemas.microsoft.com/office/drawing/2014/main" id="{7E83422A-A23C-D392-9D1F-F71119D39267}"/>
                </a:ext>
              </a:extLst>
            </p:cNvPr>
            <p:cNvSpPr/>
            <p:nvPr/>
          </p:nvSpPr>
          <p:spPr>
            <a:xfrm rot="16200000">
              <a:off x="4016880" y="2957090"/>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384EA1">
                <a:alpha val="40000"/>
              </a:srgbClr>
            </a:solidFill>
            <a:ln w="4746" cap="flat">
              <a:solidFill>
                <a:srgbClr val="D1D3D4">
                  <a:alpha val="40000"/>
                </a:srgbClr>
              </a:solidFill>
              <a:prstDash val="solid"/>
              <a:miter/>
            </a:ln>
          </p:spPr>
          <p:txBody>
            <a:bodyPr wrap="none" rtlCol="0" anchor="ctr"/>
            <a:lstStyle/>
            <a:p>
              <a:endParaRPr lang="en-US" sz="800"/>
            </a:p>
          </p:txBody>
        </p:sp>
        <p:sp>
          <p:nvSpPr>
            <p:cNvPr id="1263" name="Freeform 1262">
              <a:extLst>
                <a:ext uri="{FF2B5EF4-FFF2-40B4-BE49-F238E27FC236}">
                  <a16:creationId xmlns:a16="http://schemas.microsoft.com/office/drawing/2014/main" id="{D31D0EF2-C80A-76CD-0B89-5825A0AA2E7E}"/>
                </a:ext>
              </a:extLst>
            </p:cNvPr>
            <p:cNvSpPr/>
            <p:nvPr/>
          </p:nvSpPr>
          <p:spPr>
            <a:xfrm rot="16200000">
              <a:off x="4119508" y="2957090"/>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64" name="Freeform 1263">
              <a:extLst>
                <a:ext uri="{FF2B5EF4-FFF2-40B4-BE49-F238E27FC236}">
                  <a16:creationId xmlns:a16="http://schemas.microsoft.com/office/drawing/2014/main" id="{24512726-D8C1-5550-C8E3-B285C279A46D}"/>
                </a:ext>
              </a:extLst>
            </p:cNvPr>
            <p:cNvSpPr/>
            <p:nvPr/>
          </p:nvSpPr>
          <p:spPr>
            <a:xfrm rot="16200000">
              <a:off x="4222136" y="2957090"/>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grpSp>
      <p:grpSp>
        <p:nvGrpSpPr>
          <p:cNvPr id="16" name="Group 15"/>
          <p:cNvGrpSpPr/>
          <p:nvPr/>
        </p:nvGrpSpPr>
        <p:grpSpPr>
          <a:xfrm>
            <a:off x="3914586" y="3118129"/>
            <a:ext cx="409845" cy="248465"/>
            <a:chOff x="3914586" y="3211289"/>
            <a:chExt cx="409845" cy="248465"/>
          </a:xfrm>
        </p:grpSpPr>
        <p:sp>
          <p:nvSpPr>
            <p:cNvPr id="1183" name="Freeform 1182">
              <a:extLst>
                <a:ext uri="{FF2B5EF4-FFF2-40B4-BE49-F238E27FC236}">
                  <a16:creationId xmlns:a16="http://schemas.microsoft.com/office/drawing/2014/main" id="{D2EE44B7-B464-D406-FC2D-E902771C2C85}"/>
                </a:ext>
              </a:extLst>
            </p:cNvPr>
            <p:cNvSpPr/>
            <p:nvPr/>
          </p:nvSpPr>
          <p:spPr>
            <a:xfrm rot="16200000">
              <a:off x="4068445" y="3204516"/>
              <a:ext cx="102627" cy="407849"/>
            </a:xfrm>
            <a:custGeom>
              <a:avLst/>
              <a:gdLst>
                <a:gd name="connsiteX0" fmla="*/ 0 w 77769"/>
                <a:gd name="connsiteY0" fmla="*/ 0 h 309061"/>
                <a:gd name="connsiteX1" fmla="*/ 77770 w 77769"/>
                <a:gd name="connsiteY1" fmla="*/ 0 h 309061"/>
                <a:gd name="connsiteX2" fmla="*/ 77770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70" y="0"/>
                  </a:lnTo>
                  <a:lnTo>
                    <a:pt x="77770"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184" name="Freeform 1183">
              <a:extLst>
                <a:ext uri="{FF2B5EF4-FFF2-40B4-BE49-F238E27FC236}">
                  <a16:creationId xmlns:a16="http://schemas.microsoft.com/office/drawing/2014/main" id="{1B2E1102-80EE-9F5B-BF00-F50352E6E6DA}"/>
                </a:ext>
              </a:extLst>
            </p:cNvPr>
            <p:cNvSpPr/>
            <p:nvPr/>
          </p:nvSpPr>
          <p:spPr>
            <a:xfrm rot="16200000">
              <a:off x="4068445" y="3058927"/>
              <a:ext cx="102627" cy="407849"/>
            </a:xfrm>
            <a:custGeom>
              <a:avLst/>
              <a:gdLst>
                <a:gd name="connsiteX0" fmla="*/ 0 w 77769"/>
                <a:gd name="connsiteY0" fmla="*/ 0 h 309061"/>
                <a:gd name="connsiteX1" fmla="*/ 77770 w 77769"/>
                <a:gd name="connsiteY1" fmla="*/ 0 h 309061"/>
                <a:gd name="connsiteX2" fmla="*/ 77770 w 77769"/>
                <a:gd name="connsiteY2" fmla="*/ 309062 h 309061"/>
                <a:gd name="connsiteX3" fmla="*/ 0 w 77769"/>
                <a:gd name="connsiteY3" fmla="*/ 309062 h 309061"/>
              </a:gdLst>
              <a:ahLst/>
              <a:cxnLst>
                <a:cxn ang="0">
                  <a:pos x="connsiteX0" y="connsiteY0"/>
                </a:cxn>
                <a:cxn ang="0">
                  <a:pos x="connsiteX1" y="connsiteY1"/>
                </a:cxn>
                <a:cxn ang="0">
                  <a:pos x="connsiteX2" y="connsiteY2"/>
                </a:cxn>
                <a:cxn ang="0">
                  <a:pos x="connsiteX3" y="connsiteY3"/>
                </a:cxn>
              </a:cxnLst>
              <a:rect l="l" t="t" r="r" b="b"/>
              <a:pathLst>
                <a:path w="77769" h="309061">
                  <a:moveTo>
                    <a:pt x="0" y="0"/>
                  </a:moveTo>
                  <a:lnTo>
                    <a:pt x="77770" y="0"/>
                  </a:lnTo>
                  <a:lnTo>
                    <a:pt x="77770" y="309062"/>
                  </a:lnTo>
                  <a:lnTo>
                    <a:pt x="0" y="309062"/>
                  </a:lnTo>
                  <a:close/>
                </a:path>
              </a:pathLst>
            </a:custGeom>
            <a:solidFill>
              <a:srgbClr val="FFFFFF"/>
            </a:solidFill>
            <a:ln w="4746" cap="flat">
              <a:solidFill>
                <a:srgbClr val="FFFFFF"/>
              </a:solidFill>
              <a:prstDash val="solid"/>
              <a:miter/>
            </a:ln>
          </p:spPr>
          <p:txBody>
            <a:bodyPr wrap="none" rtlCol="0" anchor="ctr"/>
            <a:lstStyle/>
            <a:p>
              <a:endParaRPr lang="en-US" sz="800"/>
            </a:p>
          </p:txBody>
        </p:sp>
        <p:sp>
          <p:nvSpPr>
            <p:cNvPr id="1268" name="Freeform 1267">
              <a:extLst>
                <a:ext uri="{FF2B5EF4-FFF2-40B4-BE49-F238E27FC236}">
                  <a16:creationId xmlns:a16="http://schemas.microsoft.com/office/drawing/2014/main" id="{A8C9FDDF-16C2-EB3F-ECC2-463A8F4D2414}"/>
                </a:ext>
              </a:extLst>
            </p:cNvPr>
            <p:cNvSpPr/>
            <p:nvPr/>
          </p:nvSpPr>
          <p:spPr>
            <a:xfrm rot="16200000">
              <a:off x="3914253" y="321162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70000"/>
              </a:srgbClr>
            </a:solidFill>
            <a:ln w="4746" cap="flat">
              <a:solidFill>
                <a:srgbClr val="D1D3D4">
                  <a:alpha val="70000"/>
                </a:srgbClr>
              </a:solidFill>
              <a:prstDash val="solid"/>
              <a:miter/>
            </a:ln>
          </p:spPr>
          <p:txBody>
            <a:bodyPr wrap="none" rtlCol="0" anchor="ctr"/>
            <a:lstStyle/>
            <a:p>
              <a:endParaRPr lang="en-US" sz="800"/>
            </a:p>
          </p:txBody>
        </p:sp>
        <p:sp>
          <p:nvSpPr>
            <p:cNvPr id="1269" name="Freeform 1268">
              <a:extLst>
                <a:ext uri="{FF2B5EF4-FFF2-40B4-BE49-F238E27FC236}">
                  <a16:creationId xmlns:a16="http://schemas.microsoft.com/office/drawing/2014/main" id="{1169C561-3B18-DC36-D208-B52747685B78}"/>
                </a:ext>
              </a:extLst>
            </p:cNvPr>
            <p:cNvSpPr/>
            <p:nvPr/>
          </p:nvSpPr>
          <p:spPr>
            <a:xfrm rot="16200000">
              <a:off x="4016880" y="3211622"/>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384EA1">
                <a:alpha val="60000"/>
              </a:srgbClr>
            </a:solidFill>
            <a:ln w="4746" cap="flat">
              <a:solidFill>
                <a:srgbClr val="D1D3D4">
                  <a:alpha val="60000"/>
                </a:srgbClr>
              </a:solidFill>
              <a:prstDash val="solid"/>
              <a:miter/>
            </a:ln>
          </p:spPr>
          <p:txBody>
            <a:bodyPr wrap="none" rtlCol="0" anchor="ctr"/>
            <a:lstStyle/>
            <a:p>
              <a:endParaRPr lang="en-US" sz="800"/>
            </a:p>
          </p:txBody>
        </p:sp>
        <p:sp>
          <p:nvSpPr>
            <p:cNvPr id="1270" name="Freeform 1269">
              <a:extLst>
                <a:ext uri="{FF2B5EF4-FFF2-40B4-BE49-F238E27FC236}">
                  <a16:creationId xmlns:a16="http://schemas.microsoft.com/office/drawing/2014/main" id="{1FDA19F4-DC23-304A-CB17-A12EA3132FC4}"/>
                </a:ext>
              </a:extLst>
            </p:cNvPr>
            <p:cNvSpPr/>
            <p:nvPr/>
          </p:nvSpPr>
          <p:spPr>
            <a:xfrm rot="16200000">
              <a:off x="4119508" y="3211622"/>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71" name="Freeform 1270">
              <a:extLst>
                <a:ext uri="{FF2B5EF4-FFF2-40B4-BE49-F238E27FC236}">
                  <a16:creationId xmlns:a16="http://schemas.microsoft.com/office/drawing/2014/main" id="{FC2278A7-B01D-FC5A-0E56-B369E1A68828}"/>
                </a:ext>
              </a:extLst>
            </p:cNvPr>
            <p:cNvSpPr/>
            <p:nvPr/>
          </p:nvSpPr>
          <p:spPr>
            <a:xfrm rot="16200000">
              <a:off x="4222136" y="321162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72" name="Freeform 1271">
              <a:extLst>
                <a:ext uri="{FF2B5EF4-FFF2-40B4-BE49-F238E27FC236}">
                  <a16:creationId xmlns:a16="http://schemas.microsoft.com/office/drawing/2014/main" id="{6C45DD8E-6E86-8E12-FB53-358CBB90C672}"/>
                </a:ext>
              </a:extLst>
            </p:cNvPr>
            <p:cNvSpPr/>
            <p:nvPr/>
          </p:nvSpPr>
          <p:spPr>
            <a:xfrm rot="16200000">
              <a:off x="3914253" y="335721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solidFill>
              <a:srgbClr val="425AA8">
                <a:alpha val="70000"/>
              </a:srgbClr>
            </a:solidFill>
            <a:ln w="4746" cap="flat">
              <a:solidFill>
                <a:srgbClr val="D1D3D4">
                  <a:alpha val="70000"/>
                </a:srgbClr>
              </a:solidFill>
              <a:prstDash val="solid"/>
              <a:miter/>
            </a:ln>
          </p:spPr>
          <p:txBody>
            <a:bodyPr wrap="none" rtlCol="0" anchor="ctr"/>
            <a:lstStyle/>
            <a:p>
              <a:endParaRPr lang="en-US" sz="800"/>
            </a:p>
          </p:txBody>
        </p:sp>
        <p:sp>
          <p:nvSpPr>
            <p:cNvPr id="1273" name="Freeform 1272">
              <a:extLst>
                <a:ext uri="{FF2B5EF4-FFF2-40B4-BE49-F238E27FC236}">
                  <a16:creationId xmlns:a16="http://schemas.microsoft.com/office/drawing/2014/main" id="{667E7E44-ED7B-519D-F304-49D7F9F07FEE}"/>
                </a:ext>
              </a:extLst>
            </p:cNvPr>
            <p:cNvSpPr/>
            <p:nvPr/>
          </p:nvSpPr>
          <p:spPr>
            <a:xfrm rot="16200000">
              <a:off x="4016880" y="3357212"/>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solidFill>
              <a:srgbClr val="384EA1">
                <a:alpha val="40000"/>
              </a:srgbClr>
            </a:solidFill>
            <a:ln w="4746" cap="flat">
              <a:solidFill>
                <a:srgbClr val="D1D3D4">
                  <a:alpha val="40000"/>
                </a:srgbClr>
              </a:solidFill>
              <a:prstDash val="solid"/>
              <a:miter/>
            </a:ln>
          </p:spPr>
          <p:txBody>
            <a:bodyPr wrap="none" rtlCol="0" anchor="ctr"/>
            <a:lstStyle/>
            <a:p>
              <a:endParaRPr lang="en-US" sz="800"/>
            </a:p>
          </p:txBody>
        </p:sp>
        <p:sp>
          <p:nvSpPr>
            <p:cNvPr id="1274" name="Freeform 1273">
              <a:extLst>
                <a:ext uri="{FF2B5EF4-FFF2-40B4-BE49-F238E27FC236}">
                  <a16:creationId xmlns:a16="http://schemas.microsoft.com/office/drawing/2014/main" id="{3940AC6F-D2E7-E02B-ED5B-0B6578EFB474}"/>
                </a:ext>
              </a:extLst>
            </p:cNvPr>
            <p:cNvSpPr/>
            <p:nvPr/>
          </p:nvSpPr>
          <p:spPr>
            <a:xfrm rot="16200000">
              <a:off x="4119508" y="3357212"/>
              <a:ext cx="102627" cy="101962"/>
            </a:xfrm>
            <a:custGeom>
              <a:avLst/>
              <a:gdLst>
                <a:gd name="connsiteX0" fmla="*/ 0 w 77769"/>
                <a:gd name="connsiteY0" fmla="*/ 0 h 77265"/>
                <a:gd name="connsiteX1" fmla="*/ 77770 w 77769"/>
                <a:gd name="connsiteY1" fmla="*/ 0 h 77265"/>
                <a:gd name="connsiteX2" fmla="*/ 77770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70" y="0"/>
                  </a:lnTo>
                  <a:lnTo>
                    <a:pt x="77770"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sp>
          <p:nvSpPr>
            <p:cNvPr id="1275" name="Freeform 1274">
              <a:extLst>
                <a:ext uri="{FF2B5EF4-FFF2-40B4-BE49-F238E27FC236}">
                  <a16:creationId xmlns:a16="http://schemas.microsoft.com/office/drawing/2014/main" id="{44FCE130-9310-E27C-52EC-E41F046B6ADB}"/>
                </a:ext>
              </a:extLst>
            </p:cNvPr>
            <p:cNvSpPr/>
            <p:nvPr/>
          </p:nvSpPr>
          <p:spPr>
            <a:xfrm rot="16200000">
              <a:off x="4222136" y="3357212"/>
              <a:ext cx="102627" cy="101962"/>
            </a:xfrm>
            <a:custGeom>
              <a:avLst/>
              <a:gdLst>
                <a:gd name="connsiteX0" fmla="*/ 0 w 77769"/>
                <a:gd name="connsiteY0" fmla="*/ 0 h 77265"/>
                <a:gd name="connsiteX1" fmla="*/ 77769 w 77769"/>
                <a:gd name="connsiteY1" fmla="*/ 0 h 77265"/>
                <a:gd name="connsiteX2" fmla="*/ 77769 w 77769"/>
                <a:gd name="connsiteY2" fmla="*/ 77265 h 77265"/>
                <a:gd name="connsiteX3" fmla="*/ 0 w 77769"/>
                <a:gd name="connsiteY3" fmla="*/ 77265 h 77265"/>
              </a:gdLst>
              <a:ahLst/>
              <a:cxnLst>
                <a:cxn ang="0">
                  <a:pos x="connsiteX0" y="connsiteY0"/>
                </a:cxn>
                <a:cxn ang="0">
                  <a:pos x="connsiteX1" y="connsiteY1"/>
                </a:cxn>
                <a:cxn ang="0">
                  <a:pos x="connsiteX2" y="connsiteY2"/>
                </a:cxn>
                <a:cxn ang="0">
                  <a:pos x="connsiteX3" y="connsiteY3"/>
                </a:cxn>
              </a:cxnLst>
              <a:rect l="l" t="t" r="r" b="b"/>
              <a:pathLst>
                <a:path w="77769" h="77265">
                  <a:moveTo>
                    <a:pt x="0" y="0"/>
                  </a:moveTo>
                  <a:lnTo>
                    <a:pt x="77769" y="0"/>
                  </a:lnTo>
                  <a:lnTo>
                    <a:pt x="77769" y="77265"/>
                  </a:lnTo>
                  <a:lnTo>
                    <a:pt x="0" y="77265"/>
                  </a:lnTo>
                  <a:close/>
                </a:path>
              </a:pathLst>
            </a:custGeom>
            <a:noFill/>
            <a:ln w="4746" cap="flat">
              <a:solidFill>
                <a:srgbClr val="D1D3D4">
                  <a:alpha val="80000"/>
                </a:srgbClr>
              </a:solidFill>
              <a:prstDash val="solid"/>
              <a:miter/>
            </a:ln>
          </p:spPr>
          <p:txBody>
            <a:bodyPr wrap="none" rtlCol="0" anchor="ctr"/>
            <a:lstStyle/>
            <a:p>
              <a:endParaRPr lang="en-US" sz="800"/>
            </a:p>
          </p:txBody>
        </p:sp>
      </p:grpSp>
      <p:sp>
        <p:nvSpPr>
          <p:cNvPr id="1303" name="TextBox 1302">
            <a:extLst>
              <a:ext uri="{FF2B5EF4-FFF2-40B4-BE49-F238E27FC236}">
                <a16:creationId xmlns:a16="http://schemas.microsoft.com/office/drawing/2014/main" id="{4D6C2DD5-75E6-1D78-47E3-EABC706BC3E5}"/>
              </a:ext>
            </a:extLst>
          </p:cNvPr>
          <p:cNvSpPr txBox="1"/>
          <p:nvPr/>
        </p:nvSpPr>
        <p:spPr>
          <a:xfrm>
            <a:off x="173656" y="2713065"/>
            <a:ext cx="867546" cy="276999"/>
          </a:xfrm>
          <a:prstGeom prst="rect">
            <a:avLst/>
          </a:prstGeom>
          <a:noFill/>
        </p:spPr>
        <p:txBody>
          <a:bodyPr wrap="none" rtlCol="0">
            <a:spAutoFit/>
          </a:bodyPr>
          <a:lstStyle/>
          <a:p>
            <a:pPr algn="r"/>
            <a:r>
              <a:rPr lang="en-US" sz="1200" spc="0" baseline="0" dirty="0">
                <a:ln/>
                <a:solidFill>
                  <a:schemeClr val="tx2"/>
                </a:solidFill>
                <a:latin typeface="Arial"/>
                <a:cs typeface="Arial"/>
                <a:sym typeface="Arial"/>
                <a:rtl val="0"/>
              </a:rPr>
              <a:t>Expected </a:t>
            </a:r>
          </a:p>
        </p:txBody>
      </p:sp>
      <p:sp>
        <p:nvSpPr>
          <p:cNvPr id="1304" name="TextBox 1303">
            <a:extLst>
              <a:ext uri="{FF2B5EF4-FFF2-40B4-BE49-F238E27FC236}">
                <a16:creationId xmlns:a16="http://schemas.microsoft.com/office/drawing/2014/main" id="{E3519CBB-2D38-C8E8-82BE-E78A830373E1}"/>
              </a:ext>
            </a:extLst>
          </p:cNvPr>
          <p:cNvSpPr txBox="1"/>
          <p:nvPr/>
        </p:nvSpPr>
        <p:spPr>
          <a:xfrm>
            <a:off x="39004" y="3103862"/>
            <a:ext cx="1002198" cy="276999"/>
          </a:xfrm>
          <a:prstGeom prst="rect">
            <a:avLst/>
          </a:prstGeom>
          <a:noFill/>
        </p:spPr>
        <p:txBody>
          <a:bodyPr wrap="none" rtlCol="0">
            <a:spAutoFit/>
          </a:bodyPr>
          <a:lstStyle/>
          <a:p>
            <a:pPr algn="r"/>
            <a:r>
              <a:rPr lang="en-US" sz="1200" spc="0" baseline="0" dirty="0">
                <a:ln/>
                <a:solidFill>
                  <a:schemeClr val="tx2"/>
                </a:solidFill>
                <a:latin typeface="Arial"/>
                <a:cs typeface="Arial"/>
                <a:sym typeface="Arial"/>
                <a:rtl val="0"/>
              </a:rPr>
              <a:t>Unexpected</a:t>
            </a:r>
          </a:p>
        </p:txBody>
      </p:sp>
      <p:grpSp>
        <p:nvGrpSpPr>
          <p:cNvPr id="1359" name="Group 1358">
            <a:extLst>
              <a:ext uri="{FF2B5EF4-FFF2-40B4-BE49-F238E27FC236}">
                <a16:creationId xmlns:a16="http://schemas.microsoft.com/office/drawing/2014/main" id="{18AC1A7E-9E43-3131-4C8E-50AC3E77977F}"/>
              </a:ext>
            </a:extLst>
          </p:cNvPr>
          <p:cNvGrpSpPr/>
          <p:nvPr/>
        </p:nvGrpSpPr>
        <p:grpSpPr>
          <a:xfrm>
            <a:off x="6281704" y="5442077"/>
            <a:ext cx="4339524" cy="1357593"/>
            <a:chOff x="5708720" y="2368579"/>
            <a:chExt cx="2912630" cy="1357593"/>
          </a:xfrm>
        </p:grpSpPr>
        <p:sp>
          <p:nvSpPr>
            <p:cNvPr id="1360" name="TextBox 1359">
              <a:extLst>
                <a:ext uri="{FF2B5EF4-FFF2-40B4-BE49-F238E27FC236}">
                  <a16:creationId xmlns:a16="http://schemas.microsoft.com/office/drawing/2014/main" id="{846FB1DD-E9FF-6089-B7DD-99D3DD5BBC4B}"/>
                </a:ext>
              </a:extLst>
            </p:cNvPr>
            <p:cNvSpPr txBox="1"/>
            <p:nvPr/>
          </p:nvSpPr>
          <p:spPr>
            <a:xfrm>
              <a:off x="8031514" y="3461896"/>
              <a:ext cx="483301" cy="246221"/>
            </a:xfrm>
            <a:prstGeom prst="rect">
              <a:avLst/>
            </a:prstGeom>
            <a:noFill/>
          </p:spPr>
          <p:txBody>
            <a:bodyPr wrap="none" rtlCol="0">
              <a:spAutoFit/>
            </a:bodyPr>
            <a:lstStyle/>
            <a:p>
              <a:pPr algn="l"/>
              <a:r>
                <a:rPr lang="en-US" sz="1000" spc="0" baseline="0" dirty="0">
                  <a:ln/>
                  <a:solidFill>
                    <a:schemeClr val="tx2"/>
                  </a:solidFill>
                  <a:latin typeface="Arial"/>
                  <a:cs typeface="Arial"/>
                  <a:sym typeface="Arial"/>
                  <a:rtl val="0"/>
                </a:rPr>
                <a:t>time (</a:t>
              </a:r>
              <a:r>
                <a:rPr lang="en-US" sz="1000" spc="0" baseline="0" dirty="0" err="1">
                  <a:ln/>
                  <a:solidFill>
                    <a:schemeClr val="tx2"/>
                  </a:solidFill>
                  <a:latin typeface="Arial"/>
                  <a:cs typeface="Arial"/>
                  <a:sym typeface="Arial"/>
                  <a:rtl val="0"/>
                </a:rPr>
                <a:t>ms</a:t>
              </a:r>
              <a:r>
                <a:rPr lang="en-US" sz="1000" spc="0" baseline="0" dirty="0">
                  <a:ln/>
                  <a:solidFill>
                    <a:schemeClr val="tx2"/>
                  </a:solidFill>
                  <a:latin typeface="Arial"/>
                  <a:cs typeface="Arial"/>
                  <a:sym typeface="Arial"/>
                  <a:rtl val="0"/>
                </a:rPr>
                <a:t>)</a:t>
              </a:r>
            </a:p>
          </p:txBody>
        </p:sp>
        <p:sp>
          <p:nvSpPr>
            <p:cNvPr id="1361" name="TextBox 1360">
              <a:extLst>
                <a:ext uri="{FF2B5EF4-FFF2-40B4-BE49-F238E27FC236}">
                  <a16:creationId xmlns:a16="http://schemas.microsoft.com/office/drawing/2014/main" id="{BCD11CC0-3351-88D0-0F2B-BAAE70764430}"/>
                </a:ext>
              </a:extLst>
            </p:cNvPr>
            <p:cNvSpPr txBox="1"/>
            <p:nvPr/>
          </p:nvSpPr>
          <p:spPr>
            <a:xfrm>
              <a:off x="5755788" y="3479951"/>
              <a:ext cx="889987" cy="246221"/>
            </a:xfrm>
            <a:prstGeom prst="rect">
              <a:avLst/>
            </a:prstGeom>
            <a:noFill/>
          </p:spPr>
          <p:txBody>
            <a:bodyPr wrap="none" rtlCol="0">
              <a:spAutoFit/>
            </a:bodyPr>
            <a:lstStyle/>
            <a:p>
              <a:pPr algn="l"/>
              <a:r>
                <a:rPr lang="en-US" sz="1000" spc="0" baseline="0" dirty="0">
                  <a:ln/>
                  <a:solidFill>
                    <a:schemeClr val="tx2"/>
                  </a:solidFill>
                  <a:latin typeface="Arial"/>
                  <a:cs typeface="Arial"/>
                  <a:sym typeface="Arial"/>
                  <a:rtl val="0"/>
                </a:rPr>
                <a:t>Critical word</a:t>
              </a:r>
            </a:p>
          </p:txBody>
        </p:sp>
        <p:grpSp>
          <p:nvGrpSpPr>
            <p:cNvPr id="1362" name="Graphic 15">
              <a:extLst>
                <a:ext uri="{FF2B5EF4-FFF2-40B4-BE49-F238E27FC236}">
                  <a16:creationId xmlns:a16="http://schemas.microsoft.com/office/drawing/2014/main" id="{24083E62-52D5-1ED2-5B6E-25C3C6DA5E47}"/>
                </a:ext>
              </a:extLst>
            </p:cNvPr>
            <p:cNvGrpSpPr/>
            <p:nvPr/>
          </p:nvGrpSpPr>
          <p:grpSpPr>
            <a:xfrm>
              <a:off x="5714336" y="2427097"/>
              <a:ext cx="2900346" cy="1142900"/>
              <a:chOff x="5709283" y="2651209"/>
              <a:chExt cx="1844235" cy="726732"/>
            </a:xfrm>
          </p:grpSpPr>
          <p:sp>
            <p:nvSpPr>
              <p:cNvPr id="1372" name="Freeform 1371">
                <a:extLst>
                  <a:ext uri="{FF2B5EF4-FFF2-40B4-BE49-F238E27FC236}">
                    <a16:creationId xmlns:a16="http://schemas.microsoft.com/office/drawing/2014/main" id="{9A1964B9-79C3-F90E-121F-65B278B23161}"/>
                  </a:ext>
                </a:extLst>
              </p:cNvPr>
              <p:cNvSpPr/>
              <p:nvPr/>
            </p:nvSpPr>
            <p:spPr>
              <a:xfrm>
                <a:off x="6019743" y="2651209"/>
                <a:ext cx="22319" cy="726732"/>
              </a:xfrm>
              <a:custGeom>
                <a:avLst/>
                <a:gdLst>
                  <a:gd name="connsiteX0" fmla="*/ 0 w 22319"/>
                  <a:gd name="connsiteY0" fmla="*/ 726733 h 726732"/>
                  <a:gd name="connsiteX1" fmla="*/ 0 w 22319"/>
                  <a:gd name="connsiteY1" fmla="*/ 0 h 726732"/>
                </a:gdLst>
                <a:ahLst/>
                <a:cxnLst>
                  <a:cxn ang="0">
                    <a:pos x="connsiteX0" y="connsiteY0"/>
                  </a:cxn>
                  <a:cxn ang="0">
                    <a:pos x="connsiteX1" y="connsiteY1"/>
                  </a:cxn>
                </a:cxnLst>
                <a:rect l="l" t="t" r="r" b="b"/>
                <a:pathLst>
                  <a:path w="22319" h="726732">
                    <a:moveTo>
                      <a:pt x="0" y="726733"/>
                    </a:moveTo>
                    <a:lnTo>
                      <a:pt x="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73" name="Freeform 1372">
                <a:extLst>
                  <a:ext uri="{FF2B5EF4-FFF2-40B4-BE49-F238E27FC236}">
                    <a16:creationId xmlns:a16="http://schemas.microsoft.com/office/drawing/2014/main" id="{9630CF67-A6D2-5790-2810-20E08FF6A60D}"/>
                  </a:ext>
                </a:extLst>
              </p:cNvPr>
              <p:cNvSpPr/>
              <p:nvPr/>
            </p:nvSpPr>
            <p:spPr>
              <a:xfrm>
                <a:off x="6019743" y="3135698"/>
                <a:ext cx="15400" cy="22102"/>
              </a:xfrm>
              <a:custGeom>
                <a:avLst/>
                <a:gdLst>
                  <a:gd name="connsiteX0" fmla="*/ 0 w 15400"/>
                  <a:gd name="connsiteY0" fmla="*/ 0 h 22102"/>
                  <a:gd name="connsiteX1" fmla="*/ 15400 w 15400"/>
                  <a:gd name="connsiteY1" fmla="*/ 0 h 22102"/>
                </a:gdLst>
                <a:ahLst/>
                <a:cxnLst>
                  <a:cxn ang="0">
                    <a:pos x="connsiteX0" y="connsiteY0"/>
                  </a:cxn>
                  <a:cxn ang="0">
                    <a:pos x="connsiteX1" y="connsiteY1"/>
                  </a:cxn>
                </a:cxnLst>
                <a:rect l="l" t="t" r="r" b="b"/>
                <a:pathLst>
                  <a:path w="15400" h="22102">
                    <a:moveTo>
                      <a:pt x="0" y="0"/>
                    </a:moveTo>
                    <a:lnTo>
                      <a:pt x="1540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74" name="Freeform 1373">
                <a:extLst>
                  <a:ext uri="{FF2B5EF4-FFF2-40B4-BE49-F238E27FC236}">
                    <a16:creationId xmlns:a16="http://schemas.microsoft.com/office/drawing/2014/main" id="{D98811E3-8626-7C0E-4B41-9A9089473E54}"/>
                  </a:ext>
                </a:extLst>
              </p:cNvPr>
              <p:cNvSpPr/>
              <p:nvPr/>
            </p:nvSpPr>
            <p:spPr>
              <a:xfrm>
                <a:off x="6019743" y="2893454"/>
                <a:ext cx="15400" cy="22102"/>
              </a:xfrm>
              <a:custGeom>
                <a:avLst/>
                <a:gdLst>
                  <a:gd name="connsiteX0" fmla="*/ 0 w 15400"/>
                  <a:gd name="connsiteY0" fmla="*/ 0 h 22102"/>
                  <a:gd name="connsiteX1" fmla="*/ 15400 w 15400"/>
                  <a:gd name="connsiteY1" fmla="*/ 0 h 22102"/>
                </a:gdLst>
                <a:ahLst/>
                <a:cxnLst>
                  <a:cxn ang="0">
                    <a:pos x="connsiteX0" y="connsiteY0"/>
                  </a:cxn>
                  <a:cxn ang="0">
                    <a:pos x="connsiteX1" y="connsiteY1"/>
                  </a:cxn>
                </a:cxnLst>
                <a:rect l="l" t="t" r="r" b="b"/>
                <a:pathLst>
                  <a:path w="15400" h="22102">
                    <a:moveTo>
                      <a:pt x="0" y="0"/>
                    </a:moveTo>
                    <a:lnTo>
                      <a:pt x="1540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75" name="Freeform 1374">
                <a:extLst>
                  <a:ext uri="{FF2B5EF4-FFF2-40B4-BE49-F238E27FC236}">
                    <a16:creationId xmlns:a16="http://schemas.microsoft.com/office/drawing/2014/main" id="{AF754901-8E42-CA3A-8852-75D4B05B669B}"/>
                  </a:ext>
                </a:extLst>
              </p:cNvPr>
              <p:cNvSpPr/>
              <p:nvPr/>
            </p:nvSpPr>
            <p:spPr>
              <a:xfrm>
                <a:off x="6019743" y="2651209"/>
                <a:ext cx="15400" cy="22102"/>
              </a:xfrm>
              <a:custGeom>
                <a:avLst/>
                <a:gdLst>
                  <a:gd name="connsiteX0" fmla="*/ 0 w 15400"/>
                  <a:gd name="connsiteY0" fmla="*/ 0 h 22102"/>
                  <a:gd name="connsiteX1" fmla="*/ 15400 w 15400"/>
                  <a:gd name="connsiteY1" fmla="*/ 0 h 22102"/>
                </a:gdLst>
                <a:ahLst/>
                <a:cxnLst>
                  <a:cxn ang="0">
                    <a:pos x="connsiteX0" y="connsiteY0"/>
                  </a:cxn>
                  <a:cxn ang="0">
                    <a:pos x="connsiteX1" y="connsiteY1"/>
                  </a:cxn>
                </a:cxnLst>
                <a:rect l="l" t="t" r="r" b="b"/>
                <a:pathLst>
                  <a:path w="15400" h="22102">
                    <a:moveTo>
                      <a:pt x="0" y="0"/>
                    </a:moveTo>
                    <a:lnTo>
                      <a:pt x="15400" y="0"/>
                    </a:lnTo>
                  </a:path>
                </a:pathLst>
              </a:custGeom>
              <a:ln w="5574" cap="sq">
                <a:solidFill>
                  <a:schemeClr val="tx2"/>
                </a:solidFill>
                <a:prstDash val="solid"/>
                <a:round/>
              </a:ln>
            </p:spPr>
            <p:txBody>
              <a:bodyPr rtlCol="0" anchor="ctr"/>
              <a:lstStyle/>
              <a:p>
                <a:endParaRPr lang="en-US" sz="1000">
                  <a:solidFill>
                    <a:schemeClr val="tx2"/>
                  </a:solidFill>
                </a:endParaRPr>
              </a:p>
            </p:txBody>
          </p:sp>
          <p:grpSp>
            <p:nvGrpSpPr>
              <p:cNvPr id="1376" name="Graphic 15">
                <a:extLst>
                  <a:ext uri="{FF2B5EF4-FFF2-40B4-BE49-F238E27FC236}">
                    <a16:creationId xmlns:a16="http://schemas.microsoft.com/office/drawing/2014/main" id="{28EB4C61-054B-9E19-D2F4-C42E45088288}"/>
                  </a:ext>
                </a:extLst>
              </p:cNvPr>
              <p:cNvGrpSpPr/>
              <p:nvPr/>
            </p:nvGrpSpPr>
            <p:grpSpPr>
              <a:xfrm>
                <a:off x="5709283" y="3109617"/>
                <a:ext cx="1844235" cy="27407"/>
                <a:chOff x="5709283" y="3109617"/>
                <a:chExt cx="1844235" cy="27407"/>
              </a:xfrm>
            </p:grpSpPr>
            <p:sp>
              <p:nvSpPr>
                <p:cNvPr id="1377" name="Freeform 1376">
                  <a:extLst>
                    <a:ext uri="{FF2B5EF4-FFF2-40B4-BE49-F238E27FC236}">
                      <a16:creationId xmlns:a16="http://schemas.microsoft.com/office/drawing/2014/main" id="{C7CEE9F5-6C3C-2FB3-4D1E-2469DA8319CA}"/>
                    </a:ext>
                  </a:extLst>
                </p:cNvPr>
                <p:cNvSpPr/>
                <p:nvPr/>
              </p:nvSpPr>
              <p:spPr>
                <a:xfrm>
                  <a:off x="5709283" y="3109617"/>
                  <a:ext cx="22319" cy="27407"/>
                </a:xfrm>
                <a:custGeom>
                  <a:avLst/>
                  <a:gdLst>
                    <a:gd name="connsiteX0" fmla="*/ 0 w 22319"/>
                    <a:gd name="connsiteY0" fmla="*/ 27407 h 27407"/>
                    <a:gd name="connsiteX1" fmla="*/ 0 w 22319"/>
                    <a:gd name="connsiteY1" fmla="*/ 0 h 27407"/>
                  </a:gdLst>
                  <a:ahLst/>
                  <a:cxnLst>
                    <a:cxn ang="0">
                      <a:pos x="connsiteX0" y="connsiteY0"/>
                    </a:cxn>
                    <a:cxn ang="0">
                      <a:pos x="connsiteX1" y="connsiteY1"/>
                    </a:cxn>
                  </a:cxnLst>
                  <a:rect l="l" t="t" r="r" b="b"/>
                  <a:pathLst>
                    <a:path w="22319" h="27407">
                      <a:moveTo>
                        <a:pt x="0" y="27407"/>
                      </a:moveTo>
                      <a:lnTo>
                        <a:pt x="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78" name="Freeform 1377">
                  <a:extLst>
                    <a:ext uri="{FF2B5EF4-FFF2-40B4-BE49-F238E27FC236}">
                      <a16:creationId xmlns:a16="http://schemas.microsoft.com/office/drawing/2014/main" id="{24ABF0DE-DDDB-DD0F-D1AD-F7736B56206C}"/>
                    </a:ext>
                  </a:extLst>
                </p:cNvPr>
                <p:cNvSpPr/>
                <p:nvPr/>
              </p:nvSpPr>
              <p:spPr>
                <a:xfrm>
                  <a:off x="5710176" y="3137024"/>
                  <a:ext cx="1843342" cy="22102"/>
                </a:xfrm>
                <a:custGeom>
                  <a:avLst/>
                  <a:gdLst>
                    <a:gd name="connsiteX0" fmla="*/ 0 w 1843342"/>
                    <a:gd name="connsiteY0" fmla="*/ 0 h 22102"/>
                    <a:gd name="connsiteX1" fmla="*/ 1843343 w 1843342"/>
                    <a:gd name="connsiteY1" fmla="*/ 0 h 22102"/>
                  </a:gdLst>
                  <a:ahLst/>
                  <a:cxnLst>
                    <a:cxn ang="0">
                      <a:pos x="connsiteX0" y="connsiteY0"/>
                    </a:cxn>
                    <a:cxn ang="0">
                      <a:pos x="connsiteX1" y="connsiteY1"/>
                    </a:cxn>
                  </a:cxnLst>
                  <a:rect l="l" t="t" r="r" b="b"/>
                  <a:pathLst>
                    <a:path w="1843342" h="22102">
                      <a:moveTo>
                        <a:pt x="0" y="0"/>
                      </a:moveTo>
                      <a:lnTo>
                        <a:pt x="1843343"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79" name="Freeform 1378">
                  <a:extLst>
                    <a:ext uri="{FF2B5EF4-FFF2-40B4-BE49-F238E27FC236}">
                      <a16:creationId xmlns:a16="http://schemas.microsoft.com/office/drawing/2014/main" id="{2B467723-F2C5-B62C-CF06-3B4C21D25E9B}"/>
                    </a:ext>
                  </a:extLst>
                </p:cNvPr>
                <p:cNvSpPr/>
                <p:nvPr/>
              </p:nvSpPr>
              <p:spPr>
                <a:xfrm>
                  <a:off x="6320160" y="3109617"/>
                  <a:ext cx="22319" cy="27407"/>
                </a:xfrm>
                <a:custGeom>
                  <a:avLst/>
                  <a:gdLst>
                    <a:gd name="connsiteX0" fmla="*/ 0 w 22319"/>
                    <a:gd name="connsiteY0" fmla="*/ 27407 h 27407"/>
                    <a:gd name="connsiteX1" fmla="*/ 0 w 22319"/>
                    <a:gd name="connsiteY1" fmla="*/ 0 h 27407"/>
                  </a:gdLst>
                  <a:ahLst/>
                  <a:cxnLst>
                    <a:cxn ang="0">
                      <a:pos x="connsiteX0" y="connsiteY0"/>
                    </a:cxn>
                    <a:cxn ang="0">
                      <a:pos x="connsiteX1" y="connsiteY1"/>
                    </a:cxn>
                  </a:cxnLst>
                  <a:rect l="l" t="t" r="r" b="b"/>
                  <a:pathLst>
                    <a:path w="22319" h="27407">
                      <a:moveTo>
                        <a:pt x="0" y="27407"/>
                      </a:moveTo>
                      <a:lnTo>
                        <a:pt x="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80" name="Freeform 1379">
                  <a:extLst>
                    <a:ext uri="{FF2B5EF4-FFF2-40B4-BE49-F238E27FC236}">
                      <a16:creationId xmlns:a16="http://schemas.microsoft.com/office/drawing/2014/main" id="{DE9BD9CB-A0B0-1370-E184-6FE397CA453A}"/>
                    </a:ext>
                  </a:extLst>
                </p:cNvPr>
                <p:cNvSpPr/>
                <p:nvPr/>
              </p:nvSpPr>
              <p:spPr>
                <a:xfrm>
                  <a:off x="6628388" y="3109617"/>
                  <a:ext cx="22319" cy="27407"/>
                </a:xfrm>
                <a:custGeom>
                  <a:avLst/>
                  <a:gdLst>
                    <a:gd name="connsiteX0" fmla="*/ 0 w 22319"/>
                    <a:gd name="connsiteY0" fmla="*/ 27407 h 27407"/>
                    <a:gd name="connsiteX1" fmla="*/ 0 w 22319"/>
                    <a:gd name="connsiteY1" fmla="*/ 0 h 27407"/>
                  </a:gdLst>
                  <a:ahLst/>
                  <a:cxnLst>
                    <a:cxn ang="0">
                      <a:pos x="connsiteX0" y="connsiteY0"/>
                    </a:cxn>
                    <a:cxn ang="0">
                      <a:pos x="connsiteX1" y="connsiteY1"/>
                    </a:cxn>
                  </a:cxnLst>
                  <a:rect l="l" t="t" r="r" b="b"/>
                  <a:pathLst>
                    <a:path w="22319" h="27407">
                      <a:moveTo>
                        <a:pt x="0" y="27407"/>
                      </a:moveTo>
                      <a:lnTo>
                        <a:pt x="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81" name="Freeform 1380">
                  <a:extLst>
                    <a:ext uri="{FF2B5EF4-FFF2-40B4-BE49-F238E27FC236}">
                      <a16:creationId xmlns:a16="http://schemas.microsoft.com/office/drawing/2014/main" id="{8A7A6618-A43C-4984-A46E-5E120D1BD950}"/>
                    </a:ext>
                  </a:extLst>
                </p:cNvPr>
                <p:cNvSpPr/>
                <p:nvPr/>
              </p:nvSpPr>
              <p:spPr>
                <a:xfrm>
                  <a:off x="6936839" y="3109617"/>
                  <a:ext cx="22319" cy="27407"/>
                </a:xfrm>
                <a:custGeom>
                  <a:avLst/>
                  <a:gdLst>
                    <a:gd name="connsiteX0" fmla="*/ 0 w 22319"/>
                    <a:gd name="connsiteY0" fmla="*/ 27407 h 27407"/>
                    <a:gd name="connsiteX1" fmla="*/ 0 w 22319"/>
                    <a:gd name="connsiteY1" fmla="*/ 0 h 27407"/>
                  </a:gdLst>
                  <a:ahLst/>
                  <a:cxnLst>
                    <a:cxn ang="0">
                      <a:pos x="connsiteX0" y="connsiteY0"/>
                    </a:cxn>
                    <a:cxn ang="0">
                      <a:pos x="connsiteX1" y="connsiteY1"/>
                    </a:cxn>
                  </a:cxnLst>
                  <a:rect l="l" t="t" r="r" b="b"/>
                  <a:pathLst>
                    <a:path w="22319" h="27407">
                      <a:moveTo>
                        <a:pt x="0" y="27407"/>
                      </a:moveTo>
                      <a:lnTo>
                        <a:pt x="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82" name="Freeform 1381">
                  <a:extLst>
                    <a:ext uri="{FF2B5EF4-FFF2-40B4-BE49-F238E27FC236}">
                      <a16:creationId xmlns:a16="http://schemas.microsoft.com/office/drawing/2014/main" id="{B997B5CB-1B75-5912-73CD-2B045D54E0C0}"/>
                    </a:ext>
                  </a:extLst>
                </p:cNvPr>
                <p:cNvSpPr/>
                <p:nvPr/>
              </p:nvSpPr>
              <p:spPr>
                <a:xfrm>
                  <a:off x="7245067" y="3109617"/>
                  <a:ext cx="22319" cy="27407"/>
                </a:xfrm>
                <a:custGeom>
                  <a:avLst/>
                  <a:gdLst>
                    <a:gd name="connsiteX0" fmla="*/ 0 w 22319"/>
                    <a:gd name="connsiteY0" fmla="*/ 27407 h 27407"/>
                    <a:gd name="connsiteX1" fmla="*/ 0 w 22319"/>
                    <a:gd name="connsiteY1" fmla="*/ 0 h 27407"/>
                  </a:gdLst>
                  <a:ahLst/>
                  <a:cxnLst>
                    <a:cxn ang="0">
                      <a:pos x="connsiteX0" y="connsiteY0"/>
                    </a:cxn>
                    <a:cxn ang="0">
                      <a:pos x="connsiteX1" y="connsiteY1"/>
                    </a:cxn>
                  </a:cxnLst>
                  <a:rect l="l" t="t" r="r" b="b"/>
                  <a:pathLst>
                    <a:path w="22319" h="27407">
                      <a:moveTo>
                        <a:pt x="0" y="27407"/>
                      </a:moveTo>
                      <a:lnTo>
                        <a:pt x="0" y="0"/>
                      </a:lnTo>
                    </a:path>
                  </a:pathLst>
                </a:custGeom>
                <a:ln w="5574" cap="sq">
                  <a:solidFill>
                    <a:schemeClr val="tx2"/>
                  </a:solidFill>
                  <a:prstDash val="solid"/>
                  <a:round/>
                </a:ln>
              </p:spPr>
              <p:txBody>
                <a:bodyPr rtlCol="0" anchor="ctr"/>
                <a:lstStyle/>
                <a:p>
                  <a:endParaRPr lang="en-US" sz="1000">
                    <a:solidFill>
                      <a:schemeClr val="tx2"/>
                    </a:solidFill>
                  </a:endParaRPr>
                </a:p>
              </p:txBody>
            </p:sp>
            <p:sp>
              <p:nvSpPr>
                <p:cNvPr id="1383" name="Freeform 1382">
                  <a:extLst>
                    <a:ext uri="{FF2B5EF4-FFF2-40B4-BE49-F238E27FC236}">
                      <a16:creationId xmlns:a16="http://schemas.microsoft.com/office/drawing/2014/main" id="{E999D996-1D88-7204-2514-8AC8AFFB1A4F}"/>
                    </a:ext>
                  </a:extLst>
                </p:cNvPr>
                <p:cNvSpPr/>
                <p:nvPr/>
              </p:nvSpPr>
              <p:spPr>
                <a:xfrm>
                  <a:off x="7553519" y="3109617"/>
                  <a:ext cx="22319" cy="27407"/>
                </a:xfrm>
                <a:custGeom>
                  <a:avLst/>
                  <a:gdLst>
                    <a:gd name="connsiteX0" fmla="*/ 0 w 22319"/>
                    <a:gd name="connsiteY0" fmla="*/ 27407 h 27407"/>
                    <a:gd name="connsiteX1" fmla="*/ 0 w 22319"/>
                    <a:gd name="connsiteY1" fmla="*/ 0 h 27407"/>
                  </a:gdLst>
                  <a:ahLst/>
                  <a:cxnLst>
                    <a:cxn ang="0">
                      <a:pos x="connsiteX0" y="connsiteY0"/>
                    </a:cxn>
                    <a:cxn ang="0">
                      <a:pos x="connsiteX1" y="connsiteY1"/>
                    </a:cxn>
                  </a:cxnLst>
                  <a:rect l="l" t="t" r="r" b="b"/>
                  <a:pathLst>
                    <a:path w="22319" h="27407">
                      <a:moveTo>
                        <a:pt x="0" y="27407"/>
                      </a:moveTo>
                      <a:lnTo>
                        <a:pt x="0" y="0"/>
                      </a:lnTo>
                    </a:path>
                  </a:pathLst>
                </a:custGeom>
                <a:ln w="5574" cap="sq">
                  <a:solidFill>
                    <a:schemeClr val="tx2"/>
                  </a:solidFill>
                  <a:prstDash val="solid"/>
                  <a:round/>
                </a:ln>
              </p:spPr>
              <p:txBody>
                <a:bodyPr rtlCol="0" anchor="ctr"/>
                <a:lstStyle/>
                <a:p>
                  <a:endParaRPr lang="en-US" sz="1000">
                    <a:solidFill>
                      <a:schemeClr val="tx2"/>
                    </a:solidFill>
                  </a:endParaRPr>
                </a:p>
              </p:txBody>
            </p:sp>
          </p:grpSp>
        </p:grpSp>
        <p:sp>
          <p:nvSpPr>
            <p:cNvPr id="1364" name="TextBox 1363">
              <a:extLst>
                <a:ext uri="{FF2B5EF4-FFF2-40B4-BE49-F238E27FC236}">
                  <a16:creationId xmlns:a16="http://schemas.microsoft.com/office/drawing/2014/main" id="{639389FA-A19E-A989-6D40-03CEA6735B51}"/>
                </a:ext>
              </a:extLst>
            </p:cNvPr>
            <p:cNvSpPr txBox="1"/>
            <p:nvPr/>
          </p:nvSpPr>
          <p:spPr>
            <a:xfrm>
              <a:off x="5803723" y="2368579"/>
              <a:ext cx="289636" cy="246221"/>
            </a:xfrm>
            <a:prstGeom prst="rect">
              <a:avLst/>
            </a:prstGeom>
            <a:noFill/>
          </p:spPr>
          <p:txBody>
            <a:bodyPr wrap="none" rtlCol="0">
              <a:spAutoFit/>
            </a:bodyPr>
            <a:lstStyle/>
            <a:p>
              <a:pPr algn="r"/>
              <a:r>
                <a:rPr lang="en-US" sz="1000" spc="0" baseline="0" dirty="0">
                  <a:ln/>
                  <a:solidFill>
                    <a:schemeClr val="tx2"/>
                  </a:solidFill>
                  <a:latin typeface="Arial"/>
                  <a:cs typeface="Arial"/>
                  <a:sym typeface="Arial"/>
                  <a:rtl val="0"/>
                </a:rPr>
                <a:t>0.02</a:t>
              </a:r>
            </a:p>
          </p:txBody>
        </p:sp>
        <p:sp>
          <p:nvSpPr>
            <p:cNvPr id="1365" name="Freeform 1364">
              <a:extLst>
                <a:ext uri="{FF2B5EF4-FFF2-40B4-BE49-F238E27FC236}">
                  <a16:creationId xmlns:a16="http://schemas.microsoft.com/office/drawing/2014/main" id="{494AA84B-91A8-AF15-3DC1-7CB11D4A0B07}"/>
                </a:ext>
              </a:extLst>
            </p:cNvPr>
            <p:cNvSpPr/>
            <p:nvPr/>
          </p:nvSpPr>
          <p:spPr>
            <a:xfrm>
              <a:off x="5708720" y="2578651"/>
              <a:ext cx="2912630" cy="840143"/>
            </a:xfrm>
            <a:custGeom>
              <a:avLst/>
              <a:gdLst>
                <a:gd name="connsiteX0" fmla="*/ 0 w 1852046"/>
                <a:gd name="connsiteY0" fmla="*/ 355852 h 534219"/>
                <a:gd name="connsiteX1" fmla="*/ 223 w 1852046"/>
                <a:gd name="connsiteY1" fmla="*/ 355852 h 534219"/>
                <a:gd name="connsiteX2" fmla="*/ 1562 w 1852046"/>
                <a:gd name="connsiteY2" fmla="*/ 355631 h 534219"/>
                <a:gd name="connsiteX3" fmla="*/ 2901 w 1852046"/>
                <a:gd name="connsiteY3" fmla="*/ 356736 h 534219"/>
                <a:gd name="connsiteX4" fmla="*/ 4241 w 1852046"/>
                <a:gd name="connsiteY4" fmla="*/ 358062 h 534219"/>
                <a:gd name="connsiteX5" fmla="*/ 5580 w 1852046"/>
                <a:gd name="connsiteY5" fmla="*/ 358946 h 534219"/>
                <a:gd name="connsiteX6" fmla="*/ 6696 w 1852046"/>
                <a:gd name="connsiteY6" fmla="*/ 358504 h 534219"/>
                <a:gd name="connsiteX7" fmla="*/ 8035 w 1852046"/>
                <a:gd name="connsiteY7" fmla="*/ 358283 h 534219"/>
                <a:gd name="connsiteX8" fmla="*/ 9374 w 1852046"/>
                <a:gd name="connsiteY8" fmla="*/ 359609 h 534219"/>
                <a:gd name="connsiteX9" fmla="*/ 10713 w 1852046"/>
                <a:gd name="connsiteY9" fmla="*/ 361598 h 534219"/>
                <a:gd name="connsiteX10" fmla="*/ 11829 w 1852046"/>
                <a:gd name="connsiteY10" fmla="*/ 365356 h 534219"/>
                <a:gd name="connsiteX11" fmla="*/ 13168 w 1852046"/>
                <a:gd name="connsiteY11" fmla="*/ 369334 h 534219"/>
                <a:gd name="connsiteX12" fmla="*/ 14507 w 1852046"/>
                <a:gd name="connsiteY12" fmla="*/ 373313 h 534219"/>
                <a:gd name="connsiteX13" fmla="*/ 15847 w 1852046"/>
                <a:gd name="connsiteY13" fmla="*/ 376407 h 534219"/>
                <a:gd name="connsiteX14" fmla="*/ 16963 w 1852046"/>
                <a:gd name="connsiteY14" fmla="*/ 377291 h 534219"/>
                <a:gd name="connsiteX15" fmla="*/ 18302 w 1852046"/>
                <a:gd name="connsiteY15" fmla="*/ 375302 h 534219"/>
                <a:gd name="connsiteX16" fmla="*/ 19641 w 1852046"/>
                <a:gd name="connsiteY16" fmla="*/ 371986 h 534219"/>
                <a:gd name="connsiteX17" fmla="*/ 20980 w 1852046"/>
                <a:gd name="connsiteY17" fmla="*/ 368008 h 534219"/>
                <a:gd name="connsiteX18" fmla="*/ 22096 w 1852046"/>
                <a:gd name="connsiteY18" fmla="*/ 367345 h 534219"/>
                <a:gd name="connsiteX19" fmla="*/ 23435 w 1852046"/>
                <a:gd name="connsiteY19" fmla="*/ 366682 h 534219"/>
                <a:gd name="connsiteX20" fmla="*/ 24774 w 1852046"/>
                <a:gd name="connsiteY20" fmla="*/ 365356 h 534219"/>
                <a:gd name="connsiteX21" fmla="*/ 26113 w 1852046"/>
                <a:gd name="connsiteY21" fmla="*/ 366019 h 534219"/>
                <a:gd name="connsiteX22" fmla="*/ 27229 w 1852046"/>
                <a:gd name="connsiteY22" fmla="*/ 368671 h 534219"/>
                <a:gd name="connsiteX23" fmla="*/ 28569 w 1852046"/>
                <a:gd name="connsiteY23" fmla="*/ 370881 h 534219"/>
                <a:gd name="connsiteX24" fmla="*/ 29908 w 1852046"/>
                <a:gd name="connsiteY24" fmla="*/ 374639 h 534219"/>
                <a:gd name="connsiteX25" fmla="*/ 31247 w 1852046"/>
                <a:gd name="connsiteY25" fmla="*/ 383480 h 534219"/>
                <a:gd name="connsiteX26" fmla="*/ 32363 w 1852046"/>
                <a:gd name="connsiteY26" fmla="*/ 391879 h 534219"/>
                <a:gd name="connsiteX27" fmla="*/ 33702 w 1852046"/>
                <a:gd name="connsiteY27" fmla="*/ 395194 h 534219"/>
                <a:gd name="connsiteX28" fmla="*/ 35041 w 1852046"/>
                <a:gd name="connsiteY28" fmla="*/ 395636 h 534219"/>
                <a:gd name="connsiteX29" fmla="*/ 36380 w 1852046"/>
                <a:gd name="connsiteY29" fmla="*/ 394089 h 534219"/>
                <a:gd name="connsiteX30" fmla="*/ 37719 w 1852046"/>
                <a:gd name="connsiteY30" fmla="*/ 392100 h 534219"/>
                <a:gd name="connsiteX31" fmla="*/ 38835 w 1852046"/>
                <a:gd name="connsiteY31" fmla="*/ 390774 h 534219"/>
                <a:gd name="connsiteX32" fmla="*/ 40175 w 1852046"/>
                <a:gd name="connsiteY32" fmla="*/ 389005 h 534219"/>
                <a:gd name="connsiteX33" fmla="*/ 41514 w 1852046"/>
                <a:gd name="connsiteY33" fmla="*/ 386574 h 534219"/>
                <a:gd name="connsiteX34" fmla="*/ 42853 w 1852046"/>
                <a:gd name="connsiteY34" fmla="*/ 382596 h 534219"/>
                <a:gd name="connsiteX35" fmla="*/ 43969 w 1852046"/>
                <a:gd name="connsiteY35" fmla="*/ 376849 h 534219"/>
                <a:gd name="connsiteX36" fmla="*/ 45308 w 1852046"/>
                <a:gd name="connsiteY36" fmla="*/ 369555 h 534219"/>
                <a:gd name="connsiteX37" fmla="*/ 46647 w 1852046"/>
                <a:gd name="connsiteY37" fmla="*/ 360051 h 534219"/>
                <a:gd name="connsiteX38" fmla="*/ 47986 w 1852046"/>
                <a:gd name="connsiteY38" fmla="*/ 349663 h 534219"/>
                <a:gd name="connsiteX39" fmla="*/ 49102 w 1852046"/>
                <a:gd name="connsiteY39" fmla="*/ 342148 h 534219"/>
                <a:gd name="connsiteX40" fmla="*/ 50441 w 1852046"/>
                <a:gd name="connsiteY40" fmla="*/ 340601 h 534219"/>
                <a:gd name="connsiteX41" fmla="*/ 51781 w 1852046"/>
                <a:gd name="connsiteY41" fmla="*/ 345021 h 534219"/>
                <a:gd name="connsiteX42" fmla="*/ 53120 w 1852046"/>
                <a:gd name="connsiteY42" fmla="*/ 353420 h 534219"/>
                <a:gd name="connsiteX43" fmla="*/ 54236 w 1852046"/>
                <a:gd name="connsiteY43" fmla="*/ 363808 h 534219"/>
                <a:gd name="connsiteX44" fmla="*/ 55575 w 1852046"/>
                <a:gd name="connsiteY44" fmla="*/ 375302 h 534219"/>
                <a:gd name="connsiteX45" fmla="*/ 56914 w 1852046"/>
                <a:gd name="connsiteY45" fmla="*/ 388784 h 534219"/>
                <a:gd name="connsiteX46" fmla="*/ 58253 w 1852046"/>
                <a:gd name="connsiteY46" fmla="*/ 400499 h 534219"/>
                <a:gd name="connsiteX47" fmla="*/ 59369 w 1852046"/>
                <a:gd name="connsiteY47" fmla="*/ 409782 h 534219"/>
                <a:gd name="connsiteX48" fmla="*/ 60708 w 1852046"/>
                <a:gd name="connsiteY48" fmla="*/ 416634 h 534219"/>
                <a:gd name="connsiteX49" fmla="*/ 62047 w 1852046"/>
                <a:gd name="connsiteY49" fmla="*/ 420391 h 534219"/>
                <a:gd name="connsiteX50" fmla="*/ 63387 w 1852046"/>
                <a:gd name="connsiteY50" fmla="*/ 420833 h 534219"/>
                <a:gd name="connsiteX51" fmla="*/ 64726 w 1852046"/>
                <a:gd name="connsiteY51" fmla="*/ 419065 h 534219"/>
                <a:gd name="connsiteX52" fmla="*/ 65842 w 1852046"/>
                <a:gd name="connsiteY52" fmla="*/ 417076 h 534219"/>
                <a:gd name="connsiteX53" fmla="*/ 67181 w 1852046"/>
                <a:gd name="connsiteY53" fmla="*/ 415086 h 534219"/>
                <a:gd name="connsiteX54" fmla="*/ 68520 w 1852046"/>
                <a:gd name="connsiteY54" fmla="*/ 412876 h 534219"/>
                <a:gd name="connsiteX55" fmla="*/ 69859 w 1852046"/>
                <a:gd name="connsiteY55" fmla="*/ 411329 h 534219"/>
                <a:gd name="connsiteX56" fmla="*/ 70975 w 1852046"/>
                <a:gd name="connsiteY56" fmla="*/ 411329 h 534219"/>
                <a:gd name="connsiteX57" fmla="*/ 72314 w 1852046"/>
                <a:gd name="connsiteY57" fmla="*/ 409340 h 534219"/>
                <a:gd name="connsiteX58" fmla="*/ 73653 w 1852046"/>
                <a:gd name="connsiteY58" fmla="*/ 404698 h 534219"/>
                <a:gd name="connsiteX59" fmla="*/ 74993 w 1852046"/>
                <a:gd name="connsiteY59" fmla="*/ 397625 h 534219"/>
                <a:gd name="connsiteX60" fmla="*/ 76108 w 1852046"/>
                <a:gd name="connsiteY60" fmla="*/ 388121 h 534219"/>
                <a:gd name="connsiteX61" fmla="*/ 77448 w 1852046"/>
                <a:gd name="connsiteY61" fmla="*/ 375523 h 534219"/>
                <a:gd name="connsiteX62" fmla="*/ 78787 w 1852046"/>
                <a:gd name="connsiteY62" fmla="*/ 363145 h 534219"/>
                <a:gd name="connsiteX63" fmla="*/ 80126 w 1852046"/>
                <a:gd name="connsiteY63" fmla="*/ 352757 h 534219"/>
                <a:gd name="connsiteX64" fmla="*/ 81242 w 1852046"/>
                <a:gd name="connsiteY64" fmla="*/ 343474 h 534219"/>
                <a:gd name="connsiteX65" fmla="*/ 82581 w 1852046"/>
                <a:gd name="connsiteY65" fmla="*/ 333749 h 534219"/>
                <a:gd name="connsiteX66" fmla="*/ 83920 w 1852046"/>
                <a:gd name="connsiteY66" fmla="*/ 323582 h 534219"/>
                <a:gd name="connsiteX67" fmla="*/ 85259 w 1852046"/>
                <a:gd name="connsiteY67" fmla="*/ 312752 h 534219"/>
                <a:gd name="connsiteX68" fmla="*/ 86375 w 1852046"/>
                <a:gd name="connsiteY68" fmla="*/ 304132 h 534219"/>
                <a:gd name="connsiteX69" fmla="*/ 87714 w 1852046"/>
                <a:gd name="connsiteY69" fmla="*/ 298164 h 534219"/>
                <a:gd name="connsiteX70" fmla="*/ 89054 w 1852046"/>
                <a:gd name="connsiteY70" fmla="*/ 293964 h 534219"/>
                <a:gd name="connsiteX71" fmla="*/ 90393 w 1852046"/>
                <a:gd name="connsiteY71" fmla="*/ 290207 h 534219"/>
                <a:gd name="connsiteX72" fmla="*/ 91732 w 1852046"/>
                <a:gd name="connsiteY72" fmla="*/ 286449 h 534219"/>
                <a:gd name="connsiteX73" fmla="*/ 92848 w 1852046"/>
                <a:gd name="connsiteY73" fmla="*/ 283355 h 534219"/>
                <a:gd name="connsiteX74" fmla="*/ 94187 w 1852046"/>
                <a:gd name="connsiteY74" fmla="*/ 282029 h 534219"/>
                <a:gd name="connsiteX75" fmla="*/ 95526 w 1852046"/>
                <a:gd name="connsiteY75" fmla="*/ 281808 h 534219"/>
                <a:gd name="connsiteX76" fmla="*/ 96865 w 1852046"/>
                <a:gd name="connsiteY76" fmla="*/ 282692 h 534219"/>
                <a:gd name="connsiteX77" fmla="*/ 97981 w 1852046"/>
                <a:gd name="connsiteY77" fmla="*/ 285123 h 534219"/>
                <a:gd name="connsiteX78" fmla="*/ 99320 w 1852046"/>
                <a:gd name="connsiteY78" fmla="*/ 287113 h 534219"/>
                <a:gd name="connsiteX79" fmla="*/ 100660 w 1852046"/>
                <a:gd name="connsiteY79" fmla="*/ 288218 h 534219"/>
                <a:gd name="connsiteX80" fmla="*/ 101999 w 1852046"/>
                <a:gd name="connsiteY80" fmla="*/ 285344 h 534219"/>
                <a:gd name="connsiteX81" fmla="*/ 103115 w 1852046"/>
                <a:gd name="connsiteY81" fmla="*/ 281808 h 534219"/>
                <a:gd name="connsiteX82" fmla="*/ 104454 w 1852046"/>
                <a:gd name="connsiteY82" fmla="*/ 280924 h 534219"/>
                <a:gd name="connsiteX83" fmla="*/ 105793 w 1852046"/>
                <a:gd name="connsiteY83" fmla="*/ 282913 h 534219"/>
                <a:gd name="connsiteX84" fmla="*/ 107132 w 1852046"/>
                <a:gd name="connsiteY84" fmla="*/ 286670 h 534219"/>
                <a:gd name="connsiteX85" fmla="*/ 108248 w 1852046"/>
                <a:gd name="connsiteY85" fmla="*/ 290649 h 534219"/>
                <a:gd name="connsiteX86" fmla="*/ 109587 w 1852046"/>
                <a:gd name="connsiteY86" fmla="*/ 294848 h 534219"/>
                <a:gd name="connsiteX87" fmla="*/ 110926 w 1852046"/>
                <a:gd name="connsiteY87" fmla="*/ 302363 h 534219"/>
                <a:gd name="connsiteX88" fmla="*/ 112266 w 1852046"/>
                <a:gd name="connsiteY88" fmla="*/ 311867 h 534219"/>
                <a:gd name="connsiteX89" fmla="*/ 113382 w 1852046"/>
                <a:gd name="connsiteY89" fmla="*/ 319161 h 534219"/>
                <a:gd name="connsiteX90" fmla="*/ 114721 w 1852046"/>
                <a:gd name="connsiteY90" fmla="*/ 328444 h 534219"/>
                <a:gd name="connsiteX91" fmla="*/ 116060 w 1852046"/>
                <a:gd name="connsiteY91" fmla="*/ 340380 h 534219"/>
                <a:gd name="connsiteX92" fmla="*/ 117399 w 1852046"/>
                <a:gd name="connsiteY92" fmla="*/ 349663 h 534219"/>
                <a:gd name="connsiteX93" fmla="*/ 118515 w 1852046"/>
                <a:gd name="connsiteY93" fmla="*/ 354525 h 534219"/>
                <a:gd name="connsiteX94" fmla="*/ 119854 w 1852046"/>
                <a:gd name="connsiteY94" fmla="*/ 358062 h 534219"/>
                <a:gd name="connsiteX95" fmla="*/ 121193 w 1852046"/>
                <a:gd name="connsiteY95" fmla="*/ 360493 h 534219"/>
                <a:gd name="connsiteX96" fmla="*/ 122532 w 1852046"/>
                <a:gd name="connsiteY96" fmla="*/ 360272 h 534219"/>
                <a:gd name="connsiteX97" fmla="*/ 123872 w 1852046"/>
                <a:gd name="connsiteY97" fmla="*/ 359609 h 534219"/>
                <a:gd name="connsiteX98" fmla="*/ 124988 w 1852046"/>
                <a:gd name="connsiteY98" fmla="*/ 361819 h 534219"/>
                <a:gd name="connsiteX99" fmla="*/ 126327 w 1852046"/>
                <a:gd name="connsiteY99" fmla="*/ 362924 h 534219"/>
                <a:gd name="connsiteX100" fmla="*/ 127666 w 1852046"/>
                <a:gd name="connsiteY100" fmla="*/ 363587 h 534219"/>
                <a:gd name="connsiteX101" fmla="*/ 129005 w 1852046"/>
                <a:gd name="connsiteY101" fmla="*/ 366019 h 534219"/>
                <a:gd name="connsiteX102" fmla="*/ 130121 w 1852046"/>
                <a:gd name="connsiteY102" fmla="*/ 369113 h 534219"/>
                <a:gd name="connsiteX103" fmla="*/ 131460 w 1852046"/>
                <a:gd name="connsiteY103" fmla="*/ 372428 h 534219"/>
                <a:gd name="connsiteX104" fmla="*/ 132799 w 1852046"/>
                <a:gd name="connsiteY104" fmla="*/ 376849 h 534219"/>
                <a:gd name="connsiteX105" fmla="*/ 134138 w 1852046"/>
                <a:gd name="connsiteY105" fmla="*/ 379059 h 534219"/>
                <a:gd name="connsiteX106" fmla="*/ 135254 w 1852046"/>
                <a:gd name="connsiteY106" fmla="*/ 377512 h 534219"/>
                <a:gd name="connsiteX107" fmla="*/ 136593 w 1852046"/>
                <a:gd name="connsiteY107" fmla="*/ 373534 h 534219"/>
                <a:gd name="connsiteX108" fmla="*/ 137933 w 1852046"/>
                <a:gd name="connsiteY108" fmla="*/ 368450 h 534219"/>
                <a:gd name="connsiteX109" fmla="*/ 139272 w 1852046"/>
                <a:gd name="connsiteY109" fmla="*/ 361819 h 534219"/>
                <a:gd name="connsiteX110" fmla="*/ 140388 w 1852046"/>
                <a:gd name="connsiteY110" fmla="*/ 352315 h 534219"/>
                <a:gd name="connsiteX111" fmla="*/ 141727 w 1852046"/>
                <a:gd name="connsiteY111" fmla="*/ 341264 h 534219"/>
                <a:gd name="connsiteX112" fmla="*/ 143066 w 1852046"/>
                <a:gd name="connsiteY112" fmla="*/ 331981 h 534219"/>
                <a:gd name="connsiteX113" fmla="*/ 144405 w 1852046"/>
                <a:gd name="connsiteY113" fmla="*/ 324466 h 534219"/>
                <a:gd name="connsiteX114" fmla="*/ 145521 w 1852046"/>
                <a:gd name="connsiteY114" fmla="*/ 318719 h 534219"/>
                <a:gd name="connsiteX115" fmla="*/ 146860 w 1852046"/>
                <a:gd name="connsiteY115" fmla="*/ 315846 h 534219"/>
                <a:gd name="connsiteX116" fmla="*/ 148199 w 1852046"/>
                <a:gd name="connsiteY116" fmla="*/ 314078 h 534219"/>
                <a:gd name="connsiteX117" fmla="*/ 149539 w 1852046"/>
                <a:gd name="connsiteY117" fmla="*/ 311204 h 534219"/>
                <a:gd name="connsiteX118" fmla="*/ 150878 w 1852046"/>
                <a:gd name="connsiteY118" fmla="*/ 305900 h 534219"/>
                <a:gd name="connsiteX119" fmla="*/ 151994 w 1852046"/>
                <a:gd name="connsiteY119" fmla="*/ 299269 h 534219"/>
                <a:gd name="connsiteX120" fmla="*/ 153333 w 1852046"/>
                <a:gd name="connsiteY120" fmla="*/ 293080 h 534219"/>
                <a:gd name="connsiteX121" fmla="*/ 154672 w 1852046"/>
                <a:gd name="connsiteY121" fmla="*/ 287997 h 534219"/>
                <a:gd name="connsiteX122" fmla="*/ 156011 w 1852046"/>
                <a:gd name="connsiteY122" fmla="*/ 283134 h 534219"/>
                <a:gd name="connsiteX123" fmla="*/ 157127 w 1852046"/>
                <a:gd name="connsiteY123" fmla="*/ 280703 h 534219"/>
                <a:gd name="connsiteX124" fmla="*/ 158466 w 1852046"/>
                <a:gd name="connsiteY124" fmla="*/ 282471 h 534219"/>
                <a:gd name="connsiteX125" fmla="*/ 159805 w 1852046"/>
                <a:gd name="connsiteY125" fmla="*/ 288881 h 534219"/>
                <a:gd name="connsiteX126" fmla="*/ 161145 w 1852046"/>
                <a:gd name="connsiteY126" fmla="*/ 297501 h 534219"/>
                <a:gd name="connsiteX127" fmla="*/ 162261 w 1852046"/>
                <a:gd name="connsiteY127" fmla="*/ 305016 h 534219"/>
                <a:gd name="connsiteX128" fmla="*/ 163600 w 1852046"/>
                <a:gd name="connsiteY128" fmla="*/ 309436 h 534219"/>
                <a:gd name="connsiteX129" fmla="*/ 164939 w 1852046"/>
                <a:gd name="connsiteY129" fmla="*/ 314741 h 534219"/>
                <a:gd name="connsiteX130" fmla="*/ 166278 w 1852046"/>
                <a:gd name="connsiteY130" fmla="*/ 320487 h 534219"/>
                <a:gd name="connsiteX131" fmla="*/ 167394 w 1852046"/>
                <a:gd name="connsiteY131" fmla="*/ 325350 h 534219"/>
                <a:gd name="connsiteX132" fmla="*/ 168733 w 1852046"/>
                <a:gd name="connsiteY132" fmla="*/ 331097 h 534219"/>
                <a:gd name="connsiteX133" fmla="*/ 170072 w 1852046"/>
                <a:gd name="connsiteY133" fmla="*/ 333749 h 534219"/>
                <a:gd name="connsiteX134" fmla="*/ 171411 w 1852046"/>
                <a:gd name="connsiteY134" fmla="*/ 338391 h 534219"/>
                <a:gd name="connsiteX135" fmla="*/ 172527 w 1852046"/>
                <a:gd name="connsiteY135" fmla="*/ 342590 h 534219"/>
                <a:gd name="connsiteX136" fmla="*/ 173867 w 1852046"/>
                <a:gd name="connsiteY136" fmla="*/ 341043 h 534219"/>
                <a:gd name="connsiteX137" fmla="*/ 175206 w 1852046"/>
                <a:gd name="connsiteY137" fmla="*/ 335075 h 534219"/>
                <a:gd name="connsiteX138" fmla="*/ 176545 w 1852046"/>
                <a:gd name="connsiteY138" fmla="*/ 329770 h 534219"/>
                <a:gd name="connsiteX139" fmla="*/ 177884 w 1852046"/>
                <a:gd name="connsiteY139" fmla="*/ 329107 h 534219"/>
                <a:gd name="connsiteX140" fmla="*/ 179000 w 1852046"/>
                <a:gd name="connsiteY140" fmla="*/ 325571 h 534219"/>
                <a:gd name="connsiteX141" fmla="*/ 180339 w 1852046"/>
                <a:gd name="connsiteY141" fmla="*/ 317614 h 534219"/>
                <a:gd name="connsiteX142" fmla="*/ 181678 w 1852046"/>
                <a:gd name="connsiteY142" fmla="*/ 306342 h 534219"/>
                <a:gd name="connsiteX143" fmla="*/ 183017 w 1852046"/>
                <a:gd name="connsiteY143" fmla="*/ 293743 h 534219"/>
                <a:gd name="connsiteX144" fmla="*/ 184133 w 1852046"/>
                <a:gd name="connsiteY144" fmla="*/ 282250 h 534219"/>
                <a:gd name="connsiteX145" fmla="*/ 185473 w 1852046"/>
                <a:gd name="connsiteY145" fmla="*/ 271641 h 534219"/>
                <a:gd name="connsiteX146" fmla="*/ 186812 w 1852046"/>
                <a:gd name="connsiteY146" fmla="*/ 264126 h 534219"/>
                <a:gd name="connsiteX147" fmla="*/ 188151 w 1852046"/>
                <a:gd name="connsiteY147" fmla="*/ 263021 h 534219"/>
                <a:gd name="connsiteX148" fmla="*/ 189267 w 1852046"/>
                <a:gd name="connsiteY148" fmla="*/ 263905 h 534219"/>
                <a:gd name="connsiteX149" fmla="*/ 190606 w 1852046"/>
                <a:gd name="connsiteY149" fmla="*/ 263684 h 534219"/>
                <a:gd name="connsiteX150" fmla="*/ 191945 w 1852046"/>
                <a:gd name="connsiteY150" fmla="*/ 265231 h 534219"/>
                <a:gd name="connsiteX151" fmla="*/ 193284 w 1852046"/>
                <a:gd name="connsiteY151" fmla="*/ 270094 h 534219"/>
                <a:gd name="connsiteX152" fmla="*/ 194400 w 1852046"/>
                <a:gd name="connsiteY152" fmla="*/ 274514 h 534219"/>
                <a:gd name="connsiteX153" fmla="*/ 195739 w 1852046"/>
                <a:gd name="connsiteY153" fmla="*/ 272083 h 534219"/>
                <a:gd name="connsiteX154" fmla="*/ 197079 w 1852046"/>
                <a:gd name="connsiteY154" fmla="*/ 265894 h 534219"/>
                <a:gd name="connsiteX155" fmla="*/ 198418 w 1852046"/>
                <a:gd name="connsiteY155" fmla="*/ 259926 h 534219"/>
                <a:gd name="connsiteX156" fmla="*/ 199534 w 1852046"/>
                <a:gd name="connsiteY156" fmla="*/ 259263 h 534219"/>
                <a:gd name="connsiteX157" fmla="*/ 200873 w 1852046"/>
                <a:gd name="connsiteY157" fmla="*/ 262358 h 534219"/>
                <a:gd name="connsiteX158" fmla="*/ 202212 w 1852046"/>
                <a:gd name="connsiteY158" fmla="*/ 266115 h 534219"/>
                <a:gd name="connsiteX159" fmla="*/ 203551 w 1852046"/>
                <a:gd name="connsiteY159" fmla="*/ 272083 h 534219"/>
                <a:gd name="connsiteX160" fmla="*/ 204890 w 1852046"/>
                <a:gd name="connsiteY160" fmla="*/ 283576 h 534219"/>
                <a:gd name="connsiteX161" fmla="*/ 206006 w 1852046"/>
                <a:gd name="connsiteY161" fmla="*/ 300374 h 534219"/>
                <a:gd name="connsiteX162" fmla="*/ 207345 w 1852046"/>
                <a:gd name="connsiteY162" fmla="*/ 318719 h 534219"/>
                <a:gd name="connsiteX163" fmla="*/ 208685 w 1852046"/>
                <a:gd name="connsiteY163" fmla="*/ 335738 h 534219"/>
                <a:gd name="connsiteX164" fmla="*/ 210024 w 1852046"/>
                <a:gd name="connsiteY164" fmla="*/ 348779 h 534219"/>
                <a:gd name="connsiteX165" fmla="*/ 211140 w 1852046"/>
                <a:gd name="connsiteY165" fmla="*/ 356957 h 534219"/>
                <a:gd name="connsiteX166" fmla="*/ 212479 w 1852046"/>
                <a:gd name="connsiteY166" fmla="*/ 361819 h 534219"/>
                <a:gd name="connsiteX167" fmla="*/ 213818 w 1852046"/>
                <a:gd name="connsiteY167" fmla="*/ 368671 h 534219"/>
                <a:gd name="connsiteX168" fmla="*/ 215157 w 1852046"/>
                <a:gd name="connsiteY168" fmla="*/ 377512 h 534219"/>
                <a:gd name="connsiteX169" fmla="*/ 216273 w 1852046"/>
                <a:gd name="connsiteY169" fmla="*/ 386132 h 534219"/>
                <a:gd name="connsiteX170" fmla="*/ 217612 w 1852046"/>
                <a:gd name="connsiteY170" fmla="*/ 393426 h 534219"/>
                <a:gd name="connsiteX171" fmla="*/ 218951 w 1852046"/>
                <a:gd name="connsiteY171" fmla="*/ 397846 h 534219"/>
                <a:gd name="connsiteX172" fmla="*/ 220290 w 1852046"/>
                <a:gd name="connsiteY172" fmla="*/ 400941 h 534219"/>
                <a:gd name="connsiteX173" fmla="*/ 221406 w 1852046"/>
                <a:gd name="connsiteY173" fmla="*/ 399615 h 534219"/>
                <a:gd name="connsiteX174" fmla="*/ 222746 w 1852046"/>
                <a:gd name="connsiteY174" fmla="*/ 397183 h 534219"/>
                <a:gd name="connsiteX175" fmla="*/ 224085 w 1852046"/>
                <a:gd name="connsiteY175" fmla="*/ 391216 h 534219"/>
                <a:gd name="connsiteX176" fmla="*/ 225424 w 1852046"/>
                <a:gd name="connsiteY176" fmla="*/ 384364 h 534219"/>
                <a:gd name="connsiteX177" fmla="*/ 226540 w 1852046"/>
                <a:gd name="connsiteY177" fmla="*/ 377954 h 534219"/>
                <a:gd name="connsiteX178" fmla="*/ 227879 w 1852046"/>
                <a:gd name="connsiteY178" fmla="*/ 374418 h 534219"/>
                <a:gd name="connsiteX179" fmla="*/ 229218 w 1852046"/>
                <a:gd name="connsiteY179" fmla="*/ 371102 h 534219"/>
                <a:gd name="connsiteX180" fmla="*/ 230557 w 1852046"/>
                <a:gd name="connsiteY180" fmla="*/ 365356 h 534219"/>
                <a:gd name="connsiteX181" fmla="*/ 231673 w 1852046"/>
                <a:gd name="connsiteY181" fmla="*/ 358062 h 534219"/>
                <a:gd name="connsiteX182" fmla="*/ 233012 w 1852046"/>
                <a:gd name="connsiteY182" fmla="*/ 349442 h 534219"/>
                <a:gd name="connsiteX183" fmla="*/ 234352 w 1852046"/>
                <a:gd name="connsiteY183" fmla="*/ 340822 h 534219"/>
                <a:gd name="connsiteX184" fmla="*/ 235691 w 1852046"/>
                <a:gd name="connsiteY184" fmla="*/ 329550 h 534219"/>
                <a:gd name="connsiteX185" fmla="*/ 237030 w 1852046"/>
                <a:gd name="connsiteY185" fmla="*/ 314299 h 534219"/>
                <a:gd name="connsiteX186" fmla="*/ 238146 w 1852046"/>
                <a:gd name="connsiteY186" fmla="*/ 297943 h 534219"/>
                <a:gd name="connsiteX187" fmla="*/ 239485 w 1852046"/>
                <a:gd name="connsiteY187" fmla="*/ 283576 h 534219"/>
                <a:gd name="connsiteX188" fmla="*/ 240824 w 1852046"/>
                <a:gd name="connsiteY188" fmla="*/ 273188 h 534219"/>
                <a:gd name="connsiteX189" fmla="*/ 242163 w 1852046"/>
                <a:gd name="connsiteY189" fmla="*/ 267883 h 534219"/>
                <a:gd name="connsiteX190" fmla="*/ 243279 w 1852046"/>
                <a:gd name="connsiteY190" fmla="*/ 267883 h 534219"/>
                <a:gd name="connsiteX191" fmla="*/ 244618 w 1852046"/>
                <a:gd name="connsiteY191" fmla="*/ 272525 h 534219"/>
                <a:gd name="connsiteX192" fmla="*/ 245958 w 1852046"/>
                <a:gd name="connsiteY192" fmla="*/ 280703 h 534219"/>
                <a:gd name="connsiteX193" fmla="*/ 247297 w 1852046"/>
                <a:gd name="connsiteY193" fmla="*/ 290207 h 534219"/>
                <a:gd name="connsiteX194" fmla="*/ 248413 w 1852046"/>
                <a:gd name="connsiteY194" fmla="*/ 298606 h 534219"/>
                <a:gd name="connsiteX195" fmla="*/ 249752 w 1852046"/>
                <a:gd name="connsiteY195" fmla="*/ 306784 h 534219"/>
                <a:gd name="connsiteX196" fmla="*/ 251091 w 1852046"/>
                <a:gd name="connsiteY196" fmla="*/ 314078 h 534219"/>
                <a:gd name="connsiteX197" fmla="*/ 252430 w 1852046"/>
                <a:gd name="connsiteY197" fmla="*/ 320708 h 534219"/>
                <a:gd name="connsiteX198" fmla="*/ 253546 w 1852046"/>
                <a:gd name="connsiteY198" fmla="*/ 327781 h 534219"/>
                <a:gd name="connsiteX199" fmla="*/ 254885 w 1852046"/>
                <a:gd name="connsiteY199" fmla="*/ 335738 h 534219"/>
                <a:gd name="connsiteX200" fmla="*/ 256224 w 1852046"/>
                <a:gd name="connsiteY200" fmla="*/ 343474 h 534219"/>
                <a:gd name="connsiteX201" fmla="*/ 257564 w 1852046"/>
                <a:gd name="connsiteY201" fmla="*/ 352094 h 534219"/>
                <a:gd name="connsiteX202" fmla="*/ 258680 w 1852046"/>
                <a:gd name="connsiteY202" fmla="*/ 361156 h 534219"/>
                <a:gd name="connsiteX203" fmla="*/ 260019 w 1852046"/>
                <a:gd name="connsiteY203" fmla="*/ 367345 h 534219"/>
                <a:gd name="connsiteX204" fmla="*/ 261358 w 1852046"/>
                <a:gd name="connsiteY204" fmla="*/ 369555 h 534219"/>
                <a:gd name="connsiteX205" fmla="*/ 262697 w 1852046"/>
                <a:gd name="connsiteY205" fmla="*/ 369334 h 534219"/>
                <a:gd name="connsiteX206" fmla="*/ 264036 w 1852046"/>
                <a:gd name="connsiteY206" fmla="*/ 369334 h 534219"/>
                <a:gd name="connsiteX207" fmla="*/ 265152 w 1852046"/>
                <a:gd name="connsiteY207" fmla="*/ 369997 h 534219"/>
                <a:gd name="connsiteX208" fmla="*/ 266491 w 1852046"/>
                <a:gd name="connsiteY208" fmla="*/ 369997 h 534219"/>
                <a:gd name="connsiteX209" fmla="*/ 267830 w 1852046"/>
                <a:gd name="connsiteY209" fmla="*/ 367566 h 534219"/>
                <a:gd name="connsiteX210" fmla="*/ 269170 w 1852046"/>
                <a:gd name="connsiteY210" fmla="*/ 360714 h 534219"/>
                <a:gd name="connsiteX211" fmla="*/ 270286 w 1852046"/>
                <a:gd name="connsiteY211" fmla="*/ 352094 h 534219"/>
                <a:gd name="connsiteX212" fmla="*/ 271625 w 1852046"/>
                <a:gd name="connsiteY212" fmla="*/ 342590 h 534219"/>
                <a:gd name="connsiteX213" fmla="*/ 272964 w 1852046"/>
                <a:gd name="connsiteY213" fmla="*/ 333307 h 534219"/>
                <a:gd name="connsiteX214" fmla="*/ 274303 w 1852046"/>
                <a:gd name="connsiteY214" fmla="*/ 326455 h 534219"/>
                <a:gd name="connsiteX215" fmla="*/ 275419 w 1852046"/>
                <a:gd name="connsiteY215" fmla="*/ 320708 h 534219"/>
                <a:gd name="connsiteX216" fmla="*/ 276758 w 1852046"/>
                <a:gd name="connsiteY216" fmla="*/ 317835 h 534219"/>
                <a:gd name="connsiteX217" fmla="*/ 278097 w 1852046"/>
                <a:gd name="connsiteY217" fmla="*/ 317172 h 534219"/>
                <a:gd name="connsiteX218" fmla="*/ 279436 w 1852046"/>
                <a:gd name="connsiteY218" fmla="*/ 315625 h 534219"/>
                <a:gd name="connsiteX219" fmla="*/ 280552 w 1852046"/>
                <a:gd name="connsiteY219" fmla="*/ 312088 h 534219"/>
                <a:gd name="connsiteX220" fmla="*/ 281891 w 1852046"/>
                <a:gd name="connsiteY220" fmla="*/ 305900 h 534219"/>
                <a:gd name="connsiteX221" fmla="*/ 283231 w 1852046"/>
                <a:gd name="connsiteY221" fmla="*/ 298606 h 534219"/>
                <a:gd name="connsiteX222" fmla="*/ 284570 w 1852046"/>
                <a:gd name="connsiteY222" fmla="*/ 292417 h 534219"/>
                <a:gd name="connsiteX223" fmla="*/ 285686 w 1852046"/>
                <a:gd name="connsiteY223" fmla="*/ 289765 h 534219"/>
                <a:gd name="connsiteX224" fmla="*/ 287025 w 1852046"/>
                <a:gd name="connsiteY224" fmla="*/ 290870 h 534219"/>
                <a:gd name="connsiteX225" fmla="*/ 288364 w 1852046"/>
                <a:gd name="connsiteY225" fmla="*/ 294185 h 534219"/>
                <a:gd name="connsiteX226" fmla="*/ 289703 w 1852046"/>
                <a:gd name="connsiteY226" fmla="*/ 301258 h 534219"/>
                <a:gd name="connsiteX227" fmla="*/ 291042 w 1852046"/>
                <a:gd name="connsiteY227" fmla="*/ 308331 h 534219"/>
                <a:gd name="connsiteX228" fmla="*/ 292158 w 1852046"/>
                <a:gd name="connsiteY228" fmla="*/ 314741 h 534219"/>
                <a:gd name="connsiteX229" fmla="*/ 293497 w 1852046"/>
                <a:gd name="connsiteY229" fmla="*/ 320708 h 534219"/>
                <a:gd name="connsiteX230" fmla="*/ 294837 w 1852046"/>
                <a:gd name="connsiteY230" fmla="*/ 326455 h 534219"/>
                <a:gd name="connsiteX231" fmla="*/ 296176 w 1852046"/>
                <a:gd name="connsiteY231" fmla="*/ 333086 h 534219"/>
                <a:gd name="connsiteX232" fmla="*/ 297292 w 1852046"/>
                <a:gd name="connsiteY232" fmla="*/ 338391 h 534219"/>
                <a:gd name="connsiteX233" fmla="*/ 298631 w 1852046"/>
                <a:gd name="connsiteY233" fmla="*/ 342811 h 534219"/>
                <a:gd name="connsiteX234" fmla="*/ 299970 w 1852046"/>
                <a:gd name="connsiteY234" fmla="*/ 347232 h 534219"/>
                <a:gd name="connsiteX235" fmla="*/ 301309 w 1852046"/>
                <a:gd name="connsiteY235" fmla="*/ 350547 h 534219"/>
                <a:gd name="connsiteX236" fmla="*/ 302425 w 1852046"/>
                <a:gd name="connsiteY236" fmla="*/ 352094 h 534219"/>
                <a:gd name="connsiteX237" fmla="*/ 303764 w 1852046"/>
                <a:gd name="connsiteY237" fmla="*/ 354304 h 534219"/>
                <a:gd name="connsiteX238" fmla="*/ 305103 w 1852046"/>
                <a:gd name="connsiteY238" fmla="*/ 357178 h 534219"/>
                <a:gd name="connsiteX239" fmla="*/ 306443 w 1852046"/>
                <a:gd name="connsiteY239" fmla="*/ 358946 h 534219"/>
                <a:gd name="connsiteX240" fmla="*/ 307559 w 1852046"/>
                <a:gd name="connsiteY240" fmla="*/ 359167 h 534219"/>
                <a:gd name="connsiteX241" fmla="*/ 308898 w 1852046"/>
                <a:gd name="connsiteY241" fmla="*/ 359609 h 534219"/>
                <a:gd name="connsiteX242" fmla="*/ 310237 w 1852046"/>
                <a:gd name="connsiteY242" fmla="*/ 362040 h 534219"/>
                <a:gd name="connsiteX243" fmla="*/ 311576 w 1852046"/>
                <a:gd name="connsiteY243" fmla="*/ 365577 h 534219"/>
                <a:gd name="connsiteX244" fmla="*/ 312692 w 1852046"/>
                <a:gd name="connsiteY244" fmla="*/ 368450 h 534219"/>
                <a:gd name="connsiteX245" fmla="*/ 314031 w 1852046"/>
                <a:gd name="connsiteY245" fmla="*/ 371544 h 534219"/>
                <a:gd name="connsiteX246" fmla="*/ 315370 w 1852046"/>
                <a:gd name="connsiteY246" fmla="*/ 373755 h 534219"/>
                <a:gd name="connsiteX247" fmla="*/ 316709 w 1852046"/>
                <a:gd name="connsiteY247" fmla="*/ 374418 h 534219"/>
                <a:gd name="connsiteX248" fmla="*/ 317825 w 1852046"/>
                <a:gd name="connsiteY248" fmla="*/ 373976 h 534219"/>
                <a:gd name="connsiteX249" fmla="*/ 319165 w 1852046"/>
                <a:gd name="connsiteY249" fmla="*/ 371323 h 534219"/>
                <a:gd name="connsiteX250" fmla="*/ 320504 w 1852046"/>
                <a:gd name="connsiteY250" fmla="*/ 366903 h 534219"/>
                <a:gd name="connsiteX251" fmla="*/ 321843 w 1852046"/>
                <a:gd name="connsiteY251" fmla="*/ 360935 h 534219"/>
                <a:gd name="connsiteX252" fmla="*/ 323182 w 1852046"/>
                <a:gd name="connsiteY252" fmla="*/ 354525 h 534219"/>
                <a:gd name="connsiteX253" fmla="*/ 324298 w 1852046"/>
                <a:gd name="connsiteY253" fmla="*/ 349221 h 534219"/>
                <a:gd name="connsiteX254" fmla="*/ 325637 w 1852046"/>
                <a:gd name="connsiteY254" fmla="*/ 345684 h 534219"/>
                <a:gd name="connsiteX255" fmla="*/ 326976 w 1852046"/>
                <a:gd name="connsiteY255" fmla="*/ 342811 h 534219"/>
                <a:gd name="connsiteX256" fmla="*/ 328315 w 1852046"/>
                <a:gd name="connsiteY256" fmla="*/ 338833 h 534219"/>
                <a:gd name="connsiteX257" fmla="*/ 329431 w 1852046"/>
                <a:gd name="connsiteY257" fmla="*/ 335738 h 534219"/>
                <a:gd name="connsiteX258" fmla="*/ 330771 w 1852046"/>
                <a:gd name="connsiteY258" fmla="*/ 332865 h 534219"/>
                <a:gd name="connsiteX259" fmla="*/ 332110 w 1852046"/>
                <a:gd name="connsiteY259" fmla="*/ 330655 h 534219"/>
                <a:gd name="connsiteX260" fmla="*/ 333449 w 1852046"/>
                <a:gd name="connsiteY260" fmla="*/ 329992 h 534219"/>
                <a:gd name="connsiteX261" fmla="*/ 334565 w 1852046"/>
                <a:gd name="connsiteY261" fmla="*/ 327560 h 534219"/>
                <a:gd name="connsiteX262" fmla="*/ 335904 w 1852046"/>
                <a:gd name="connsiteY262" fmla="*/ 322256 h 534219"/>
                <a:gd name="connsiteX263" fmla="*/ 337243 w 1852046"/>
                <a:gd name="connsiteY263" fmla="*/ 314962 h 534219"/>
                <a:gd name="connsiteX264" fmla="*/ 338582 w 1852046"/>
                <a:gd name="connsiteY264" fmla="*/ 306784 h 534219"/>
                <a:gd name="connsiteX265" fmla="*/ 339698 w 1852046"/>
                <a:gd name="connsiteY265" fmla="*/ 299048 h 534219"/>
                <a:gd name="connsiteX266" fmla="*/ 341037 w 1852046"/>
                <a:gd name="connsiteY266" fmla="*/ 294848 h 534219"/>
                <a:gd name="connsiteX267" fmla="*/ 342377 w 1852046"/>
                <a:gd name="connsiteY267" fmla="*/ 291312 h 534219"/>
                <a:gd name="connsiteX268" fmla="*/ 343716 w 1852046"/>
                <a:gd name="connsiteY268" fmla="*/ 287555 h 534219"/>
                <a:gd name="connsiteX269" fmla="*/ 344832 w 1852046"/>
                <a:gd name="connsiteY269" fmla="*/ 285123 h 534219"/>
                <a:gd name="connsiteX270" fmla="*/ 346171 w 1852046"/>
                <a:gd name="connsiteY270" fmla="*/ 283134 h 534219"/>
                <a:gd name="connsiteX271" fmla="*/ 347510 w 1852046"/>
                <a:gd name="connsiteY271" fmla="*/ 282913 h 534219"/>
                <a:gd name="connsiteX272" fmla="*/ 348849 w 1852046"/>
                <a:gd name="connsiteY272" fmla="*/ 283797 h 534219"/>
                <a:gd name="connsiteX273" fmla="*/ 350188 w 1852046"/>
                <a:gd name="connsiteY273" fmla="*/ 282029 h 534219"/>
                <a:gd name="connsiteX274" fmla="*/ 351304 w 1852046"/>
                <a:gd name="connsiteY274" fmla="*/ 283576 h 534219"/>
                <a:gd name="connsiteX275" fmla="*/ 352643 w 1852046"/>
                <a:gd name="connsiteY275" fmla="*/ 288439 h 534219"/>
                <a:gd name="connsiteX276" fmla="*/ 353982 w 1852046"/>
                <a:gd name="connsiteY276" fmla="*/ 291533 h 534219"/>
                <a:gd name="connsiteX277" fmla="*/ 355322 w 1852046"/>
                <a:gd name="connsiteY277" fmla="*/ 291533 h 534219"/>
                <a:gd name="connsiteX278" fmla="*/ 356438 w 1852046"/>
                <a:gd name="connsiteY278" fmla="*/ 289986 h 534219"/>
                <a:gd name="connsiteX279" fmla="*/ 357777 w 1852046"/>
                <a:gd name="connsiteY279" fmla="*/ 288881 h 534219"/>
                <a:gd name="connsiteX280" fmla="*/ 359116 w 1852046"/>
                <a:gd name="connsiteY280" fmla="*/ 289102 h 534219"/>
                <a:gd name="connsiteX281" fmla="*/ 360455 w 1852046"/>
                <a:gd name="connsiteY281" fmla="*/ 292417 h 534219"/>
                <a:gd name="connsiteX282" fmla="*/ 361571 w 1852046"/>
                <a:gd name="connsiteY282" fmla="*/ 301921 h 534219"/>
                <a:gd name="connsiteX283" fmla="*/ 362910 w 1852046"/>
                <a:gd name="connsiteY283" fmla="*/ 312088 h 534219"/>
                <a:gd name="connsiteX284" fmla="*/ 364249 w 1852046"/>
                <a:gd name="connsiteY284" fmla="*/ 325792 h 534219"/>
                <a:gd name="connsiteX285" fmla="*/ 365588 w 1852046"/>
                <a:gd name="connsiteY285" fmla="*/ 342590 h 534219"/>
                <a:gd name="connsiteX286" fmla="*/ 366704 w 1852046"/>
                <a:gd name="connsiteY286" fmla="*/ 358283 h 534219"/>
                <a:gd name="connsiteX287" fmla="*/ 368044 w 1852046"/>
                <a:gd name="connsiteY287" fmla="*/ 368892 h 534219"/>
                <a:gd name="connsiteX288" fmla="*/ 369383 w 1852046"/>
                <a:gd name="connsiteY288" fmla="*/ 376407 h 534219"/>
                <a:gd name="connsiteX289" fmla="*/ 370722 w 1852046"/>
                <a:gd name="connsiteY289" fmla="*/ 383922 h 534219"/>
                <a:gd name="connsiteX290" fmla="*/ 371838 w 1852046"/>
                <a:gd name="connsiteY290" fmla="*/ 390553 h 534219"/>
                <a:gd name="connsiteX291" fmla="*/ 373177 w 1852046"/>
                <a:gd name="connsiteY291" fmla="*/ 396520 h 534219"/>
                <a:gd name="connsiteX292" fmla="*/ 374516 w 1852046"/>
                <a:gd name="connsiteY292" fmla="*/ 402046 h 534219"/>
                <a:gd name="connsiteX293" fmla="*/ 375855 w 1852046"/>
                <a:gd name="connsiteY293" fmla="*/ 407130 h 534219"/>
                <a:gd name="connsiteX294" fmla="*/ 377194 w 1852046"/>
                <a:gd name="connsiteY294" fmla="*/ 412655 h 534219"/>
                <a:gd name="connsiteX295" fmla="*/ 378310 w 1852046"/>
                <a:gd name="connsiteY295" fmla="*/ 416634 h 534219"/>
                <a:gd name="connsiteX296" fmla="*/ 379650 w 1852046"/>
                <a:gd name="connsiteY296" fmla="*/ 420391 h 534219"/>
                <a:gd name="connsiteX297" fmla="*/ 380989 w 1852046"/>
                <a:gd name="connsiteY297" fmla="*/ 424149 h 534219"/>
                <a:gd name="connsiteX298" fmla="*/ 382328 w 1852046"/>
                <a:gd name="connsiteY298" fmla="*/ 426138 h 534219"/>
                <a:gd name="connsiteX299" fmla="*/ 383444 w 1852046"/>
                <a:gd name="connsiteY299" fmla="*/ 427685 h 534219"/>
                <a:gd name="connsiteX300" fmla="*/ 384783 w 1852046"/>
                <a:gd name="connsiteY300" fmla="*/ 428790 h 534219"/>
                <a:gd name="connsiteX301" fmla="*/ 386122 w 1852046"/>
                <a:gd name="connsiteY301" fmla="*/ 428569 h 534219"/>
                <a:gd name="connsiteX302" fmla="*/ 387461 w 1852046"/>
                <a:gd name="connsiteY302" fmla="*/ 426801 h 534219"/>
                <a:gd name="connsiteX303" fmla="*/ 388577 w 1852046"/>
                <a:gd name="connsiteY303" fmla="*/ 424370 h 534219"/>
                <a:gd name="connsiteX304" fmla="*/ 389916 w 1852046"/>
                <a:gd name="connsiteY304" fmla="*/ 421938 h 534219"/>
                <a:gd name="connsiteX305" fmla="*/ 391256 w 1852046"/>
                <a:gd name="connsiteY305" fmla="*/ 419507 h 534219"/>
                <a:gd name="connsiteX306" fmla="*/ 392595 w 1852046"/>
                <a:gd name="connsiteY306" fmla="*/ 416413 h 534219"/>
                <a:gd name="connsiteX307" fmla="*/ 393711 w 1852046"/>
                <a:gd name="connsiteY307" fmla="*/ 412876 h 534219"/>
                <a:gd name="connsiteX308" fmla="*/ 395050 w 1852046"/>
                <a:gd name="connsiteY308" fmla="*/ 409340 h 534219"/>
                <a:gd name="connsiteX309" fmla="*/ 396389 w 1852046"/>
                <a:gd name="connsiteY309" fmla="*/ 407130 h 534219"/>
                <a:gd name="connsiteX310" fmla="*/ 397728 w 1852046"/>
                <a:gd name="connsiteY310" fmla="*/ 404035 h 534219"/>
                <a:gd name="connsiteX311" fmla="*/ 398844 w 1852046"/>
                <a:gd name="connsiteY311" fmla="*/ 399394 h 534219"/>
                <a:gd name="connsiteX312" fmla="*/ 400183 w 1852046"/>
                <a:gd name="connsiteY312" fmla="*/ 393426 h 534219"/>
                <a:gd name="connsiteX313" fmla="*/ 401522 w 1852046"/>
                <a:gd name="connsiteY313" fmla="*/ 387458 h 534219"/>
                <a:gd name="connsiteX314" fmla="*/ 402862 w 1852046"/>
                <a:gd name="connsiteY314" fmla="*/ 382154 h 534219"/>
                <a:gd name="connsiteX315" fmla="*/ 403977 w 1852046"/>
                <a:gd name="connsiteY315" fmla="*/ 375302 h 534219"/>
                <a:gd name="connsiteX316" fmla="*/ 405317 w 1852046"/>
                <a:gd name="connsiteY316" fmla="*/ 365577 h 534219"/>
                <a:gd name="connsiteX317" fmla="*/ 406656 w 1852046"/>
                <a:gd name="connsiteY317" fmla="*/ 356957 h 534219"/>
                <a:gd name="connsiteX318" fmla="*/ 407995 w 1852046"/>
                <a:gd name="connsiteY318" fmla="*/ 349663 h 534219"/>
                <a:gd name="connsiteX319" fmla="*/ 409334 w 1852046"/>
                <a:gd name="connsiteY319" fmla="*/ 342811 h 534219"/>
                <a:gd name="connsiteX320" fmla="*/ 410450 w 1852046"/>
                <a:gd name="connsiteY320" fmla="*/ 335738 h 534219"/>
                <a:gd name="connsiteX321" fmla="*/ 411789 w 1852046"/>
                <a:gd name="connsiteY321" fmla="*/ 329107 h 534219"/>
                <a:gd name="connsiteX322" fmla="*/ 413128 w 1852046"/>
                <a:gd name="connsiteY322" fmla="*/ 324466 h 534219"/>
                <a:gd name="connsiteX323" fmla="*/ 414468 w 1852046"/>
                <a:gd name="connsiteY323" fmla="*/ 322477 h 534219"/>
                <a:gd name="connsiteX324" fmla="*/ 415583 w 1852046"/>
                <a:gd name="connsiteY324" fmla="*/ 324024 h 534219"/>
                <a:gd name="connsiteX325" fmla="*/ 416923 w 1852046"/>
                <a:gd name="connsiteY325" fmla="*/ 327339 h 534219"/>
                <a:gd name="connsiteX326" fmla="*/ 418262 w 1852046"/>
                <a:gd name="connsiteY326" fmla="*/ 332202 h 534219"/>
                <a:gd name="connsiteX327" fmla="*/ 419601 w 1852046"/>
                <a:gd name="connsiteY327" fmla="*/ 339496 h 534219"/>
                <a:gd name="connsiteX328" fmla="*/ 420717 w 1852046"/>
                <a:gd name="connsiteY328" fmla="*/ 348116 h 534219"/>
                <a:gd name="connsiteX329" fmla="*/ 422056 w 1852046"/>
                <a:gd name="connsiteY329" fmla="*/ 356736 h 534219"/>
                <a:gd name="connsiteX330" fmla="*/ 423395 w 1852046"/>
                <a:gd name="connsiteY330" fmla="*/ 364693 h 534219"/>
                <a:gd name="connsiteX331" fmla="*/ 424734 w 1852046"/>
                <a:gd name="connsiteY331" fmla="*/ 371102 h 534219"/>
                <a:gd name="connsiteX332" fmla="*/ 425850 w 1852046"/>
                <a:gd name="connsiteY332" fmla="*/ 377512 h 534219"/>
                <a:gd name="connsiteX333" fmla="*/ 427189 w 1852046"/>
                <a:gd name="connsiteY333" fmla="*/ 381933 h 534219"/>
                <a:gd name="connsiteX334" fmla="*/ 428529 w 1852046"/>
                <a:gd name="connsiteY334" fmla="*/ 385469 h 534219"/>
                <a:gd name="connsiteX335" fmla="*/ 429868 w 1852046"/>
                <a:gd name="connsiteY335" fmla="*/ 388121 h 534219"/>
                <a:gd name="connsiteX336" fmla="*/ 430984 w 1852046"/>
                <a:gd name="connsiteY336" fmla="*/ 389447 h 534219"/>
                <a:gd name="connsiteX337" fmla="*/ 432323 w 1852046"/>
                <a:gd name="connsiteY337" fmla="*/ 387016 h 534219"/>
                <a:gd name="connsiteX338" fmla="*/ 433662 w 1852046"/>
                <a:gd name="connsiteY338" fmla="*/ 381270 h 534219"/>
                <a:gd name="connsiteX339" fmla="*/ 435001 w 1852046"/>
                <a:gd name="connsiteY339" fmla="*/ 376407 h 534219"/>
                <a:gd name="connsiteX340" fmla="*/ 436340 w 1852046"/>
                <a:gd name="connsiteY340" fmla="*/ 372650 h 534219"/>
                <a:gd name="connsiteX341" fmla="*/ 437456 w 1852046"/>
                <a:gd name="connsiteY341" fmla="*/ 367345 h 534219"/>
                <a:gd name="connsiteX342" fmla="*/ 438795 w 1852046"/>
                <a:gd name="connsiteY342" fmla="*/ 360935 h 534219"/>
                <a:gd name="connsiteX343" fmla="*/ 440135 w 1852046"/>
                <a:gd name="connsiteY343" fmla="*/ 355631 h 534219"/>
                <a:gd name="connsiteX344" fmla="*/ 441474 w 1852046"/>
                <a:gd name="connsiteY344" fmla="*/ 354525 h 534219"/>
                <a:gd name="connsiteX345" fmla="*/ 442590 w 1852046"/>
                <a:gd name="connsiteY345" fmla="*/ 352757 h 534219"/>
                <a:gd name="connsiteX346" fmla="*/ 443929 w 1852046"/>
                <a:gd name="connsiteY346" fmla="*/ 348116 h 534219"/>
                <a:gd name="connsiteX347" fmla="*/ 445268 w 1852046"/>
                <a:gd name="connsiteY347" fmla="*/ 344137 h 534219"/>
                <a:gd name="connsiteX348" fmla="*/ 446607 w 1852046"/>
                <a:gd name="connsiteY348" fmla="*/ 341485 h 534219"/>
                <a:gd name="connsiteX349" fmla="*/ 447723 w 1852046"/>
                <a:gd name="connsiteY349" fmla="*/ 339938 h 534219"/>
                <a:gd name="connsiteX350" fmla="*/ 449062 w 1852046"/>
                <a:gd name="connsiteY350" fmla="*/ 340601 h 534219"/>
                <a:gd name="connsiteX351" fmla="*/ 450401 w 1852046"/>
                <a:gd name="connsiteY351" fmla="*/ 343032 h 534219"/>
                <a:gd name="connsiteX352" fmla="*/ 451741 w 1852046"/>
                <a:gd name="connsiteY352" fmla="*/ 346126 h 534219"/>
                <a:gd name="connsiteX353" fmla="*/ 452857 w 1852046"/>
                <a:gd name="connsiteY353" fmla="*/ 353199 h 534219"/>
                <a:gd name="connsiteX354" fmla="*/ 454196 w 1852046"/>
                <a:gd name="connsiteY354" fmla="*/ 361819 h 534219"/>
                <a:gd name="connsiteX355" fmla="*/ 455535 w 1852046"/>
                <a:gd name="connsiteY355" fmla="*/ 369555 h 534219"/>
                <a:gd name="connsiteX356" fmla="*/ 456874 w 1852046"/>
                <a:gd name="connsiteY356" fmla="*/ 376849 h 534219"/>
                <a:gd name="connsiteX357" fmla="*/ 457990 w 1852046"/>
                <a:gd name="connsiteY357" fmla="*/ 382596 h 534219"/>
                <a:gd name="connsiteX358" fmla="*/ 459329 w 1852046"/>
                <a:gd name="connsiteY358" fmla="*/ 385027 h 534219"/>
                <a:gd name="connsiteX359" fmla="*/ 460668 w 1852046"/>
                <a:gd name="connsiteY359" fmla="*/ 384806 h 534219"/>
                <a:gd name="connsiteX360" fmla="*/ 462007 w 1852046"/>
                <a:gd name="connsiteY360" fmla="*/ 384585 h 534219"/>
                <a:gd name="connsiteX361" fmla="*/ 463347 w 1852046"/>
                <a:gd name="connsiteY361" fmla="*/ 386132 h 534219"/>
                <a:gd name="connsiteX362" fmla="*/ 464463 w 1852046"/>
                <a:gd name="connsiteY362" fmla="*/ 389226 h 534219"/>
                <a:gd name="connsiteX363" fmla="*/ 465802 w 1852046"/>
                <a:gd name="connsiteY363" fmla="*/ 392984 h 534219"/>
                <a:gd name="connsiteX364" fmla="*/ 467141 w 1852046"/>
                <a:gd name="connsiteY364" fmla="*/ 396520 h 534219"/>
                <a:gd name="connsiteX365" fmla="*/ 468480 w 1852046"/>
                <a:gd name="connsiteY365" fmla="*/ 399394 h 534219"/>
                <a:gd name="connsiteX366" fmla="*/ 469596 w 1852046"/>
                <a:gd name="connsiteY366" fmla="*/ 401383 h 534219"/>
                <a:gd name="connsiteX367" fmla="*/ 470935 w 1852046"/>
                <a:gd name="connsiteY367" fmla="*/ 402930 h 534219"/>
                <a:gd name="connsiteX368" fmla="*/ 472274 w 1852046"/>
                <a:gd name="connsiteY368" fmla="*/ 402709 h 534219"/>
                <a:gd name="connsiteX369" fmla="*/ 473613 w 1852046"/>
                <a:gd name="connsiteY369" fmla="*/ 400499 h 534219"/>
                <a:gd name="connsiteX370" fmla="*/ 474729 w 1852046"/>
                <a:gd name="connsiteY370" fmla="*/ 395857 h 534219"/>
                <a:gd name="connsiteX371" fmla="*/ 476069 w 1852046"/>
                <a:gd name="connsiteY371" fmla="*/ 389447 h 534219"/>
                <a:gd name="connsiteX372" fmla="*/ 477408 w 1852046"/>
                <a:gd name="connsiteY372" fmla="*/ 382817 h 534219"/>
                <a:gd name="connsiteX373" fmla="*/ 478747 w 1852046"/>
                <a:gd name="connsiteY373" fmla="*/ 374418 h 534219"/>
                <a:gd name="connsiteX374" fmla="*/ 479863 w 1852046"/>
                <a:gd name="connsiteY374" fmla="*/ 365798 h 534219"/>
                <a:gd name="connsiteX375" fmla="*/ 481202 w 1852046"/>
                <a:gd name="connsiteY375" fmla="*/ 359167 h 534219"/>
                <a:gd name="connsiteX376" fmla="*/ 482541 w 1852046"/>
                <a:gd name="connsiteY376" fmla="*/ 354525 h 534219"/>
                <a:gd name="connsiteX377" fmla="*/ 483880 w 1852046"/>
                <a:gd name="connsiteY377" fmla="*/ 352536 h 534219"/>
                <a:gd name="connsiteX378" fmla="*/ 484996 w 1852046"/>
                <a:gd name="connsiteY378" fmla="*/ 354525 h 534219"/>
                <a:gd name="connsiteX379" fmla="*/ 486335 w 1852046"/>
                <a:gd name="connsiteY379" fmla="*/ 358725 h 534219"/>
                <a:gd name="connsiteX380" fmla="*/ 487674 w 1852046"/>
                <a:gd name="connsiteY380" fmla="*/ 363145 h 534219"/>
                <a:gd name="connsiteX381" fmla="*/ 489014 w 1852046"/>
                <a:gd name="connsiteY381" fmla="*/ 366682 h 534219"/>
                <a:gd name="connsiteX382" fmla="*/ 490353 w 1852046"/>
                <a:gd name="connsiteY382" fmla="*/ 368671 h 534219"/>
                <a:gd name="connsiteX383" fmla="*/ 491469 w 1852046"/>
                <a:gd name="connsiteY383" fmla="*/ 368229 h 534219"/>
                <a:gd name="connsiteX384" fmla="*/ 492808 w 1852046"/>
                <a:gd name="connsiteY384" fmla="*/ 367566 h 534219"/>
                <a:gd name="connsiteX385" fmla="*/ 494147 w 1852046"/>
                <a:gd name="connsiteY385" fmla="*/ 368671 h 534219"/>
                <a:gd name="connsiteX386" fmla="*/ 495486 w 1852046"/>
                <a:gd name="connsiteY386" fmla="*/ 371765 h 534219"/>
                <a:gd name="connsiteX387" fmla="*/ 496602 w 1852046"/>
                <a:gd name="connsiteY387" fmla="*/ 373976 h 534219"/>
                <a:gd name="connsiteX388" fmla="*/ 497941 w 1852046"/>
                <a:gd name="connsiteY388" fmla="*/ 374860 h 534219"/>
                <a:gd name="connsiteX389" fmla="*/ 499280 w 1852046"/>
                <a:gd name="connsiteY389" fmla="*/ 375302 h 534219"/>
                <a:gd name="connsiteX390" fmla="*/ 500620 w 1852046"/>
                <a:gd name="connsiteY390" fmla="*/ 375965 h 534219"/>
                <a:gd name="connsiteX391" fmla="*/ 501736 w 1852046"/>
                <a:gd name="connsiteY391" fmla="*/ 379059 h 534219"/>
                <a:gd name="connsiteX392" fmla="*/ 503075 w 1852046"/>
                <a:gd name="connsiteY392" fmla="*/ 383480 h 534219"/>
                <a:gd name="connsiteX393" fmla="*/ 504414 w 1852046"/>
                <a:gd name="connsiteY393" fmla="*/ 386132 h 534219"/>
                <a:gd name="connsiteX394" fmla="*/ 505753 w 1852046"/>
                <a:gd name="connsiteY394" fmla="*/ 387016 h 534219"/>
                <a:gd name="connsiteX395" fmla="*/ 506869 w 1852046"/>
                <a:gd name="connsiteY395" fmla="*/ 388342 h 534219"/>
                <a:gd name="connsiteX396" fmla="*/ 508208 w 1852046"/>
                <a:gd name="connsiteY396" fmla="*/ 390111 h 534219"/>
                <a:gd name="connsiteX397" fmla="*/ 509547 w 1852046"/>
                <a:gd name="connsiteY397" fmla="*/ 390995 h 534219"/>
                <a:gd name="connsiteX398" fmla="*/ 510886 w 1852046"/>
                <a:gd name="connsiteY398" fmla="*/ 390553 h 534219"/>
                <a:gd name="connsiteX399" fmla="*/ 512002 w 1852046"/>
                <a:gd name="connsiteY399" fmla="*/ 390332 h 534219"/>
                <a:gd name="connsiteX400" fmla="*/ 513342 w 1852046"/>
                <a:gd name="connsiteY400" fmla="*/ 391879 h 534219"/>
                <a:gd name="connsiteX401" fmla="*/ 514681 w 1852046"/>
                <a:gd name="connsiteY401" fmla="*/ 394310 h 534219"/>
                <a:gd name="connsiteX402" fmla="*/ 516020 w 1852046"/>
                <a:gd name="connsiteY402" fmla="*/ 395857 h 534219"/>
                <a:gd name="connsiteX403" fmla="*/ 517136 w 1852046"/>
                <a:gd name="connsiteY403" fmla="*/ 395636 h 534219"/>
                <a:gd name="connsiteX404" fmla="*/ 518475 w 1852046"/>
                <a:gd name="connsiteY404" fmla="*/ 393647 h 534219"/>
                <a:gd name="connsiteX405" fmla="*/ 519814 w 1852046"/>
                <a:gd name="connsiteY405" fmla="*/ 390995 h 534219"/>
                <a:gd name="connsiteX406" fmla="*/ 521153 w 1852046"/>
                <a:gd name="connsiteY406" fmla="*/ 387900 h 534219"/>
                <a:gd name="connsiteX407" fmla="*/ 522492 w 1852046"/>
                <a:gd name="connsiteY407" fmla="*/ 384585 h 534219"/>
                <a:gd name="connsiteX408" fmla="*/ 523608 w 1852046"/>
                <a:gd name="connsiteY408" fmla="*/ 382375 h 534219"/>
                <a:gd name="connsiteX409" fmla="*/ 524948 w 1852046"/>
                <a:gd name="connsiteY409" fmla="*/ 380827 h 534219"/>
                <a:gd name="connsiteX410" fmla="*/ 526287 w 1852046"/>
                <a:gd name="connsiteY410" fmla="*/ 379280 h 534219"/>
                <a:gd name="connsiteX411" fmla="*/ 527626 w 1852046"/>
                <a:gd name="connsiteY411" fmla="*/ 377512 h 534219"/>
                <a:gd name="connsiteX412" fmla="*/ 528742 w 1852046"/>
                <a:gd name="connsiteY412" fmla="*/ 375965 h 534219"/>
                <a:gd name="connsiteX413" fmla="*/ 530081 w 1852046"/>
                <a:gd name="connsiteY413" fmla="*/ 375302 h 534219"/>
                <a:gd name="connsiteX414" fmla="*/ 531420 w 1852046"/>
                <a:gd name="connsiteY414" fmla="*/ 375302 h 534219"/>
                <a:gd name="connsiteX415" fmla="*/ 532759 w 1852046"/>
                <a:gd name="connsiteY415" fmla="*/ 374418 h 534219"/>
                <a:gd name="connsiteX416" fmla="*/ 533875 w 1852046"/>
                <a:gd name="connsiteY416" fmla="*/ 373092 h 534219"/>
                <a:gd name="connsiteX417" fmla="*/ 535214 w 1852046"/>
                <a:gd name="connsiteY417" fmla="*/ 371544 h 534219"/>
                <a:gd name="connsiteX418" fmla="*/ 536554 w 1852046"/>
                <a:gd name="connsiteY418" fmla="*/ 369997 h 534219"/>
                <a:gd name="connsiteX419" fmla="*/ 537893 w 1852046"/>
                <a:gd name="connsiteY419" fmla="*/ 368892 h 534219"/>
                <a:gd name="connsiteX420" fmla="*/ 539009 w 1852046"/>
                <a:gd name="connsiteY420" fmla="*/ 369334 h 534219"/>
                <a:gd name="connsiteX421" fmla="*/ 540348 w 1852046"/>
                <a:gd name="connsiteY421" fmla="*/ 368671 h 534219"/>
                <a:gd name="connsiteX422" fmla="*/ 541687 w 1852046"/>
                <a:gd name="connsiteY422" fmla="*/ 366682 h 534219"/>
                <a:gd name="connsiteX423" fmla="*/ 543026 w 1852046"/>
                <a:gd name="connsiteY423" fmla="*/ 363587 h 534219"/>
                <a:gd name="connsiteX424" fmla="*/ 544142 w 1852046"/>
                <a:gd name="connsiteY424" fmla="*/ 360714 h 534219"/>
                <a:gd name="connsiteX425" fmla="*/ 545481 w 1852046"/>
                <a:gd name="connsiteY425" fmla="*/ 359167 h 534219"/>
                <a:gd name="connsiteX426" fmla="*/ 546820 w 1852046"/>
                <a:gd name="connsiteY426" fmla="*/ 358504 h 534219"/>
                <a:gd name="connsiteX427" fmla="*/ 548160 w 1852046"/>
                <a:gd name="connsiteY427" fmla="*/ 359167 h 534219"/>
                <a:gd name="connsiteX428" fmla="*/ 549499 w 1852046"/>
                <a:gd name="connsiteY428" fmla="*/ 359388 h 534219"/>
                <a:gd name="connsiteX429" fmla="*/ 550615 w 1852046"/>
                <a:gd name="connsiteY429" fmla="*/ 357178 h 534219"/>
                <a:gd name="connsiteX430" fmla="*/ 551954 w 1852046"/>
                <a:gd name="connsiteY430" fmla="*/ 355188 h 534219"/>
                <a:gd name="connsiteX431" fmla="*/ 553293 w 1852046"/>
                <a:gd name="connsiteY431" fmla="*/ 356736 h 534219"/>
                <a:gd name="connsiteX432" fmla="*/ 554632 w 1852046"/>
                <a:gd name="connsiteY432" fmla="*/ 359167 h 534219"/>
                <a:gd name="connsiteX433" fmla="*/ 555748 w 1852046"/>
                <a:gd name="connsiteY433" fmla="*/ 358504 h 534219"/>
                <a:gd name="connsiteX434" fmla="*/ 557087 w 1852046"/>
                <a:gd name="connsiteY434" fmla="*/ 354083 h 534219"/>
                <a:gd name="connsiteX435" fmla="*/ 558426 w 1852046"/>
                <a:gd name="connsiteY435" fmla="*/ 348779 h 534219"/>
                <a:gd name="connsiteX436" fmla="*/ 559766 w 1852046"/>
                <a:gd name="connsiteY436" fmla="*/ 345021 h 534219"/>
                <a:gd name="connsiteX437" fmla="*/ 560881 w 1852046"/>
                <a:gd name="connsiteY437" fmla="*/ 344358 h 534219"/>
                <a:gd name="connsiteX438" fmla="*/ 562221 w 1852046"/>
                <a:gd name="connsiteY438" fmla="*/ 346568 h 534219"/>
                <a:gd name="connsiteX439" fmla="*/ 563560 w 1852046"/>
                <a:gd name="connsiteY439" fmla="*/ 350547 h 534219"/>
                <a:gd name="connsiteX440" fmla="*/ 564899 w 1852046"/>
                <a:gd name="connsiteY440" fmla="*/ 353862 h 534219"/>
                <a:gd name="connsiteX441" fmla="*/ 566015 w 1852046"/>
                <a:gd name="connsiteY441" fmla="*/ 355852 h 534219"/>
                <a:gd name="connsiteX442" fmla="*/ 567354 w 1852046"/>
                <a:gd name="connsiteY442" fmla="*/ 357399 h 534219"/>
                <a:gd name="connsiteX443" fmla="*/ 568693 w 1852046"/>
                <a:gd name="connsiteY443" fmla="*/ 359388 h 534219"/>
                <a:gd name="connsiteX444" fmla="*/ 570032 w 1852046"/>
                <a:gd name="connsiteY444" fmla="*/ 361598 h 534219"/>
                <a:gd name="connsiteX445" fmla="*/ 571148 w 1852046"/>
                <a:gd name="connsiteY445" fmla="*/ 364472 h 534219"/>
                <a:gd name="connsiteX446" fmla="*/ 572487 w 1852046"/>
                <a:gd name="connsiteY446" fmla="*/ 368229 h 534219"/>
                <a:gd name="connsiteX447" fmla="*/ 573827 w 1852046"/>
                <a:gd name="connsiteY447" fmla="*/ 373313 h 534219"/>
                <a:gd name="connsiteX448" fmla="*/ 575166 w 1852046"/>
                <a:gd name="connsiteY448" fmla="*/ 378396 h 534219"/>
                <a:gd name="connsiteX449" fmla="*/ 576505 w 1852046"/>
                <a:gd name="connsiteY449" fmla="*/ 383038 h 534219"/>
                <a:gd name="connsiteX450" fmla="*/ 577621 w 1852046"/>
                <a:gd name="connsiteY450" fmla="*/ 386353 h 534219"/>
                <a:gd name="connsiteX451" fmla="*/ 578960 w 1852046"/>
                <a:gd name="connsiteY451" fmla="*/ 388342 h 534219"/>
                <a:gd name="connsiteX452" fmla="*/ 580299 w 1852046"/>
                <a:gd name="connsiteY452" fmla="*/ 390332 h 534219"/>
                <a:gd name="connsiteX453" fmla="*/ 581638 w 1852046"/>
                <a:gd name="connsiteY453" fmla="*/ 391658 h 534219"/>
                <a:gd name="connsiteX454" fmla="*/ 582754 w 1852046"/>
                <a:gd name="connsiteY454" fmla="*/ 391879 h 534219"/>
                <a:gd name="connsiteX455" fmla="*/ 584093 w 1852046"/>
                <a:gd name="connsiteY455" fmla="*/ 391437 h 534219"/>
                <a:gd name="connsiteX456" fmla="*/ 585433 w 1852046"/>
                <a:gd name="connsiteY456" fmla="*/ 392100 h 534219"/>
                <a:gd name="connsiteX457" fmla="*/ 586772 w 1852046"/>
                <a:gd name="connsiteY457" fmla="*/ 393647 h 534219"/>
                <a:gd name="connsiteX458" fmla="*/ 587888 w 1852046"/>
                <a:gd name="connsiteY458" fmla="*/ 395857 h 534219"/>
                <a:gd name="connsiteX459" fmla="*/ 589227 w 1852046"/>
                <a:gd name="connsiteY459" fmla="*/ 398067 h 534219"/>
                <a:gd name="connsiteX460" fmla="*/ 590566 w 1852046"/>
                <a:gd name="connsiteY460" fmla="*/ 398731 h 534219"/>
                <a:gd name="connsiteX461" fmla="*/ 591905 w 1852046"/>
                <a:gd name="connsiteY461" fmla="*/ 396741 h 534219"/>
                <a:gd name="connsiteX462" fmla="*/ 593021 w 1852046"/>
                <a:gd name="connsiteY462" fmla="*/ 391658 h 534219"/>
                <a:gd name="connsiteX463" fmla="*/ 594360 w 1852046"/>
                <a:gd name="connsiteY463" fmla="*/ 384364 h 534219"/>
                <a:gd name="connsiteX464" fmla="*/ 595699 w 1852046"/>
                <a:gd name="connsiteY464" fmla="*/ 374418 h 534219"/>
                <a:gd name="connsiteX465" fmla="*/ 597039 w 1852046"/>
                <a:gd name="connsiteY465" fmla="*/ 362482 h 534219"/>
                <a:gd name="connsiteX466" fmla="*/ 598155 w 1852046"/>
                <a:gd name="connsiteY466" fmla="*/ 351210 h 534219"/>
                <a:gd name="connsiteX467" fmla="*/ 599494 w 1852046"/>
                <a:gd name="connsiteY467" fmla="*/ 342369 h 534219"/>
                <a:gd name="connsiteX468" fmla="*/ 600833 w 1852046"/>
                <a:gd name="connsiteY468" fmla="*/ 335296 h 534219"/>
                <a:gd name="connsiteX469" fmla="*/ 602172 w 1852046"/>
                <a:gd name="connsiteY469" fmla="*/ 329328 h 534219"/>
                <a:gd name="connsiteX470" fmla="*/ 603288 w 1852046"/>
                <a:gd name="connsiteY470" fmla="*/ 322919 h 534219"/>
                <a:gd name="connsiteX471" fmla="*/ 604627 w 1852046"/>
                <a:gd name="connsiteY471" fmla="*/ 315625 h 534219"/>
                <a:gd name="connsiteX472" fmla="*/ 605966 w 1852046"/>
                <a:gd name="connsiteY472" fmla="*/ 307447 h 534219"/>
                <a:gd name="connsiteX473" fmla="*/ 607305 w 1852046"/>
                <a:gd name="connsiteY473" fmla="*/ 300374 h 534219"/>
                <a:gd name="connsiteX474" fmla="*/ 608645 w 1852046"/>
                <a:gd name="connsiteY474" fmla="*/ 295733 h 534219"/>
                <a:gd name="connsiteX475" fmla="*/ 609761 w 1852046"/>
                <a:gd name="connsiteY475" fmla="*/ 293522 h 534219"/>
                <a:gd name="connsiteX476" fmla="*/ 611100 w 1852046"/>
                <a:gd name="connsiteY476" fmla="*/ 290207 h 534219"/>
                <a:gd name="connsiteX477" fmla="*/ 612439 w 1852046"/>
                <a:gd name="connsiteY477" fmla="*/ 285565 h 534219"/>
                <a:gd name="connsiteX478" fmla="*/ 613778 w 1852046"/>
                <a:gd name="connsiteY478" fmla="*/ 281808 h 534219"/>
                <a:gd name="connsiteX479" fmla="*/ 614894 w 1852046"/>
                <a:gd name="connsiteY479" fmla="*/ 280261 h 534219"/>
                <a:gd name="connsiteX480" fmla="*/ 616233 w 1852046"/>
                <a:gd name="connsiteY480" fmla="*/ 281808 h 534219"/>
                <a:gd name="connsiteX481" fmla="*/ 617572 w 1852046"/>
                <a:gd name="connsiteY481" fmla="*/ 285786 h 534219"/>
                <a:gd name="connsiteX482" fmla="*/ 618911 w 1852046"/>
                <a:gd name="connsiteY482" fmla="*/ 289765 h 534219"/>
                <a:gd name="connsiteX483" fmla="*/ 620027 w 1852046"/>
                <a:gd name="connsiteY483" fmla="*/ 294185 h 534219"/>
                <a:gd name="connsiteX484" fmla="*/ 621367 w 1852046"/>
                <a:gd name="connsiteY484" fmla="*/ 299932 h 534219"/>
                <a:gd name="connsiteX485" fmla="*/ 622706 w 1852046"/>
                <a:gd name="connsiteY485" fmla="*/ 308552 h 534219"/>
                <a:gd name="connsiteX486" fmla="*/ 624045 w 1852046"/>
                <a:gd name="connsiteY486" fmla="*/ 319824 h 534219"/>
                <a:gd name="connsiteX487" fmla="*/ 625161 w 1852046"/>
                <a:gd name="connsiteY487" fmla="*/ 332202 h 534219"/>
                <a:gd name="connsiteX488" fmla="*/ 626500 w 1852046"/>
                <a:gd name="connsiteY488" fmla="*/ 344800 h 534219"/>
                <a:gd name="connsiteX489" fmla="*/ 627839 w 1852046"/>
                <a:gd name="connsiteY489" fmla="*/ 356515 h 534219"/>
                <a:gd name="connsiteX490" fmla="*/ 629178 w 1852046"/>
                <a:gd name="connsiteY490" fmla="*/ 366903 h 534219"/>
                <a:gd name="connsiteX491" fmla="*/ 630294 w 1852046"/>
                <a:gd name="connsiteY491" fmla="*/ 377291 h 534219"/>
                <a:gd name="connsiteX492" fmla="*/ 631633 w 1852046"/>
                <a:gd name="connsiteY492" fmla="*/ 387900 h 534219"/>
                <a:gd name="connsiteX493" fmla="*/ 632972 w 1852046"/>
                <a:gd name="connsiteY493" fmla="*/ 396299 h 534219"/>
                <a:gd name="connsiteX494" fmla="*/ 634312 w 1852046"/>
                <a:gd name="connsiteY494" fmla="*/ 401604 h 534219"/>
                <a:gd name="connsiteX495" fmla="*/ 635651 w 1852046"/>
                <a:gd name="connsiteY495" fmla="*/ 403593 h 534219"/>
                <a:gd name="connsiteX496" fmla="*/ 636767 w 1852046"/>
                <a:gd name="connsiteY496" fmla="*/ 403372 h 534219"/>
                <a:gd name="connsiteX497" fmla="*/ 638106 w 1852046"/>
                <a:gd name="connsiteY497" fmla="*/ 402709 h 534219"/>
                <a:gd name="connsiteX498" fmla="*/ 639445 w 1852046"/>
                <a:gd name="connsiteY498" fmla="*/ 401604 h 534219"/>
                <a:gd name="connsiteX499" fmla="*/ 640784 w 1852046"/>
                <a:gd name="connsiteY499" fmla="*/ 400499 h 534219"/>
                <a:gd name="connsiteX500" fmla="*/ 641900 w 1852046"/>
                <a:gd name="connsiteY500" fmla="*/ 399394 h 534219"/>
                <a:gd name="connsiteX501" fmla="*/ 643239 w 1852046"/>
                <a:gd name="connsiteY501" fmla="*/ 400278 h 534219"/>
                <a:gd name="connsiteX502" fmla="*/ 644578 w 1852046"/>
                <a:gd name="connsiteY502" fmla="*/ 405803 h 534219"/>
                <a:gd name="connsiteX503" fmla="*/ 645918 w 1852046"/>
                <a:gd name="connsiteY503" fmla="*/ 413760 h 534219"/>
                <a:gd name="connsiteX504" fmla="*/ 647034 w 1852046"/>
                <a:gd name="connsiteY504" fmla="*/ 421938 h 534219"/>
                <a:gd name="connsiteX505" fmla="*/ 648373 w 1852046"/>
                <a:gd name="connsiteY505" fmla="*/ 428569 h 534219"/>
                <a:gd name="connsiteX506" fmla="*/ 649712 w 1852046"/>
                <a:gd name="connsiteY506" fmla="*/ 433432 h 534219"/>
                <a:gd name="connsiteX507" fmla="*/ 651051 w 1852046"/>
                <a:gd name="connsiteY507" fmla="*/ 436084 h 534219"/>
                <a:gd name="connsiteX508" fmla="*/ 652167 w 1852046"/>
                <a:gd name="connsiteY508" fmla="*/ 437410 h 534219"/>
                <a:gd name="connsiteX509" fmla="*/ 653506 w 1852046"/>
                <a:gd name="connsiteY509" fmla="*/ 438073 h 534219"/>
                <a:gd name="connsiteX510" fmla="*/ 654845 w 1852046"/>
                <a:gd name="connsiteY510" fmla="*/ 438073 h 534219"/>
                <a:gd name="connsiteX511" fmla="*/ 656184 w 1852046"/>
                <a:gd name="connsiteY511" fmla="*/ 437410 h 534219"/>
                <a:gd name="connsiteX512" fmla="*/ 657300 w 1852046"/>
                <a:gd name="connsiteY512" fmla="*/ 435863 h 534219"/>
                <a:gd name="connsiteX513" fmla="*/ 658640 w 1852046"/>
                <a:gd name="connsiteY513" fmla="*/ 431442 h 534219"/>
                <a:gd name="connsiteX514" fmla="*/ 659979 w 1852046"/>
                <a:gd name="connsiteY514" fmla="*/ 424591 h 534219"/>
                <a:gd name="connsiteX515" fmla="*/ 661318 w 1852046"/>
                <a:gd name="connsiteY515" fmla="*/ 417518 h 534219"/>
                <a:gd name="connsiteX516" fmla="*/ 662657 w 1852046"/>
                <a:gd name="connsiteY516" fmla="*/ 411329 h 534219"/>
                <a:gd name="connsiteX517" fmla="*/ 663773 w 1852046"/>
                <a:gd name="connsiteY517" fmla="*/ 407130 h 534219"/>
                <a:gd name="connsiteX518" fmla="*/ 665112 w 1852046"/>
                <a:gd name="connsiteY518" fmla="*/ 405361 h 534219"/>
                <a:gd name="connsiteX519" fmla="*/ 666451 w 1852046"/>
                <a:gd name="connsiteY519" fmla="*/ 406245 h 534219"/>
                <a:gd name="connsiteX520" fmla="*/ 667790 w 1852046"/>
                <a:gd name="connsiteY520" fmla="*/ 408235 h 534219"/>
                <a:gd name="connsiteX521" fmla="*/ 668906 w 1852046"/>
                <a:gd name="connsiteY521" fmla="*/ 409782 h 534219"/>
                <a:gd name="connsiteX522" fmla="*/ 670246 w 1852046"/>
                <a:gd name="connsiteY522" fmla="*/ 409340 h 534219"/>
                <a:gd name="connsiteX523" fmla="*/ 671585 w 1852046"/>
                <a:gd name="connsiteY523" fmla="*/ 406688 h 534219"/>
                <a:gd name="connsiteX524" fmla="*/ 672924 w 1852046"/>
                <a:gd name="connsiteY524" fmla="*/ 402267 h 534219"/>
                <a:gd name="connsiteX525" fmla="*/ 674040 w 1852046"/>
                <a:gd name="connsiteY525" fmla="*/ 396741 h 534219"/>
                <a:gd name="connsiteX526" fmla="*/ 675379 w 1852046"/>
                <a:gd name="connsiteY526" fmla="*/ 390332 h 534219"/>
                <a:gd name="connsiteX527" fmla="*/ 676718 w 1852046"/>
                <a:gd name="connsiteY527" fmla="*/ 385911 h 534219"/>
                <a:gd name="connsiteX528" fmla="*/ 678057 w 1852046"/>
                <a:gd name="connsiteY528" fmla="*/ 384364 h 534219"/>
                <a:gd name="connsiteX529" fmla="*/ 679173 w 1852046"/>
                <a:gd name="connsiteY529" fmla="*/ 384806 h 534219"/>
                <a:gd name="connsiteX530" fmla="*/ 680512 w 1852046"/>
                <a:gd name="connsiteY530" fmla="*/ 386132 h 534219"/>
                <a:gd name="connsiteX531" fmla="*/ 681852 w 1852046"/>
                <a:gd name="connsiteY531" fmla="*/ 388121 h 534219"/>
                <a:gd name="connsiteX532" fmla="*/ 683191 w 1852046"/>
                <a:gd name="connsiteY532" fmla="*/ 391216 h 534219"/>
                <a:gd name="connsiteX533" fmla="*/ 684307 w 1852046"/>
                <a:gd name="connsiteY533" fmla="*/ 394752 h 534219"/>
                <a:gd name="connsiteX534" fmla="*/ 685646 w 1852046"/>
                <a:gd name="connsiteY534" fmla="*/ 398510 h 534219"/>
                <a:gd name="connsiteX535" fmla="*/ 686985 w 1852046"/>
                <a:gd name="connsiteY535" fmla="*/ 401825 h 534219"/>
                <a:gd name="connsiteX536" fmla="*/ 688324 w 1852046"/>
                <a:gd name="connsiteY536" fmla="*/ 404256 h 534219"/>
                <a:gd name="connsiteX537" fmla="*/ 689440 w 1852046"/>
                <a:gd name="connsiteY537" fmla="*/ 405361 h 534219"/>
                <a:gd name="connsiteX538" fmla="*/ 690779 w 1852046"/>
                <a:gd name="connsiteY538" fmla="*/ 404919 h 534219"/>
                <a:gd name="connsiteX539" fmla="*/ 692118 w 1852046"/>
                <a:gd name="connsiteY539" fmla="*/ 403151 h 534219"/>
                <a:gd name="connsiteX540" fmla="*/ 693458 w 1852046"/>
                <a:gd name="connsiteY540" fmla="*/ 399173 h 534219"/>
                <a:gd name="connsiteX541" fmla="*/ 694797 w 1852046"/>
                <a:gd name="connsiteY541" fmla="*/ 392100 h 534219"/>
                <a:gd name="connsiteX542" fmla="*/ 695913 w 1852046"/>
                <a:gd name="connsiteY542" fmla="*/ 384364 h 534219"/>
                <a:gd name="connsiteX543" fmla="*/ 697252 w 1852046"/>
                <a:gd name="connsiteY543" fmla="*/ 378617 h 534219"/>
                <a:gd name="connsiteX544" fmla="*/ 698591 w 1852046"/>
                <a:gd name="connsiteY544" fmla="*/ 376628 h 534219"/>
                <a:gd name="connsiteX545" fmla="*/ 699930 w 1852046"/>
                <a:gd name="connsiteY545" fmla="*/ 379280 h 534219"/>
                <a:gd name="connsiteX546" fmla="*/ 701046 w 1852046"/>
                <a:gd name="connsiteY546" fmla="*/ 383922 h 534219"/>
                <a:gd name="connsiteX547" fmla="*/ 702385 w 1852046"/>
                <a:gd name="connsiteY547" fmla="*/ 387016 h 534219"/>
                <a:gd name="connsiteX548" fmla="*/ 703724 w 1852046"/>
                <a:gd name="connsiteY548" fmla="*/ 393868 h 534219"/>
                <a:gd name="connsiteX549" fmla="*/ 705064 w 1852046"/>
                <a:gd name="connsiteY549" fmla="*/ 403814 h 534219"/>
                <a:gd name="connsiteX550" fmla="*/ 706179 w 1852046"/>
                <a:gd name="connsiteY550" fmla="*/ 413981 h 534219"/>
                <a:gd name="connsiteX551" fmla="*/ 707519 w 1852046"/>
                <a:gd name="connsiteY551" fmla="*/ 424591 h 534219"/>
                <a:gd name="connsiteX552" fmla="*/ 708858 w 1852046"/>
                <a:gd name="connsiteY552" fmla="*/ 433874 h 534219"/>
                <a:gd name="connsiteX553" fmla="*/ 710197 w 1852046"/>
                <a:gd name="connsiteY553" fmla="*/ 440283 h 534219"/>
                <a:gd name="connsiteX554" fmla="*/ 711313 w 1852046"/>
                <a:gd name="connsiteY554" fmla="*/ 443378 h 534219"/>
                <a:gd name="connsiteX555" fmla="*/ 712652 w 1852046"/>
                <a:gd name="connsiteY555" fmla="*/ 443157 h 534219"/>
                <a:gd name="connsiteX556" fmla="*/ 713991 w 1852046"/>
                <a:gd name="connsiteY556" fmla="*/ 440725 h 534219"/>
                <a:gd name="connsiteX557" fmla="*/ 715330 w 1852046"/>
                <a:gd name="connsiteY557" fmla="*/ 436968 h 534219"/>
                <a:gd name="connsiteX558" fmla="*/ 716669 w 1852046"/>
                <a:gd name="connsiteY558" fmla="*/ 432326 h 534219"/>
                <a:gd name="connsiteX559" fmla="*/ 717785 w 1852046"/>
                <a:gd name="connsiteY559" fmla="*/ 426359 h 534219"/>
                <a:gd name="connsiteX560" fmla="*/ 719125 w 1852046"/>
                <a:gd name="connsiteY560" fmla="*/ 419507 h 534219"/>
                <a:gd name="connsiteX561" fmla="*/ 720464 w 1852046"/>
                <a:gd name="connsiteY561" fmla="*/ 412655 h 534219"/>
                <a:gd name="connsiteX562" fmla="*/ 721803 w 1852046"/>
                <a:gd name="connsiteY562" fmla="*/ 406688 h 534219"/>
                <a:gd name="connsiteX563" fmla="*/ 722919 w 1852046"/>
                <a:gd name="connsiteY563" fmla="*/ 402267 h 534219"/>
                <a:gd name="connsiteX564" fmla="*/ 724258 w 1852046"/>
                <a:gd name="connsiteY564" fmla="*/ 396078 h 534219"/>
                <a:gd name="connsiteX565" fmla="*/ 725597 w 1852046"/>
                <a:gd name="connsiteY565" fmla="*/ 387900 h 534219"/>
                <a:gd name="connsiteX566" fmla="*/ 726936 w 1852046"/>
                <a:gd name="connsiteY566" fmla="*/ 379722 h 534219"/>
                <a:gd name="connsiteX567" fmla="*/ 728052 w 1852046"/>
                <a:gd name="connsiteY567" fmla="*/ 372871 h 534219"/>
                <a:gd name="connsiteX568" fmla="*/ 729391 w 1852046"/>
                <a:gd name="connsiteY568" fmla="*/ 367787 h 534219"/>
                <a:gd name="connsiteX569" fmla="*/ 730731 w 1852046"/>
                <a:gd name="connsiteY569" fmla="*/ 364251 h 534219"/>
                <a:gd name="connsiteX570" fmla="*/ 732070 w 1852046"/>
                <a:gd name="connsiteY570" fmla="*/ 361819 h 534219"/>
                <a:gd name="connsiteX571" fmla="*/ 733186 w 1852046"/>
                <a:gd name="connsiteY571" fmla="*/ 359609 h 534219"/>
                <a:gd name="connsiteX572" fmla="*/ 734525 w 1852046"/>
                <a:gd name="connsiteY572" fmla="*/ 358504 h 534219"/>
                <a:gd name="connsiteX573" fmla="*/ 735864 w 1852046"/>
                <a:gd name="connsiteY573" fmla="*/ 356957 h 534219"/>
                <a:gd name="connsiteX574" fmla="*/ 737203 w 1852046"/>
                <a:gd name="connsiteY574" fmla="*/ 354967 h 534219"/>
                <a:gd name="connsiteX575" fmla="*/ 738319 w 1852046"/>
                <a:gd name="connsiteY575" fmla="*/ 352315 h 534219"/>
                <a:gd name="connsiteX576" fmla="*/ 739658 w 1852046"/>
                <a:gd name="connsiteY576" fmla="*/ 348558 h 534219"/>
                <a:gd name="connsiteX577" fmla="*/ 740997 w 1852046"/>
                <a:gd name="connsiteY577" fmla="*/ 344358 h 534219"/>
                <a:gd name="connsiteX578" fmla="*/ 742337 w 1852046"/>
                <a:gd name="connsiteY578" fmla="*/ 340822 h 534219"/>
                <a:gd name="connsiteX579" fmla="*/ 743452 w 1852046"/>
                <a:gd name="connsiteY579" fmla="*/ 339275 h 534219"/>
                <a:gd name="connsiteX580" fmla="*/ 744792 w 1852046"/>
                <a:gd name="connsiteY580" fmla="*/ 341706 h 534219"/>
                <a:gd name="connsiteX581" fmla="*/ 746131 w 1852046"/>
                <a:gd name="connsiteY581" fmla="*/ 347011 h 534219"/>
                <a:gd name="connsiteX582" fmla="*/ 747470 w 1852046"/>
                <a:gd name="connsiteY582" fmla="*/ 354083 h 534219"/>
                <a:gd name="connsiteX583" fmla="*/ 748809 w 1852046"/>
                <a:gd name="connsiteY583" fmla="*/ 360051 h 534219"/>
                <a:gd name="connsiteX584" fmla="*/ 749925 w 1852046"/>
                <a:gd name="connsiteY584" fmla="*/ 362703 h 534219"/>
                <a:gd name="connsiteX585" fmla="*/ 751264 w 1852046"/>
                <a:gd name="connsiteY585" fmla="*/ 363145 h 534219"/>
                <a:gd name="connsiteX586" fmla="*/ 752603 w 1852046"/>
                <a:gd name="connsiteY586" fmla="*/ 362040 h 534219"/>
                <a:gd name="connsiteX587" fmla="*/ 753943 w 1852046"/>
                <a:gd name="connsiteY587" fmla="*/ 359167 h 534219"/>
                <a:gd name="connsiteX588" fmla="*/ 755058 w 1852046"/>
                <a:gd name="connsiteY588" fmla="*/ 355410 h 534219"/>
                <a:gd name="connsiteX589" fmla="*/ 756398 w 1852046"/>
                <a:gd name="connsiteY589" fmla="*/ 352536 h 534219"/>
                <a:gd name="connsiteX590" fmla="*/ 757737 w 1852046"/>
                <a:gd name="connsiteY590" fmla="*/ 350989 h 534219"/>
                <a:gd name="connsiteX591" fmla="*/ 759076 w 1852046"/>
                <a:gd name="connsiteY591" fmla="*/ 351210 h 534219"/>
                <a:gd name="connsiteX592" fmla="*/ 760192 w 1852046"/>
                <a:gd name="connsiteY592" fmla="*/ 354525 h 534219"/>
                <a:gd name="connsiteX593" fmla="*/ 761531 w 1852046"/>
                <a:gd name="connsiteY593" fmla="*/ 360272 h 534219"/>
                <a:gd name="connsiteX594" fmla="*/ 762870 w 1852046"/>
                <a:gd name="connsiteY594" fmla="*/ 365577 h 534219"/>
                <a:gd name="connsiteX595" fmla="*/ 764209 w 1852046"/>
                <a:gd name="connsiteY595" fmla="*/ 368450 h 534219"/>
                <a:gd name="connsiteX596" fmla="*/ 765325 w 1852046"/>
                <a:gd name="connsiteY596" fmla="*/ 368671 h 534219"/>
                <a:gd name="connsiteX597" fmla="*/ 766664 w 1852046"/>
                <a:gd name="connsiteY597" fmla="*/ 367566 h 534219"/>
                <a:gd name="connsiteX598" fmla="*/ 768004 w 1852046"/>
                <a:gd name="connsiteY598" fmla="*/ 365356 h 534219"/>
                <a:gd name="connsiteX599" fmla="*/ 769343 w 1852046"/>
                <a:gd name="connsiteY599" fmla="*/ 362482 h 534219"/>
                <a:gd name="connsiteX600" fmla="*/ 770459 w 1852046"/>
                <a:gd name="connsiteY600" fmla="*/ 362040 h 534219"/>
                <a:gd name="connsiteX601" fmla="*/ 771798 w 1852046"/>
                <a:gd name="connsiteY601" fmla="*/ 364030 h 534219"/>
                <a:gd name="connsiteX602" fmla="*/ 773137 w 1852046"/>
                <a:gd name="connsiteY602" fmla="*/ 367566 h 534219"/>
                <a:gd name="connsiteX603" fmla="*/ 774476 w 1852046"/>
                <a:gd name="connsiteY603" fmla="*/ 372871 h 534219"/>
                <a:gd name="connsiteX604" fmla="*/ 775815 w 1852046"/>
                <a:gd name="connsiteY604" fmla="*/ 378396 h 534219"/>
                <a:gd name="connsiteX605" fmla="*/ 776931 w 1852046"/>
                <a:gd name="connsiteY605" fmla="*/ 381270 h 534219"/>
                <a:gd name="connsiteX606" fmla="*/ 778270 w 1852046"/>
                <a:gd name="connsiteY606" fmla="*/ 381270 h 534219"/>
                <a:gd name="connsiteX607" fmla="*/ 779610 w 1852046"/>
                <a:gd name="connsiteY607" fmla="*/ 379722 h 534219"/>
                <a:gd name="connsiteX608" fmla="*/ 780949 w 1852046"/>
                <a:gd name="connsiteY608" fmla="*/ 376628 h 534219"/>
                <a:gd name="connsiteX609" fmla="*/ 782065 w 1852046"/>
                <a:gd name="connsiteY609" fmla="*/ 373755 h 534219"/>
                <a:gd name="connsiteX610" fmla="*/ 783404 w 1852046"/>
                <a:gd name="connsiteY610" fmla="*/ 370881 h 534219"/>
                <a:gd name="connsiteX611" fmla="*/ 784743 w 1852046"/>
                <a:gd name="connsiteY611" fmla="*/ 368671 h 534219"/>
                <a:gd name="connsiteX612" fmla="*/ 786082 w 1852046"/>
                <a:gd name="connsiteY612" fmla="*/ 366903 h 534219"/>
                <a:gd name="connsiteX613" fmla="*/ 787198 w 1852046"/>
                <a:gd name="connsiteY613" fmla="*/ 364251 h 534219"/>
                <a:gd name="connsiteX614" fmla="*/ 788537 w 1852046"/>
                <a:gd name="connsiteY614" fmla="*/ 360051 h 534219"/>
                <a:gd name="connsiteX615" fmla="*/ 789876 w 1852046"/>
                <a:gd name="connsiteY615" fmla="*/ 352757 h 534219"/>
                <a:gd name="connsiteX616" fmla="*/ 791216 w 1852046"/>
                <a:gd name="connsiteY616" fmla="*/ 342811 h 534219"/>
                <a:gd name="connsiteX617" fmla="*/ 792332 w 1852046"/>
                <a:gd name="connsiteY617" fmla="*/ 330434 h 534219"/>
                <a:gd name="connsiteX618" fmla="*/ 793671 w 1852046"/>
                <a:gd name="connsiteY618" fmla="*/ 317393 h 534219"/>
                <a:gd name="connsiteX619" fmla="*/ 795010 w 1852046"/>
                <a:gd name="connsiteY619" fmla="*/ 303468 h 534219"/>
                <a:gd name="connsiteX620" fmla="*/ 796349 w 1852046"/>
                <a:gd name="connsiteY620" fmla="*/ 287334 h 534219"/>
                <a:gd name="connsiteX621" fmla="*/ 797465 w 1852046"/>
                <a:gd name="connsiteY621" fmla="*/ 272967 h 534219"/>
                <a:gd name="connsiteX622" fmla="*/ 798804 w 1852046"/>
                <a:gd name="connsiteY622" fmla="*/ 261695 h 534219"/>
                <a:gd name="connsiteX623" fmla="*/ 800143 w 1852046"/>
                <a:gd name="connsiteY623" fmla="*/ 253296 h 534219"/>
                <a:gd name="connsiteX624" fmla="*/ 801482 w 1852046"/>
                <a:gd name="connsiteY624" fmla="*/ 247991 h 534219"/>
                <a:gd name="connsiteX625" fmla="*/ 802822 w 1852046"/>
                <a:gd name="connsiteY625" fmla="*/ 245118 h 534219"/>
                <a:gd name="connsiteX626" fmla="*/ 803938 w 1852046"/>
                <a:gd name="connsiteY626" fmla="*/ 242686 h 534219"/>
                <a:gd name="connsiteX627" fmla="*/ 805277 w 1852046"/>
                <a:gd name="connsiteY627" fmla="*/ 240697 h 534219"/>
                <a:gd name="connsiteX628" fmla="*/ 806616 w 1852046"/>
                <a:gd name="connsiteY628" fmla="*/ 240255 h 534219"/>
                <a:gd name="connsiteX629" fmla="*/ 807955 w 1852046"/>
                <a:gd name="connsiteY629" fmla="*/ 241802 h 534219"/>
                <a:gd name="connsiteX630" fmla="*/ 809071 w 1852046"/>
                <a:gd name="connsiteY630" fmla="*/ 244012 h 534219"/>
                <a:gd name="connsiteX631" fmla="*/ 810410 w 1852046"/>
                <a:gd name="connsiteY631" fmla="*/ 246002 h 534219"/>
                <a:gd name="connsiteX632" fmla="*/ 811749 w 1852046"/>
                <a:gd name="connsiteY632" fmla="*/ 248433 h 534219"/>
                <a:gd name="connsiteX633" fmla="*/ 813088 w 1852046"/>
                <a:gd name="connsiteY633" fmla="*/ 251306 h 534219"/>
                <a:gd name="connsiteX634" fmla="*/ 814204 w 1852046"/>
                <a:gd name="connsiteY634" fmla="*/ 255064 h 534219"/>
                <a:gd name="connsiteX635" fmla="*/ 815544 w 1852046"/>
                <a:gd name="connsiteY635" fmla="*/ 260147 h 534219"/>
                <a:gd name="connsiteX636" fmla="*/ 816883 w 1852046"/>
                <a:gd name="connsiteY636" fmla="*/ 266115 h 534219"/>
                <a:gd name="connsiteX637" fmla="*/ 818222 w 1852046"/>
                <a:gd name="connsiteY637" fmla="*/ 270978 h 534219"/>
                <a:gd name="connsiteX638" fmla="*/ 819338 w 1852046"/>
                <a:gd name="connsiteY638" fmla="*/ 273630 h 534219"/>
                <a:gd name="connsiteX639" fmla="*/ 820677 w 1852046"/>
                <a:gd name="connsiteY639" fmla="*/ 275840 h 534219"/>
                <a:gd name="connsiteX640" fmla="*/ 822016 w 1852046"/>
                <a:gd name="connsiteY640" fmla="*/ 279598 h 534219"/>
                <a:gd name="connsiteX641" fmla="*/ 823355 w 1852046"/>
                <a:gd name="connsiteY641" fmla="*/ 283797 h 534219"/>
                <a:gd name="connsiteX642" fmla="*/ 824471 w 1852046"/>
                <a:gd name="connsiteY642" fmla="*/ 288439 h 534219"/>
                <a:gd name="connsiteX643" fmla="*/ 825810 w 1852046"/>
                <a:gd name="connsiteY643" fmla="*/ 292417 h 534219"/>
                <a:gd name="connsiteX644" fmla="*/ 827149 w 1852046"/>
                <a:gd name="connsiteY644" fmla="*/ 295069 h 534219"/>
                <a:gd name="connsiteX645" fmla="*/ 828489 w 1852046"/>
                <a:gd name="connsiteY645" fmla="*/ 295954 h 534219"/>
                <a:gd name="connsiteX646" fmla="*/ 829605 w 1852046"/>
                <a:gd name="connsiteY646" fmla="*/ 293743 h 534219"/>
                <a:gd name="connsiteX647" fmla="*/ 830944 w 1852046"/>
                <a:gd name="connsiteY647" fmla="*/ 289323 h 534219"/>
                <a:gd name="connsiteX648" fmla="*/ 832283 w 1852046"/>
                <a:gd name="connsiteY648" fmla="*/ 283576 h 534219"/>
                <a:gd name="connsiteX649" fmla="*/ 833622 w 1852046"/>
                <a:gd name="connsiteY649" fmla="*/ 277166 h 534219"/>
                <a:gd name="connsiteX650" fmla="*/ 834961 w 1852046"/>
                <a:gd name="connsiteY650" fmla="*/ 270536 h 534219"/>
                <a:gd name="connsiteX651" fmla="*/ 836077 w 1852046"/>
                <a:gd name="connsiteY651" fmla="*/ 263684 h 534219"/>
                <a:gd name="connsiteX652" fmla="*/ 837416 w 1852046"/>
                <a:gd name="connsiteY652" fmla="*/ 256611 h 534219"/>
                <a:gd name="connsiteX653" fmla="*/ 838755 w 1852046"/>
                <a:gd name="connsiteY653" fmla="*/ 248433 h 534219"/>
                <a:gd name="connsiteX654" fmla="*/ 840095 w 1852046"/>
                <a:gd name="connsiteY654" fmla="*/ 239150 h 534219"/>
                <a:gd name="connsiteX655" fmla="*/ 841211 w 1852046"/>
                <a:gd name="connsiteY655" fmla="*/ 229425 h 534219"/>
                <a:gd name="connsiteX656" fmla="*/ 842550 w 1852046"/>
                <a:gd name="connsiteY656" fmla="*/ 219700 h 534219"/>
                <a:gd name="connsiteX657" fmla="*/ 843889 w 1852046"/>
                <a:gd name="connsiteY657" fmla="*/ 209532 h 534219"/>
                <a:gd name="connsiteX658" fmla="*/ 845228 w 1852046"/>
                <a:gd name="connsiteY658" fmla="*/ 198702 h 534219"/>
                <a:gd name="connsiteX659" fmla="*/ 846344 w 1852046"/>
                <a:gd name="connsiteY659" fmla="*/ 187651 h 534219"/>
                <a:gd name="connsiteX660" fmla="*/ 847683 w 1852046"/>
                <a:gd name="connsiteY660" fmla="*/ 178368 h 534219"/>
                <a:gd name="connsiteX661" fmla="*/ 849022 w 1852046"/>
                <a:gd name="connsiteY661" fmla="*/ 173284 h 534219"/>
                <a:gd name="connsiteX662" fmla="*/ 850361 w 1852046"/>
                <a:gd name="connsiteY662" fmla="*/ 172179 h 534219"/>
                <a:gd name="connsiteX663" fmla="*/ 851477 w 1852046"/>
                <a:gd name="connsiteY663" fmla="*/ 173947 h 534219"/>
                <a:gd name="connsiteX664" fmla="*/ 852817 w 1852046"/>
                <a:gd name="connsiteY664" fmla="*/ 179915 h 534219"/>
                <a:gd name="connsiteX665" fmla="*/ 854156 w 1852046"/>
                <a:gd name="connsiteY665" fmla="*/ 188093 h 534219"/>
                <a:gd name="connsiteX666" fmla="*/ 855495 w 1852046"/>
                <a:gd name="connsiteY666" fmla="*/ 196713 h 534219"/>
                <a:gd name="connsiteX667" fmla="*/ 856611 w 1852046"/>
                <a:gd name="connsiteY667" fmla="*/ 205333 h 534219"/>
                <a:gd name="connsiteX668" fmla="*/ 857950 w 1852046"/>
                <a:gd name="connsiteY668" fmla="*/ 214395 h 534219"/>
                <a:gd name="connsiteX669" fmla="*/ 859289 w 1852046"/>
                <a:gd name="connsiteY669" fmla="*/ 224341 h 534219"/>
                <a:gd name="connsiteX670" fmla="*/ 860628 w 1852046"/>
                <a:gd name="connsiteY670" fmla="*/ 231635 h 534219"/>
                <a:gd name="connsiteX671" fmla="*/ 861967 w 1852046"/>
                <a:gd name="connsiteY671" fmla="*/ 236719 h 534219"/>
                <a:gd name="connsiteX672" fmla="*/ 863083 w 1852046"/>
                <a:gd name="connsiteY672" fmla="*/ 239371 h 534219"/>
                <a:gd name="connsiteX673" fmla="*/ 864423 w 1852046"/>
                <a:gd name="connsiteY673" fmla="*/ 239371 h 534219"/>
                <a:gd name="connsiteX674" fmla="*/ 865762 w 1852046"/>
                <a:gd name="connsiteY674" fmla="*/ 237161 h 534219"/>
                <a:gd name="connsiteX675" fmla="*/ 867101 w 1852046"/>
                <a:gd name="connsiteY675" fmla="*/ 233403 h 534219"/>
                <a:gd name="connsiteX676" fmla="*/ 868217 w 1852046"/>
                <a:gd name="connsiteY676" fmla="*/ 228762 h 534219"/>
                <a:gd name="connsiteX677" fmla="*/ 869556 w 1852046"/>
                <a:gd name="connsiteY677" fmla="*/ 222794 h 534219"/>
                <a:gd name="connsiteX678" fmla="*/ 870895 w 1852046"/>
                <a:gd name="connsiteY678" fmla="*/ 215279 h 534219"/>
                <a:gd name="connsiteX679" fmla="*/ 872234 w 1852046"/>
                <a:gd name="connsiteY679" fmla="*/ 207543 h 534219"/>
                <a:gd name="connsiteX680" fmla="*/ 873350 w 1852046"/>
                <a:gd name="connsiteY680" fmla="*/ 201797 h 534219"/>
                <a:gd name="connsiteX681" fmla="*/ 874689 w 1852046"/>
                <a:gd name="connsiteY681" fmla="*/ 200028 h 534219"/>
                <a:gd name="connsiteX682" fmla="*/ 876029 w 1852046"/>
                <a:gd name="connsiteY682" fmla="*/ 202902 h 534219"/>
                <a:gd name="connsiteX683" fmla="*/ 877368 w 1852046"/>
                <a:gd name="connsiteY683" fmla="*/ 208869 h 534219"/>
                <a:gd name="connsiteX684" fmla="*/ 878484 w 1852046"/>
                <a:gd name="connsiteY684" fmla="*/ 218152 h 534219"/>
                <a:gd name="connsiteX685" fmla="*/ 879823 w 1852046"/>
                <a:gd name="connsiteY685" fmla="*/ 230972 h 534219"/>
                <a:gd name="connsiteX686" fmla="*/ 881162 w 1852046"/>
                <a:gd name="connsiteY686" fmla="*/ 246002 h 534219"/>
                <a:gd name="connsiteX687" fmla="*/ 882501 w 1852046"/>
                <a:gd name="connsiteY687" fmla="*/ 261031 h 534219"/>
                <a:gd name="connsiteX688" fmla="*/ 883617 w 1852046"/>
                <a:gd name="connsiteY688" fmla="*/ 274514 h 534219"/>
                <a:gd name="connsiteX689" fmla="*/ 884956 w 1852046"/>
                <a:gd name="connsiteY689" fmla="*/ 285565 h 534219"/>
                <a:gd name="connsiteX690" fmla="*/ 886295 w 1852046"/>
                <a:gd name="connsiteY690" fmla="*/ 294848 h 534219"/>
                <a:gd name="connsiteX691" fmla="*/ 887635 w 1852046"/>
                <a:gd name="connsiteY691" fmla="*/ 302805 h 534219"/>
                <a:gd name="connsiteX692" fmla="*/ 888974 w 1852046"/>
                <a:gd name="connsiteY692" fmla="*/ 310099 h 534219"/>
                <a:gd name="connsiteX693" fmla="*/ 890090 w 1852046"/>
                <a:gd name="connsiteY693" fmla="*/ 316067 h 534219"/>
                <a:gd name="connsiteX694" fmla="*/ 891429 w 1852046"/>
                <a:gd name="connsiteY694" fmla="*/ 320708 h 534219"/>
                <a:gd name="connsiteX695" fmla="*/ 892768 w 1852046"/>
                <a:gd name="connsiteY695" fmla="*/ 323803 h 534219"/>
                <a:gd name="connsiteX696" fmla="*/ 894107 w 1852046"/>
                <a:gd name="connsiteY696" fmla="*/ 325571 h 534219"/>
                <a:gd name="connsiteX697" fmla="*/ 895223 w 1852046"/>
                <a:gd name="connsiteY697" fmla="*/ 326455 h 534219"/>
                <a:gd name="connsiteX698" fmla="*/ 896562 w 1852046"/>
                <a:gd name="connsiteY698" fmla="*/ 325350 h 534219"/>
                <a:gd name="connsiteX699" fmla="*/ 897901 w 1852046"/>
                <a:gd name="connsiteY699" fmla="*/ 322035 h 534219"/>
                <a:gd name="connsiteX700" fmla="*/ 899241 w 1852046"/>
                <a:gd name="connsiteY700" fmla="*/ 315846 h 534219"/>
                <a:gd name="connsiteX701" fmla="*/ 900356 w 1852046"/>
                <a:gd name="connsiteY701" fmla="*/ 307668 h 534219"/>
                <a:gd name="connsiteX702" fmla="*/ 901696 w 1852046"/>
                <a:gd name="connsiteY702" fmla="*/ 299490 h 534219"/>
                <a:gd name="connsiteX703" fmla="*/ 903035 w 1852046"/>
                <a:gd name="connsiteY703" fmla="*/ 291312 h 534219"/>
                <a:gd name="connsiteX704" fmla="*/ 904374 w 1852046"/>
                <a:gd name="connsiteY704" fmla="*/ 283576 h 534219"/>
                <a:gd name="connsiteX705" fmla="*/ 905490 w 1852046"/>
                <a:gd name="connsiteY705" fmla="*/ 275398 h 534219"/>
                <a:gd name="connsiteX706" fmla="*/ 906829 w 1852046"/>
                <a:gd name="connsiteY706" fmla="*/ 266115 h 534219"/>
                <a:gd name="connsiteX707" fmla="*/ 908168 w 1852046"/>
                <a:gd name="connsiteY707" fmla="*/ 255727 h 534219"/>
                <a:gd name="connsiteX708" fmla="*/ 909507 w 1852046"/>
                <a:gd name="connsiteY708" fmla="*/ 245118 h 534219"/>
                <a:gd name="connsiteX709" fmla="*/ 910623 w 1852046"/>
                <a:gd name="connsiteY709" fmla="*/ 235835 h 534219"/>
                <a:gd name="connsiteX710" fmla="*/ 911962 w 1852046"/>
                <a:gd name="connsiteY710" fmla="*/ 227657 h 534219"/>
                <a:gd name="connsiteX711" fmla="*/ 913302 w 1852046"/>
                <a:gd name="connsiteY711" fmla="*/ 220805 h 534219"/>
                <a:gd name="connsiteX712" fmla="*/ 914641 w 1852046"/>
                <a:gd name="connsiteY712" fmla="*/ 215942 h 534219"/>
                <a:gd name="connsiteX713" fmla="*/ 915757 w 1852046"/>
                <a:gd name="connsiteY713" fmla="*/ 211964 h 534219"/>
                <a:gd name="connsiteX714" fmla="*/ 917096 w 1852046"/>
                <a:gd name="connsiteY714" fmla="*/ 207764 h 534219"/>
                <a:gd name="connsiteX715" fmla="*/ 918435 w 1852046"/>
                <a:gd name="connsiteY715" fmla="*/ 201797 h 534219"/>
                <a:gd name="connsiteX716" fmla="*/ 919774 w 1852046"/>
                <a:gd name="connsiteY716" fmla="*/ 193398 h 534219"/>
                <a:gd name="connsiteX717" fmla="*/ 921113 w 1852046"/>
                <a:gd name="connsiteY717" fmla="*/ 183451 h 534219"/>
                <a:gd name="connsiteX718" fmla="*/ 922229 w 1852046"/>
                <a:gd name="connsiteY718" fmla="*/ 175052 h 534219"/>
                <a:gd name="connsiteX719" fmla="*/ 923568 w 1852046"/>
                <a:gd name="connsiteY719" fmla="*/ 167317 h 534219"/>
                <a:gd name="connsiteX720" fmla="*/ 924908 w 1852046"/>
                <a:gd name="connsiteY720" fmla="*/ 158254 h 534219"/>
                <a:gd name="connsiteX721" fmla="*/ 926247 w 1852046"/>
                <a:gd name="connsiteY721" fmla="*/ 146982 h 534219"/>
                <a:gd name="connsiteX722" fmla="*/ 927363 w 1852046"/>
                <a:gd name="connsiteY722" fmla="*/ 136815 h 534219"/>
                <a:gd name="connsiteX723" fmla="*/ 928702 w 1852046"/>
                <a:gd name="connsiteY723" fmla="*/ 130626 h 534219"/>
                <a:gd name="connsiteX724" fmla="*/ 930041 w 1852046"/>
                <a:gd name="connsiteY724" fmla="*/ 130184 h 534219"/>
                <a:gd name="connsiteX725" fmla="*/ 931380 w 1852046"/>
                <a:gd name="connsiteY725" fmla="*/ 135047 h 534219"/>
                <a:gd name="connsiteX726" fmla="*/ 932496 w 1852046"/>
                <a:gd name="connsiteY726" fmla="*/ 143888 h 534219"/>
                <a:gd name="connsiteX727" fmla="*/ 933835 w 1852046"/>
                <a:gd name="connsiteY727" fmla="*/ 154939 h 534219"/>
                <a:gd name="connsiteX728" fmla="*/ 935174 w 1852046"/>
                <a:gd name="connsiteY728" fmla="*/ 166874 h 534219"/>
                <a:gd name="connsiteX729" fmla="*/ 936514 w 1852046"/>
                <a:gd name="connsiteY729" fmla="*/ 178810 h 534219"/>
                <a:gd name="connsiteX730" fmla="*/ 937630 w 1852046"/>
                <a:gd name="connsiteY730" fmla="*/ 188977 h 534219"/>
                <a:gd name="connsiteX731" fmla="*/ 938969 w 1852046"/>
                <a:gd name="connsiteY731" fmla="*/ 196050 h 534219"/>
                <a:gd name="connsiteX732" fmla="*/ 940308 w 1852046"/>
                <a:gd name="connsiteY732" fmla="*/ 200028 h 534219"/>
                <a:gd name="connsiteX733" fmla="*/ 941647 w 1852046"/>
                <a:gd name="connsiteY733" fmla="*/ 202681 h 534219"/>
                <a:gd name="connsiteX734" fmla="*/ 942763 w 1852046"/>
                <a:gd name="connsiteY734" fmla="*/ 204007 h 534219"/>
                <a:gd name="connsiteX735" fmla="*/ 944102 w 1852046"/>
                <a:gd name="connsiteY735" fmla="*/ 203344 h 534219"/>
                <a:gd name="connsiteX736" fmla="*/ 945441 w 1852046"/>
                <a:gd name="connsiteY736" fmla="*/ 201355 h 534219"/>
                <a:gd name="connsiteX737" fmla="*/ 946780 w 1852046"/>
                <a:gd name="connsiteY737" fmla="*/ 199807 h 534219"/>
                <a:gd name="connsiteX738" fmla="*/ 948120 w 1852046"/>
                <a:gd name="connsiteY738" fmla="*/ 198481 h 534219"/>
                <a:gd name="connsiteX739" fmla="*/ 949235 w 1852046"/>
                <a:gd name="connsiteY739" fmla="*/ 196934 h 534219"/>
                <a:gd name="connsiteX740" fmla="*/ 950575 w 1852046"/>
                <a:gd name="connsiteY740" fmla="*/ 192735 h 534219"/>
                <a:gd name="connsiteX741" fmla="*/ 951914 w 1852046"/>
                <a:gd name="connsiteY741" fmla="*/ 187209 h 534219"/>
                <a:gd name="connsiteX742" fmla="*/ 953253 w 1852046"/>
                <a:gd name="connsiteY742" fmla="*/ 181241 h 534219"/>
                <a:gd name="connsiteX743" fmla="*/ 954369 w 1852046"/>
                <a:gd name="connsiteY743" fmla="*/ 175273 h 534219"/>
                <a:gd name="connsiteX744" fmla="*/ 955708 w 1852046"/>
                <a:gd name="connsiteY744" fmla="*/ 168422 h 534219"/>
                <a:gd name="connsiteX745" fmla="*/ 957047 w 1852046"/>
                <a:gd name="connsiteY745" fmla="*/ 159581 h 534219"/>
                <a:gd name="connsiteX746" fmla="*/ 958386 w 1852046"/>
                <a:gd name="connsiteY746" fmla="*/ 149192 h 534219"/>
                <a:gd name="connsiteX747" fmla="*/ 959502 w 1852046"/>
                <a:gd name="connsiteY747" fmla="*/ 139467 h 534219"/>
                <a:gd name="connsiteX748" fmla="*/ 960841 w 1852046"/>
                <a:gd name="connsiteY748" fmla="*/ 131289 h 534219"/>
                <a:gd name="connsiteX749" fmla="*/ 962181 w 1852046"/>
                <a:gd name="connsiteY749" fmla="*/ 125764 h 534219"/>
                <a:gd name="connsiteX750" fmla="*/ 963520 w 1852046"/>
                <a:gd name="connsiteY750" fmla="*/ 123995 h 534219"/>
                <a:gd name="connsiteX751" fmla="*/ 964636 w 1852046"/>
                <a:gd name="connsiteY751" fmla="*/ 125322 h 534219"/>
                <a:gd name="connsiteX752" fmla="*/ 965975 w 1852046"/>
                <a:gd name="connsiteY752" fmla="*/ 127753 h 534219"/>
                <a:gd name="connsiteX753" fmla="*/ 967314 w 1852046"/>
                <a:gd name="connsiteY753" fmla="*/ 130626 h 534219"/>
                <a:gd name="connsiteX754" fmla="*/ 968653 w 1852046"/>
                <a:gd name="connsiteY754" fmla="*/ 132615 h 534219"/>
                <a:gd name="connsiteX755" fmla="*/ 969769 w 1852046"/>
                <a:gd name="connsiteY755" fmla="*/ 133279 h 534219"/>
                <a:gd name="connsiteX756" fmla="*/ 971108 w 1852046"/>
                <a:gd name="connsiteY756" fmla="*/ 133279 h 534219"/>
                <a:gd name="connsiteX757" fmla="*/ 972447 w 1852046"/>
                <a:gd name="connsiteY757" fmla="*/ 133279 h 534219"/>
                <a:gd name="connsiteX758" fmla="*/ 973787 w 1852046"/>
                <a:gd name="connsiteY758" fmla="*/ 133500 h 534219"/>
                <a:gd name="connsiteX759" fmla="*/ 975126 w 1852046"/>
                <a:gd name="connsiteY759" fmla="*/ 133942 h 534219"/>
                <a:gd name="connsiteX760" fmla="*/ 976242 w 1852046"/>
                <a:gd name="connsiteY760" fmla="*/ 134384 h 534219"/>
                <a:gd name="connsiteX761" fmla="*/ 977581 w 1852046"/>
                <a:gd name="connsiteY761" fmla="*/ 136373 h 534219"/>
                <a:gd name="connsiteX762" fmla="*/ 978920 w 1852046"/>
                <a:gd name="connsiteY762" fmla="*/ 139909 h 534219"/>
                <a:gd name="connsiteX763" fmla="*/ 980259 w 1852046"/>
                <a:gd name="connsiteY763" fmla="*/ 142783 h 534219"/>
                <a:gd name="connsiteX764" fmla="*/ 981375 w 1852046"/>
                <a:gd name="connsiteY764" fmla="*/ 143888 h 534219"/>
                <a:gd name="connsiteX765" fmla="*/ 982714 w 1852046"/>
                <a:gd name="connsiteY765" fmla="*/ 144551 h 534219"/>
                <a:gd name="connsiteX766" fmla="*/ 984053 w 1852046"/>
                <a:gd name="connsiteY766" fmla="*/ 144993 h 534219"/>
                <a:gd name="connsiteX767" fmla="*/ 985393 w 1852046"/>
                <a:gd name="connsiteY767" fmla="*/ 143446 h 534219"/>
                <a:gd name="connsiteX768" fmla="*/ 986509 w 1852046"/>
                <a:gd name="connsiteY768" fmla="*/ 139909 h 534219"/>
                <a:gd name="connsiteX769" fmla="*/ 987848 w 1852046"/>
                <a:gd name="connsiteY769" fmla="*/ 138583 h 534219"/>
                <a:gd name="connsiteX770" fmla="*/ 989187 w 1852046"/>
                <a:gd name="connsiteY770" fmla="*/ 142120 h 534219"/>
                <a:gd name="connsiteX771" fmla="*/ 990526 w 1852046"/>
                <a:gd name="connsiteY771" fmla="*/ 145656 h 534219"/>
                <a:gd name="connsiteX772" fmla="*/ 991642 w 1852046"/>
                <a:gd name="connsiteY772" fmla="*/ 146098 h 534219"/>
                <a:gd name="connsiteX773" fmla="*/ 992981 w 1852046"/>
                <a:gd name="connsiteY773" fmla="*/ 143446 h 534219"/>
                <a:gd name="connsiteX774" fmla="*/ 994320 w 1852046"/>
                <a:gd name="connsiteY774" fmla="*/ 137257 h 534219"/>
                <a:gd name="connsiteX775" fmla="*/ 995659 w 1852046"/>
                <a:gd name="connsiteY775" fmla="*/ 129963 h 534219"/>
                <a:gd name="connsiteX776" fmla="*/ 996775 w 1852046"/>
                <a:gd name="connsiteY776" fmla="*/ 122669 h 534219"/>
                <a:gd name="connsiteX777" fmla="*/ 998115 w 1852046"/>
                <a:gd name="connsiteY777" fmla="*/ 116260 h 534219"/>
                <a:gd name="connsiteX778" fmla="*/ 999454 w 1852046"/>
                <a:gd name="connsiteY778" fmla="*/ 111397 h 534219"/>
                <a:gd name="connsiteX779" fmla="*/ 1000793 w 1852046"/>
                <a:gd name="connsiteY779" fmla="*/ 109187 h 534219"/>
                <a:gd name="connsiteX780" fmla="*/ 1002132 w 1852046"/>
                <a:gd name="connsiteY780" fmla="*/ 109629 h 534219"/>
                <a:gd name="connsiteX781" fmla="*/ 1003248 w 1852046"/>
                <a:gd name="connsiteY781" fmla="*/ 109408 h 534219"/>
                <a:gd name="connsiteX782" fmla="*/ 1004587 w 1852046"/>
                <a:gd name="connsiteY782" fmla="*/ 108303 h 534219"/>
                <a:gd name="connsiteX783" fmla="*/ 1005926 w 1852046"/>
                <a:gd name="connsiteY783" fmla="*/ 103219 h 534219"/>
                <a:gd name="connsiteX784" fmla="*/ 1007265 w 1852046"/>
                <a:gd name="connsiteY784" fmla="*/ 96367 h 534219"/>
                <a:gd name="connsiteX785" fmla="*/ 1008381 w 1852046"/>
                <a:gd name="connsiteY785" fmla="*/ 90842 h 534219"/>
                <a:gd name="connsiteX786" fmla="*/ 1009721 w 1852046"/>
                <a:gd name="connsiteY786" fmla="*/ 88410 h 534219"/>
                <a:gd name="connsiteX787" fmla="*/ 1011060 w 1852046"/>
                <a:gd name="connsiteY787" fmla="*/ 87526 h 534219"/>
                <a:gd name="connsiteX788" fmla="*/ 1012399 w 1852046"/>
                <a:gd name="connsiteY788" fmla="*/ 85758 h 534219"/>
                <a:gd name="connsiteX789" fmla="*/ 1013515 w 1852046"/>
                <a:gd name="connsiteY789" fmla="*/ 80453 h 534219"/>
                <a:gd name="connsiteX790" fmla="*/ 1014854 w 1852046"/>
                <a:gd name="connsiteY790" fmla="*/ 74707 h 534219"/>
                <a:gd name="connsiteX791" fmla="*/ 1016193 w 1852046"/>
                <a:gd name="connsiteY791" fmla="*/ 67413 h 534219"/>
                <a:gd name="connsiteX792" fmla="*/ 1017532 w 1852046"/>
                <a:gd name="connsiteY792" fmla="*/ 58572 h 534219"/>
                <a:gd name="connsiteX793" fmla="*/ 1018648 w 1852046"/>
                <a:gd name="connsiteY793" fmla="*/ 49068 h 534219"/>
                <a:gd name="connsiteX794" fmla="*/ 1019987 w 1852046"/>
                <a:gd name="connsiteY794" fmla="*/ 40448 h 534219"/>
                <a:gd name="connsiteX795" fmla="*/ 1021326 w 1852046"/>
                <a:gd name="connsiteY795" fmla="*/ 33817 h 534219"/>
                <a:gd name="connsiteX796" fmla="*/ 1022666 w 1852046"/>
                <a:gd name="connsiteY796" fmla="*/ 27407 h 534219"/>
                <a:gd name="connsiteX797" fmla="*/ 1023782 w 1852046"/>
                <a:gd name="connsiteY797" fmla="*/ 20555 h 534219"/>
                <a:gd name="connsiteX798" fmla="*/ 1025121 w 1852046"/>
                <a:gd name="connsiteY798" fmla="*/ 13925 h 534219"/>
                <a:gd name="connsiteX799" fmla="*/ 1026460 w 1852046"/>
                <a:gd name="connsiteY799" fmla="*/ 8178 h 534219"/>
                <a:gd name="connsiteX800" fmla="*/ 1027799 w 1852046"/>
                <a:gd name="connsiteY800" fmla="*/ 3978 h 534219"/>
                <a:gd name="connsiteX801" fmla="*/ 1028915 w 1852046"/>
                <a:gd name="connsiteY801" fmla="*/ 1547 h 534219"/>
                <a:gd name="connsiteX802" fmla="*/ 1030254 w 1852046"/>
                <a:gd name="connsiteY802" fmla="*/ 1326 h 534219"/>
                <a:gd name="connsiteX803" fmla="*/ 1031593 w 1852046"/>
                <a:gd name="connsiteY803" fmla="*/ 884 h 534219"/>
                <a:gd name="connsiteX804" fmla="*/ 1032932 w 1852046"/>
                <a:gd name="connsiteY804" fmla="*/ 0 h 534219"/>
                <a:gd name="connsiteX805" fmla="*/ 1034272 w 1852046"/>
                <a:gd name="connsiteY805" fmla="*/ 221 h 534219"/>
                <a:gd name="connsiteX806" fmla="*/ 1035388 w 1852046"/>
                <a:gd name="connsiteY806" fmla="*/ 1989 h 534219"/>
                <a:gd name="connsiteX807" fmla="*/ 1036727 w 1852046"/>
                <a:gd name="connsiteY807" fmla="*/ 5747 h 534219"/>
                <a:gd name="connsiteX808" fmla="*/ 1038066 w 1852046"/>
                <a:gd name="connsiteY808" fmla="*/ 10609 h 534219"/>
                <a:gd name="connsiteX809" fmla="*/ 1039405 w 1852046"/>
                <a:gd name="connsiteY809" fmla="*/ 17682 h 534219"/>
                <a:gd name="connsiteX810" fmla="*/ 1040521 w 1852046"/>
                <a:gd name="connsiteY810" fmla="*/ 27628 h 534219"/>
                <a:gd name="connsiteX811" fmla="*/ 1041860 w 1852046"/>
                <a:gd name="connsiteY811" fmla="*/ 41332 h 534219"/>
                <a:gd name="connsiteX812" fmla="*/ 1043199 w 1852046"/>
                <a:gd name="connsiteY812" fmla="*/ 56141 h 534219"/>
                <a:gd name="connsiteX813" fmla="*/ 1044538 w 1852046"/>
                <a:gd name="connsiteY813" fmla="*/ 68297 h 534219"/>
                <a:gd name="connsiteX814" fmla="*/ 1045654 w 1852046"/>
                <a:gd name="connsiteY814" fmla="*/ 77138 h 534219"/>
                <a:gd name="connsiteX815" fmla="*/ 1046994 w 1852046"/>
                <a:gd name="connsiteY815" fmla="*/ 83106 h 534219"/>
                <a:gd name="connsiteX816" fmla="*/ 1048333 w 1852046"/>
                <a:gd name="connsiteY816" fmla="*/ 87747 h 534219"/>
                <a:gd name="connsiteX817" fmla="*/ 1049672 w 1852046"/>
                <a:gd name="connsiteY817" fmla="*/ 89957 h 534219"/>
                <a:gd name="connsiteX818" fmla="*/ 1050788 w 1852046"/>
                <a:gd name="connsiteY818" fmla="*/ 89957 h 534219"/>
                <a:gd name="connsiteX819" fmla="*/ 1052127 w 1852046"/>
                <a:gd name="connsiteY819" fmla="*/ 89515 h 534219"/>
                <a:gd name="connsiteX820" fmla="*/ 1053466 w 1852046"/>
                <a:gd name="connsiteY820" fmla="*/ 89294 h 534219"/>
                <a:gd name="connsiteX821" fmla="*/ 1054805 w 1852046"/>
                <a:gd name="connsiteY821" fmla="*/ 89294 h 534219"/>
                <a:gd name="connsiteX822" fmla="*/ 1055921 w 1852046"/>
                <a:gd name="connsiteY822" fmla="*/ 89957 h 534219"/>
                <a:gd name="connsiteX823" fmla="*/ 1057260 w 1852046"/>
                <a:gd name="connsiteY823" fmla="*/ 91284 h 534219"/>
                <a:gd name="connsiteX824" fmla="*/ 1058600 w 1852046"/>
                <a:gd name="connsiteY824" fmla="*/ 94157 h 534219"/>
                <a:gd name="connsiteX825" fmla="*/ 1059939 w 1852046"/>
                <a:gd name="connsiteY825" fmla="*/ 99241 h 534219"/>
                <a:gd name="connsiteX826" fmla="*/ 1061278 w 1852046"/>
                <a:gd name="connsiteY826" fmla="*/ 104103 h 534219"/>
                <a:gd name="connsiteX827" fmla="*/ 1062394 w 1852046"/>
                <a:gd name="connsiteY827" fmla="*/ 108524 h 534219"/>
                <a:gd name="connsiteX828" fmla="*/ 1063733 w 1852046"/>
                <a:gd name="connsiteY828" fmla="*/ 112281 h 534219"/>
                <a:gd name="connsiteX829" fmla="*/ 1065072 w 1852046"/>
                <a:gd name="connsiteY829" fmla="*/ 116039 h 534219"/>
                <a:gd name="connsiteX830" fmla="*/ 1066411 w 1852046"/>
                <a:gd name="connsiteY830" fmla="*/ 120680 h 534219"/>
                <a:gd name="connsiteX831" fmla="*/ 1067527 w 1852046"/>
                <a:gd name="connsiteY831" fmla="*/ 125985 h 534219"/>
                <a:gd name="connsiteX832" fmla="*/ 1068866 w 1852046"/>
                <a:gd name="connsiteY832" fmla="*/ 131068 h 534219"/>
                <a:gd name="connsiteX833" fmla="*/ 1070206 w 1852046"/>
                <a:gd name="connsiteY833" fmla="*/ 135710 h 534219"/>
                <a:gd name="connsiteX834" fmla="*/ 1071545 w 1852046"/>
                <a:gd name="connsiteY834" fmla="*/ 139909 h 534219"/>
                <a:gd name="connsiteX835" fmla="*/ 1072661 w 1852046"/>
                <a:gd name="connsiteY835" fmla="*/ 145656 h 534219"/>
                <a:gd name="connsiteX836" fmla="*/ 1074000 w 1852046"/>
                <a:gd name="connsiteY836" fmla="*/ 151403 h 534219"/>
                <a:gd name="connsiteX837" fmla="*/ 1075339 w 1852046"/>
                <a:gd name="connsiteY837" fmla="*/ 156265 h 534219"/>
                <a:gd name="connsiteX838" fmla="*/ 1076678 w 1852046"/>
                <a:gd name="connsiteY838" fmla="*/ 159802 h 534219"/>
                <a:gd name="connsiteX839" fmla="*/ 1077794 w 1852046"/>
                <a:gd name="connsiteY839" fmla="*/ 162675 h 534219"/>
                <a:gd name="connsiteX840" fmla="*/ 1079133 w 1852046"/>
                <a:gd name="connsiteY840" fmla="*/ 166211 h 534219"/>
                <a:gd name="connsiteX841" fmla="*/ 1080472 w 1852046"/>
                <a:gd name="connsiteY841" fmla="*/ 171074 h 534219"/>
                <a:gd name="connsiteX842" fmla="*/ 1081812 w 1852046"/>
                <a:gd name="connsiteY842" fmla="*/ 176379 h 534219"/>
                <a:gd name="connsiteX843" fmla="*/ 1082928 w 1852046"/>
                <a:gd name="connsiteY843" fmla="*/ 183672 h 534219"/>
                <a:gd name="connsiteX844" fmla="*/ 1084267 w 1852046"/>
                <a:gd name="connsiteY844" fmla="*/ 192292 h 534219"/>
                <a:gd name="connsiteX845" fmla="*/ 1085606 w 1852046"/>
                <a:gd name="connsiteY845" fmla="*/ 200028 h 534219"/>
                <a:gd name="connsiteX846" fmla="*/ 1086945 w 1852046"/>
                <a:gd name="connsiteY846" fmla="*/ 205996 h 534219"/>
                <a:gd name="connsiteX847" fmla="*/ 1088284 w 1852046"/>
                <a:gd name="connsiteY847" fmla="*/ 209532 h 534219"/>
                <a:gd name="connsiteX848" fmla="*/ 1089400 w 1852046"/>
                <a:gd name="connsiteY848" fmla="*/ 211080 h 534219"/>
                <a:gd name="connsiteX849" fmla="*/ 1090739 w 1852046"/>
                <a:gd name="connsiteY849" fmla="*/ 211301 h 534219"/>
                <a:gd name="connsiteX850" fmla="*/ 1092078 w 1852046"/>
                <a:gd name="connsiteY850" fmla="*/ 210417 h 534219"/>
                <a:gd name="connsiteX851" fmla="*/ 1093418 w 1852046"/>
                <a:gd name="connsiteY851" fmla="*/ 210859 h 534219"/>
                <a:gd name="connsiteX852" fmla="*/ 1094534 w 1852046"/>
                <a:gd name="connsiteY852" fmla="*/ 212406 h 534219"/>
                <a:gd name="connsiteX853" fmla="*/ 1095873 w 1852046"/>
                <a:gd name="connsiteY853" fmla="*/ 214174 h 534219"/>
                <a:gd name="connsiteX854" fmla="*/ 1097212 w 1852046"/>
                <a:gd name="connsiteY854" fmla="*/ 215942 h 534219"/>
                <a:gd name="connsiteX855" fmla="*/ 1098551 w 1852046"/>
                <a:gd name="connsiteY855" fmla="*/ 216163 h 534219"/>
                <a:gd name="connsiteX856" fmla="*/ 1099667 w 1852046"/>
                <a:gd name="connsiteY856" fmla="*/ 213732 h 534219"/>
                <a:gd name="connsiteX857" fmla="*/ 1101006 w 1852046"/>
                <a:gd name="connsiteY857" fmla="*/ 208869 h 534219"/>
                <a:gd name="connsiteX858" fmla="*/ 1102345 w 1852046"/>
                <a:gd name="connsiteY858" fmla="*/ 199365 h 534219"/>
                <a:gd name="connsiteX859" fmla="*/ 1103684 w 1852046"/>
                <a:gd name="connsiteY859" fmla="*/ 186104 h 534219"/>
                <a:gd name="connsiteX860" fmla="*/ 1104800 w 1852046"/>
                <a:gd name="connsiteY860" fmla="*/ 168864 h 534219"/>
                <a:gd name="connsiteX861" fmla="*/ 1106139 w 1852046"/>
                <a:gd name="connsiteY861" fmla="*/ 148971 h 534219"/>
                <a:gd name="connsiteX862" fmla="*/ 1107479 w 1852046"/>
                <a:gd name="connsiteY862" fmla="*/ 129742 h 534219"/>
                <a:gd name="connsiteX863" fmla="*/ 1108818 w 1852046"/>
                <a:gd name="connsiteY863" fmla="*/ 113386 h 534219"/>
                <a:gd name="connsiteX864" fmla="*/ 1109934 w 1852046"/>
                <a:gd name="connsiteY864" fmla="*/ 97030 h 534219"/>
                <a:gd name="connsiteX865" fmla="*/ 1111273 w 1852046"/>
                <a:gd name="connsiteY865" fmla="*/ 81780 h 534219"/>
                <a:gd name="connsiteX866" fmla="*/ 1112612 w 1852046"/>
                <a:gd name="connsiteY866" fmla="*/ 73823 h 534219"/>
                <a:gd name="connsiteX867" fmla="*/ 1113951 w 1852046"/>
                <a:gd name="connsiteY867" fmla="*/ 70949 h 534219"/>
                <a:gd name="connsiteX868" fmla="*/ 1115067 w 1852046"/>
                <a:gd name="connsiteY868" fmla="*/ 71391 h 534219"/>
                <a:gd name="connsiteX869" fmla="*/ 1116406 w 1852046"/>
                <a:gd name="connsiteY869" fmla="*/ 74707 h 534219"/>
                <a:gd name="connsiteX870" fmla="*/ 1117745 w 1852046"/>
                <a:gd name="connsiteY870" fmla="*/ 80453 h 534219"/>
                <a:gd name="connsiteX871" fmla="*/ 1119085 w 1852046"/>
                <a:gd name="connsiteY871" fmla="*/ 89957 h 534219"/>
                <a:gd name="connsiteX872" fmla="*/ 1120424 w 1852046"/>
                <a:gd name="connsiteY872" fmla="*/ 102114 h 534219"/>
                <a:gd name="connsiteX873" fmla="*/ 1121540 w 1852046"/>
                <a:gd name="connsiteY873" fmla="*/ 114933 h 534219"/>
                <a:gd name="connsiteX874" fmla="*/ 1122879 w 1852046"/>
                <a:gd name="connsiteY874" fmla="*/ 129742 h 534219"/>
                <a:gd name="connsiteX875" fmla="*/ 1124218 w 1852046"/>
                <a:gd name="connsiteY875" fmla="*/ 142562 h 534219"/>
                <a:gd name="connsiteX876" fmla="*/ 1125557 w 1852046"/>
                <a:gd name="connsiteY876" fmla="*/ 152508 h 534219"/>
                <a:gd name="connsiteX877" fmla="*/ 1126673 w 1852046"/>
                <a:gd name="connsiteY877" fmla="*/ 160465 h 534219"/>
                <a:gd name="connsiteX878" fmla="*/ 1128012 w 1852046"/>
                <a:gd name="connsiteY878" fmla="*/ 168422 h 534219"/>
                <a:gd name="connsiteX879" fmla="*/ 1129351 w 1852046"/>
                <a:gd name="connsiteY879" fmla="*/ 173947 h 534219"/>
                <a:gd name="connsiteX880" fmla="*/ 1130691 w 1852046"/>
                <a:gd name="connsiteY880" fmla="*/ 178368 h 534219"/>
                <a:gd name="connsiteX881" fmla="*/ 1131807 w 1852046"/>
                <a:gd name="connsiteY881" fmla="*/ 183451 h 534219"/>
                <a:gd name="connsiteX882" fmla="*/ 1133146 w 1852046"/>
                <a:gd name="connsiteY882" fmla="*/ 188535 h 534219"/>
                <a:gd name="connsiteX883" fmla="*/ 1134485 w 1852046"/>
                <a:gd name="connsiteY883" fmla="*/ 189640 h 534219"/>
                <a:gd name="connsiteX884" fmla="*/ 1135824 w 1852046"/>
                <a:gd name="connsiteY884" fmla="*/ 187651 h 534219"/>
                <a:gd name="connsiteX885" fmla="*/ 1136940 w 1852046"/>
                <a:gd name="connsiteY885" fmla="*/ 183672 h 534219"/>
                <a:gd name="connsiteX886" fmla="*/ 1138279 w 1852046"/>
                <a:gd name="connsiteY886" fmla="*/ 179031 h 534219"/>
                <a:gd name="connsiteX887" fmla="*/ 1139618 w 1852046"/>
                <a:gd name="connsiteY887" fmla="*/ 175273 h 534219"/>
                <a:gd name="connsiteX888" fmla="*/ 1140957 w 1852046"/>
                <a:gd name="connsiteY888" fmla="*/ 171074 h 534219"/>
                <a:gd name="connsiteX889" fmla="*/ 1142073 w 1852046"/>
                <a:gd name="connsiteY889" fmla="*/ 166432 h 534219"/>
                <a:gd name="connsiteX890" fmla="*/ 1143413 w 1852046"/>
                <a:gd name="connsiteY890" fmla="*/ 162675 h 534219"/>
                <a:gd name="connsiteX891" fmla="*/ 1144752 w 1852046"/>
                <a:gd name="connsiteY891" fmla="*/ 161128 h 534219"/>
                <a:gd name="connsiteX892" fmla="*/ 1146091 w 1852046"/>
                <a:gd name="connsiteY892" fmla="*/ 162233 h 534219"/>
                <a:gd name="connsiteX893" fmla="*/ 1147430 w 1852046"/>
                <a:gd name="connsiteY893" fmla="*/ 164664 h 534219"/>
                <a:gd name="connsiteX894" fmla="*/ 1148546 w 1852046"/>
                <a:gd name="connsiteY894" fmla="*/ 166653 h 534219"/>
                <a:gd name="connsiteX895" fmla="*/ 1149885 w 1852046"/>
                <a:gd name="connsiteY895" fmla="*/ 168201 h 534219"/>
                <a:gd name="connsiteX896" fmla="*/ 1151224 w 1852046"/>
                <a:gd name="connsiteY896" fmla="*/ 170190 h 534219"/>
                <a:gd name="connsiteX897" fmla="*/ 1152563 w 1852046"/>
                <a:gd name="connsiteY897" fmla="*/ 171958 h 534219"/>
                <a:gd name="connsiteX898" fmla="*/ 1153679 w 1852046"/>
                <a:gd name="connsiteY898" fmla="*/ 173505 h 534219"/>
                <a:gd name="connsiteX899" fmla="*/ 1155019 w 1852046"/>
                <a:gd name="connsiteY899" fmla="*/ 175052 h 534219"/>
                <a:gd name="connsiteX900" fmla="*/ 1156358 w 1852046"/>
                <a:gd name="connsiteY900" fmla="*/ 178368 h 534219"/>
                <a:gd name="connsiteX901" fmla="*/ 1157697 w 1852046"/>
                <a:gd name="connsiteY901" fmla="*/ 183009 h 534219"/>
                <a:gd name="connsiteX902" fmla="*/ 1158813 w 1852046"/>
                <a:gd name="connsiteY902" fmla="*/ 186988 h 534219"/>
                <a:gd name="connsiteX903" fmla="*/ 1160152 w 1852046"/>
                <a:gd name="connsiteY903" fmla="*/ 190082 h 534219"/>
                <a:gd name="connsiteX904" fmla="*/ 1161491 w 1852046"/>
                <a:gd name="connsiteY904" fmla="*/ 194061 h 534219"/>
                <a:gd name="connsiteX905" fmla="*/ 1162830 w 1852046"/>
                <a:gd name="connsiteY905" fmla="*/ 200249 h 534219"/>
                <a:gd name="connsiteX906" fmla="*/ 1163946 w 1852046"/>
                <a:gd name="connsiteY906" fmla="*/ 206880 h 534219"/>
                <a:gd name="connsiteX907" fmla="*/ 1165285 w 1852046"/>
                <a:gd name="connsiteY907" fmla="*/ 213953 h 534219"/>
                <a:gd name="connsiteX908" fmla="*/ 1166625 w 1852046"/>
                <a:gd name="connsiteY908" fmla="*/ 220805 h 534219"/>
                <a:gd name="connsiteX909" fmla="*/ 1167964 w 1852046"/>
                <a:gd name="connsiteY909" fmla="*/ 226551 h 534219"/>
                <a:gd name="connsiteX910" fmla="*/ 1169080 w 1852046"/>
                <a:gd name="connsiteY910" fmla="*/ 231414 h 534219"/>
                <a:gd name="connsiteX911" fmla="*/ 1170419 w 1852046"/>
                <a:gd name="connsiteY911" fmla="*/ 235171 h 534219"/>
                <a:gd name="connsiteX912" fmla="*/ 1171758 w 1852046"/>
                <a:gd name="connsiteY912" fmla="*/ 239150 h 534219"/>
                <a:gd name="connsiteX913" fmla="*/ 1173097 w 1852046"/>
                <a:gd name="connsiteY913" fmla="*/ 244234 h 534219"/>
                <a:gd name="connsiteX914" fmla="*/ 1174436 w 1852046"/>
                <a:gd name="connsiteY914" fmla="*/ 249317 h 534219"/>
                <a:gd name="connsiteX915" fmla="*/ 1175552 w 1852046"/>
                <a:gd name="connsiteY915" fmla="*/ 253959 h 534219"/>
                <a:gd name="connsiteX916" fmla="*/ 1176891 w 1852046"/>
                <a:gd name="connsiteY916" fmla="*/ 257053 h 534219"/>
                <a:gd name="connsiteX917" fmla="*/ 1178231 w 1852046"/>
                <a:gd name="connsiteY917" fmla="*/ 258600 h 534219"/>
                <a:gd name="connsiteX918" fmla="*/ 1179570 w 1852046"/>
                <a:gd name="connsiteY918" fmla="*/ 260147 h 534219"/>
                <a:gd name="connsiteX919" fmla="*/ 1180686 w 1852046"/>
                <a:gd name="connsiteY919" fmla="*/ 261695 h 534219"/>
                <a:gd name="connsiteX920" fmla="*/ 1182025 w 1852046"/>
                <a:gd name="connsiteY920" fmla="*/ 262800 h 534219"/>
                <a:gd name="connsiteX921" fmla="*/ 1183364 w 1852046"/>
                <a:gd name="connsiteY921" fmla="*/ 265673 h 534219"/>
                <a:gd name="connsiteX922" fmla="*/ 1184703 w 1852046"/>
                <a:gd name="connsiteY922" fmla="*/ 270315 h 534219"/>
                <a:gd name="connsiteX923" fmla="*/ 1185819 w 1852046"/>
                <a:gd name="connsiteY923" fmla="*/ 275177 h 534219"/>
                <a:gd name="connsiteX924" fmla="*/ 1187158 w 1852046"/>
                <a:gd name="connsiteY924" fmla="*/ 279377 h 534219"/>
                <a:gd name="connsiteX925" fmla="*/ 1188497 w 1852046"/>
                <a:gd name="connsiteY925" fmla="*/ 282913 h 534219"/>
                <a:gd name="connsiteX926" fmla="*/ 1189836 w 1852046"/>
                <a:gd name="connsiteY926" fmla="*/ 286007 h 534219"/>
                <a:gd name="connsiteX927" fmla="*/ 1190952 w 1852046"/>
                <a:gd name="connsiteY927" fmla="*/ 288660 h 534219"/>
                <a:gd name="connsiteX928" fmla="*/ 1192292 w 1852046"/>
                <a:gd name="connsiteY928" fmla="*/ 290428 h 534219"/>
                <a:gd name="connsiteX929" fmla="*/ 1193631 w 1852046"/>
                <a:gd name="connsiteY929" fmla="*/ 290428 h 534219"/>
                <a:gd name="connsiteX930" fmla="*/ 1194970 w 1852046"/>
                <a:gd name="connsiteY930" fmla="*/ 288881 h 534219"/>
                <a:gd name="connsiteX931" fmla="*/ 1196086 w 1852046"/>
                <a:gd name="connsiteY931" fmla="*/ 287113 h 534219"/>
                <a:gd name="connsiteX932" fmla="*/ 1197425 w 1852046"/>
                <a:gd name="connsiteY932" fmla="*/ 286007 h 534219"/>
                <a:gd name="connsiteX933" fmla="*/ 1198764 w 1852046"/>
                <a:gd name="connsiteY933" fmla="*/ 284239 h 534219"/>
                <a:gd name="connsiteX934" fmla="*/ 1200103 w 1852046"/>
                <a:gd name="connsiteY934" fmla="*/ 283576 h 534219"/>
                <a:gd name="connsiteX935" fmla="*/ 1201219 w 1852046"/>
                <a:gd name="connsiteY935" fmla="*/ 285565 h 534219"/>
                <a:gd name="connsiteX936" fmla="*/ 1202558 w 1852046"/>
                <a:gd name="connsiteY936" fmla="*/ 288218 h 534219"/>
                <a:gd name="connsiteX937" fmla="*/ 1203898 w 1852046"/>
                <a:gd name="connsiteY937" fmla="*/ 289765 h 534219"/>
                <a:gd name="connsiteX938" fmla="*/ 1205237 w 1852046"/>
                <a:gd name="connsiteY938" fmla="*/ 290207 h 534219"/>
                <a:gd name="connsiteX939" fmla="*/ 1206576 w 1852046"/>
                <a:gd name="connsiteY939" fmla="*/ 290428 h 534219"/>
                <a:gd name="connsiteX940" fmla="*/ 1207692 w 1852046"/>
                <a:gd name="connsiteY940" fmla="*/ 289765 h 534219"/>
                <a:gd name="connsiteX941" fmla="*/ 1209031 w 1852046"/>
                <a:gd name="connsiteY941" fmla="*/ 286892 h 534219"/>
                <a:gd name="connsiteX942" fmla="*/ 1210370 w 1852046"/>
                <a:gd name="connsiteY942" fmla="*/ 285344 h 534219"/>
                <a:gd name="connsiteX943" fmla="*/ 1211709 w 1852046"/>
                <a:gd name="connsiteY943" fmla="*/ 284681 h 534219"/>
                <a:gd name="connsiteX944" fmla="*/ 1212825 w 1852046"/>
                <a:gd name="connsiteY944" fmla="*/ 286007 h 534219"/>
                <a:gd name="connsiteX945" fmla="*/ 1214164 w 1852046"/>
                <a:gd name="connsiteY945" fmla="*/ 289323 h 534219"/>
                <a:gd name="connsiteX946" fmla="*/ 1215504 w 1852046"/>
                <a:gd name="connsiteY946" fmla="*/ 294185 h 534219"/>
                <a:gd name="connsiteX947" fmla="*/ 1216843 w 1852046"/>
                <a:gd name="connsiteY947" fmla="*/ 301037 h 534219"/>
                <a:gd name="connsiteX948" fmla="*/ 1217959 w 1852046"/>
                <a:gd name="connsiteY948" fmla="*/ 308994 h 534219"/>
                <a:gd name="connsiteX949" fmla="*/ 1219298 w 1852046"/>
                <a:gd name="connsiteY949" fmla="*/ 316951 h 534219"/>
                <a:gd name="connsiteX950" fmla="*/ 1220637 w 1852046"/>
                <a:gd name="connsiteY950" fmla="*/ 322698 h 534219"/>
                <a:gd name="connsiteX951" fmla="*/ 1221976 w 1852046"/>
                <a:gd name="connsiteY951" fmla="*/ 326013 h 534219"/>
                <a:gd name="connsiteX952" fmla="*/ 1223092 w 1852046"/>
                <a:gd name="connsiteY952" fmla="*/ 328665 h 534219"/>
                <a:gd name="connsiteX953" fmla="*/ 1224431 w 1852046"/>
                <a:gd name="connsiteY953" fmla="*/ 331539 h 534219"/>
                <a:gd name="connsiteX954" fmla="*/ 1225770 w 1852046"/>
                <a:gd name="connsiteY954" fmla="*/ 334191 h 534219"/>
                <a:gd name="connsiteX955" fmla="*/ 1227110 w 1852046"/>
                <a:gd name="connsiteY955" fmla="*/ 336401 h 534219"/>
                <a:gd name="connsiteX956" fmla="*/ 1228226 w 1852046"/>
                <a:gd name="connsiteY956" fmla="*/ 335959 h 534219"/>
                <a:gd name="connsiteX957" fmla="*/ 1229565 w 1852046"/>
                <a:gd name="connsiteY957" fmla="*/ 331981 h 534219"/>
                <a:gd name="connsiteX958" fmla="*/ 1230904 w 1852046"/>
                <a:gd name="connsiteY958" fmla="*/ 326234 h 534219"/>
                <a:gd name="connsiteX959" fmla="*/ 1232243 w 1852046"/>
                <a:gd name="connsiteY959" fmla="*/ 320708 h 534219"/>
                <a:gd name="connsiteX960" fmla="*/ 1233582 w 1852046"/>
                <a:gd name="connsiteY960" fmla="*/ 315625 h 534219"/>
                <a:gd name="connsiteX961" fmla="*/ 1234698 w 1852046"/>
                <a:gd name="connsiteY961" fmla="*/ 309657 h 534219"/>
                <a:gd name="connsiteX962" fmla="*/ 1236037 w 1852046"/>
                <a:gd name="connsiteY962" fmla="*/ 301700 h 534219"/>
                <a:gd name="connsiteX963" fmla="*/ 1237376 w 1852046"/>
                <a:gd name="connsiteY963" fmla="*/ 294406 h 534219"/>
                <a:gd name="connsiteX964" fmla="*/ 1238716 w 1852046"/>
                <a:gd name="connsiteY964" fmla="*/ 288218 h 534219"/>
                <a:gd name="connsiteX965" fmla="*/ 1239831 w 1852046"/>
                <a:gd name="connsiteY965" fmla="*/ 282250 h 534219"/>
                <a:gd name="connsiteX966" fmla="*/ 1241171 w 1852046"/>
                <a:gd name="connsiteY966" fmla="*/ 275619 h 534219"/>
                <a:gd name="connsiteX967" fmla="*/ 1242510 w 1852046"/>
                <a:gd name="connsiteY967" fmla="*/ 268988 h 534219"/>
                <a:gd name="connsiteX968" fmla="*/ 1243849 w 1852046"/>
                <a:gd name="connsiteY968" fmla="*/ 263905 h 534219"/>
                <a:gd name="connsiteX969" fmla="*/ 1244965 w 1852046"/>
                <a:gd name="connsiteY969" fmla="*/ 261253 h 534219"/>
                <a:gd name="connsiteX970" fmla="*/ 1246304 w 1852046"/>
                <a:gd name="connsiteY970" fmla="*/ 260147 h 534219"/>
                <a:gd name="connsiteX971" fmla="*/ 1247643 w 1852046"/>
                <a:gd name="connsiteY971" fmla="*/ 259263 h 534219"/>
                <a:gd name="connsiteX972" fmla="*/ 1248982 w 1852046"/>
                <a:gd name="connsiteY972" fmla="*/ 258158 h 534219"/>
                <a:gd name="connsiteX973" fmla="*/ 1250098 w 1852046"/>
                <a:gd name="connsiteY973" fmla="*/ 257053 h 534219"/>
                <a:gd name="connsiteX974" fmla="*/ 1251437 w 1852046"/>
                <a:gd name="connsiteY974" fmla="*/ 255506 h 534219"/>
                <a:gd name="connsiteX975" fmla="*/ 1252777 w 1852046"/>
                <a:gd name="connsiteY975" fmla="*/ 253075 h 534219"/>
                <a:gd name="connsiteX976" fmla="*/ 1254116 w 1852046"/>
                <a:gd name="connsiteY976" fmla="*/ 250643 h 534219"/>
                <a:gd name="connsiteX977" fmla="*/ 1255232 w 1852046"/>
                <a:gd name="connsiteY977" fmla="*/ 247770 h 534219"/>
                <a:gd name="connsiteX978" fmla="*/ 1256571 w 1852046"/>
                <a:gd name="connsiteY978" fmla="*/ 243128 h 534219"/>
                <a:gd name="connsiteX979" fmla="*/ 1257910 w 1852046"/>
                <a:gd name="connsiteY979" fmla="*/ 238045 h 534219"/>
                <a:gd name="connsiteX980" fmla="*/ 1259249 w 1852046"/>
                <a:gd name="connsiteY980" fmla="*/ 232961 h 534219"/>
                <a:gd name="connsiteX981" fmla="*/ 1260588 w 1852046"/>
                <a:gd name="connsiteY981" fmla="*/ 228983 h 534219"/>
                <a:gd name="connsiteX982" fmla="*/ 1261704 w 1852046"/>
                <a:gd name="connsiteY982" fmla="*/ 225888 h 534219"/>
                <a:gd name="connsiteX983" fmla="*/ 1263043 w 1852046"/>
                <a:gd name="connsiteY983" fmla="*/ 222573 h 534219"/>
                <a:gd name="connsiteX984" fmla="*/ 1264383 w 1852046"/>
                <a:gd name="connsiteY984" fmla="*/ 218816 h 534219"/>
                <a:gd name="connsiteX985" fmla="*/ 1265722 w 1852046"/>
                <a:gd name="connsiteY985" fmla="*/ 215500 h 534219"/>
                <a:gd name="connsiteX986" fmla="*/ 1266838 w 1852046"/>
                <a:gd name="connsiteY986" fmla="*/ 212848 h 534219"/>
                <a:gd name="connsiteX987" fmla="*/ 1268177 w 1852046"/>
                <a:gd name="connsiteY987" fmla="*/ 209754 h 534219"/>
                <a:gd name="connsiteX988" fmla="*/ 1269516 w 1852046"/>
                <a:gd name="connsiteY988" fmla="*/ 208427 h 534219"/>
                <a:gd name="connsiteX989" fmla="*/ 1270855 w 1852046"/>
                <a:gd name="connsiteY989" fmla="*/ 207543 h 534219"/>
                <a:gd name="connsiteX990" fmla="*/ 1271971 w 1852046"/>
                <a:gd name="connsiteY990" fmla="*/ 205112 h 534219"/>
                <a:gd name="connsiteX991" fmla="*/ 1273310 w 1852046"/>
                <a:gd name="connsiteY991" fmla="*/ 201355 h 534219"/>
                <a:gd name="connsiteX992" fmla="*/ 1274649 w 1852046"/>
                <a:gd name="connsiteY992" fmla="*/ 196713 h 534219"/>
                <a:gd name="connsiteX993" fmla="*/ 1275989 w 1852046"/>
                <a:gd name="connsiteY993" fmla="*/ 192735 h 534219"/>
                <a:gd name="connsiteX994" fmla="*/ 1277105 w 1852046"/>
                <a:gd name="connsiteY994" fmla="*/ 191187 h 534219"/>
                <a:gd name="connsiteX995" fmla="*/ 1278444 w 1852046"/>
                <a:gd name="connsiteY995" fmla="*/ 192735 h 534219"/>
                <a:gd name="connsiteX996" fmla="*/ 1279783 w 1852046"/>
                <a:gd name="connsiteY996" fmla="*/ 196271 h 534219"/>
                <a:gd name="connsiteX997" fmla="*/ 1281122 w 1852046"/>
                <a:gd name="connsiteY997" fmla="*/ 199807 h 534219"/>
                <a:gd name="connsiteX998" fmla="*/ 1282238 w 1852046"/>
                <a:gd name="connsiteY998" fmla="*/ 202018 h 534219"/>
                <a:gd name="connsiteX999" fmla="*/ 1283577 w 1852046"/>
                <a:gd name="connsiteY999" fmla="*/ 203123 h 534219"/>
                <a:gd name="connsiteX1000" fmla="*/ 1284916 w 1852046"/>
                <a:gd name="connsiteY1000" fmla="*/ 202681 h 534219"/>
                <a:gd name="connsiteX1001" fmla="*/ 1286255 w 1852046"/>
                <a:gd name="connsiteY1001" fmla="*/ 202460 h 534219"/>
                <a:gd name="connsiteX1002" fmla="*/ 1287595 w 1852046"/>
                <a:gd name="connsiteY1002" fmla="*/ 203123 h 534219"/>
                <a:gd name="connsiteX1003" fmla="*/ 1288711 w 1852046"/>
                <a:gd name="connsiteY1003" fmla="*/ 206659 h 534219"/>
                <a:gd name="connsiteX1004" fmla="*/ 1290050 w 1852046"/>
                <a:gd name="connsiteY1004" fmla="*/ 214174 h 534219"/>
                <a:gd name="connsiteX1005" fmla="*/ 1291389 w 1852046"/>
                <a:gd name="connsiteY1005" fmla="*/ 225446 h 534219"/>
                <a:gd name="connsiteX1006" fmla="*/ 1292728 w 1852046"/>
                <a:gd name="connsiteY1006" fmla="*/ 236498 h 534219"/>
                <a:gd name="connsiteX1007" fmla="*/ 1293844 w 1852046"/>
                <a:gd name="connsiteY1007" fmla="*/ 246886 h 534219"/>
                <a:gd name="connsiteX1008" fmla="*/ 1295183 w 1852046"/>
                <a:gd name="connsiteY1008" fmla="*/ 255948 h 534219"/>
                <a:gd name="connsiteX1009" fmla="*/ 1296522 w 1852046"/>
                <a:gd name="connsiteY1009" fmla="*/ 263684 h 534219"/>
                <a:gd name="connsiteX1010" fmla="*/ 1297861 w 1852046"/>
                <a:gd name="connsiteY1010" fmla="*/ 269873 h 534219"/>
                <a:gd name="connsiteX1011" fmla="*/ 1298977 w 1852046"/>
                <a:gd name="connsiteY1011" fmla="*/ 274956 h 534219"/>
                <a:gd name="connsiteX1012" fmla="*/ 1300317 w 1852046"/>
                <a:gd name="connsiteY1012" fmla="*/ 281366 h 534219"/>
                <a:gd name="connsiteX1013" fmla="*/ 1301656 w 1852046"/>
                <a:gd name="connsiteY1013" fmla="*/ 288660 h 534219"/>
                <a:gd name="connsiteX1014" fmla="*/ 1302995 w 1852046"/>
                <a:gd name="connsiteY1014" fmla="*/ 296175 h 534219"/>
                <a:gd name="connsiteX1015" fmla="*/ 1304111 w 1852046"/>
                <a:gd name="connsiteY1015" fmla="*/ 302805 h 534219"/>
                <a:gd name="connsiteX1016" fmla="*/ 1305450 w 1852046"/>
                <a:gd name="connsiteY1016" fmla="*/ 308994 h 534219"/>
                <a:gd name="connsiteX1017" fmla="*/ 1306789 w 1852046"/>
                <a:gd name="connsiteY1017" fmla="*/ 315404 h 534219"/>
                <a:gd name="connsiteX1018" fmla="*/ 1308128 w 1852046"/>
                <a:gd name="connsiteY1018" fmla="*/ 321593 h 534219"/>
                <a:gd name="connsiteX1019" fmla="*/ 1309244 w 1852046"/>
                <a:gd name="connsiteY1019" fmla="*/ 328002 h 534219"/>
                <a:gd name="connsiteX1020" fmla="*/ 1310583 w 1852046"/>
                <a:gd name="connsiteY1020" fmla="*/ 333970 h 534219"/>
                <a:gd name="connsiteX1021" fmla="*/ 1311922 w 1852046"/>
                <a:gd name="connsiteY1021" fmla="*/ 338391 h 534219"/>
                <a:gd name="connsiteX1022" fmla="*/ 1313262 w 1852046"/>
                <a:gd name="connsiteY1022" fmla="*/ 342811 h 534219"/>
                <a:gd name="connsiteX1023" fmla="*/ 1314378 w 1852046"/>
                <a:gd name="connsiteY1023" fmla="*/ 347011 h 534219"/>
                <a:gd name="connsiteX1024" fmla="*/ 1315717 w 1852046"/>
                <a:gd name="connsiteY1024" fmla="*/ 348779 h 534219"/>
                <a:gd name="connsiteX1025" fmla="*/ 1317056 w 1852046"/>
                <a:gd name="connsiteY1025" fmla="*/ 348116 h 534219"/>
                <a:gd name="connsiteX1026" fmla="*/ 1318395 w 1852046"/>
                <a:gd name="connsiteY1026" fmla="*/ 346568 h 534219"/>
                <a:gd name="connsiteX1027" fmla="*/ 1319734 w 1852046"/>
                <a:gd name="connsiteY1027" fmla="*/ 344800 h 534219"/>
                <a:gd name="connsiteX1028" fmla="*/ 1320850 w 1852046"/>
                <a:gd name="connsiteY1028" fmla="*/ 341485 h 534219"/>
                <a:gd name="connsiteX1029" fmla="*/ 1322189 w 1852046"/>
                <a:gd name="connsiteY1029" fmla="*/ 339054 h 534219"/>
                <a:gd name="connsiteX1030" fmla="*/ 1323528 w 1852046"/>
                <a:gd name="connsiteY1030" fmla="*/ 339275 h 534219"/>
                <a:gd name="connsiteX1031" fmla="*/ 1324868 w 1852046"/>
                <a:gd name="connsiteY1031" fmla="*/ 340159 h 534219"/>
                <a:gd name="connsiteX1032" fmla="*/ 1325984 w 1852046"/>
                <a:gd name="connsiteY1032" fmla="*/ 341264 h 534219"/>
                <a:gd name="connsiteX1033" fmla="*/ 1327323 w 1852046"/>
                <a:gd name="connsiteY1033" fmla="*/ 342369 h 534219"/>
                <a:gd name="connsiteX1034" fmla="*/ 1328662 w 1852046"/>
                <a:gd name="connsiteY1034" fmla="*/ 343474 h 534219"/>
                <a:gd name="connsiteX1035" fmla="*/ 1330001 w 1852046"/>
                <a:gd name="connsiteY1035" fmla="*/ 345021 h 534219"/>
                <a:gd name="connsiteX1036" fmla="*/ 1331117 w 1852046"/>
                <a:gd name="connsiteY1036" fmla="*/ 346789 h 534219"/>
                <a:gd name="connsiteX1037" fmla="*/ 1332456 w 1852046"/>
                <a:gd name="connsiteY1037" fmla="*/ 349442 h 534219"/>
                <a:gd name="connsiteX1038" fmla="*/ 1333795 w 1852046"/>
                <a:gd name="connsiteY1038" fmla="*/ 350768 h 534219"/>
                <a:gd name="connsiteX1039" fmla="*/ 1335134 w 1852046"/>
                <a:gd name="connsiteY1039" fmla="*/ 352315 h 534219"/>
                <a:gd name="connsiteX1040" fmla="*/ 1336250 w 1852046"/>
                <a:gd name="connsiteY1040" fmla="*/ 353420 h 534219"/>
                <a:gd name="connsiteX1041" fmla="*/ 1337590 w 1852046"/>
                <a:gd name="connsiteY1041" fmla="*/ 356515 h 534219"/>
                <a:gd name="connsiteX1042" fmla="*/ 1338929 w 1852046"/>
                <a:gd name="connsiteY1042" fmla="*/ 362261 h 534219"/>
                <a:gd name="connsiteX1043" fmla="*/ 1340268 w 1852046"/>
                <a:gd name="connsiteY1043" fmla="*/ 370660 h 534219"/>
                <a:gd name="connsiteX1044" fmla="*/ 1341384 w 1852046"/>
                <a:gd name="connsiteY1044" fmla="*/ 381049 h 534219"/>
                <a:gd name="connsiteX1045" fmla="*/ 1342723 w 1852046"/>
                <a:gd name="connsiteY1045" fmla="*/ 392100 h 534219"/>
                <a:gd name="connsiteX1046" fmla="*/ 1344062 w 1852046"/>
                <a:gd name="connsiteY1046" fmla="*/ 401162 h 534219"/>
                <a:gd name="connsiteX1047" fmla="*/ 1345401 w 1852046"/>
                <a:gd name="connsiteY1047" fmla="*/ 407793 h 534219"/>
                <a:gd name="connsiteX1048" fmla="*/ 1346740 w 1852046"/>
                <a:gd name="connsiteY1048" fmla="*/ 411992 h 534219"/>
                <a:gd name="connsiteX1049" fmla="*/ 1347856 w 1852046"/>
                <a:gd name="connsiteY1049" fmla="*/ 413760 h 534219"/>
                <a:gd name="connsiteX1050" fmla="*/ 1349196 w 1852046"/>
                <a:gd name="connsiteY1050" fmla="*/ 414644 h 534219"/>
                <a:gd name="connsiteX1051" fmla="*/ 1350535 w 1852046"/>
                <a:gd name="connsiteY1051" fmla="*/ 415529 h 534219"/>
                <a:gd name="connsiteX1052" fmla="*/ 1351874 w 1852046"/>
                <a:gd name="connsiteY1052" fmla="*/ 415971 h 534219"/>
                <a:gd name="connsiteX1053" fmla="*/ 1352990 w 1852046"/>
                <a:gd name="connsiteY1053" fmla="*/ 414202 h 534219"/>
                <a:gd name="connsiteX1054" fmla="*/ 1354329 w 1852046"/>
                <a:gd name="connsiteY1054" fmla="*/ 410445 h 534219"/>
                <a:gd name="connsiteX1055" fmla="*/ 1355668 w 1852046"/>
                <a:gd name="connsiteY1055" fmla="*/ 405582 h 534219"/>
                <a:gd name="connsiteX1056" fmla="*/ 1357007 w 1852046"/>
                <a:gd name="connsiteY1056" fmla="*/ 400941 h 534219"/>
                <a:gd name="connsiteX1057" fmla="*/ 1358123 w 1852046"/>
                <a:gd name="connsiteY1057" fmla="*/ 396078 h 534219"/>
                <a:gd name="connsiteX1058" fmla="*/ 1359462 w 1852046"/>
                <a:gd name="connsiteY1058" fmla="*/ 391216 h 534219"/>
                <a:gd name="connsiteX1059" fmla="*/ 1360802 w 1852046"/>
                <a:gd name="connsiteY1059" fmla="*/ 387900 h 534219"/>
                <a:gd name="connsiteX1060" fmla="*/ 1362141 w 1852046"/>
                <a:gd name="connsiteY1060" fmla="*/ 385248 h 534219"/>
                <a:gd name="connsiteX1061" fmla="*/ 1363257 w 1852046"/>
                <a:gd name="connsiteY1061" fmla="*/ 382817 h 534219"/>
                <a:gd name="connsiteX1062" fmla="*/ 1364596 w 1852046"/>
                <a:gd name="connsiteY1062" fmla="*/ 380606 h 534219"/>
                <a:gd name="connsiteX1063" fmla="*/ 1365935 w 1852046"/>
                <a:gd name="connsiteY1063" fmla="*/ 378396 h 534219"/>
                <a:gd name="connsiteX1064" fmla="*/ 1367274 w 1852046"/>
                <a:gd name="connsiteY1064" fmla="*/ 375965 h 534219"/>
                <a:gd name="connsiteX1065" fmla="*/ 1368390 w 1852046"/>
                <a:gd name="connsiteY1065" fmla="*/ 372428 h 534219"/>
                <a:gd name="connsiteX1066" fmla="*/ 1369729 w 1852046"/>
                <a:gd name="connsiteY1066" fmla="*/ 367566 h 534219"/>
                <a:gd name="connsiteX1067" fmla="*/ 1371068 w 1852046"/>
                <a:gd name="connsiteY1067" fmla="*/ 360493 h 534219"/>
                <a:gd name="connsiteX1068" fmla="*/ 1372408 w 1852046"/>
                <a:gd name="connsiteY1068" fmla="*/ 351431 h 534219"/>
                <a:gd name="connsiteX1069" fmla="*/ 1373747 w 1852046"/>
                <a:gd name="connsiteY1069" fmla="*/ 341485 h 534219"/>
                <a:gd name="connsiteX1070" fmla="*/ 1374863 w 1852046"/>
                <a:gd name="connsiteY1070" fmla="*/ 332202 h 534219"/>
                <a:gd name="connsiteX1071" fmla="*/ 1376202 w 1852046"/>
                <a:gd name="connsiteY1071" fmla="*/ 323803 h 534219"/>
                <a:gd name="connsiteX1072" fmla="*/ 1377541 w 1852046"/>
                <a:gd name="connsiteY1072" fmla="*/ 315846 h 534219"/>
                <a:gd name="connsiteX1073" fmla="*/ 1378880 w 1852046"/>
                <a:gd name="connsiteY1073" fmla="*/ 310983 h 534219"/>
                <a:gd name="connsiteX1074" fmla="*/ 1379996 w 1852046"/>
                <a:gd name="connsiteY1074" fmla="*/ 308994 h 534219"/>
                <a:gd name="connsiteX1075" fmla="*/ 1381335 w 1852046"/>
                <a:gd name="connsiteY1075" fmla="*/ 309436 h 534219"/>
                <a:gd name="connsiteX1076" fmla="*/ 1382674 w 1852046"/>
                <a:gd name="connsiteY1076" fmla="*/ 310983 h 534219"/>
                <a:gd name="connsiteX1077" fmla="*/ 1384013 w 1852046"/>
                <a:gd name="connsiteY1077" fmla="*/ 313857 h 534219"/>
                <a:gd name="connsiteX1078" fmla="*/ 1385129 w 1852046"/>
                <a:gd name="connsiteY1078" fmla="*/ 318056 h 534219"/>
                <a:gd name="connsiteX1079" fmla="*/ 1386469 w 1852046"/>
                <a:gd name="connsiteY1079" fmla="*/ 322477 h 534219"/>
                <a:gd name="connsiteX1080" fmla="*/ 1387808 w 1852046"/>
                <a:gd name="connsiteY1080" fmla="*/ 327339 h 534219"/>
                <a:gd name="connsiteX1081" fmla="*/ 1389147 w 1852046"/>
                <a:gd name="connsiteY1081" fmla="*/ 333528 h 534219"/>
                <a:gd name="connsiteX1082" fmla="*/ 1390263 w 1852046"/>
                <a:gd name="connsiteY1082" fmla="*/ 339275 h 534219"/>
                <a:gd name="connsiteX1083" fmla="*/ 1391602 w 1852046"/>
                <a:gd name="connsiteY1083" fmla="*/ 341706 h 534219"/>
                <a:gd name="connsiteX1084" fmla="*/ 1392941 w 1852046"/>
                <a:gd name="connsiteY1084" fmla="*/ 341927 h 534219"/>
                <a:gd name="connsiteX1085" fmla="*/ 1394280 w 1852046"/>
                <a:gd name="connsiteY1085" fmla="*/ 341927 h 534219"/>
                <a:gd name="connsiteX1086" fmla="*/ 1395396 w 1852046"/>
                <a:gd name="connsiteY1086" fmla="*/ 342590 h 534219"/>
                <a:gd name="connsiteX1087" fmla="*/ 1396736 w 1852046"/>
                <a:gd name="connsiteY1087" fmla="*/ 344137 h 534219"/>
                <a:gd name="connsiteX1088" fmla="*/ 1398075 w 1852046"/>
                <a:gd name="connsiteY1088" fmla="*/ 344800 h 534219"/>
                <a:gd name="connsiteX1089" fmla="*/ 1399414 w 1852046"/>
                <a:gd name="connsiteY1089" fmla="*/ 344358 h 534219"/>
                <a:gd name="connsiteX1090" fmla="*/ 1400530 w 1852046"/>
                <a:gd name="connsiteY1090" fmla="*/ 343695 h 534219"/>
                <a:gd name="connsiteX1091" fmla="*/ 1401869 w 1852046"/>
                <a:gd name="connsiteY1091" fmla="*/ 343695 h 534219"/>
                <a:gd name="connsiteX1092" fmla="*/ 1403208 w 1852046"/>
                <a:gd name="connsiteY1092" fmla="*/ 345905 h 534219"/>
                <a:gd name="connsiteX1093" fmla="*/ 1404547 w 1852046"/>
                <a:gd name="connsiteY1093" fmla="*/ 353641 h 534219"/>
                <a:gd name="connsiteX1094" fmla="*/ 1405886 w 1852046"/>
                <a:gd name="connsiteY1094" fmla="*/ 362482 h 534219"/>
                <a:gd name="connsiteX1095" fmla="*/ 1407002 w 1852046"/>
                <a:gd name="connsiteY1095" fmla="*/ 371986 h 534219"/>
                <a:gd name="connsiteX1096" fmla="*/ 1408341 w 1852046"/>
                <a:gd name="connsiteY1096" fmla="*/ 384364 h 534219"/>
                <a:gd name="connsiteX1097" fmla="*/ 1409681 w 1852046"/>
                <a:gd name="connsiteY1097" fmla="*/ 397625 h 534219"/>
                <a:gd name="connsiteX1098" fmla="*/ 1411020 w 1852046"/>
                <a:gd name="connsiteY1098" fmla="*/ 409119 h 534219"/>
                <a:gd name="connsiteX1099" fmla="*/ 1412136 w 1852046"/>
                <a:gd name="connsiteY1099" fmla="*/ 419286 h 534219"/>
                <a:gd name="connsiteX1100" fmla="*/ 1413475 w 1852046"/>
                <a:gd name="connsiteY1100" fmla="*/ 427022 h 534219"/>
                <a:gd name="connsiteX1101" fmla="*/ 1414814 w 1852046"/>
                <a:gd name="connsiteY1101" fmla="*/ 432326 h 534219"/>
                <a:gd name="connsiteX1102" fmla="*/ 1416153 w 1852046"/>
                <a:gd name="connsiteY1102" fmla="*/ 436084 h 534219"/>
                <a:gd name="connsiteX1103" fmla="*/ 1417269 w 1852046"/>
                <a:gd name="connsiteY1103" fmla="*/ 437631 h 534219"/>
                <a:gd name="connsiteX1104" fmla="*/ 1418608 w 1852046"/>
                <a:gd name="connsiteY1104" fmla="*/ 436305 h 534219"/>
                <a:gd name="connsiteX1105" fmla="*/ 1419948 w 1852046"/>
                <a:gd name="connsiteY1105" fmla="*/ 433211 h 534219"/>
                <a:gd name="connsiteX1106" fmla="*/ 1421287 w 1852046"/>
                <a:gd name="connsiteY1106" fmla="*/ 429674 h 534219"/>
                <a:gd name="connsiteX1107" fmla="*/ 1422402 w 1852046"/>
                <a:gd name="connsiteY1107" fmla="*/ 426138 h 534219"/>
                <a:gd name="connsiteX1108" fmla="*/ 1423742 w 1852046"/>
                <a:gd name="connsiteY1108" fmla="*/ 422159 h 534219"/>
                <a:gd name="connsiteX1109" fmla="*/ 1425081 w 1852046"/>
                <a:gd name="connsiteY1109" fmla="*/ 417739 h 534219"/>
                <a:gd name="connsiteX1110" fmla="*/ 1426420 w 1852046"/>
                <a:gd name="connsiteY1110" fmla="*/ 412213 h 534219"/>
                <a:gd name="connsiteX1111" fmla="*/ 1427536 w 1852046"/>
                <a:gd name="connsiteY1111" fmla="*/ 405140 h 534219"/>
                <a:gd name="connsiteX1112" fmla="*/ 1428875 w 1852046"/>
                <a:gd name="connsiteY1112" fmla="*/ 396520 h 534219"/>
                <a:gd name="connsiteX1113" fmla="*/ 1430214 w 1852046"/>
                <a:gd name="connsiteY1113" fmla="*/ 386353 h 534219"/>
                <a:gd name="connsiteX1114" fmla="*/ 1431553 w 1852046"/>
                <a:gd name="connsiteY1114" fmla="*/ 375523 h 534219"/>
                <a:gd name="connsiteX1115" fmla="*/ 1432893 w 1852046"/>
                <a:gd name="connsiteY1115" fmla="*/ 365798 h 534219"/>
                <a:gd name="connsiteX1116" fmla="*/ 1434009 w 1852046"/>
                <a:gd name="connsiteY1116" fmla="*/ 357841 h 534219"/>
                <a:gd name="connsiteX1117" fmla="*/ 1435348 w 1852046"/>
                <a:gd name="connsiteY1117" fmla="*/ 350989 h 534219"/>
                <a:gd name="connsiteX1118" fmla="*/ 1436687 w 1852046"/>
                <a:gd name="connsiteY1118" fmla="*/ 345242 h 534219"/>
                <a:gd name="connsiteX1119" fmla="*/ 1438026 w 1852046"/>
                <a:gd name="connsiteY1119" fmla="*/ 339717 h 534219"/>
                <a:gd name="connsiteX1120" fmla="*/ 1439142 w 1852046"/>
                <a:gd name="connsiteY1120" fmla="*/ 333970 h 534219"/>
                <a:gd name="connsiteX1121" fmla="*/ 1440481 w 1852046"/>
                <a:gd name="connsiteY1121" fmla="*/ 328665 h 534219"/>
                <a:gd name="connsiteX1122" fmla="*/ 1441820 w 1852046"/>
                <a:gd name="connsiteY1122" fmla="*/ 324024 h 534219"/>
                <a:gd name="connsiteX1123" fmla="*/ 1443159 w 1852046"/>
                <a:gd name="connsiteY1123" fmla="*/ 320266 h 534219"/>
                <a:gd name="connsiteX1124" fmla="*/ 1444275 w 1852046"/>
                <a:gd name="connsiteY1124" fmla="*/ 317393 h 534219"/>
                <a:gd name="connsiteX1125" fmla="*/ 1445614 w 1852046"/>
                <a:gd name="connsiteY1125" fmla="*/ 315183 h 534219"/>
                <a:gd name="connsiteX1126" fmla="*/ 1446954 w 1852046"/>
                <a:gd name="connsiteY1126" fmla="*/ 313636 h 534219"/>
                <a:gd name="connsiteX1127" fmla="*/ 1448293 w 1852046"/>
                <a:gd name="connsiteY1127" fmla="*/ 312088 h 534219"/>
                <a:gd name="connsiteX1128" fmla="*/ 1449409 w 1852046"/>
                <a:gd name="connsiteY1128" fmla="*/ 310541 h 534219"/>
                <a:gd name="connsiteX1129" fmla="*/ 1450748 w 1852046"/>
                <a:gd name="connsiteY1129" fmla="*/ 308994 h 534219"/>
                <a:gd name="connsiteX1130" fmla="*/ 1452087 w 1852046"/>
                <a:gd name="connsiteY1130" fmla="*/ 308552 h 534219"/>
                <a:gd name="connsiteX1131" fmla="*/ 1453426 w 1852046"/>
                <a:gd name="connsiteY1131" fmla="*/ 309878 h 534219"/>
                <a:gd name="connsiteX1132" fmla="*/ 1454542 w 1852046"/>
                <a:gd name="connsiteY1132" fmla="*/ 313636 h 534219"/>
                <a:gd name="connsiteX1133" fmla="*/ 1455881 w 1852046"/>
                <a:gd name="connsiteY1133" fmla="*/ 319382 h 534219"/>
                <a:gd name="connsiteX1134" fmla="*/ 1457221 w 1852046"/>
                <a:gd name="connsiteY1134" fmla="*/ 327118 h 534219"/>
                <a:gd name="connsiteX1135" fmla="*/ 1458560 w 1852046"/>
                <a:gd name="connsiteY1135" fmla="*/ 334633 h 534219"/>
                <a:gd name="connsiteX1136" fmla="*/ 1459899 w 1852046"/>
                <a:gd name="connsiteY1136" fmla="*/ 340822 h 534219"/>
                <a:gd name="connsiteX1137" fmla="*/ 1461015 w 1852046"/>
                <a:gd name="connsiteY1137" fmla="*/ 346347 h 534219"/>
                <a:gd name="connsiteX1138" fmla="*/ 1462354 w 1852046"/>
                <a:gd name="connsiteY1138" fmla="*/ 350547 h 534219"/>
                <a:gd name="connsiteX1139" fmla="*/ 1463693 w 1852046"/>
                <a:gd name="connsiteY1139" fmla="*/ 351652 h 534219"/>
                <a:gd name="connsiteX1140" fmla="*/ 1465032 w 1852046"/>
                <a:gd name="connsiteY1140" fmla="*/ 350768 h 534219"/>
                <a:gd name="connsiteX1141" fmla="*/ 1466148 w 1852046"/>
                <a:gd name="connsiteY1141" fmla="*/ 349663 h 534219"/>
                <a:gd name="connsiteX1142" fmla="*/ 1467487 w 1852046"/>
                <a:gd name="connsiteY1142" fmla="*/ 348337 h 534219"/>
                <a:gd name="connsiteX1143" fmla="*/ 1468826 w 1852046"/>
                <a:gd name="connsiteY1143" fmla="*/ 347895 h 534219"/>
                <a:gd name="connsiteX1144" fmla="*/ 1470166 w 1852046"/>
                <a:gd name="connsiteY1144" fmla="*/ 348558 h 534219"/>
                <a:gd name="connsiteX1145" fmla="*/ 1471282 w 1852046"/>
                <a:gd name="connsiteY1145" fmla="*/ 350326 h 534219"/>
                <a:gd name="connsiteX1146" fmla="*/ 1472621 w 1852046"/>
                <a:gd name="connsiteY1146" fmla="*/ 352315 h 534219"/>
                <a:gd name="connsiteX1147" fmla="*/ 1473960 w 1852046"/>
                <a:gd name="connsiteY1147" fmla="*/ 353862 h 534219"/>
                <a:gd name="connsiteX1148" fmla="*/ 1475299 w 1852046"/>
                <a:gd name="connsiteY1148" fmla="*/ 355631 h 534219"/>
                <a:gd name="connsiteX1149" fmla="*/ 1476415 w 1852046"/>
                <a:gd name="connsiteY1149" fmla="*/ 358283 h 534219"/>
                <a:gd name="connsiteX1150" fmla="*/ 1477754 w 1852046"/>
                <a:gd name="connsiteY1150" fmla="*/ 361156 h 534219"/>
                <a:gd name="connsiteX1151" fmla="*/ 1479093 w 1852046"/>
                <a:gd name="connsiteY1151" fmla="*/ 363145 h 534219"/>
                <a:gd name="connsiteX1152" fmla="*/ 1480433 w 1852046"/>
                <a:gd name="connsiteY1152" fmla="*/ 362703 h 534219"/>
                <a:gd name="connsiteX1153" fmla="*/ 1481548 w 1852046"/>
                <a:gd name="connsiteY1153" fmla="*/ 360714 h 534219"/>
                <a:gd name="connsiteX1154" fmla="*/ 1482888 w 1852046"/>
                <a:gd name="connsiteY1154" fmla="*/ 358283 h 534219"/>
                <a:gd name="connsiteX1155" fmla="*/ 1484227 w 1852046"/>
                <a:gd name="connsiteY1155" fmla="*/ 355852 h 534219"/>
                <a:gd name="connsiteX1156" fmla="*/ 1485566 w 1852046"/>
                <a:gd name="connsiteY1156" fmla="*/ 354746 h 534219"/>
                <a:gd name="connsiteX1157" fmla="*/ 1486905 w 1852046"/>
                <a:gd name="connsiteY1157" fmla="*/ 354967 h 534219"/>
                <a:gd name="connsiteX1158" fmla="*/ 1488021 w 1852046"/>
                <a:gd name="connsiteY1158" fmla="*/ 356073 h 534219"/>
                <a:gd name="connsiteX1159" fmla="*/ 1489360 w 1852046"/>
                <a:gd name="connsiteY1159" fmla="*/ 357178 h 534219"/>
                <a:gd name="connsiteX1160" fmla="*/ 1490699 w 1852046"/>
                <a:gd name="connsiteY1160" fmla="*/ 356736 h 534219"/>
                <a:gd name="connsiteX1161" fmla="*/ 1492038 w 1852046"/>
                <a:gd name="connsiteY1161" fmla="*/ 353420 h 534219"/>
                <a:gd name="connsiteX1162" fmla="*/ 1493154 w 1852046"/>
                <a:gd name="connsiteY1162" fmla="*/ 347895 h 534219"/>
                <a:gd name="connsiteX1163" fmla="*/ 1494494 w 1852046"/>
                <a:gd name="connsiteY1163" fmla="*/ 343474 h 534219"/>
                <a:gd name="connsiteX1164" fmla="*/ 1495833 w 1852046"/>
                <a:gd name="connsiteY1164" fmla="*/ 340601 h 534219"/>
                <a:gd name="connsiteX1165" fmla="*/ 1497172 w 1852046"/>
                <a:gd name="connsiteY1165" fmla="*/ 335738 h 534219"/>
                <a:gd name="connsiteX1166" fmla="*/ 1498288 w 1852046"/>
                <a:gd name="connsiteY1166" fmla="*/ 330876 h 534219"/>
                <a:gd name="connsiteX1167" fmla="*/ 1499627 w 1852046"/>
                <a:gd name="connsiteY1167" fmla="*/ 328223 h 534219"/>
                <a:gd name="connsiteX1168" fmla="*/ 1500966 w 1852046"/>
                <a:gd name="connsiteY1168" fmla="*/ 325792 h 534219"/>
                <a:gd name="connsiteX1169" fmla="*/ 1502305 w 1852046"/>
                <a:gd name="connsiteY1169" fmla="*/ 323582 h 534219"/>
                <a:gd name="connsiteX1170" fmla="*/ 1503421 w 1852046"/>
                <a:gd name="connsiteY1170" fmla="*/ 320929 h 534219"/>
                <a:gd name="connsiteX1171" fmla="*/ 1504760 w 1852046"/>
                <a:gd name="connsiteY1171" fmla="*/ 318277 h 534219"/>
                <a:gd name="connsiteX1172" fmla="*/ 1506099 w 1852046"/>
                <a:gd name="connsiteY1172" fmla="*/ 315846 h 534219"/>
                <a:gd name="connsiteX1173" fmla="*/ 1507439 w 1852046"/>
                <a:gd name="connsiteY1173" fmla="*/ 313857 h 534219"/>
                <a:gd name="connsiteX1174" fmla="*/ 1508555 w 1852046"/>
                <a:gd name="connsiteY1174" fmla="*/ 312752 h 534219"/>
                <a:gd name="connsiteX1175" fmla="*/ 1509894 w 1852046"/>
                <a:gd name="connsiteY1175" fmla="*/ 311867 h 534219"/>
                <a:gd name="connsiteX1176" fmla="*/ 1511233 w 1852046"/>
                <a:gd name="connsiteY1176" fmla="*/ 309878 h 534219"/>
                <a:gd name="connsiteX1177" fmla="*/ 1512572 w 1852046"/>
                <a:gd name="connsiteY1177" fmla="*/ 305900 h 534219"/>
                <a:gd name="connsiteX1178" fmla="*/ 1513911 w 1852046"/>
                <a:gd name="connsiteY1178" fmla="*/ 300595 h 534219"/>
                <a:gd name="connsiteX1179" fmla="*/ 1515027 w 1852046"/>
                <a:gd name="connsiteY1179" fmla="*/ 293743 h 534219"/>
                <a:gd name="connsiteX1180" fmla="*/ 1516366 w 1852046"/>
                <a:gd name="connsiteY1180" fmla="*/ 287776 h 534219"/>
                <a:gd name="connsiteX1181" fmla="*/ 1517706 w 1852046"/>
                <a:gd name="connsiteY1181" fmla="*/ 284902 h 534219"/>
                <a:gd name="connsiteX1182" fmla="*/ 1519045 w 1852046"/>
                <a:gd name="connsiteY1182" fmla="*/ 283797 h 534219"/>
                <a:gd name="connsiteX1183" fmla="*/ 1520161 w 1852046"/>
                <a:gd name="connsiteY1183" fmla="*/ 284902 h 534219"/>
                <a:gd name="connsiteX1184" fmla="*/ 1521500 w 1852046"/>
                <a:gd name="connsiteY1184" fmla="*/ 289765 h 534219"/>
                <a:gd name="connsiteX1185" fmla="*/ 1522839 w 1852046"/>
                <a:gd name="connsiteY1185" fmla="*/ 295069 h 534219"/>
                <a:gd name="connsiteX1186" fmla="*/ 1524178 w 1852046"/>
                <a:gd name="connsiteY1186" fmla="*/ 299932 h 534219"/>
                <a:gd name="connsiteX1187" fmla="*/ 1525294 w 1852046"/>
                <a:gd name="connsiteY1187" fmla="*/ 305237 h 534219"/>
                <a:gd name="connsiteX1188" fmla="*/ 1526633 w 1852046"/>
                <a:gd name="connsiteY1188" fmla="*/ 312088 h 534219"/>
                <a:gd name="connsiteX1189" fmla="*/ 1527972 w 1852046"/>
                <a:gd name="connsiteY1189" fmla="*/ 321814 h 534219"/>
                <a:gd name="connsiteX1190" fmla="*/ 1529311 w 1852046"/>
                <a:gd name="connsiteY1190" fmla="*/ 333086 h 534219"/>
                <a:gd name="connsiteX1191" fmla="*/ 1530427 w 1852046"/>
                <a:gd name="connsiteY1191" fmla="*/ 345463 h 534219"/>
                <a:gd name="connsiteX1192" fmla="*/ 1531767 w 1852046"/>
                <a:gd name="connsiteY1192" fmla="*/ 357620 h 534219"/>
                <a:gd name="connsiteX1193" fmla="*/ 1533106 w 1852046"/>
                <a:gd name="connsiteY1193" fmla="*/ 368892 h 534219"/>
                <a:gd name="connsiteX1194" fmla="*/ 1534445 w 1852046"/>
                <a:gd name="connsiteY1194" fmla="*/ 379059 h 534219"/>
                <a:gd name="connsiteX1195" fmla="*/ 1535561 w 1852046"/>
                <a:gd name="connsiteY1195" fmla="*/ 387900 h 534219"/>
                <a:gd name="connsiteX1196" fmla="*/ 1536900 w 1852046"/>
                <a:gd name="connsiteY1196" fmla="*/ 396078 h 534219"/>
                <a:gd name="connsiteX1197" fmla="*/ 1538239 w 1852046"/>
                <a:gd name="connsiteY1197" fmla="*/ 403372 h 534219"/>
                <a:gd name="connsiteX1198" fmla="*/ 1539578 w 1852046"/>
                <a:gd name="connsiteY1198" fmla="*/ 407793 h 534219"/>
                <a:gd name="connsiteX1199" fmla="*/ 1540694 w 1852046"/>
                <a:gd name="connsiteY1199" fmla="*/ 409561 h 534219"/>
                <a:gd name="connsiteX1200" fmla="*/ 1542033 w 1852046"/>
                <a:gd name="connsiteY1200" fmla="*/ 410445 h 534219"/>
                <a:gd name="connsiteX1201" fmla="*/ 1543373 w 1852046"/>
                <a:gd name="connsiteY1201" fmla="*/ 410666 h 534219"/>
                <a:gd name="connsiteX1202" fmla="*/ 1544712 w 1852046"/>
                <a:gd name="connsiteY1202" fmla="*/ 410887 h 534219"/>
                <a:gd name="connsiteX1203" fmla="*/ 1546051 w 1852046"/>
                <a:gd name="connsiteY1203" fmla="*/ 411992 h 534219"/>
                <a:gd name="connsiteX1204" fmla="*/ 1547167 w 1852046"/>
                <a:gd name="connsiteY1204" fmla="*/ 414865 h 534219"/>
                <a:gd name="connsiteX1205" fmla="*/ 1548506 w 1852046"/>
                <a:gd name="connsiteY1205" fmla="*/ 419728 h 534219"/>
                <a:gd name="connsiteX1206" fmla="*/ 1549845 w 1852046"/>
                <a:gd name="connsiteY1206" fmla="*/ 425254 h 534219"/>
                <a:gd name="connsiteX1207" fmla="*/ 1551184 w 1852046"/>
                <a:gd name="connsiteY1207" fmla="*/ 430558 h 534219"/>
                <a:gd name="connsiteX1208" fmla="*/ 1552300 w 1852046"/>
                <a:gd name="connsiteY1208" fmla="*/ 434316 h 534219"/>
                <a:gd name="connsiteX1209" fmla="*/ 1553639 w 1852046"/>
                <a:gd name="connsiteY1209" fmla="*/ 436084 h 534219"/>
                <a:gd name="connsiteX1210" fmla="*/ 1554979 w 1852046"/>
                <a:gd name="connsiteY1210" fmla="*/ 437189 h 534219"/>
                <a:gd name="connsiteX1211" fmla="*/ 1556318 w 1852046"/>
                <a:gd name="connsiteY1211" fmla="*/ 437631 h 534219"/>
                <a:gd name="connsiteX1212" fmla="*/ 1557434 w 1852046"/>
                <a:gd name="connsiteY1212" fmla="*/ 437189 h 534219"/>
                <a:gd name="connsiteX1213" fmla="*/ 1558773 w 1852046"/>
                <a:gd name="connsiteY1213" fmla="*/ 434979 h 534219"/>
                <a:gd name="connsiteX1214" fmla="*/ 1560112 w 1852046"/>
                <a:gd name="connsiteY1214" fmla="*/ 431221 h 534219"/>
                <a:gd name="connsiteX1215" fmla="*/ 1561451 w 1852046"/>
                <a:gd name="connsiteY1215" fmla="*/ 426801 h 534219"/>
                <a:gd name="connsiteX1216" fmla="*/ 1562567 w 1852046"/>
                <a:gd name="connsiteY1216" fmla="*/ 423043 h 534219"/>
                <a:gd name="connsiteX1217" fmla="*/ 1563906 w 1852046"/>
                <a:gd name="connsiteY1217" fmla="*/ 419728 h 534219"/>
                <a:gd name="connsiteX1218" fmla="*/ 1565245 w 1852046"/>
                <a:gd name="connsiteY1218" fmla="*/ 416192 h 534219"/>
                <a:gd name="connsiteX1219" fmla="*/ 1566585 w 1852046"/>
                <a:gd name="connsiteY1219" fmla="*/ 413539 h 534219"/>
                <a:gd name="connsiteX1220" fmla="*/ 1567700 w 1852046"/>
                <a:gd name="connsiteY1220" fmla="*/ 411771 h 534219"/>
                <a:gd name="connsiteX1221" fmla="*/ 1569040 w 1852046"/>
                <a:gd name="connsiteY1221" fmla="*/ 410666 h 534219"/>
                <a:gd name="connsiteX1222" fmla="*/ 1570379 w 1852046"/>
                <a:gd name="connsiteY1222" fmla="*/ 408456 h 534219"/>
                <a:gd name="connsiteX1223" fmla="*/ 1571718 w 1852046"/>
                <a:gd name="connsiteY1223" fmla="*/ 404919 h 534219"/>
                <a:gd name="connsiteX1224" fmla="*/ 1573057 w 1852046"/>
                <a:gd name="connsiteY1224" fmla="*/ 400278 h 534219"/>
                <a:gd name="connsiteX1225" fmla="*/ 1574173 w 1852046"/>
                <a:gd name="connsiteY1225" fmla="*/ 395194 h 534219"/>
                <a:gd name="connsiteX1226" fmla="*/ 1575512 w 1852046"/>
                <a:gd name="connsiteY1226" fmla="*/ 389669 h 534219"/>
                <a:gd name="connsiteX1227" fmla="*/ 1576851 w 1852046"/>
                <a:gd name="connsiteY1227" fmla="*/ 383480 h 534219"/>
                <a:gd name="connsiteX1228" fmla="*/ 1578191 w 1852046"/>
                <a:gd name="connsiteY1228" fmla="*/ 376849 h 534219"/>
                <a:gd name="connsiteX1229" fmla="*/ 1579307 w 1852046"/>
                <a:gd name="connsiteY1229" fmla="*/ 370218 h 534219"/>
                <a:gd name="connsiteX1230" fmla="*/ 1580646 w 1852046"/>
                <a:gd name="connsiteY1230" fmla="*/ 364693 h 534219"/>
                <a:gd name="connsiteX1231" fmla="*/ 1581985 w 1852046"/>
                <a:gd name="connsiteY1231" fmla="*/ 361377 h 534219"/>
                <a:gd name="connsiteX1232" fmla="*/ 1583324 w 1852046"/>
                <a:gd name="connsiteY1232" fmla="*/ 360051 h 534219"/>
                <a:gd name="connsiteX1233" fmla="*/ 1584440 w 1852046"/>
                <a:gd name="connsiteY1233" fmla="*/ 361377 h 534219"/>
                <a:gd name="connsiteX1234" fmla="*/ 1585779 w 1852046"/>
                <a:gd name="connsiteY1234" fmla="*/ 364472 h 534219"/>
                <a:gd name="connsiteX1235" fmla="*/ 1587118 w 1852046"/>
                <a:gd name="connsiteY1235" fmla="*/ 366903 h 534219"/>
                <a:gd name="connsiteX1236" fmla="*/ 1588457 w 1852046"/>
                <a:gd name="connsiteY1236" fmla="*/ 368671 h 534219"/>
                <a:gd name="connsiteX1237" fmla="*/ 1589573 w 1852046"/>
                <a:gd name="connsiteY1237" fmla="*/ 370881 h 534219"/>
                <a:gd name="connsiteX1238" fmla="*/ 1590912 w 1852046"/>
                <a:gd name="connsiteY1238" fmla="*/ 374197 h 534219"/>
                <a:gd name="connsiteX1239" fmla="*/ 1592252 w 1852046"/>
                <a:gd name="connsiteY1239" fmla="*/ 376849 h 534219"/>
                <a:gd name="connsiteX1240" fmla="*/ 1593591 w 1852046"/>
                <a:gd name="connsiteY1240" fmla="*/ 378175 h 534219"/>
                <a:gd name="connsiteX1241" fmla="*/ 1594707 w 1852046"/>
                <a:gd name="connsiteY1241" fmla="*/ 379280 h 534219"/>
                <a:gd name="connsiteX1242" fmla="*/ 1596046 w 1852046"/>
                <a:gd name="connsiteY1242" fmla="*/ 379943 h 534219"/>
                <a:gd name="connsiteX1243" fmla="*/ 1597385 w 1852046"/>
                <a:gd name="connsiteY1243" fmla="*/ 380606 h 534219"/>
                <a:gd name="connsiteX1244" fmla="*/ 1598724 w 1852046"/>
                <a:gd name="connsiteY1244" fmla="*/ 382375 h 534219"/>
                <a:gd name="connsiteX1245" fmla="*/ 1600063 w 1852046"/>
                <a:gd name="connsiteY1245" fmla="*/ 385027 h 534219"/>
                <a:gd name="connsiteX1246" fmla="*/ 1601179 w 1852046"/>
                <a:gd name="connsiteY1246" fmla="*/ 387679 h 534219"/>
                <a:gd name="connsiteX1247" fmla="*/ 1602519 w 1852046"/>
                <a:gd name="connsiteY1247" fmla="*/ 391658 h 534219"/>
                <a:gd name="connsiteX1248" fmla="*/ 1603858 w 1852046"/>
                <a:gd name="connsiteY1248" fmla="*/ 396299 h 534219"/>
                <a:gd name="connsiteX1249" fmla="*/ 1605197 w 1852046"/>
                <a:gd name="connsiteY1249" fmla="*/ 400941 h 534219"/>
                <a:gd name="connsiteX1250" fmla="*/ 1606313 w 1852046"/>
                <a:gd name="connsiteY1250" fmla="*/ 405361 h 534219"/>
                <a:gd name="connsiteX1251" fmla="*/ 1607652 w 1852046"/>
                <a:gd name="connsiteY1251" fmla="*/ 409340 h 534219"/>
                <a:gd name="connsiteX1252" fmla="*/ 1608991 w 1852046"/>
                <a:gd name="connsiteY1252" fmla="*/ 411329 h 534219"/>
                <a:gd name="connsiteX1253" fmla="*/ 1610330 w 1852046"/>
                <a:gd name="connsiteY1253" fmla="*/ 412213 h 534219"/>
                <a:gd name="connsiteX1254" fmla="*/ 1611446 w 1852046"/>
                <a:gd name="connsiteY1254" fmla="*/ 413097 h 534219"/>
                <a:gd name="connsiteX1255" fmla="*/ 1612785 w 1852046"/>
                <a:gd name="connsiteY1255" fmla="*/ 413981 h 534219"/>
                <a:gd name="connsiteX1256" fmla="*/ 1614124 w 1852046"/>
                <a:gd name="connsiteY1256" fmla="*/ 415086 h 534219"/>
                <a:gd name="connsiteX1257" fmla="*/ 1615464 w 1852046"/>
                <a:gd name="connsiteY1257" fmla="*/ 416855 h 534219"/>
                <a:gd name="connsiteX1258" fmla="*/ 1616580 w 1852046"/>
                <a:gd name="connsiteY1258" fmla="*/ 419065 h 534219"/>
                <a:gd name="connsiteX1259" fmla="*/ 1617919 w 1852046"/>
                <a:gd name="connsiteY1259" fmla="*/ 422380 h 534219"/>
                <a:gd name="connsiteX1260" fmla="*/ 1619258 w 1852046"/>
                <a:gd name="connsiteY1260" fmla="*/ 426359 h 534219"/>
                <a:gd name="connsiteX1261" fmla="*/ 1620597 w 1852046"/>
                <a:gd name="connsiteY1261" fmla="*/ 431000 h 534219"/>
                <a:gd name="connsiteX1262" fmla="*/ 1621713 w 1852046"/>
                <a:gd name="connsiteY1262" fmla="*/ 434979 h 534219"/>
                <a:gd name="connsiteX1263" fmla="*/ 1623052 w 1852046"/>
                <a:gd name="connsiteY1263" fmla="*/ 436968 h 534219"/>
                <a:gd name="connsiteX1264" fmla="*/ 1624391 w 1852046"/>
                <a:gd name="connsiteY1264" fmla="*/ 436968 h 534219"/>
                <a:gd name="connsiteX1265" fmla="*/ 1625730 w 1852046"/>
                <a:gd name="connsiteY1265" fmla="*/ 434316 h 534219"/>
                <a:gd name="connsiteX1266" fmla="*/ 1626846 w 1852046"/>
                <a:gd name="connsiteY1266" fmla="*/ 429895 h 534219"/>
                <a:gd name="connsiteX1267" fmla="*/ 1628185 w 1852046"/>
                <a:gd name="connsiteY1267" fmla="*/ 425917 h 534219"/>
                <a:gd name="connsiteX1268" fmla="*/ 1629525 w 1852046"/>
                <a:gd name="connsiteY1268" fmla="*/ 422601 h 534219"/>
                <a:gd name="connsiteX1269" fmla="*/ 1630864 w 1852046"/>
                <a:gd name="connsiteY1269" fmla="*/ 419286 h 534219"/>
                <a:gd name="connsiteX1270" fmla="*/ 1632203 w 1852046"/>
                <a:gd name="connsiteY1270" fmla="*/ 415307 h 534219"/>
                <a:gd name="connsiteX1271" fmla="*/ 1633319 w 1852046"/>
                <a:gd name="connsiteY1271" fmla="*/ 411108 h 534219"/>
                <a:gd name="connsiteX1272" fmla="*/ 1634658 w 1852046"/>
                <a:gd name="connsiteY1272" fmla="*/ 407130 h 534219"/>
                <a:gd name="connsiteX1273" fmla="*/ 1635997 w 1852046"/>
                <a:gd name="connsiteY1273" fmla="*/ 403814 h 534219"/>
                <a:gd name="connsiteX1274" fmla="*/ 1637336 w 1852046"/>
                <a:gd name="connsiteY1274" fmla="*/ 400720 h 534219"/>
                <a:gd name="connsiteX1275" fmla="*/ 1638452 w 1852046"/>
                <a:gd name="connsiteY1275" fmla="*/ 397183 h 534219"/>
                <a:gd name="connsiteX1276" fmla="*/ 1639792 w 1852046"/>
                <a:gd name="connsiteY1276" fmla="*/ 393647 h 534219"/>
                <a:gd name="connsiteX1277" fmla="*/ 1641131 w 1852046"/>
                <a:gd name="connsiteY1277" fmla="*/ 390553 h 534219"/>
                <a:gd name="connsiteX1278" fmla="*/ 1642470 w 1852046"/>
                <a:gd name="connsiteY1278" fmla="*/ 388342 h 534219"/>
                <a:gd name="connsiteX1279" fmla="*/ 1643586 w 1852046"/>
                <a:gd name="connsiteY1279" fmla="*/ 387458 h 534219"/>
                <a:gd name="connsiteX1280" fmla="*/ 1644925 w 1852046"/>
                <a:gd name="connsiteY1280" fmla="*/ 385911 h 534219"/>
                <a:gd name="connsiteX1281" fmla="*/ 1646264 w 1852046"/>
                <a:gd name="connsiteY1281" fmla="*/ 384806 h 534219"/>
                <a:gd name="connsiteX1282" fmla="*/ 1647603 w 1852046"/>
                <a:gd name="connsiteY1282" fmla="*/ 383259 h 534219"/>
                <a:gd name="connsiteX1283" fmla="*/ 1648719 w 1852046"/>
                <a:gd name="connsiteY1283" fmla="*/ 381491 h 534219"/>
                <a:gd name="connsiteX1284" fmla="*/ 1650058 w 1852046"/>
                <a:gd name="connsiteY1284" fmla="*/ 379280 h 534219"/>
                <a:gd name="connsiteX1285" fmla="*/ 1651397 w 1852046"/>
                <a:gd name="connsiteY1285" fmla="*/ 377070 h 534219"/>
                <a:gd name="connsiteX1286" fmla="*/ 1652737 w 1852046"/>
                <a:gd name="connsiteY1286" fmla="*/ 375081 h 534219"/>
                <a:gd name="connsiteX1287" fmla="*/ 1653853 w 1852046"/>
                <a:gd name="connsiteY1287" fmla="*/ 372871 h 534219"/>
                <a:gd name="connsiteX1288" fmla="*/ 1655192 w 1852046"/>
                <a:gd name="connsiteY1288" fmla="*/ 371102 h 534219"/>
                <a:gd name="connsiteX1289" fmla="*/ 1656531 w 1852046"/>
                <a:gd name="connsiteY1289" fmla="*/ 370218 h 534219"/>
                <a:gd name="connsiteX1290" fmla="*/ 1657870 w 1852046"/>
                <a:gd name="connsiteY1290" fmla="*/ 370439 h 534219"/>
                <a:gd name="connsiteX1291" fmla="*/ 1659209 w 1852046"/>
                <a:gd name="connsiteY1291" fmla="*/ 371544 h 534219"/>
                <a:gd name="connsiteX1292" fmla="*/ 1660325 w 1852046"/>
                <a:gd name="connsiteY1292" fmla="*/ 372428 h 534219"/>
                <a:gd name="connsiteX1293" fmla="*/ 1661664 w 1852046"/>
                <a:gd name="connsiteY1293" fmla="*/ 373092 h 534219"/>
                <a:gd name="connsiteX1294" fmla="*/ 1663004 w 1852046"/>
                <a:gd name="connsiteY1294" fmla="*/ 372871 h 534219"/>
                <a:gd name="connsiteX1295" fmla="*/ 1664343 w 1852046"/>
                <a:gd name="connsiteY1295" fmla="*/ 371102 h 534219"/>
                <a:gd name="connsiteX1296" fmla="*/ 1665459 w 1852046"/>
                <a:gd name="connsiteY1296" fmla="*/ 369997 h 534219"/>
                <a:gd name="connsiteX1297" fmla="*/ 1666798 w 1852046"/>
                <a:gd name="connsiteY1297" fmla="*/ 369334 h 534219"/>
                <a:gd name="connsiteX1298" fmla="*/ 1668137 w 1852046"/>
                <a:gd name="connsiteY1298" fmla="*/ 369555 h 534219"/>
                <a:gd name="connsiteX1299" fmla="*/ 1669476 w 1852046"/>
                <a:gd name="connsiteY1299" fmla="*/ 369555 h 534219"/>
                <a:gd name="connsiteX1300" fmla="*/ 1670592 w 1852046"/>
                <a:gd name="connsiteY1300" fmla="*/ 369555 h 534219"/>
                <a:gd name="connsiteX1301" fmla="*/ 1671931 w 1852046"/>
                <a:gd name="connsiteY1301" fmla="*/ 368892 h 534219"/>
                <a:gd name="connsiteX1302" fmla="*/ 1673270 w 1852046"/>
                <a:gd name="connsiteY1302" fmla="*/ 368450 h 534219"/>
                <a:gd name="connsiteX1303" fmla="*/ 1674609 w 1852046"/>
                <a:gd name="connsiteY1303" fmla="*/ 368892 h 534219"/>
                <a:gd name="connsiteX1304" fmla="*/ 1675725 w 1852046"/>
                <a:gd name="connsiteY1304" fmla="*/ 369555 h 534219"/>
                <a:gd name="connsiteX1305" fmla="*/ 1677065 w 1852046"/>
                <a:gd name="connsiteY1305" fmla="*/ 369113 h 534219"/>
                <a:gd name="connsiteX1306" fmla="*/ 1678404 w 1852046"/>
                <a:gd name="connsiteY1306" fmla="*/ 367345 h 534219"/>
                <a:gd name="connsiteX1307" fmla="*/ 1679743 w 1852046"/>
                <a:gd name="connsiteY1307" fmla="*/ 364030 h 534219"/>
                <a:gd name="connsiteX1308" fmla="*/ 1680859 w 1852046"/>
                <a:gd name="connsiteY1308" fmla="*/ 358504 h 534219"/>
                <a:gd name="connsiteX1309" fmla="*/ 1682198 w 1852046"/>
                <a:gd name="connsiteY1309" fmla="*/ 350768 h 534219"/>
                <a:gd name="connsiteX1310" fmla="*/ 1683537 w 1852046"/>
                <a:gd name="connsiteY1310" fmla="*/ 341485 h 534219"/>
                <a:gd name="connsiteX1311" fmla="*/ 1684876 w 1852046"/>
                <a:gd name="connsiteY1311" fmla="*/ 331318 h 534219"/>
                <a:gd name="connsiteX1312" fmla="*/ 1686216 w 1852046"/>
                <a:gd name="connsiteY1312" fmla="*/ 320708 h 534219"/>
                <a:gd name="connsiteX1313" fmla="*/ 1687331 w 1852046"/>
                <a:gd name="connsiteY1313" fmla="*/ 310099 h 534219"/>
                <a:gd name="connsiteX1314" fmla="*/ 1688670 w 1852046"/>
                <a:gd name="connsiteY1314" fmla="*/ 301258 h 534219"/>
                <a:gd name="connsiteX1315" fmla="*/ 1690010 w 1852046"/>
                <a:gd name="connsiteY1315" fmla="*/ 294185 h 534219"/>
                <a:gd name="connsiteX1316" fmla="*/ 1691349 w 1852046"/>
                <a:gd name="connsiteY1316" fmla="*/ 289323 h 534219"/>
                <a:gd name="connsiteX1317" fmla="*/ 1692465 w 1852046"/>
                <a:gd name="connsiteY1317" fmla="*/ 286007 h 534219"/>
                <a:gd name="connsiteX1318" fmla="*/ 1693804 w 1852046"/>
                <a:gd name="connsiteY1318" fmla="*/ 283576 h 534219"/>
                <a:gd name="connsiteX1319" fmla="*/ 1695143 w 1852046"/>
                <a:gd name="connsiteY1319" fmla="*/ 282250 h 534219"/>
                <a:gd name="connsiteX1320" fmla="*/ 1696482 w 1852046"/>
                <a:gd name="connsiteY1320" fmla="*/ 281366 h 534219"/>
                <a:gd name="connsiteX1321" fmla="*/ 1697598 w 1852046"/>
                <a:gd name="connsiteY1321" fmla="*/ 280703 h 534219"/>
                <a:gd name="connsiteX1322" fmla="*/ 1698937 w 1852046"/>
                <a:gd name="connsiteY1322" fmla="*/ 280261 h 534219"/>
                <a:gd name="connsiteX1323" fmla="*/ 1700277 w 1852046"/>
                <a:gd name="connsiteY1323" fmla="*/ 280261 h 534219"/>
                <a:gd name="connsiteX1324" fmla="*/ 1701616 w 1852046"/>
                <a:gd name="connsiteY1324" fmla="*/ 280261 h 534219"/>
                <a:gd name="connsiteX1325" fmla="*/ 1702732 w 1852046"/>
                <a:gd name="connsiteY1325" fmla="*/ 280261 h 534219"/>
                <a:gd name="connsiteX1326" fmla="*/ 1704071 w 1852046"/>
                <a:gd name="connsiteY1326" fmla="*/ 279819 h 534219"/>
                <a:gd name="connsiteX1327" fmla="*/ 1705410 w 1852046"/>
                <a:gd name="connsiteY1327" fmla="*/ 279156 h 534219"/>
                <a:gd name="connsiteX1328" fmla="*/ 1706749 w 1852046"/>
                <a:gd name="connsiteY1328" fmla="*/ 278050 h 534219"/>
                <a:gd name="connsiteX1329" fmla="*/ 1707865 w 1852046"/>
                <a:gd name="connsiteY1329" fmla="*/ 277387 h 534219"/>
                <a:gd name="connsiteX1330" fmla="*/ 1709204 w 1852046"/>
                <a:gd name="connsiteY1330" fmla="*/ 278050 h 534219"/>
                <a:gd name="connsiteX1331" fmla="*/ 1710543 w 1852046"/>
                <a:gd name="connsiteY1331" fmla="*/ 280924 h 534219"/>
                <a:gd name="connsiteX1332" fmla="*/ 1711882 w 1852046"/>
                <a:gd name="connsiteY1332" fmla="*/ 285344 h 534219"/>
                <a:gd name="connsiteX1333" fmla="*/ 1712999 w 1852046"/>
                <a:gd name="connsiteY1333" fmla="*/ 291091 h 534219"/>
                <a:gd name="connsiteX1334" fmla="*/ 1714338 w 1852046"/>
                <a:gd name="connsiteY1334" fmla="*/ 298164 h 534219"/>
                <a:gd name="connsiteX1335" fmla="*/ 1715677 w 1852046"/>
                <a:gd name="connsiteY1335" fmla="*/ 305679 h 534219"/>
                <a:gd name="connsiteX1336" fmla="*/ 1717016 w 1852046"/>
                <a:gd name="connsiteY1336" fmla="*/ 312531 h 534219"/>
                <a:gd name="connsiteX1337" fmla="*/ 1718355 w 1852046"/>
                <a:gd name="connsiteY1337" fmla="*/ 318498 h 534219"/>
                <a:gd name="connsiteX1338" fmla="*/ 1719471 w 1852046"/>
                <a:gd name="connsiteY1338" fmla="*/ 323361 h 534219"/>
                <a:gd name="connsiteX1339" fmla="*/ 1720810 w 1852046"/>
                <a:gd name="connsiteY1339" fmla="*/ 328002 h 534219"/>
                <a:gd name="connsiteX1340" fmla="*/ 1722149 w 1852046"/>
                <a:gd name="connsiteY1340" fmla="*/ 332644 h 534219"/>
                <a:gd name="connsiteX1341" fmla="*/ 1723489 w 1852046"/>
                <a:gd name="connsiteY1341" fmla="*/ 336401 h 534219"/>
                <a:gd name="connsiteX1342" fmla="*/ 1724604 w 1852046"/>
                <a:gd name="connsiteY1342" fmla="*/ 339496 h 534219"/>
                <a:gd name="connsiteX1343" fmla="*/ 1725944 w 1852046"/>
                <a:gd name="connsiteY1343" fmla="*/ 341927 h 534219"/>
                <a:gd name="connsiteX1344" fmla="*/ 1727283 w 1852046"/>
                <a:gd name="connsiteY1344" fmla="*/ 343032 h 534219"/>
                <a:gd name="connsiteX1345" fmla="*/ 1728622 w 1852046"/>
                <a:gd name="connsiteY1345" fmla="*/ 342590 h 534219"/>
                <a:gd name="connsiteX1346" fmla="*/ 1729738 w 1852046"/>
                <a:gd name="connsiteY1346" fmla="*/ 341927 h 534219"/>
                <a:gd name="connsiteX1347" fmla="*/ 1731077 w 1852046"/>
                <a:gd name="connsiteY1347" fmla="*/ 344137 h 534219"/>
                <a:gd name="connsiteX1348" fmla="*/ 1732416 w 1852046"/>
                <a:gd name="connsiteY1348" fmla="*/ 347674 h 534219"/>
                <a:gd name="connsiteX1349" fmla="*/ 1733755 w 1852046"/>
                <a:gd name="connsiteY1349" fmla="*/ 350105 h 534219"/>
                <a:gd name="connsiteX1350" fmla="*/ 1734871 w 1852046"/>
                <a:gd name="connsiteY1350" fmla="*/ 351652 h 534219"/>
                <a:gd name="connsiteX1351" fmla="*/ 1736210 w 1852046"/>
                <a:gd name="connsiteY1351" fmla="*/ 353420 h 534219"/>
                <a:gd name="connsiteX1352" fmla="*/ 1737550 w 1852046"/>
                <a:gd name="connsiteY1352" fmla="*/ 355852 h 534219"/>
                <a:gd name="connsiteX1353" fmla="*/ 1738889 w 1852046"/>
                <a:gd name="connsiteY1353" fmla="*/ 358062 h 534219"/>
                <a:gd name="connsiteX1354" fmla="*/ 1740005 w 1852046"/>
                <a:gd name="connsiteY1354" fmla="*/ 358946 h 534219"/>
                <a:gd name="connsiteX1355" fmla="*/ 1741344 w 1852046"/>
                <a:gd name="connsiteY1355" fmla="*/ 357620 h 534219"/>
                <a:gd name="connsiteX1356" fmla="*/ 1742683 w 1852046"/>
                <a:gd name="connsiteY1356" fmla="*/ 355410 h 534219"/>
                <a:gd name="connsiteX1357" fmla="*/ 1744022 w 1852046"/>
                <a:gd name="connsiteY1357" fmla="*/ 352757 h 534219"/>
                <a:gd name="connsiteX1358" fmla="*/ 1745361 w 1852046"/>
                <a:gd name="connsiteY1358" fmla="*/ 349442 h 534219"/>
                <a:gd name="connsiteX1359" fmla="*/ 1746477 w 1852046"/>
                <a:gd name="connsiteY1359" fmla="*/ 345905 h 534219"/>
                <a:gd name="connsiteX1360" fmla="*/ 1747816 w 1852046"/>
                <a:gd name="connsiteY1360" fmla="*/ 341485 h 534219"/>
                <a:gd name="connsiteX1361" fmla="*/ 1749156 w 1852046"/>
                <a:gd name="connsiteY1361" fmla="*/ 336180 h 534219"/>
                <a:gd name="connsiteX1362" fmla="*/ 1750495 w 1852046"/>
                <a:gd name="connsiteY1362" fmla="*/ 330434 h 534219"/>
                <a:gd name="connsiteX1363" fmla="*/ 1751611 w 1852046"/>
                <a:gd name="connsiteY1363" fmla="*/ 324466 h 534219"/>
                <a:gd name="connsiteX1364" fmla="*/ 1752950 w 1852046"/>
                <a:gd name="connsiteY1364" fmla="*/ 317835 h 534219"/>
                <a:gd name="connsiteX1365" fmla="*/ 1754289 w 1852046"/>
                <a:gd name="connsiteY1365" fmla="*/ 310983 h 534219"/>
                <a:gd name="connsiteX1366" fmla="*/ 1755628 w 1852046"/>
                <a:gd name="connsiteY1366" fmla="*/ 304353 h 534219"/>
                <a:gd name="connsiteX1367" fmla="*/ 1756744 w 1852046"/>
                <a:gd name="connsiteY1367" fmla="*/ 298827 h 534219"/>
                <a:gd name="connsiteX1368" fmla="*/ 1758083 w 1852046"/>
                <a:gd name="connsiteY1368" fmla="*/ 296175 h 534219"/>
                <a:gd name="connsiteX1369" fmla="*/ 1759422 w 1852046"/>
                <a:gd name="connsiteY1369" fmla="*/ 297501 h 534219"/>
                <a:gd name="connsiteX1370" fmla="*/ 1760762 w 1852046"/>
                <a:gd name="connsiteY1370" fmla="*/ 301037 h 534219"/>
                <a:gd name="connsiteX1371" fmla="*/ 1761878 w 1852046"/>
                <a:gd name="connsiteY1371" fmla="*/ 305016 h 534219"/>
                <a:gd name="connsiteX1372" fmla="*/ 1763217 w 1852046"/>
                <a:gd name="connsiteY1372" fmla="*/ 308552 h 534219"/>
                <a:gd name="connsiteX1373" fmla="*/ 1764556 w 1852046"/>
                <a:gd name="connsiteY1373" fmla="*/ 311425 h 534219"/>
                <a:gd name="connsiteX1374" fmla="*/ 1765895 w 1852046"/>
                <a:gd name="connsiteY1374" fmla="*/ 314299 h 534219"/>
                <a:gd name="connsiteX1375" fmla="*/ 1767011 w 1852046"/>
                <a:gd name="connsiteY1375" fmla="*/ 316730 h 534219"/>
                <a:gd name="connsiteX1376" fmla="*/ 1768350 w 1852046"/>
                <a:gd name="connsiteY1376" fmla="*/ 318056 h 534219"/>
                <a:gd name="connsiteX1377" fmla="*/ 1769689 w 1852046"/>
                <a:gd name="connsiteY1377" fmla="*/ 318498 h 534219"/>
                <a:gd name="connsiteX1378" fmla="*/ 1771028 w 1852046"/>
                <a:gd name="connsiteY1378" fmla="*/ 318940 h 534219"/>
                <a:gd name="connsiteX1379" fmla="*/ 1772367 w 1852046"/>
                <a:gd name="connsiteY1379" fmla="*/ 318940 h 534219"/>
                <a:gd name="connsiteX1380" fmla="*/ 1773484 w 1852046"/>
                <a:gd name="connsiteY1380" fmla="*/ 318498 h 534219"/>
                <a:gd name="connsiteX1381" fmla="*/ 1774823 w 1852046"/>
                <a:gd name="connsiteY1381" fmla="*/ 319161 h 534219"/>
                <a:gd name="connsiteX1382" fmla="*/ 1776162 w 1852046"/>
                <a:gd name="connsiteY1382" fmla="*/ 318719 h 534219"/>
                <a:gd name="connsiteX1383" fmla="*/ 1777501 w 1852046"/>
                <a:gd name="connsiteY1383" fmla="*/ 317393 h 534219"/>
                <a:gd name="connsiteX1384" fmla="*/ 1778617 w 1852046"/>
                <a:gd name="connsiteY1384" fmla="*/ 315846 h 534219"/>
                <a:gd name="connsiteX1385" fmla="*/ 1779956 w 1852046"/>
                <a:gd name="connsiteY1385" fmla="*/ 314078 h 534219"/>
                <a:gd name="connsiteX1386" fmla="*/ 1781295 w 1852046"/>
                <a:gd name="connsiteY1386" fmla="*/ 313194 h 534219"/>
                <a:gd name="connsiteX1387" fmla="*/ 1782634 w 1852046"/>
                <a:gd name="connsiteY1387" fmla="*/ 313857 h 534219"/>
                <a:gd name="connsiteX1388" fmla="*/ 1783750 w 1852046"/>
                <a:gd name="connsiteY1388" fmla="*/ 315183 h 534219"/>
                <a:gd name="connsiteX1389" fmla="*/ 1785089 w 1852046"/>
                <a:gd name="connsiteY1389" fmla="*/ 317172 h 534219"/>
                <a:gd name="connsiteX1390" fmla="*/ 1786429 w 1852046"/>
                <a:gd name="connsiteY1390" fmla="*/ 321150 h 534219"/>
                <a:gd name="connsiteX1391" fmla="*/ 1787768 w 1852046"/>
                <a:gd name="connsiteY1391" fmla="*/ 326676 h 534219"/>
                <a:gd name="connsiteX1392" fmla="*/ 1788884 w 1852046"/>
                <a:gd name="connsiteY1392" fmla="*/ 332644 h 534219"/>
                <a:gd name="connsiteX1393" fmla="*/ 1790223 w 1852046"/>
                <a:gd name="connsiteY1393" fmla="*/ 339054 h 534219"/>
                <a:gd name="connsiteX1394" fmla="*/ 1791562 w 1852046"/>
                <a:gd name="connsiteY1394" fmla="*/ 344800 h 534219"/>
                <a:gd name="connsiteX1395" fmla="*/ 1792901 w 1852046"/>
                <a:gd name="connsiteY1395" fmla="*/ 349000 h 534219"/>
                <a:gd name="connsiteX1396" fmla="*/ 1794017 w 1852046"/>
                <a:gd name="connsiteY1396" fmla="*/ 352757 h 534219"/>
                <a:gd name="connsiteX1397" fmla="*/ 1795356 w 1852046"/>
                <a:gd name="connsiteY1397" fmla="*/ 356294 h 534219"/>
                <a:gd name="connsiteX1398" fmla="*/ 1796695 w 1852046"/>
                <a:gd name="connsiteY1398" fmla="*/ 359609 h 534219"/>
                <a:gd name="connsiteX1399" fmla="*/ 1798035 w 1852046"/>
                <a:gd name="connsiteY1399" fmla="*/ 363145 h 534219"/>
                <a:gd name="connsiteX1400" fmla="*/ 1799374 w 1852046"/>
                <a:gd name="connsiteY1400" fmla="*/ 367566 h 534219"/>
                <a:gd name="connsiteX1401" fmla="*/ 1800490 w 1852046"/>
                <a:gd name="connsiteY1401" fmla="*/ 372428 h 534219"/>
                <a:gd name="connsiteX1402" fmla="*/ 1801829 w 1852046"/>
                <a:gd name="connsiteY1402" fmla="*/ 376849 h 534219"/>
                <a:gd name="connsiteX1403" fmla="*/ 1803168 w 1852046"/>
                <a:gd name="connsiteY1403" fmla="*/ 380385 h 534219"/>
                <a:gd name="connsiteX1404" fmla="*/ 1804507 w 1852046"/>
                <a:gd name="connsiteY1404" fmla="*/ 382375 h 534219"/>
                <a:gd name="connsiteX1405" fmla="*/ 1805623 w 1852046"/>
                <a:gd name="connsiteY1405" fmla="*/ 382817 h 534219"/>
                <a:gd name="connsiteX1406" fmla="*/ 1806962 w 1852046"/>
                <a:gd name="connsiteY1406" fmla="*/ 381491 h 534219"/>
                <a:gd name="connsiteX1407" fmla="*/ 1808301 w 1852046"/>
                <a:gd name="connsiteY1407" fmla="*/ 378175 h 534219"/>
                <a:gd name="connsiteX1408" fmla="*/ 1809641 w 1852046"/>
                <a:gd name="connsiteY1408" fmla="*/ 373976 h 534219"/>
                <a:gd name="connsiteX1409" fmla="*/ 1810757 w 1852046"/>
                <a:gd name="connsiteY1409" fmla="*/ 369997 h 534219"/>
                <a:gd name="connsiteX1410" fmla="*/ 1812096 w 1852046"/>
                <a:gd name="connsiteY1410" fmla="*/ 366903 h 534219"/>
                <a:gd name="connsiteX1411" fmla="*/ 1813435 w 1852046"/>
                <a:gd name="connsiteY1411" fmla="*/ 365135 h 534219"/>
                <a:gd name="connsiteX1412" fmla="*/ 1814774 w 1852046"/>
                <a:gd name="connsiteY1412" fmla="*/ 364693 h 534219"/>
                <a:gd name="connsiteX1413" fmla="*/ 1815890 w 1852046"/>
                <a:gd name="connsiteY1413" fmla="*/ 365356 h 534219"/>
                <a:gd name="connsiteX1414" fmla="*/ 1817229 w 1852046"/>
                <a:gd name="connsiteY1414" fmla="*/ 366903 h 534219"/>
                <a:gd name="connsiteX1415" fmla="*/ 1818568 w 1852046"/>
                <a:gd name="connsiteY1415" fmla="*/ 369997 h 534219"/>
                <a:gd name="connsiteX1416" fmla="*/ 1819907 w 1852046"/>
                <a:gd name="connsiteY1416" fmla="*/ 375081 h 534219"/>
                <a:gd name="connsiteX1417" fmla="*/ 1821023 w 1852046"/>
                <a:gd name="connsiteY1417" fmla="*/ 381270 h 534219"/>
                <a:gd name="connsiteX1418" fmla="*/ 1822363 w 1852046"/>
                <a:gd name="connsiteY1418" fmla="*/ 387237 h 534219"/>
                <a:gd name="connsiteX1419" fmla="*/ 1823702 w 1852046"/>
                <a:gd name="connsiteY1419" fmla="*/ 392100 h 534219"/>
                <a:gd name="connsiteX1420" fmla="*/ 1825041 w 1852046"/>
                <a:gd name="connsiteY1420" fmla="*/ 396962 h 534219"/>
                <a:gd name="connsiteX1421" fmla="*/ 1826157 w 1852046"/>
                <a:gd name="connsiteY1421" fmla="*/ 401825 h 534219"/>
                <a:gd name="connsiteX1422" fmla="*/ 1827496 w 1852046"/>
                <a:gd name="connsiteY1422" fmla="*/ 405803 h 534219"/>
                <a:gd name="connsiteX1423" fmla="*/ 1828835 w 1852046"/>
                <a:gd name="connsiteY1423" fmla="*/ 409782 h 534219"/>
                <a:gd name="connsiteX1424" fmla="*/ 1830174 w 1852046"/>
                <a:gd name="connsiteY1424" fmla="*/ 413760 h 534219"/>
                <a:gd name="connsiteX1425" fmla="*/ 1831513 w 1852046"/>
                <a:gd name="connsiteY1425" fmla="*/ 417518 h 534219"/>
                <a:gd name="connsiteX1426" fmla="*/ 1832629 w 1852046"/>
                <a:gd name="connsiteY1426" fmla="*/ 420170 h 534219"/>
                <a:gd name="connsiteX1427" fmla="*/ 1833969 w 1852046"/>
                <a:gd name="connsiteY1427" fmla="*/ 421275 h 534219"/>
                <a:gd name="connsiteX1428" fmla="*/ 1835308 w 1852046"/>
                <a:gd name="connsiteY1428" fmla="*/ 419728 h 534219"/>
                <a:gd name="connsiteX1429" fmla="*/ 1836647 w 1852046"/>
                <a:gd name="connsiteY1429" fmla="*/ 416855 h 534219"/>
                <a:gd name="connsiteX1430" fmla="*/ 1837763 w 1852046"/>
                <a:gd name="connsiteY1430" fmla="*/ 413981 h 534219"/>
                <a:gd name="connsiteX1431" fmla="*/ 1839102 w 1852046"/>
                <a:gd name="connsiteY1431" fmla="*/ 410666 h 534219"/>
                <a:gd name="connsiteX1432" fmla="*/ 1840441 w 1852046"/>
                <a:gd name="connsiteY1432" fmla="*/ 407130 h 534219"/>
                <a:gd name="connsiteX1433" fmla="*/ 1841780 w 1852046"/>
                <a:gd name="connsiteY1433" fmla="*/ 402930 h 534219"/>
                <a:gd name="connsiteX1434" fmla="*/ 1842896 w 1852046"/>
                <a:gd name="connsiteY1434" fmla="*/ 398067 h 534219"/>
                <a:gd name="connsiteX1435" fmla="*/ 1844235 w 1852046"/>
                <a:gd name="connsiteY1435" fmla="*/ 392321 h 534219"/>
                <a:gd name="connsiteX1436" fmla="*/ 1845575 w 1852046"/>
                <a:gd name="connsiteY1436" fmla="*/ 385469 h 534219"/>
                <a:gd name="connsiteX1437" fmla="*/ 1846914 w 1852046"/>
                <a:gd name="connsiteY1437" fmla="*/ 378175 h 534219"/>
                <a:gd name="connsiteX1438" fmla="*/ 1848030 w 1852046"/>
                <a:gd name="connsiteY1438" fmla="*/ 372207 h 534219"/>
                <a:gd name="connsiteX1439" fmla="*/ 1849369 w 1852046"/>
                <a:gd name="connsiteY1439" fmla="*/ 367345 h 534219"/>
                <a:gd name="connsiteX1440" fmla="*/ 1850708 w 1852046"/>
                <a:gd name="connsiteY1440" fmla="*/ 362924 h 534219"/>
                <a:gd name="connsiteX1441" fmla="*/ 1852047 w 1852046"/>
                <a:gd name="connsiteY1441" fmla="*/ 358725 h 534219"/>
                <a:gd name="connsiteX1442" fmla="*/ 1852047 w 1852046"/>
                <a:gd name="connsiteY1442" fmla="*/ 487362 h 534219"/>
                <a:gd name="connsiteX1443" fmla="*/ 1850708 w 1852046"/>
                <a:gd name="connsiteY1443" fmla="*/ 488467 h 534219"/>
                <a:gd name="connsiteX1444" fmla="*/ 1849369 w 1852046"/>
                <a:gd name="connsiteY1444" fmla="*/ 490014 h 534219"/>
                <a:gd name="connsiteX1445" fmla="*/ 1848030 w 1852046"/>
                <a:gd name="connsiteY1445" fmla="*/ 491782 h 534219"/>
                <a:gd name="connsiteX1446" fmla="*/ 1846914 w 1852046"/>
                <a:gd name="connsiteY1446" fmla="*/ 493551 h 534219"/>
                <a:gd name="connsiteX1447" fmla="*/ 1845575 w 1852046"/>
                <a:gd name="connsiteY1447" fmla="*/ 495761 h 534219"/>
                <a:gd name="connsiteX1448" fmla="*/ 1844235 w 1852046"/>
                <a:gd name="connsiteY1448" fmla="*/ 496866 h 534219"/>
                <a:gd name="connsiteX1449" fmla="*/ 1842896 w 1852046"/>
                <a:gd name="connsiteY1449" fmla="*/ 496645 h 534219"/>
                <a:gd name="connsiteX1450" fmla="*/ 1841780 w 1852046"/>
                <a:gd name="connsiteY1450" fmla="*/ 495540 h 534219"/>
                <a:gd name="connsiteX1451" fmla="*/ 1840441 w 1852046"/>
                <a:gd name="connsiteY1451" fmla="*/ 493993 h 534219"/>
                <a:gd name="connsiteX1452" fmla="*/ 1839102 w 1852046"/>
                <a:gd name="connsiteY1452" fmla="*/ 492667 h 534219"/>
                <a:gd name="connsiteX1453" fmla="*/ 1837763 w 1852046"/>
                <a:gd name="connsiteY1453" fmla="*/ 492003 h 534219"/>
                <a:gd name="connsiteX1454" fmla="*/ 1836647 w 1852046"/>
                <a:gd name="connsiteY1454" fmla="*/ 492003 h 534219"/>
                <a:gd name="connsiteX1455" fmla="*/ 1835308 w 1852046"/>
                <a:gd name="connsiteY1455" fmla="*/ 492888 h 534219"/>
                <a:gd name="connsiteX1456" fmla="*/ 1833969 w 1852046"/>
                <a:gd name="connsiteY1456" fmla="*/ 493109 h 534219"/>
                <a:gd name="connsiteX1457" fmla="*/ 1832629 w 1852046"/>
                <a:gd name="connsiteY1457" fmla="*/ 492003 h 534219"/>
                <a:gd name="connsiteX1458" fmla="*/ 1831513 w 1852046"/>
                <a:gd name="connsiteY1458" fmla="*/ 490014 h 534219"/>
                <a:gd name="connsiteX1459" fmla="*/ 1830174 w 1852046"/>
                <a:gd name="connsiteY1459" fmla="*/ 487583 h 534219"/>
                <a:gd name="connsiteX1460" fmla="*/ 1828835 w 1852046"/>
                <a:gd name="connsiteY1460" fmla="*/ 484710 h 534219"/>
                <a:gd name="connsiteX1461" fmla="*/ 1827496 w 1852046"/>
                <a:gd name="connsiteY1461" fmla="*/ 482499 h 534219"/>
                <a:gd name="connsiteX1462" fmla="*/ 1826157 w 1852046"/>
                <a:gd name="connsiteY1462" fmla="*/ 480731 h 534219"/>
                <a:gd name="connsiteX1463" fmla="*/ 1825041 w 1852046"/>
                <a:gd name="connsiteY1463" fmla="*/ 478963 h 534219"/>
                <a:gd name="connsiteX1464" fmla="*/ 1823702 w 1852046"/>
                <a:gd name="connsiteY1464" fmla="*/ 477858 h 534219"/>
                <a:gd name="connsiteX1465" fmla="*/ 1822363 w 1852046"/>
                <a:gd name="connsiteY1465" fmla="*/ 477195 h 534219"/>
                <a:gd name="connsiteX1466" fmla="*/ 1821023 w 1852046"/>
                <a:gd name="connsiteY1466" fmla="*/ 476090 h 534219"/>
                <a:gd name="connsiteX1467" fmla="*/ 1819907 w 1852046"/>
                <a:gd name="connsiteY1467" fmla="*/ 474321 h 534219"/>
                <a:gd name="connsiteX1468" fmla="*/ 1818568 w 1852046"/>
                <a:gd name="connsiteY1468" fmla="*/ 473216 h 534219"/>
                <a:gd name="connsiteX1469" fmla="*/ 1817229 w 1852046"/>
                <a:gd name="connsiteY1469" fmla="*/ 473216 h 534219"/>
                <a:gd name="connsiteX1470" fmla="*/ 1815890 w 1852046"/>
                <a:gd name="connsiteY1470" fmla="*/ 474100 h 534219"/>
                <a:gd name="connsiteX1471" fmla="*/ 1814774 w 1852046"/>
                <a:gd name="connsiteY1471" fmla="*/ 475426 h 534219"/>
                <a:gd name="connsiteX1472" fmla="*/ 1813435 w 1852046"/>
                <a:gd name="connsiteY1472" fmla="*/ 476753 h 534219"/>
                <a:gd name="connsiteX1473" fmla="*/ 1812096 w 1852046"/>
                <a:gd name="connsiteY1473" fmla="*/ 478300 h 534219"/>
                <a:gd name="connsiteX1474" fmla="*/ 1810757 w 1852046"/>
                <a:gd name="connsiteY1474" fmla="*/ 480510 h 534219"/>
                <a:gd name="connsiteX1475" fmla="*/ 1809641 w 1852046"/>
                <a:gd name="connsiteY1475" fmla="*/ 482941 h 534219"/>
                <a:gd name="connsiteX1476" fmla="*/ 1808301 w 1852046"/>
                <a:gd name="connsiteY1476" fmla="*/ 485152 h 534219"/>
                <a:gd name="connsiteX1477" fmla="*/ 1806962 w 1852046"/>
                <a:gd name="connsiteY1477" fmla="*/ 486257 h 534219"/>
                <a:gd name="connsiteX1478" fmla="*/ 1805623 w 1852046"/>
                <a:gd name="connsiteY1478" fmla="*/ 486257 h 534219"/>
                <a:gd name="connsiteX1479" fmla="*/ 1804507 w 1852046"/>
                <a:gd name="connsiteY1479" fmla="*/ 485152 h 534219"/>
                <a:gd name="connsiteX1480" fmla="*/ 1803168 w 1852046"/>
                <a:gd name="connsiteY1480" fmla="*/ 483162 h 534219"/>
                <a:gd name="connsiteX1481" fmla="*/ 1801829 w 1852046"/>
                <a:gd name="connsiteY1481" fmla="*/ 479847 h 534219"/>
                <a:gd name="connsiteX1482" fmla="*/ 1800490 w 1852046"/>
                <a:gd name="connsiteY1482" fmla="*/ 475426 h 534219"/>
                <a:gd name="connsiteX1483" fmla="*/ 1799374 w 1852046"/>
                <a:gd name="connsiteY1483" fmla="*/ 470343 h 534219"/>
                <a:gd name="connsiteX1484" fmla="*/ 1798035 w 1852046"/>
                <a:gd name="connsiteY1484" fmla="*/ 465038 h 534219"/>
                <a:gd name="connsiteX1485" fmla="*/ 1796695 w 1852046"/>
                <a:gd name="connsiteY1485" fmla="*/ 460397 h 534219"/>
                <a:gd name="connsiteX1486" fmla="*/ 1795356 w 1852046"/>
                <a:gd name="connsiteY1486" fmla="*/ 456197 h 534219"/>
                <a:gd name="connsiteX1487" fmla="*/ 1794017 w 1852046"/>
                <a:gd name="connsiteY1487" fmla="*/ 451998 h 534219"/>
                <a:gd name="connsiteX1488" fmla="*/ 1792901 w 1852046"/>
                <a:gd name="connsiteY1488" fmla="*/ 447356 h 534219"/>
                <a:gd name="connsiteX1489" fmla="*/ 1791562 w 1852046"/>
                <a:gd name="connsiteY1489" fmla="*/ 442052 h 534219"/>
                <a:gd name="connsiteX1490" fmla="*/ 1790223 w 1852046"/>
                <a:gd name="connsiteY1490" fmla="*/ 435200 h 534219"/>
                <a:gd name="connsiteX1491" fmla="*/ 1788884 w 1852046"/>
                <a:gd name="connsiteY1491" fmla="*/ 427906 h 534219"/>
                <a:gd name="connsiteX1492" fmla="*/ 1787768 w 1852046"/>
                <a:gd name="connsiteY1492" fmla="*/ 420612 h 534219"/>
                <a:gd name="connsiteX1493" fmla="*/ 1786429 w 1852046"/>
                <a:gd name="connsiteY1493" fmla="*/ 413760 h 534219"/>
                <a:gd name="connsiteX1494" fmla="*/ 1785089 w 1852046"/>
                <a:gd name="connsiteY1494" fmla="*/ 408235 h 534219"/>
                <a:gd name="connsiteX1495" fmla="*/ 1783750 w 1852046"/>
                <a:gd name="connsiteY1495" fmla="*/ 404477 h 534219"/>
                <a:gd name="connsiteX1496" fmla="*/ 1782634 w 1852046"/>
                <a:gd name="connsiteY1496" fmla="*/ 401604 h 534219"/>
                <a:gd name="connsiteX1497" fmla="*/ 1781295 w 1852046"/>
                <a:gd name="connsiteY1497" fmla="*/ 400057 h 534219"/>
                <a:gd name="connsiteX1498" fmla="*/ 1779956 w 1852046"/>
                <a:gd name="connsiteY1498" fmla="*/ 399615 h 534219"/>
                <a:gd name="connsiteX1499" fmla="*/ 1778617 w 1852046"/>
                <a:gd name="connsiteY1499" fmla="*/ 399836 h 534219"/>
                <a:gd name="connsiteX1500" fmla="*/ 1777501 w 1852046"/>
                <a:gd name="connsiteY1500" fmla="*/ 399394 h 534219"/>
                <a:gd name="connsiteX1501" fmla="*/ 1776162 w 1852046"/>
                <a:gd name="connsiteY1501" fmla="*/ 398731 h 534219"/>
                <a:gd name="connsiteX1502" fmla="*/ 1774823 w 1852046"/>
                <a:gd name="connsiteY1502" fmla="*/ 397404 h 534219"/>
                <a:gd name="connsiteX1503" fmla="*/ 1773484 w 1852046"/>
                <a:gd name="connsiteY1503" fmla="*/ 395415 h 534219"/>
                <a:gd name="connsiteX1504" fmla="*/ 1772367 w 1852046"/>
                <a:gd name="connsiteY1504" fmla="*/ 393426 h 534219"/>
                <a:gd name="connsiteX1505" fmla="*/ 1771028 w 1852046"/>
                <a:gd name="connsiteY1505" fmla="*/ 391658 h 534219"/>
                <a:gd name="connsiteX1506" fmla="*/ 1769689 w 1852046"/>
                <a:gd name="connsiteY1506" fmla="*/ 390332 h 534219"/>
                <a:gd name="connsiteX1507" fmla="*/ 1768350 w 1852046"/>
                <a:gd name="connsiteY1507" fmla="*/ 389226 h 534219"/>
                <a:gd name="connsiteX1508" fmla="*/ 1767011 w 1852046"/>
                <a:gd name="connsiteY1508" fmla="*/ 388121 h 534219"/>
                <a:gd name="connsiteX1509" fmla="*/ 1765895 w 1852046"/>
                <a:gd name="connsiteY1509" fmla="*/ 387016 h 534219"/>
                <a:gd name="connsiteX1510" fmla="*/ 1764556 w 1852046"/>
                <a:gd name="connsiteY1510" fmla="*/ 386795 h 534219"/>
                <a:gd name="connsiteX1511" fmla="*/ 1763217 w 1852046"/>
                <a:gd name="connsiteY1511" fmla="*/ 387458 h 534219"/>
                <a:gd name="connsiteX1512" fmla="*/ 1761878 w 1852046"/>
                <a:gd name="connsiteY1512" fmla="*/ 388784 h 534219"/>
                <a:gd name="connsiteX1513" fmla="*/ 1760762 w 1852046"/>
                <a:gd name="connsiteY1513" fmla="*/ 389890 h 534219"/>
                <a:gd name="connsiteX1514" fmla="*/ 1759422 w 1852046"/>
                <a:gd name="connsiteY1514" fmla="*/ 391216 h 534219"/>
                <a:gd name="connsiteX1515" fmla="*/ 1758083 w 1852046"/>
                <a:gd name="connsiteY1515" fmla="*/ 392100 h 534219"/>
                <a:gd name="connsiteX1516" fmla="*/ 1756744 w 1852046"/>
                <a:gd name="connsiteY1516" fmla="*/ 394973 h 534219"/>
                <a:gd name="connsiteX1517" fmla="*/ 1755628 w 1852046"/>
                <a:gd name="connsiteY1517" fmla="*/ 398731 h 534219"/>
                <a:gd name="connsiteX1518" fmla="*/ 1754289 w 1852046"/>
                <a:gd name="connsiteY1518" fmla="*/ 402709 h 534219"/>
                <a:gd name="connsiteX1519" fmla="*/ 1752950 w 1852046"/>
                <a:gd name="connsiteY1519" fmla="*/ 406688 h 534219"/>
                <a:gd name="connsiteX1520" fmla="*/ 1751611 w 1852046"/>
                <a:gd name="connsiteY1520" fmla="*/ 410445 h 534219"/>
                <a:gd name="connsiteX1521" fmla="*/ 1750495 w 1852046"/>
                <a:gd name="connsiteY1521" fmla="*/ 413760 h 534219"/>
                <a:gd name="connsiteX1522" fmla="*/ 1749156 w 1852046"/>
                <a:gd name="connsiteY1522" fmla="*/ 416855 h 534219"/>
                <a:gd name="connsiteX1523" fmla="*/ 1747816 w 1852046"/>
                <a:gd name="connsiteY1523" fmla="*/ 419507 h 534219"/>
                <a:gd name="connsiteX1524" fmla="*/ 1746477 w 1852046"/>
                <a:gd name="connsiteY1524" fmla="*/ 421717 h 534219"/>
                <a:gd name="connsiteX1525" fmla="*/ 1745361 w 1852046"/>
                <a:gd name="connsiteY1525" fmla="*/ 423927 h 534219"/>
                <a:gd name="connsiteX1526" fmla="*/ 1744022 w 1852046"/>
                <a:gd name="connsiteY1526" fmla="*/ 426359 h 534219"/>
                <a:gd name="connsiteX1527" fmla="*/ 1742683 w 1852046"/>
                <a:gd name="connsiteY1527" fmla="*/ 429453 h 534219"/>
                <a:gd name="connsiteX1528" fmla="*/ 1741344 w 1852046"/>
                <a:gd name="connsiteY1528" fmla="*/ 432990 h 534219"/>
                <a:gd name="connsiteX1529" fmla="*/ 1740005 w 1852046"/>
                <a:gd name="connsiteY1529" fmla="*/ 436305 h 534219"/>
                <a:gd name="connsiteX1530" fmla="*/ 1738889 w 1852046"/>
                <a:gd name="connsiteY1530" fmla="*/ 438073 h 534219"/>
                <a:gd name="connsiteX1531" fmla="*/ 1737550 w 1852046"/>
                <a:gd name="connsiteY1531" fmla="*/ 438294 h 534219"/>
                <a:gd name="connsiteX1532" fmla="*/ 1736210 w 1852046"/>
                <a:gd name="connsiteY1532" fmla="*/ 438073 h 534219"/>
                <a:gd name="connsiteX1533" fmla="*/ 1734871 w 1852046"/>
                <a:gd name="connsiteY1533" fmla="*/ 437852 h 534219"/>
                <a:gd name="connsiteX1534" fmla="*/ 1733755 w 1852046"/>
                <a:gd name="connsiteY1534" fmla="*/ 437410 h 534219"/>
                <a:gd name="connsiteX1535" fmla="*/ 1732416 w 1852046"/>
                <a:gd name="connsiteY1535" fmla="*/ 436305 h 534219"/>
                <a:gd name="connsiteX1536" fmla="*/ 1731077 w 1852046"/>
                <a:gd name="connsiteY1536" fmla="*/ 433432 h 534219"/>
                <a:gd name="connsiteX1537" fmla="*/ 1729738 w 1852046"/>
                <a:gd name="connsiteY1537" fmla="*/ 430779 h 534219"/>
                <a:gd name="connsiteX1538" fmla="*/ 1728622 w 1852046"/>
                <a:gd name="connsiteY1538" fmla="*/ 429011 h 534219"/>
                <a:gd name="connsiteX1539" fmla="*/ 1727283 w 1852046"/>
                <a:gd name="connsiteY1539" fmla="*/ 426580 h 534219"/>
                <a:gd name="connsiteX1540" fmla="*/ 1725944 w 1852046"/>
                <a:gd name="connsiteY1540" fmla="*/ 423485 h 534219"/>
                <a:gd name="connsiteX1541" fmla="*/ 1724604 w 1852046"/>
                <a:gd name="connsiteY1541" fmla="*/ 419507 h 534219"/>
                <a:gd name="connsiteX1542" fmla="*/ 1723489 w 1852046"/>
                <a:gd name="connsiteY1542" fmla="*/ 415529 h 534219"/>
                <a:gd name="connsiteX1543" fmla="*/ 1722149 w 1852046"/>
                <a:gd name="connsiteY1543" fmla="*/ 410666 h 534219"/>
                <a:gd name="connsiteX1544" fmla="*/ 1720810 w 1852046"/>
                <a:gd name="connsiteY1544" fmla="*/ 404919 h 534219"/>
                <a:gd name="connsiteX1545" fmla="*/ 1719471 w 1852046"/>
                <a:gd name="connsiteY1545" fmla="*/ 398952 h 534219"/>
                <a:gd name="connsiteX1546" fmla="*/ 1718355 w 1852046"/>
                <a:gd name="connsiteY1546" fmla="*/ 392763 h 534219"/>
                <a:gd name="connsiteX1547" fmla="*/ 1717016 w 1852046"/>
                <a:gd name="connsiteY1547" fmla="*/ 386574 h 534219"/>
                <a:gd name="connsiteX1548" fmla="*/ 1715677 w 1852046"/>
                <a:gd name="connsiteY1548" fmla="*/ 380164 h 534219"/>
                <a:gd name="connsiteX1549" fmla="*/ 1714338 w 1852046"/>
                <a:gd name="connsiteY1549" fmla="*/ 374639 h 534219"/>
                <a:gd name="connsiteX1550" fmla="*/ 1712999 w 1852046"/>
                <a:gd name="connsiteY1550" fmla="*/ 370881 h 534219"/>
                <a:gd name="connsiteX1551" fmla="*/ 1711882 w 1852046"/>
                <a:gd name="connsiteY1551" fmla="*/ 368892 h 534219"/>
                <a:gd name="connsiteX1552" fmla="*/ 1710543 w 1852046"/>
                <a:gd name="connsiteY1552" fmla="*/ 368450 h 534219"/>
                <a:gd name="connsiteX1553" fmla="*/ 1709204 w 1852046"/>
                <a:gd name="connsiteY1553" fmla="*/ 368892 h 534219"/>
                <a:gd name="connsiteX1554" fmla="*/ 1707865 w 1852046"/>
                <a:gd name="connsiteY1554" fmla="*/ 370660 h 534219"/>
                <a:gd name="connsiteX1555" fmla="*/ 1706749 w 1852046"/>
                <a:gd name="connsiteY1555" fmla="*/ 373534 h 534219"/>
                <a:gd name="connsiteX1556" fmla="*/ 1705410 w 1852046"/>
                <a:gd name="connsiteY1556" fmla="*/ 375523 h 534219"/>
                <a:gd name="connsiteX1557" fmla="*/ 1704071 w 1852046"/>
                <a:gd name="connsiteY1557" fmla="*/ 375965 h 534219"/>
                <a:gd name="connsiteX1558" fmla="*/ 1702732 w 1852046"/>
                <a:gd name="connsiteY1558" fmla="*/ 375302 h 534219"/>
                <a:gd name="connsiteX1559" fmla="*/ 1701616 w 1852046"/>
                <a:gd name="connsiteY1559" fmla="*/ 373976 h 534219"/>
                <a:gd name="connsiteX1560" fmla="*/ 1700277 w 1852046"/>
                <a:gd name="connsiteY1560" fmla="*/ 371986 h 534219"/>
                <a:gd name="connsiteX1561" fmla="*/ 1698937 w 1852046"/>
                <a:gd name="connsiteY1561" fmla="*/ 370218 h 534219"/>
                <a:gd name="connsiteX1562" fmla="*/ 1697598 w 1852046"/>
                <a:gd name="connsiteY1562" fmla="*/ 369113 h 534219"/>
                <a:gd name="connsiteX1563" fmla="*/ 1696482 w 1852046"/>
                <a:gd name="connsiteY1563" fmla="*/ 368008 h 534219"/>
                <a:gd name="connsiteX1564" fmla="*/ 1695143 w 1852046"/>
                <a:gd name="connsiteY1564" fmla="*/ 367345 h 534219"/>
                <a:gd name="connsiteX1565" fmla="*/ 1693804 w 1852046"/>
                <a:gd name="connsiteY1565" fmla="*/ 368229 h 534219"/>
                <a:gd name="connsiteX1566" fmla="*/ 1692465 w 1852046"/>
                <a:gd name="connsiteY1566" fmla="*/ 370218 h 534219"/>
                <a:gd name="connsiteX1567" fmla="*/ 1691349 w 1852046"/>
                <a:gd name="connsiteY1567" fmla="*/ 373092 h 534219"/>
                <a:gd name="connsiteX1568" fmla="*/ 1690010 w 1852046"/>
                <a:gd name="connsiteY1568" fmla="*/ 377291 h 534219"/>
                <a:gd name="connsiteX1569" fmla="*/ 1688670 w 1852046"/>
                <a:gd name="connsiteY1569" fmla="*/ 382375 h 534219"/>
                <a:gd name="connsiteX1570" fmla="*/ 1687331 w 1852046"/>
                <a:gd name="connsiteY1570" fmla="*/ 389005 h 534219"/>
                <a:gd name="connsiteX1571" fmla="*/ 1686216 w 1852046"/>
                <a:gd name="connsiteY1571" fmla="*/ 396962 h 534219"/>
                <a:gd name="connsiteX1572" fmla="*/ 1684876 w 1852046"/>
                <a:gd name="connsiteY1572" fmla="*/ 405140 h 534219"/>
                <a:gd name="connsiteX1573" fmla="*/ 1683537 w 1852046"/>
                <a:gd name="connsiteY1573" fmla="*/ 412655 h 534219"/>
                <a:gd name="connsiteX1574" fmla="*/ 1682198 w 1852046"/>
                <a:gd name="connsiteY1574" fmla="*/ 419949 h 534219"/>
                <a:gd name="connsiteX1575" fmla="*/ 1680859 w 1852046"/>
                <a:gd name="connsiteY1575" fmla="*/ 426359 h 534219"/>
                <a:gd name="connsiteX1576" fmla="*/ 1679743 w 1852046"/>
                <a:gd name="connsiteY1576" fmla="*/ 431442 h 534219"/>
                <a:gd name="connsiteX1577" fmla="*/ 1678404 w 1852046"/>
                <a:gd name="connsiteY1577" fmla="*/ 435200 h 534219"/>
                <a:gd name="connsiteX1578" fmla="*/ 1677065 w 1852046"/>
                <a:gd name="connsiteY1578" fmla="*/ 438073 h 534219"/>
                <a:gd name="connsiteX1579" fmla="*/ 1675725 w 1852046"/>
                <a:gd name="connsiteY1579" fmla="*/ 439620 h 534219"/>
                <a:gd name="connsiteX1580" fmla="*/ 1674609 w 1852046"/>
                <a:gd name="connsiteY1580" fmla="*/ 440283 h 534219"/>
                <a:gd name="connsiteX1581" fmla="*/ 1673270 w 1852046"/>
                <a:gd name="connsiteY1581" fmla="*/ 440283 h 534219"/>
                <a:gd name="connsiteX1582" fmla="*/ 1671931 w 1852046"/>
                <a:gd name="connsiteY1582" fmla="*/ 441389 h 534219"/>
                <a:gd name="connsiteX1583" fmla="*/ 1670592 w 1852046"/>
                <a:gd name="connsiteY1583" fmla="*/ 442715 h 534219"/>
                <a:gd name="connsiteX1584" fmla="*/ 1669476 w 1852046"/>
                <a:gd name="connsiteY1584" fmla="*/ 443820 h 534219"/>
                <a:gd name="connsiteX1585" fmla="*/ 1668137 w 1852046"/>
                <a:gd name="connsiteY1585" fmla="*/ 444483 h 534219"/>
                <a:gd name="connsiteX1586" fmla="*/ 1666798 w 1852046"/>
                <a:gd name="connsiteY1586" fmla="*/ 444925 h 534219"/>
                <a:gd name="connsiteX1587" fmla="*/ 1665459 w 1852046"/>
                <a:gd name="connsiteY1587" fmla="*/ 445146 h 534219"/>
                <a:gd name="connsiteX1588" fmla="*/ 1664343 w 1852046"/>
                <a:gd name="connsiteY1588" fmla="*/ 444925 h 534219"/>
                <a:gd name="connsiteX1589" fmla="*/ 1663004 w 1852046"/>
                <a:gd name="connsiteY1589" fmla="*/ 445146 h 534219"/>
                <a:gd name="connsiteX1590" fmla="*/ 1661664 w 1852046"/>
                <a:gd name="connsiteY1590" fmla="*/ 444041 h 534219"/>
                <a:gd name="connsiteX1591" fmla="*/ 1660325 w 1852046"/>
                <a:gd name="connsiteY1591" fmla="*/ 441831 h 534219"/>
                <a:gd name="connsiteX1592" fmla="*/ 1659209 w 1852046"/>
                <a:gd name="connsiteY1592" fmla="*/ 439399 h 534219"/>
                <a:gd name="connsiteX1593" fmla="*/ 1657870 w 1852046"/>
                <a:gd name="connsiteY1593" fmla="*/ 436526 h 534219"/>
                <a:gd name="connsiteX1594" fmla="*/ 1656531 w 1852046"/>
                <a:gd name="connsiteY1594" fmla="*/ 434537 h 534219"/>
                <a:gd name="connsiteX1595" fmla="*/ 1655192 w 1852046"/>
                <a:gd name="connsiteY1595" fmla="*/ 433653 h 534219"/>
                <a:gd name="connsiteX1596" fmla="*/ 1653853 w 1852046"/>
                <a:gd name="connsiteY1596" fmla="*/ 433432 h 534219"/>
                <a:gd name="connsiteX1597" fmla="*/ 1652737 w 1852046"/>
                <a:gd name="connsiteY1597" fmla="*/ 434537 h 534219"/>
                <a:gd name="connsiteX1598" fmla="*/ 1651397 w 1852046"/>
                <a:gd name="connsiteY1598" fmla="*/ 435863 h 534219"/>
                <a:gd name="connsiteX1599" fmla="*/ 1650058 w 1852046"/>
                <a:gd name="connsiteY1599" fmla="*/ 437189 h 534219"/>
                <a:gd name="connsiteX1600" fmla="*/ 1648719 w 1852046"/>
                <a:gd name="connsiteY1600" fmla="*/ 438736 h 534219"/>
                <a:gd name="connsiteX1601" fmla="*/ 1647603 w 1852046"/>
                <a:gd name="connsiteY1601" fmla="*/ 440062 h 534219"/>
                <a:gd name="connsiteX1602" fmla="*/ 1646264 w 1852046"/>
                <a:gd name="connsiteY1602" fmla="*/ 441389 h 534219"/>
                <a:gd name="connsiteX1603" fmla="*/ 1644925 w 1852046"/>
                <a:gd name="connsiteY1603" fmla="*/ 443157 h 534219"/>
                <a:gd name="connsiteX1604" fmla="*/ 1643586 w 1852046"/>
                <a:gd name="connsiteY1604" fmla="*/ 445146 h 534219"/>
                <a:gd name="connsiteX1605" fmla="*/ 1642470 w 1852046"/>
                <a:gd name="connsiteY1605" fmla="*/ 446914 h 534219"/>
                <a:gd name="connsiteX1606" fmla="*/ 1641131 w 1852046"/>
                <a:gd name="connsiteY1606" fmla="*/ 449788 h 534219"/>
                <a:gd name="connsiteX1607" fmla="*/ 1639792 w 1852046"/>
                <a:gd name="connsiteY1607" fmla="*/ 453103 h 534219"/>
                <a:gd name="connsiteX1608" fmla="*/ 1638452 w 1852046"/>
                <a:gd name="connsiteY1608" fmla="*/ 456418 h 534219"/>
                <a:gd name="connsiteX1609" fmla="*/ 1637336 w 1852046"/>
                <a:gd name="connsiteY1609" fmla="*/ 459292 h 534219"/>
                <a:gd name="connsiteX1610" fmla="*/ 1635997 w 1852046"/>
                <a:gd name="connsiteY1610" fmla="*/ 461502 h 534219"/>
                <a:gd name="connsiteX1611" fmla="*/ 1634658 w 1852046"/>
                <a:gd name="connsiteY1611" fmla="*/ 463491 h 534219"/>
                <a:gd name="connsiteX1612" fmla="*/ 1633319 w 1852046"/>
                <a:gd name="connsiteY1612" fmla="*/ 465701 h 534219"/>
                <a:gd name="connsiteX1613" fmla="*/ 1632203 w 1852046"/>
                <a:gd name="connsiteY1613" fmla="*/ 467912 h 534219"/>
                <a:gd name="connsiteX1614" fmla="*/ 1630864 w 1852046"/>
                <a:gd name="connsiteY1614" fmla="*/ 470122 h 534219"/>
                <a:gd name="connsiteX1615" fmla="*/ 1629525 w 1852046"/>
                <a:gd name="connsiteY1615" fmla="*/ 471890 h 534219"/>
                <a:gd name="connsiteX1616" fmla="*/ 1628185 w 1852046"/>
                <a:gd name="connsiteY1616" fmla="*/ 474100 h 534219"/>
                <a:gd name="connsiteX1617" fmla="*/ 1626846 w 1852046"/>
                <a:gd name="connsiteY1617" fmla="*/ 477195 h 534219"/>
                <a:gd name="connsiteX1618" fmla="*/ 1625730 w 1852046"/>
                <a:gd name="connsiteY1618" fmla="*/ 480289 h 534219"/>
                <a:gd name="connsiteX1619" fmla="*/ 1624391 w 1852046"/>
                <a:gd name="connsiteY1619" fmla="*/ 482499 h 534219"/>
                <a:gd name="connsiteX1620" fmla="*/ 1623052 w 1852046"/>
                <a:gd name="connsiteY1620" fmla="*/ 483604 h 534219"/>
                <a:gd name="connsiteX1621" fmla="*/ 1621713 w 1852046"/>
                <a:gd name="connsiteY1621" fmla="*/ 483825 h 534219"/>
                <a:gd name="connsiteX1622" fmla="*/ 1620597 w 1852046"/>
                <a:gd name="connsiteY1622" fmla="*/ 482720 h 534219"/>
                <a:gd name="connsiteX1623" fmla="*/ 1619258 w 1852046"/>
                <a:gd name="connsiteY1623" fmla="*/ 481173 h 534219"/>
                <a:gd name="connsiteX1624" fmla="*/ 1617919 w 1852046"/>
                <a:gd name="connsiteY1624" fmla="*/ 480068 h 534219"/>
                <a:gd name="connsiteX1625" fmla="*/ 1616580 w 1852046"/>
                <a:gd name="connsiteY1625" fmla="*/ 479184 h 534219"/>
                <a:gd name="connsiteX1626" fmla="*/ 1615464 w 1852046"/>
                <a:gd name="connsiteY1626" fmla="*/ 478300 h 534219"/>
                <a:gd name="connsiteX1627" fmla="*/ 1614124 w 1852046"/>
                <a:gd name="connsiteY1627" fmla="*/ 477858 h 534219"/>
                <a:gd name="connsiteX1628" fmla="*/ 1612785 w 1852046"/>
                <a:gd name="connsiteY1628" fmla="*/ 477416 h 534219"/>
                <a:gd name="connsiteX1629" fmla="*/ 1611446 w 1852046"/>
                <a:gd name="connsiteY1629" fmla="*/ 476753 h 534219"/>
                <a:gd name="connsiteX1630" fmla="*/ 1610330 w 1852046"/>
                <a:gd name="connsiteY1630" fmla="*/ 476311 h 534219"/>
                <a:gd name="connsiteX1631" fmla="*/ 1608991 w 1852046"/>
                <a:gd name="connsiteY1631" fmla="*/ 475648 h 534219"/>
                <a:gd name="connsiteX1632" fmla="*/ 1607652 w 1852046"/>
                <a:gd name="connsiteY1632" fmla="*/ 474100 h 534219"/>
                <a:gd name="connsiteX1633" fmla="*/ 1606313 w 1852046"/>
                <a:gd name="connsiteY1633" fmla="*/ 471227 h 534219"/>
                <a:gd name="connsiteX1634" fmla="*/ 1605197 w 1852046"/>
                <a:gd name="connsiteY1634" fmla="*/ 467691 h 534219"/>
                <a:gd name="connsiteX1635" fmla="*/ 1603858 w 1852046"/>
                <a:gd name="connsiteY1635" fmla="*/ 464154 h 534219"/>
                <a:gd name="connsiteX1636" fmla="*/ 1602519 w 1852046"/>
                <a:gd name="connsiteY1636" fmla="*/ 460397 h 534219"/>
                <a:gd name="connsiteX1637" fmla="*/ 1601179 w 1852046"/>
                <a:gd name="connsiteY1637" fmla="*/ 457965 h 534219"/>
                <a:gd name="connsiteX1638" fmla="*/ 1600063 w 1852046"/>
                <a:gd name="connsiteY1638" fmla="*/ 456197 h 534219"/>
                <a:gd name="connsiteX1639" fmla="*/ 1598724 w 1852046"/>
                <a:gd name="connsiteY1639" fmla="*/ 454208 h 534219"/>
                <a:gd name="connsiteX1640" fmla="*/ 1597385 w 1852046"/>
                <a:gd name="connsiteY1640" fmla="*/ 452661 h 534219"/>
                <a:gd name="connsiteX1641" fmla="*/ 1596046 w 1852046"/>
                <a:gd name="connsiteY1641" fmla="*/ 452440 h 534219"/>
                <a:gd name="connsiteX1642" fmla="*/ 1594707 w 1852046"/>
                <a:gd name="connsiteY1642" fmla="*/ 452661 h 534219"/>
                <a:gd name="connsiteX1643" fmla="*/ 1593591 w 1852046"/>
                <a:gd name="connsiteY1643" fmla="*/ 452882 h 534219"/>
                <a:gd name="connsiteX1644" fmla="*/ 1592252 w 1852046"/>
                <a:gd name="connsiteY1644" fmla="*/ 453103 h 534219"/>
                <a:gd name="connsiteX1645" fmla="*/ 1590912 w 1852046"/>
                <a:gd name="connsiteY1645" fmla="*/ 452661 h 534219"/>
                <a:gd name="connsiteX1646" fmla="*/ 1589573 w 1852046"/>
                <a:gd name="connsiteY1646" fmla="*/ 451556 h 534219"/>
                <a:gd name="connsiteX1647" fmla="*/ 1588457 w 1852046"/>
                <a:gd name="connsiteY1647" fmla="*/ 450893 h 534219"/>
                <a:gd name="connsiteX1648" fmla="*/ 1587118 w 1852046"/>
                <a:gd name="connsiteY1648" fmla="*/ 450451 h 534219"/>
                <a:gd name="connsiteX1649" fmla="*/ 1585779 w 1852046"/>
                <a:gd name="connsiteY1649" fmla="*/ 449345 h 534219"/>
                <a:gd name="connsiteX1650" fmla="*/ 1584440 w 1852046"/>
                <a:gd name="connsiteY1650" fmla="*/ 448240 h 534219"/>
                <a:gd name="connsiteX1651" fmla="*/ 1583324 w 1852046"/>
                <a:gd name="connsiteY1651" fmla="*/ 448240 h 534219"/>
                <a:gd name="connsiteX1652" fmla="*/ 1581985 w 1852046"/>
                <a:gd name="connsiteY1652" fmla="*/ 449124 h 534219"/>
                <a:gd name="connsiteX1653" fmla="*/ 1580646 w 1852046"/>
                <a:gd name="connsiteY1653" fmla="*/ 450451 h 534219"/>
                <a:gd name="connsiteX1654" fmla="*/ 1579307 w 1852046"/>
                <a:gd name="connsiteY1654" fmla="*/ 452882 h 534219"/>
                <a:gd name="connsiteX1655" fmla="*/ 1578191 w 1852046"/>
                <a:gd name="connsiteY1655" fmla="*/ 456197 h 534219"/>
                <a:gd name="connsiteX1656" fmla="*/ 1576851 w 1852046"/>
                <a:gd name="connsiteY1656" fmla="*/ 459955 h 534219"/>
                <a:gd name="connsiteX1657" fmla="*/ 1575512 w 1852046"/>
                <a:gd name="connsiteY1657" fmla="*/ 463491 h 534219"/>
                <a:gd name="connsiteX1658" fmla="*/ 1574173 w 1852046"/>
                <a:gd name="connsiteY1658" fmla="*/ 466364 h 534219"/>
                <a:gd name="connsiteX1659" fmla="*/ 1573057 w 1852046"/>
                <a:gd name="connsiteY1659" fmla="*/ 468796 h 534219"/>
                <a:gd name="connsiteX1660" fmla="*/ 1571718 w 1852046"/>
                <a:gd name="connsiteY1660" fmla="*/ 471890 h 534219"/>
                <a:gd name="connsiteX1661" fmla="*/ 1570379 w 1852046"/>
                <a:gd name="connsiteY1661" fmla="*/ 474542 h 534219"/>
                <a:gd name="connsiteX1662" fmla="*/ 1569040 w 1852046"/>
                <a:gd name="connsiteY1662" fmla="*/ 476532 h 534219"/>
                <a:gd name="connsiteX1663" fmla="*/ 1567700 w 1852046"/>
                <a:gd name="connsiteY1663" fmla="*/ 478079 h 534219"/>
                <a:gd name="connsiteX1664" fmla="*/ 1566585 w 1852046"/>
                <a:gd name="connsiteY1664" fmla="*/ 480289 h 534219"/>
                <a:gd name="connsiteX1665" fmla="*/ 1565245 w 1852046"/>
                <a:gd name="connsiteY1665" fmla="*/ 483604 h 534219"/>
                <a:gd name="connsiteX1666" fmla="*/ 1563906 w 1852046"/>
                <a:gd name="connsiteY1666" fmla="*/ 488025 h 534219"/>
                <a:gd name="connsiteX1667" fmla="*/ 1562567 w 1852046"/>
                <a:gd name="connsiteY1667" fmla="*/ 492667 h 534219"/>
                <a:gd name="connsiteX1668" fmla="*/ 1561451 w 1852046"/>
                <a:gd name="connsiteY1668" fmla="*/ 497750 h 534219"/>
                <a:gd name="connsiteX1669" fmla="*/ 1560112 w 1852046"/>
                <a:gd name="connsiteY1669" fmla="*/ 503055 h 534219"/>
                <a:gd name="connsiteX1670" fmla="*/ 1558773 w 1852046"/>
                <a:gd name="connsiteY1670" fmla="*/ 508138 h 534219"/>
                <a:gd name="connsiteX1671" fmla="*/ 1557434 w 1852046"/>
                <a:gd name="connsiteY1671" fmla="*/ 512559 h 534219"/>
                <a:gd name="connsiteX1672" fmla="*/ 1556318 w 1852046"/>
                <a:gd name="connsiteY1672" fmla="*/ 516095 h 534219"/>
                <a:gd name="connsiteX1673" fmla="*/ 1554979 w 1852046"/>
                <a:gd name="connsiteY1673" fmla="*/ 518748 h 534219"/>
                <a:gd name="connsiteX1674" fmla="*/ 1553639 w 1852046"/>
                <a:gd name="connsiteY1674" fmla="*/ 520074 h 534219"/>
                <a:gd name="connsiteX1675" fmla="*/ 1552300 w 1852046"/>
                <a:gd name="connsiteY1675" fmla="*/ 519632 h 534219"/>
                <a:gd name="connsiteX1676" fmla="*/ 1551184 w 1852046"/>
                <a:gd name="connsiteY1676" fmla="*/ 517421 h 534219"/>
                <a:gd name="connsiteX1677" fmla="*/ 1549845 w 1852046"/>
                <a:gd name="connsiteY1677" fmla="*/ 513443 h 534219"/>
                <a:gd name="connsiteX1678" fmla="*/ 1548506 w 1852046"/>
                <a:gd name="connsiteY1678" fmla="*/ 507917 h 534219"/>
                <a:gd name="connsiteX1679" fmla="*/ 1547167 w 1852046"/>
                <a:gd name="connsiteY1679" fmla="*/ 502392 h 534219"/>
                <a:gd name="connsiteX1680" fmla="*/ 1546051 w 1852046"/>
                <a:gd name="connsiteY1680" fmla="*/ 498413 h 534219"/>
                <a:gd name="connsiteX1681" fmla="*/ 1544712 w 1852046"/>
                <a:gd name="connsiteY1681" fmla="*/ 495540 h 534219"/>
                <a:gd name="connsiteX1682" fmla="*/ 1543373 w 1852046"/>
                <a:gd name="connsiteY1682" fmla="*/ 492888 h 534219"/>
                <a:gd name="connsiteX1683" fmla="*/ 1542033 w 1852046"/>
                <a:gd name="connsiteY1683" fmla="*/ 490235 h 534219"/>
                <a:gd name="connsiteX1684" fmla="*/ 1540694 w 1852046"/>
                <a:gd name="connsiteY1684" fmla="*/ 486699 h 534219"/>
                <a:gd name="connsiteX1685" fmla="*/ 1539578 w 1852046"/>
                <a:gd name="connsiteY1685" fmla="*/ 482720 h 534219"/>
                <a:gd name="connsiteX1686" fmla="*/ 1538239 w 1852046"/>
                <a:gd name="connsiteY1686" fmla="*/ 477416 h 534219"/>
                <a:gd name="connsiteX1687" fmla="*/ 1536900 w 1852046"/>
                <a:gd name="connsiteY1687" fmla="*/ 470785 h 534219"/>
                <a:gd name="connsiteX1688" fmla="*/ 1535561 w 1852046"/>
                <a:gd name="connsiteY1688" fmla="*/ 464817 h 534219"/>
                <a:gd name="connsiteX1689" fmla="*/ 1534445 w 1852046"/>
                <a:gd name="connsiteY1689" fmla="*/ 459292 h 534219"/>
                <a:gd name="connsiteX1690" fmla="*/ 1533106 w 1852046"/>
                <a:gd name="connsiteY1690" fmla="*/ 453545 h 534219"/>
                <a:gd name="connsiteX1691" fmla="*/ 1531767 w 1852046"/>
                <a:gd name="connsiteY1691" fmla="*/ 448019 h 534219"/>
                <a:gd name="connsiteX1692" fmla="*/ 1530427 w 1852046"/>
                <a:gd name="connsiteY1692" fmla="*/ 442494 h 534219"/>
                <a:gd name="connsiteX1693" fmla="*/ 1529311 w 1852046"/>
                <a:gd name="connsiteY1693" fmla="*/ 436968 h 534219"/>
                <a:gd name="connsiteX1694" fmla="*/ 1527972 w 1852046"/>
                <a:gd name="connsiteY1694" fmla="*/ 431000 h 534219"/>
                <a:gd name="connsiteX1695" fmla="*/ 1526633 w 1852046"/>
                <a:gd name="connsiteY1695" fmla="*/ 425696 h 534219"/>
                <a:gd name="connsiteX1696" fmla="*/ 1525294 w 1852046"/>
                <a:gd name="connsiteY1696" fmla="*/ 421275 h 534219"/>
                <a:gd name="connsiteX1697" fmla="*/ 1524178 w 1852046"/>
                <a:gd name="connsiteY1697" fmla="*/ 417297 h 534219"/>
                <a:gd name="connsiteX1698" fmla="*/ 1522839 w 1852046"/>
                <a:gd name="connsiteY1698" fmla="*/ 413318 h 534219"/>
                <a:gd name="connsiteX1699" fmla="*/ 1521500 w 1852046"/>
                <a:gd name="connsiteY1699" fmla="*/ 408235 h 534219"/>
                <a:gd name="connsiteX1700" fmla="*/ 1520161 w 1852046"/>
                <a:gd name="connsiteY1700" fmla="*/ 403593 h 534219"/>
                <a:gd name="connsiteX1701" fmla="*/ 1519045 w 1852046"/>
                <a:gd name="connsiteY1701" fmla="*/ 402267 h 534219"/>
                <a:gd name="connsiteX1702" fmla="*/ 1517706 w 1852046"/>
                <a:gd name="connsiteY1702" fmla="*/ 403151 h 534219"/>
                <a:gd name="connsiteX1703" fmla="*/ 1516366 w 1852046"/>
                <a:gd name="connsiteY1703" fmla="*/ 405582 h 534219"/>
                <a:gd name="connsiteX1704" fmla="*/ 1515027 w 1852046"/>
                <a:gd name="connsiteY1704" fmla="*/ 408456 h 534219"/>
                <a:gd name="connsiteX1705" fmla="*/ 1513911 w 1852046"/>
                <a:gd name="connsiteY1705" fmla="*/ 411550 h 534219"/>
                <a:gd name="connsiteX1706" fmla="*/ 1512572 w 1852046"/>
                <a:gd name="connsiteY1706" fmla="*/ 413318 h 534219"/>
                <a:gd name="connsiteX1707" fmla="*/ 1511233 w 1852046"/>
                <a:gd name="connsiteY1707" fmla="*/ 414202 h 534219"/>
                <a:gd name="connsiteX1708" fmla="*/ 1509894 w 1852046"/>
                <a:gd name="connsiteY1708" fmla="*/ 414644 h 534219"/>
                <a:gd name="connsiteX1709" fmla="*/ 1508555 w 1852046"/>
                <a:gd name="connsiteY1709" fmla="*/ 414644 h 534219"/>
                <a:gd name="connsiteX1710" fmla="*/ 1507439 w 1852046"/>
                <a:gd name="connsiteY1710" fmla="*/ 415086 h 534219"/>
                <a:gd name="connsiteX1711" fmla="*/ 1506099 w 1852046"/>
                <a:gd name="connsiteY1711" fmla="*/ 416634 h 534219"/>
                <a:gd name="connsiteX1712" fmla="*/ 1504760 w 1852046"/>
                <a:gd name="connsiteY1712" fmla="*/ 418402 h 534219"/>
                <a:gd name="connsiteX1713" fmla="*/ 1503421 w 1852046"/>
                <a:gd name="connsiteY1713" fmla="*/ 420170 h 534219"/>
                <a:gd name="connsiteX1714" fmla="*/ 1502305 w 1852046"/>
                <a:gd name="connsiteY1714" fmla="*/ 421717 h 534219"/>
                <a:gd name="connsiteX1715" fmla="*/ 1500966 w 1852046"/>
                <a:gd name="connsiteY1715" fmla="*/ 423043 h 534219"/>
                <a:gd name="connsiteX1716" fmla="*/ 1499627 w 1852046"/>
                <a:gd name="connsiteY1716" fmla="*/ 424812 h 534219"/>
                <a:gd name="connsiteX1717" fmla="*/ 1498288 w 1852046"/>
                <a:gd name="connsiteY1717" fmla="*/ 426801 h 534219"/>
                <a:gd name="connsiteX1718" fmla="*/ 1497172 w 1852046"/>
                <a:gd name="connsiteY1718" fmla="*/ 430116 h 534219"/>
                <a:gd name="connsiteX1719" fmla="*/ 1495833 w 1852046"/>
                <a:gd name="connsiteY1719" fmla="*/ 433211 h 534219"/>
                <a:gd name="connsiteX1720" fmla="*/ 1494494 w 1852046"/>
                <a:gd name="connsiteY1720" fmla="*/ 435200 h 534219"/>
                <a:gd name="connsiteX1721" fmla="*/ 1493154 w 1852046"/>
                <a:gd name="connsiteY1721" fmla="*/ 437852 h 534219"/>
                <a:gd name="connsiteX1722" fmla="*/ 1492038 w 1852046"/>
                <a:gd name="connsiteY1722" fmla="*/ 441168 h 534219"/>
                <a:gd name="connsiteX1723" fmla="*/ 1490699 w 1852046"/>
                <a:gd name="connsiteY1723" fmla="*/ 442494 h 534219"/>
                <a:gd name="connsiteX1724" fmla="*/ 1489360 w 1852046"/>
                <a:gd name="connsiteY1724" fmla="*/ 441831 h 534219"/>
                <a:gd name="connsiteX1725" fmla="*/ 1488021 w 1852046"/>
                <a:gd name="connsiteY1725" fmla="*/ 440062 h 534219"/>
                <a:gd name="connsiteX1726" fmla="*/ 1486905 w 1852046"/>
                <a:gd name="connsiteY1726" fmla="*/ 438073 h 534219"/>
                <a:gd name="connsiteX1727" fmla="*/ 1485566 w 1852046"/>
                <a:gd name="connsiteY1727" fmla="*/ 436526 h 534219"/>
                <a:gd name="connsiteX1728" fmla="*/ 1484227 w 1852046"/>
                <a:gd name="connsiteY1728" fmla="*/ 435863 h 534219"/>
                <a:gd name="connsiteX1729" fmla="*/ 1482888 w 1852046"/>
                <a:gd name="connsiteY1729" fmla="*/ 436084 h 534219"/>
                <a:gd name="connsiteX1730" fmla="*/ 1481548 w 1852046"/>
                <a:gd name="connsiteY1730" fmla="*/ 436526 h 534219"/>
                <a:gd name="connsiteX1731" fmla="*/ 1480433 w 1852046"/>
                <a:gd name="connsiteY1731" fmla="*/ 436968 h 534219"/>
                <a:gd name="connsiteX1732" fmla="*/ 1479093 w 1852046"/>
                <a:gd name="connsiteY1732" fmla="*/ 436968 h 534219"/>
                <a:gd name="connsiteX1733" fmla="*/ 1477754 w 1852046"/>
                <a:gd name="connsiteY1733" fmla="*/ 435642 h 534219"/>
                <a:gd name="connsiteX1734" fmla="*/ 1476415 w 1852046"/>
                <a:gd name="connsiteY1734" fmla="*/ 434537 h 534219"/>
                <a:gd name="connsiteX1735" fmla="*/ 1475299 w 1852046"/>
                <a:gd name="connsiteY1735" fmla="*/ 433874 h 534219"/>
                <a:gd name="connsiteX1736" fmla="*/ 1473960 w 1852046"/>
                <a:gd name="connsiteY1736" fmla="*/ 433653 h 534219"/>
                <a:gd name="connsiteX1737" fmla="*/ 1472621 w 1852046"/>
                <a:gd name="connsiteY1737" fmla="*/ 433653 h 534219"/>
                <a:gd name="connsiteX1738" fmla="*/ 1471282 w 1852046"/>
                <a:gd name="connsiteY1738" fmla="*/ 433432 h 534219"/>
                <a:gd name="connsiteX1739" fmla="*/ 1470166 w 1852046"/>
                <a:gd name="connsiteY1739" fmla="*/ 432769 h 534219"/>
                <a:gd name="connsiteX1740" fmla="*/ 1468826 w 1852046"/>
                <a:gd name="connsiteY1740" fmla="*/ 432548 h 534219"/>
                <a:gd name="connsiteX1741" fmla="*/ 1467487 w 1852046"/>
                <a:gd name="connsiteY1741" fmla="*/ 432326 h 534219"/>
                <a:gd name="connsiteX1742" fmla="*/ 1466148 w 1852046"/>
                <a:gd name="connsiteY1742" fmla="*/ 432326 h 534219"/>
                <a:gd name="connsiteX1743" fmla="*/ 1465032 w 1852046"/>
                <a:gd name="connsiteY1743" fmla="*/ 431884 h 534219"/>
                <a:gd name="connsiteX1744" fmla="*/ 1463693 w 1852046"/>
                <a:gd name="connsiteY1744" fmla="*/ 431221 h 534219"/>
                <a:gd name="connsiteX1745" fmla="*/ 1462354 w 1852046"/>
                <a:gd name="connsiteY1745" fmla="*/ 429453 h 534219"/>
                <a:gd name="connsiteX1746" fmla="*/ 1461015 w 1852046"/>
                <a:gd name="connsiteY1746" fmla="*/ 425475 h 534219"/>
                <a:gd name="connsiteX1747" fmla="*/ 1459899 w 1852046"/>
                <a:gd name="connsiteY1747" fmla="*/ 420170 h 534219"/>
                <a:gd name="connsiteX1748" fmla="*/ 1458560 w 1852046"/>
                <a:gd name="connsiteY1748" fmla="*/ 414423 h 534219"/>
                <a:gd name="connsiteX1749" fmla="*/ 1457221 w 1852046"/>
                <a:gd name="connsiteY1749" fmla="*/ 407572 h 534219"/>
                <a:gd name="connsiteX1750" fmla="*/ 1455881 w 1852046"/>
                <a:gd name="connsiteY1750" fmla="*/ 401162 h 534219"/>
                <a:gd name="connsiteX1751" fmla="*/ 1454542 w 1852046"/>
                <a:gd name="connsiteY1751" fmla="*/ 396520 h 534219"/>
                <a:gd name="connsiteX1752" fmla="*/ 1453426 w 1852046"/>
                <a:gd name="connsiteY1752" fmla="*/ 393868 h 534219"/>
                <a:gd name="connsiteX1753" fmla="*/ 1452087 w 1852046"/>
                <a:gd name="connsiteY1753" fmla="*/ 393426 h 534219"/>
                <a:gd name="connsiteX1754" fmla="*/ 1450748 w 1852046"/>
                <a:gd name="connsiteY1754" fmla="*/ 394752 h 534219"/>
                <a:gd name="connsiteX1755" fmla="*/ 1449409 w 1852046"/>
                <a:gd name="connsiteY1755" fmla="*/ 397183 h 534219"/>
                <a:gd name="connsiteX1756" fmla="*/ 1448293 w 1852046"/>
                <a:gd name="connsiteY1756" fmla="*/ 400057 h 534219"/>
                <a:gd name="connsiteX1757" fmla="*/ 1446954 w 1852046"/>
                <a:gd name="connsiteY1757" fmla="*/ 403151 h 534219"/>
                <a:gd name="connsiteX1758" fmla="*/ 1445614 w 1852046"/>
                <a:gd name="connsiteY1758" fmla="*/ 406245 h 534219"/>
                <a:gd name="connsiteX1759" fmla="*/ 1444275 w 1852046"/>
                <a:gd name="connsiteY1759" fmla="*/ 409782 h 534219"/>
                <a:gd name="connsiteX1760" fmla="*/ 1443159 w 1852046"/>
                <a:gd name="connsiteY1760" fmla="*/ 413539 h 534219"/>
                <a:gd name="connsiteX1761" fmla="*/ 1441820 w 1852046"/>
                <a:gd name="connsiteY1761" fmla="*/ 417739 h 534219"/>
                <a:gd name="connsiteX1762" fmla="*/ 1440481 w 1852046"/>
                <a:gd name="connsiteY1762" fmla="*/ 422159 h 534219"/>
                <a:gd name="connsiteX1763" fmla="*/ 1439142 w 1852046"/>
                <a:gd name="connsiteY1763" fmla="*/ 426580 h 534219"/>
                <a:gd name="connsiteX1764" fmla="*/ 1438026 w 1852046"/>
                <a:gd name="connsiteY1764" fmla="*/ 430558 h 534219"/>
                <a:gd name="connsiteX1765" fmla="*/ 1436687 w 1852046"/>
                <a:gd name="connsiteY1765" fmla="*/ 434316 h 534219"/>
                <a:gd name="connsiteX1766" fmla="*/ 1435348 w 1852046"/>
                <a:gd name="connsiteY1766" fmla="*/ 438073 h 534219"/>
                <a:gd name="connsiteX1767" fmla="*/ 1434009 w 1852046"/>
                <a:gd name="connsiteY1767" fmla="*/ 442052 h 534219"/>
                <a:gd name="connsiteX1768" fmla="*/ 1432893 w 1852046"/>
                <a:gd name="connsiteY1768" fmla="*/ 446472 h 534219"/>
                <a:gd name="connsiteX1769" fmla="*/ 1431553 w 1852046"/>
                <a:gd name="connsiteY1769" fmla="*/ 452440 h 534219"/>
                <a:gd name="connsiteX1770" fmla="*/ 1430214 w 1852046"/>
                <a:gd name="connsiteY1770" fmla="*/ 459734 h 534219"/>
                <a:gd name="connsiteX1771" fmla="*/ 1428875 w 1852046"/>
                <a:gd name="connsiteY1771" fmla="*/ 467249 h 534219"/>
                <a:gd name="connsiteX1772" fmla="*/ 1427536 w 1852046"/>
                <a:gd name="connsiteY1772" fmla="*/ 474321 h 534219"/>
                <a:gd name="connsiteX1773" fmla="*/ 1426420 w 1852046"/>
                <a:gd name="connsiteY1773" fmla="*/ 480289 h 534219"/>
                <a:gd name="connsiteX1774" fmla="*/ 1425081 w 1852046"/>
                <a:gd name="connsiteY1774" fmla="*/ 484489 h 534219"/>
                <a:gd name="connsiteX1775" fmla="*/ 1423742 w 1852046"/>
                <a:gd name="connsiteY1775" fmla="*/ 487583 h 534219"/>
                <a:gd name="connsiteX1776" fmla="*/ 1422402 w 1852046"/>
                <a:gd name="connsiteY1776" fmla="*/ 490456 h 534219"/>
                <a:gd name="connsiteX1777" fmla="*/ 1421287 w 1852046"/>
                <a:gd name="connsiteY1777" fmla="*/ 493330 h 534219"/>
                <a:gd name="connsiteX1778" fmla="*/ 1419948 w 1852046"/>
                <a:gd name="connsiteY1778" fmla="*/ 496424 h 534219"/>
                <a:gd name="connsiteX1779" fmla="*/ 1418608 w 1852046"/>
                <a:gd name="connsiteY1779" fmla="*/ 499297 h 534219"/>
                <a:gd name="connsiteX1780" fmla="*/ 1417269 w 1852046"/>
                <a:gd name="connsiteY1780" fmla="*/ 500623 h 534219"/>
                <a:gd name="connsiteX1781" fmla="*/ 1416153 w 1852046"/>
                <a:gd name="connsiteY1781" fmla="*/ 499518 h 534219"/>
                <a:gd name="connsiteX1782" fmla="*/ 1414814 w 1852046"/>
                <a:gd name="connsiteY1782" fmla="*/ 496645 h 534219"/>
                <a:gd name="connsiteX1783" fmla="*/ 1413475 w 1852046"/>
                <a:gd name="connsiteY1783" fmla="*/ 492667 h 534219"/>
                <a:gd name="connsiteX1784" fmla="*/ 1412136 w 1852046"/>
                <a:gd name="connsiteY1784" fmla="*/ 487362 h 534219"/>
                <a:gd name="connsiteX1785" fmla="*/ 1411020 w 1852046"/>
                <a:gd name="connsiteY1785" fmla="*/ 481173 h 534219"/>
                <a:gd name="connsiteX1786" fmla="*/ 1409681 w 1852046"/>
                <a:gd name="connsiteY1786" fmla="*/ 474100 h 534219"/>
                <a:gd name="connsiteX1787" fmla="*/ 1408341 w 1852046"/>
                <a:gd name="connsiteY1787" fmla="*/ 465480 h 534219"/>
                <a:gd name="connsiteX1788" fmla="*/ 1407002 w 1852046"/>
                <a:gd name="connsiteY1788" fmla="*/ 457081 h 534219"/>
                <a:gd name="connsiteX1789" fmla="*/ 1405886 w 1852046"/>
                <a:gd name="connsiteY1789" fmla="*/ 449345 h 534219"/>
                <a:gd name="connsiteX1790" fmla="*/ 1404547 w 1852046"/>
                <a:gd name="connsiteY1790" fmla="*/ 442494 h 534219"/>
                <a:gd name="connsiteX1791" fmla="*/ 1403208 w 1852046"/>
                <a:gd name="connsiteY1791" fmla="*/ 436968 h 534219"/>
                <a:gd name="connsiteX1792" fmla="*/ 1401869 w 1852046"/>
                <a:gd name="connsiteY1792" fmla="*/ 434537 h 534219"/>
                <a:gd name="connsiteX1793" fmla="*/ 1400530 w 1852046"/>
                <a:gd name="connsiteY1793" fmla="*/ 434095 h 534219"/>
                <a:gd name="connsiteX1794" fmla="*/ 1399414 w 1852046"/>
                <a:gd name="connsiteY1794" fmla="*/ 434758 h 534219"/>
                <a:gd name="connsiteX1795" fmla="*/ 1398075 w 1852046"/>
                <a:gd name="connsiteY1795" fmla="*/ 436305 h 534219"/>
                <a:gd name="connsiteX1796" fmla="*/ 1396736 w 1852046"/>
                <a:gd name="connsiteY1796" fmla="*/ 437410 h 534219"/>
                <a:gd name="connsiteX1797" fmla="*/ 1395396 w 1852046"/>
                <a:gd name="connsiteY1797" fmla="*/ 438073 h 534219"/>
                <a:gd name="connsiteX1798" fmla="*/ 1394280 w 1852046"/>
                <a:gd name="connsiteY1798" fmla="*/ 439178 h 534219"/>
                <a:gd name="connsiteX1799" fmla="*/ 1392941 w 1852046"/>
                <a:gd name="connsiteY1799" fmla="*/ 440504 h 534219"/>
                <a:gd name="connsiteX1800" fmla="*/ 1391602 w 1852046"/>
                <a:gd name="connsiteY1800" fmla="*/ 441168 h 534219"/>
                <a:gd name="connsiteX1801" fmla="*/ 1390263 w 1852046"/>
                <a:gd name="connsiteY1801" fmla="*/ 440504 h 534219"/>
                <a:gd name="connsiteX1802" fmla="*/ 1389147 w 1852046"/>
                <a:gd name="connsiteY1802" fmla="*/ 437631 h 534219"/>
                <a:gd name="connsiteX1803" fmla="*/ 1387808 w 1852046"/>
                <a:gd name="connsiteY1803" fmla="*/ 434537 h 534219"/>
                <a:gd name="connsiteX1804" fmla="*/ 1386469 w 1852046"/>
                <a:gd name="connsiteY1804" fmla="*/ 431663 h 534219"/>
                <a:gd name="connsiteX1805" fmla="*/ 1385129 w 1852046"/>
                <a:gd name="connsiteY1805" fmla="*/ 428790 h 534219"/>
                <a:gd name="connsiteX1806" fmla="*/ 1384013 w 1852046"/>
                <a:gd name="connsiteY1806" fmla="*/ 425917 h 534219"/>
                <a:gd name="connsiteX1807" fmla="*/ 1382674 w 1852046"/>
                <a:gd name="connsiteY1807" fmla="*/ 423706 h 534219"/>
                <a:gd name="connsiteX1808" fmla="*/ 1381335 w 1852046"/>
                <a:gd name="connsiteY1808" fmla="*/ 421717 h 534219"/>
                <a:gd name="connsiteX1809" fmla="*/ 1379996 w 1852046"/>
                <a:gd name="connsiteY1809" fmla="*/ 420391 h 534219"/>
                <a:gd name="connsiteX1810" fmla="*/ 1378880 w 1852046"/>
                <a:gd name="connsiteY1810" fmla="*/ 420170 h 534219"/>
                <a:gd name="connsiteX1811" fmla="*/ 1377541 w 1852046"/>
                <a:gd name="connsiteY1811" fmla="*/ 421717 h 534219"/>
                <a:gd name="connsiteX1812" fmla="*/ 1376202 w 1852046"/>
                <a:gd name="connsiteY1812" fmla="*/ 425475 h 534219"/>
                <a:gd name="connsiteX1813" fmla="*/ 1374863 w 1852046"/>
                <a:gd name="connsiteY1813" fmla="*/ 430337 h 534219"/>
                <a:gd name="connsiteX1814" fmla="*/ 1373747 w 1852046"/>
                <a:gd name="connsiteY1814" fmla="*/ 436084 h 534219"/>
                <a:gd name="connsiteX1815" fmla="*/ 1372408 w 1852046"/>
                <a:gd name="connsiteY1815" fmla="*/ 442715 h 534219"/>
                <a:gd name="connsiteX1816" fmla="*/ 1371068 w 1852046"/>
                <a:gd name="connsiteY1816" fmla="*/ 448682 h 534219"/>
                <a:gd name="connsiteX1817" fmla="*/ 1369729 w 1852046"/>
                <a:gd name="connsiteY1817" fmla="*/ 452661 h 534219"/>
                <a:gd name="connsiteX1818" fmla="*/ 1368390 w 1852046"/>
                <a:gd name="connsiteY1818" fmla="*/ 455534 h 534219"/>
                <a:gd name="connsiteX1819" fmla="*/ 1367274 w 1852046"/>
                <a:gd name="connsiteY1819" fmla="*/ 457523 h 534219"/>
                <a:gd name="connsiteX1820" fmla="*/ 1365935 w 1852046"/>
                <a:gd name="connsiteY1820" fmla="*/ 458850 h 534219"/>
                <a:gd name="connsiteX1821" fmla="*/ 1364596 w 1852046"/>
                <a:gd name="connsiteY1821" fmla="*/ 460397 h 534219"/>
                <a:gd name="connsiteX1822" fmla="*/ 1363257 w 1852046"/>
                <a:gd name="connsiteY1822" fmla="*/ 462165 h 534219"/>
                <a:gd name="connsiteX1823" fmla="*/ 1362141 w 1852046"/>
                <a:gd name="connsiteY1823" fmla="*/ 464154 h 534219"/>
                <a:gd name="connsiteX1824" fmla="*/ 1360802 w 1852046"/>
                <a:gd name="connsiteY1824" fmla="*/ 466585 h 534219"/>
                <a:gd name="connsiteX1825" fmla="*/ 1359462 w 1852046"/>
                <a:gd name="connsiteY1825" fmla="*/ 470122 h 534219"/>
                <a:gd name="connsiteX1826" fmla="*/ 1358123 w 1852046"/>
                <a:gd name="connsiteY1826" fmla="*/ 473879 h 534219"/>
                <a:gd name="connsiteX1827" fmla="*/ 1357007 w 1852046"/>
                <a:gd name="connsiteY1827" fmla="*/ 476974 h 534219"/>
                <a:gd name="connsiteX1828" fmla="*/ 1355668 w 1852046"/>
                <a:gd name="connsiteY1828" fmla="*/ 480068 h 534219"/>
                <a:gd name="connsiteX1829" fmla="*/ 1354329 w 1852046"/>
                <a:gd name="connsiteY1829" fmla="*/ 483162 h 534219"/>
                <a:gd name="connsiteX1830" fmla="*/ 1352990 w 1852046"/>
                <a:gd name="connsiteY1830" fmla="*/ 485373 h 534219"/>
                <a:gd name="connsiteX1831" fmla="*/ 1351874 w 1852046"/>
                <a:gd name="connsiteY1831" fmla="*/ 485594 h 534219"/>
                <a:gd name="connsiteX1832" fmla="*/ 1350535 w 1852046"/>
                <a:gd name="connsiteY1832" fmla="*/ 484489 h 534219"/>
                <a:gd name="connsiteX1833" fmla="*/ 1349196 w 1852046"/>
                <a:gd name="connsiteY1833" fmla="*/ 482941 h 534219"/>
                <a:gd name="connsiteX1834" fmla="*/ 1347856 w 1852046"/>
                <a:gd name="connsiteY1834" fmla="*/ 481836 h 534219"/>
                <a:gd name="connsiteX1835" fmla="*/ 1346740 w 1852046"/>
                <a:gd name="connsiteY1835" fmla="*/ 480731 h 534219"/>
                <a:gd name="connsiteX1836" fmla="*/ 1345401 w 1852046"/>
                <a:gd name="connsiteY1836" fmla="*/ 478521 h 534219"/>
                <a:gd name="connsiteX1837" fmla="*/ 1344062 w 1852046"/>
                <a:gd name="connsiteY1837" fmla="*/ 475426 h 534219"/>
                <a:gd name="connsiteX1838" fmla="*/ 1342723 w 1852046"/>
                <a:gd name="connsiteY1838" fmla="*/ 471669 h 534219"/>
                <a:gd name="connsiteX1839" fmla="*/ 1341384 w 1852046"/>
                <a:gd name="connsiteY1839" fmla="*/ 467249 h 534219"/>
                <a:gd name="connsiteX1840" fmla="*/ 1340268 w 1852046"/>
                <a:gd name="connsiteY1840" fmla="*/ 463712 h 534219"/>
                <a:gd name="connsiteX1841" fmla="*/ 1338929 w 1852046"/>
                <a:gd name="connsiteY1841" fmla="*/ 461060 h 534219"/>
                <a:gd name="connsiteX1842" fmla="*/ 1337590 w 1852046"/>
                <a:gd name="connsiteY1842" fmla="*/ 459513 h 534219"/>
                <a:gd name="connsiteX1843" fmla="*/ 1336250 w 1852046"/>
                <a:gd name="connsiteY1843" fmla="*/ 459734 h 534219"/>
                <a:gd name="connsiteX1844" fmla="*/ 1335134 w 1852046"/>
                <a:gd name="connsiteY1844" fmla="*/ 461281 h 534219"/>
                <a:gd name="connsiteX1845" fmla="*/ 1333795 w 1852046"/>
                <a:gd name="connsiteY1845" fmla="*/ 461723 h 534219"/>
                <a:gd name="connsiteX1846" fmla="*/ 1332456 w 1852046"/>
                <a:gd name="connsiteY1846" fmla="*/ 462165 h 534219"/>
                <a:gd name="connsiteX1847" fmla="*/ 1331117 w 1852046"/>
                <a:gd name="connsiteY1847" fmla="*/ 461944 h 534219"/>
                <a:gd name="connsiteX1848" fmla="*/ 1330001 w 1852046"/>
                <a:gd name="connsiteY1848" fmla="*/ 462607 h 534219"/>
                <a:gd name="connsiteX1849" fmla="*/ 1328662 w 1852046"/>
                <a:gd name="connsiteY1849" fmla="*/ 463270 h 534219"/>
                <a:gd name="connsiteX1850" fmla="*/ 1327323 w 1852046"/>
                <a:gd name="connsiteY1850" fmla="*/ 463933 h 534219"/>
                <a:gd name="connsiteX1851" fmla="*/ 1325984 w 1852046"/>
                <a:gd name="connsiteY1851" fmla="*/ 463933 h 534219"/>
                <a:gd name="connsiteX1852" fmla="*/ 1324868 w 1852046"/>
                <a:gd name="connsiteY1852" fmla="*/ 463712 h 534219"/>
                <a:gd name="connsiteX1853" fmla="*/ 1323528 w 1852046"/>
                <a:gd name="connsiteY1853" fmla="*/ 463049 h 534219"/>
                <a:gd name="connsiteX1854" fmla="*/ 1322189 w 1852046"/>
                <a:gd name="connsiteY1854" fmla="*/ 461281 h 534219"/>
                <a:gd name="connsiteX1855" fmla="*/ 1320850 w 1852046"/>
                <a:gd name="connsiteY1855" fmla="*/ 459955 h 534219"/>
                <a:gd name="connsiteX1856" fmla="*/ 1319734 w 1852046"/>
                <a:gd name="connsiteY1856" fmla="*/ 458408 h 534219"/>
                <a:gd name="connsiteX1857" fmla="*/ 1318395 w 1852046"/>
                <a:gd name="connsiteY1857" fmla="*/ 455976 h 534219"/>
                <a:gd name="connsiteX1858" fmla="*/ 1317056 w 1852046"/>
                <a:gd name="connsiteY1858" fmla="*/ 453103 h 534219"/>
                <a:gd name="connsiteX1859" fmla="*/ 1315717 w 1852046"/>
                <a:gd name="connsiteY1859" fmla="*/ 449566 h 534219"/>
                <a:gd name="connsiteX1860" fmla="*/ 1314378 w 1852046"/>
                <a:gd name="connsiteY1860" fmla="*/ 444925 h 534219"/>
                <a:gd name="connsiteX1861" fmla="*/ 1313262 w 1852046"/>
                <a:gd name="connsiteY1861" fmla="*/ 439178 h 534219"/>
                <a:gd name="connsiteX1862" fmla="*/ 1311922 w 1852046"/>
                <a:gd name="connsiteY1862" fmla="*/ 433653 h 534219"/>
                <a:gd name="connsiteX1863" fmla="*/ 1310583 w 1852046"/>
                <a:gd name="connsiteY1863" fmla="*/ 428348 h 534219"/>
                <a:gd name="connsiteX1864" fmla="*/ 1309244 w 1852046"/>
                <a:gd name="connsiteY1864" fmla="*/ 422601 h 534219"/>
                <a:gd name="connsiteX1865" fmla="*/ 1308128 w 1852046"/>
                <a:gd name="connsiteY1865" fmla="*/ 417739 h 534219"/>
                <a:gd name="connsiteX1866" fmla="*/ 1306789 w 1852046"/>
                <a:gd name="connsiteY1866" fmla="*/ 413760 h 534219"/>
                <a:gd name="connsiteX1867" fmla="*/ 1305450 w 1852046"/>
                <a:gd name="connsiteY1867" fmla="*/ 410887 h 534219"/>
                <a:gd name="connsiteX1868" fmla="*/ 1304111 w 1852046"/>
                <a:gd name="connsiteY1868" fmla="*/ 408235 h 534219"/>
                <a:gd name="connsiteX1869" fmla="*/ 1302995 w 1852046"/>
                <a:gd name="connsiteY1869" fmla="*/ 405803 h 534219"/>
                <a:gd name="connsiteX1870" fmla="*/ 1301656 w 1852046"/>
                <a:gd name="connsiteY1870" fmla="*/ 402930 h 534219"/>
                <a:gd name="connsiteX1871" fmla="*/ 1300317 w 1852046"/>
                <a:gd name="connsiteY1871" fmla="*/ 399836 h 534219"/>
                <a:gd name="connsiteX1872" fmla="*/ 1298977 w 1852046"/>
                <a:gd name="connsiteY1872" fmla="*/ 396741 h 534219"/>
                <a:gd name="connsiteX1873" fmla="*/ 1297861 w 1852046"/>
                <a:gd name="connsiteY1873" fmla="*/ 393647 h 534219"/>
                <a:gd name="connsiteX1874" fmla="*/ 1296522 w 1852046"/>
                <a:gd name="connsiteY1874" fmla="*/ 389669 h 534219"/>
                <a:gd name="connsiteX1875" fmla="*/ 1295183 w 1852046"/>
                <a:gd name="connsiteY1875" fmla="*/ 384806 h 534219"/>
                <a:gd name="connsiteX1876" fmla="*/ 1293844 w 1852046"/>
                <a:gd name="connsiteY1876" fmla="*/ 379280 h 534219"/>
                <a:gd name="connsiteX1877" fmla="*/ 1292728 w 1852046"/>
                <a:gd name="connsiteY1877" fmla="*/ 373092 h 534219"/>
                <a:gd name="connsiteX1878" fmla="*/ 1291389 w 1852046"/>
                <a:gd name="connsiteY1878" fmla="*/ 366019 h 534219"/>
                <a:gd name="connsiteX1879" fmla="*/ 1290050 w 1852046"/>
                <a:gd name="connsiteY1879" fmla="*/ 358946 h 534219"/>
                <a:gd name="connsiteX1880" fmla="*/ 1288711 w 1852046"/>
                <a:gd name="connsiteY1880" fmla="*/ 353420 h 534219"/>
                <a:gd name="connsiteX1881" fmla="*/ 1287595 w 1852046"/>
                <a:gd name="connsiteY1881" fmla="*/ 350326 h 534219"/>
                <a:gd name="connsiteX1882" fmla="*/ 1286255 w 1852046"/>
                <a:gd name="connsiteY1882" fmla="*/ 349221 h 534219"/>
                <a:gd name="connsiteX1883" fmla="*/ 1284916 w 1852046"/>
                <a:gd name="connsiteY1883" fmla="*/ 349663 h 534219"/>
                <a:gd name="connsiteX1884" fmla="*/ 1283577 w 1852046"/>
                <a:gd name="connsiteY1884" fmla="*/ 350989 h 534219"/>
                <a:gd name="connsiteX1885" fmla="*/ 1282238 w 1852046"/>
                <a:gd name="connsiteY1885" fmla="*/ 351652 h 534219"/>
                <a:gd name="connsiteX1886" fmla="*/ 1281122 w 1852046"/>
                <a:gd name="connsiteY1886" fmla="*/ 351873 h 534219"/>
                <a:gd name="connsiteX1887" fmla="*/ 1279783 w 1852046"/>
                <a:gd name="connsiteY1887" fmla="*/ 351431 h 534219"/>
                <a:gd name="connsiteX1888" fmla="*/ 1278444 w 1852046"/>
                <a:gd name="connsiteY1888" fmla="*/ 351431 h 534219"/>
                <a:gd name="connsiteX1889" fmla="*/ 1277105 w 1852046"/>
                <a:gd name="connsiteY1889" fmla="*/ 352757 h 534219"/>
                <a:gd name="connsiteX1890" fmla="*/ 1275989 w 1852046"/>
                <a:gd name="connsiteY1890" fmla="*/ 355188 h 534219"/>
                <a:gd name="connsiteX1891" fmla="*/ 1274649 w 1852046"/>
                <a:gd name="connsiteY1891" fmla="*/ 358725 h 534219"/>
                <a:gd name="connsiteX1892" fmla="*/ 1273310 w 1852046"/>
                <a:gd name="connsiteY1892" fmla="*/ 362261 h 534219"/>
                <a:gd name="connsiteX1893" fmla="*/ 1271971 w 1852046"/>
                <a:gd name="connsiteY1893" fmla="*/ 365356 h 534219"/>
                <a:gd name="connsiteX1894" fmla="*/ 1270855 w 1852046"/>
                <a:gd name="connsiteY1894" fmla="*/ 367566 h 534219"/>
                <a:gd name="connsiteX1895" fmla="*/ 1269516 w 1852046"/>
                <a:gd name="connsiteY1895" fmla="*/ 368892 h 534219"/>
                <a:gd name="connsiteX1896" fmla="*/ 1268177 w 1852046"/>
                <a:gd name="connsiteY1896" fmla="*/ 369113 h 534219"/>
                <a:gd name="connsiteX1897" fmla="*/ 1266838 w 1852046"/>
                <a:gd name="connsiteY1897" fmla="*/ 368892 h 534219"/>
                <a:gd name="connsiteX1898" fmla="*/ 1265722 w 1852046"/>
                <a:gd name="connsiteY1898" fmla="*/ 369113 h 534219"/>
                <a:gd name="connsiteX1899" fmla="*/ 1264383 w 1852046"/>
                <a:gd name="connsiteY1899" fmla="*/ 369776 h 534219"/>
                <a:gd name="connsiteX1900" fmla="*/ 1263043 w 1852046"/>
                <a:gd name="connsiteY1900" fmla="*/ 370660 h 534219"/>
                <a:gd name="connsiteX1901" fmla="*/ 1261704 w 1852046"/>
                <a:gd name="connsiteY1901" fmla="*/ 371323 h 534219"/>
                <a:gd name="connsiteX1902" fmla="*/ 1260588 w 1852046"/>
                <a:gd name="connsiteY1902" fmla="*/ 371323 h 534219"/>
                <a:gd name="connsiteX1903" fmla="*/ 1259249 w 1852046"/>
                <a:gd name="connsiteY1903" fmla="*/ 371986 h 534219"/>
                <a:gd name="connsiteX1904" fmla="*/ 1257910 w 1852046"/>
                <a:gd name="connsiteY1904" fmla="*/ 373534 h 534219"/>
                <a:gd name="connsiteX1905" fmla="*/ 1256571 w 1852046"/>
                <a:gd name="connsiteY1905" fmla="*/ 375523 h 534219"/>
                <a:gd name="connsiteX1906" fmla="*/ 1255232 w 1852046"/>
                <a:gd name="connsiteY1906" fmla="*/ 377291 h 534219"/>
                <a:gd name="connsiteX1907" fmla="*/ 1254116 w 1852046"/>
                <a:gd name="connsiteY1907" fmla="*/ 377291 h 534219"/>
                <a:gd name="connsiteX1908" fmla="*/ 1252777 w 1852046"/>
                <a:gd name="connsiteY1908" fmla="*/ 377291 h 534219"/>
                <a:gd name="connsiteX1909" fmla="*/ 1251437 w 1852046"/>
                <a:gd name="connsiteY1909" fmla="*/ 377512 h 534219"/>
                <a:gd name="connsiteX1910" fmla="*/ 1250098 w 1852046"/>
                <a:gd name="connsiteY1910" fmla="*/ 377512 h 534219"/>
                <a:gd name="connsiteX1911" fmla="*/ 1248982 w 1852046"/>
                <a:gd name="connsiteY1911" fmla="*/ 377291 h 534219"/>
                <a:gd name="connsiteX1912" fmla="*/ 1247643 w 1852046"/>
                <a:gd name="connsiteY1912" fmla="*/ 377070 h 534219"/>
                <a:gd name="connsiteX1913" fmla="*/ 1246304 w 1852046"/>
                <a:gd name="connsiteY1913" fmla="*/ 376407 h 534219"/>
                <a:gd name="connsiteX1914" fmla="*/ 1244965 w 1852046"/>
                <a:gd name="connsiteY1914" fmla="*/ 375081 h 534219"/>
                <a:gd name="connsiteX1915" fmla="*/ 1243849 w 1852046"/>
                <a:gd name="connsiteY1915" fmla="*/ 374418 h 534219"/>
                <a:gd name="connsiteX1916" fmla="*/ 1242510 w 1852046"/>
                <a:gd name="connsiteY1916" fmla="*/ 375081 h 534219"/>
                <a:gd name="connsiteX1917" fmla="*/ 1241171 w 1852046"/>
                <a:gd name="connsiteY1917" fmla="*/ 377070 h 534219"/>
                <a:gd name="connsiteX1918" fmla="*/ 1239831 w 1852046"/>
                <a:gd name="connsiteY1918" fmla="*/ 379722 h 534219"/>
                <a:gd name="connsiteX1919" fmla="*/ 1238716 w 1852046"/>
                <a:gd name="connsiteY1919" fmla="*/ 382596 h 534219"/>
                <a:gd name="connsiteX1920" fmla="*/ 1237376 w 1852046"/>
                <a:gd name="connsiteY1920" fmla="*/ 385911 h 534219"/>
                <a:gd name="connsiteX1921" fmla="*/ 1236037 w 1852046"/>
                <a:gd name="connsiteY1921" fmla="*/ 390553 h 534219"/>
                <a:gd name="connsiteX1922" fmla="*/ 1234698 w 1852046"/>
                <a:gd name="connsiteY1922" fmla="*/ 396299 h 534219"/>
                <a:gd name="connsiteX1923" fmla="*/ 1233582 w 1852046"/>
                <a:gd name="connsiteY1923" fmla="*/ 401162 h 534219"/>
                <a:gd name="connsiteX1924" fmla="*/ 1232243 w 1852046"/>
                <a:gd name="connsiteY1924" fmla="*/ 406688 h 534219"/>
                <a:gd name="connsiteX1925" fmla="*/ 1230904 w 1852046"/>
                <a:gd name="connsiteY1925" fmla="*/ 411771 h 534219"/>
                <a:gd name="connsiteX1926" fmla="*/ 1229565 w 1852046"/>
                <a:gd name="connsiteY1926" fmla="*/ 417518 h 534219"/>
                <a:gd name="connsiteX1927" fmla="*/ 1228226 w 1852046"/>
                <a:gd name="connsiteY1927" fmla="*/ 422380 h 534219"/>
                <a:gd name="connsiteX1928" fmla="*/ 1227110 w 1852046"/>
                <a:gd name="connsiteY1928" fmla="*/ 425475 h 534219"/>
                <a:gd name="connsiteX1929" fmla="*/ 1225770 w 1852046"/>
                <a:gd name="connsiteY1929" fmla="*/ 426138 h 534219"/>
                <a:gd name="connsiteX1930" fmla="*/ 1224431 w 1852046"/>
                <a:gd name="connsiteY1930" fmla="*/ 425254 h 534219"/>
                <a:gd name="connsiteX1931" fmla="*/ 1223092 w 1852046"/>
                <a:gd name="connsiteY1931" fmla="*/ 423485 h 534219"/>
                <a:gd name="connsiteX1932" fmla="*/ 1221976 w 1852046"/>
                <a:gd name="connsiteY1932" fmla="*/ 421717 h 534219"/>
                <a:gd name="connsiteX1933" fmla="*/ 1220637 w 1852046"/>
                <a:gd name="connsiteY1933" fmla="*/ 419949 h 534219"/>
                <a:gd name="connsiteX1934" fmla="*/ 1219298 w 1852046"/>
                <a:gd name="connsiteY1934" fmla="*/ 416855 h 534219"/>
                <a:gd name="connsiteX1935" fmla="*/ 1217959 w 1852046"/>
                <a:gd name="connsiteY1935" fmla="*/ 412655 h 534219"/>
                <a:gd name="connsiteX1936" fmla="*/ 1216843 w 1852046"/>
                <a:gd name="connsiteY1936" fmla="*/ 408235 h 534219"/>
                <a:gd name="connsiteX1937" fmla="*/ 1215504 w 1852046"/>
                <a:gd name="connsiteY1937" fmla="*/ 404256 h 534219"/>
                <a:gd name="connsiteX1938" fmla="*/ 1214164 w 1852046"/>
                <a:gd name="connsiteY1938" fmla="*/ 401383 h 534219"/>
                <a:gd name="connsiteX1939" fmla="*/ 1212825 w 1852046"/>
                <a:gd name="connsiteY1939" fmla="*/ 399836 h 534219"/>
                <a:gd name="connsiteX1940" fmla="*/ 1211709 w 1852046"/>
                <a:gd name="connsiteY1940" fmla="*/ 399836 h 534219"/>
                <a:gd name="connsiteX1941" fmla="*/ 1210370 w 1852046"/>
                <a:gd name="connsiteY1941" fmla="*/ 401383 h 534219"/>
                <a:gd name="connsiteX1942" fmla="*/ 1209031 w 1852046"/>
                <a:gd name="connsiteY1942" fmla="*/ 404256 h 534219"/>
                <a:gd name="connsiteX1943" fmla="*/ 1207692 w 1852046"/>
                <a:gd name="connsiteY1943" fmla="*/ 407572 h 534219"/>
                <a:gd name="connsiteX1944" fmla="*/ 1206576 w 1852046"/>
                <a:gd name="connsiteY1944" fmla="*/ 409119 h 534219"/>
                <a:gd name="connsiteX1945" fmla="*/ 1205237 w 1852046"/>
                <a:gd name="connsiteY1945" fmla="*/ 409119 h 534219"/>
                <a:gd name="connsiteX1946" fmla="*/ 1203898 w 1852046"/>
                <a:gd name="connsiteY1946" fmla="*/ 408677 h 534219"/>
                <a:gd name="connsiteX1947" fmla="*/ 1202558 w 1852046"/>
                <a:gd name="connsiteY1947" fmla="*/ 406688 h 534219"/>
                <a:gd name="connsiteX1948" fmla="*/ 1201219 w 1852046"/>
                <a:gd name="connsiteY1948" fmla="*/ 402267 h 534219"/>
                <a:gd name="connsiteX1949" fmla="*/ 1200103 w 1852046"/>
                <a:gd name="connsiteY1949" fmla="*/ 397625 h 534219"/>
                <a:gd name="connsiteX1950" fmla="*/ 1198764 w 1852046"/>
                <a:gd name="connsiteY1950" fmla="*/ 394310 h 534219"/>
                <a:gd name="connsiteX1951" fmla="*/ 1197425 w 1852046"/>
                <a:gd name="connsiteY1951" fmla="*/ 391216 h 534219"/>
                <a:gd name="connsiteX1952" fmla="*/ 1196086 w 1852046"/>
                <a:gd name="connsiteY1952" fmla="*/ 387458 h 534219"/>
                <a:gd name="connsiteX1953" fmla="*/ 1194970 w 1852046"/>
                <a:gd name="connsiteY1953" fmla="*/ 384364 h 534219"/>
                <a:gd name="connsiteX1954" fmla="*/ 1193631 w 1852046"/>
                <a:gd name="connsiteY1954" fmla="*/ 381491 h 534219"/>
                <a:gd name="connsiteX1955" fmla="*/ 1192292 w 1852046"/>
                <a:gd name="connsiteY1955" fmla="*/ 377733 h 534219"/>
                <a:gd name="connsiteX1956" fmla="*/ 1190952 w 1852046"/>
                <a:gd name="connsiteY1956" fmla="*/ 372871 h 534219"/>
                <a:gd name="connsiteX1957" fmla="*/ 1189836 w 1852046"/>
                <a:gd name="connsiteY1957" fmla="*/ 368008 h 534219"/>
                <a:gd name="connsiteX1958" fmla="*/ 1188497 w 1852046"/>
                <a:gd name="connsiteY1958" fmla="*/ 363808 h 534219"/>
                <a:gd name="connsiteX1959" fmla="*/ 1187158 w 1852046"/>
                <a:gd name="connsiteY1959" fmla="*/ 360493 h 534219"/>
                <a:gd name="connsiteX1960" fmla="*/ 1185819 w 1852046"/>
                <a:gd name="connsiteY1960" fmla="*/ 358062 h 534219"/>
                <a:gd name="connsiteX1961" fmla="*/ 1184703 w 1852046"/>
                <a:gd name="connsiteY1961" fmla="*/ 355852 h 534219"/>
                <a:gd name="connsiteX1962" fmla="*/ 1183364 w 1852046"/>
                <a:gd name="connsiteY1962" fmla="*/ 354304 h 534219"/>
                <a:gd name="connsiteX1963" fmla="*/ 1182025 w 1852046"/>
                <a:gd name="connsiteY1963" fmla="*/ 352978 h 534219"/>
                <a:gd name="connsiteX1964" fmla="*/ 1180686 w 1852046"/>
                <a:gd name="connsiteY1964" fmla="*/ 352315 h 534219"/>
                <a:gd name="connsiteX1965" fmla="*/ 1179570 w 1852046"/>
                <a:gd name="connsiteY1965" fmla="*/ 350989 h 534219"/>
                <a:gd name="connsiteX1966" fmla="*/ 1178231 w 1852046"/>
                <a:gd name="connsiteY1966" fmla="*/ 349221 h 534219"/>
                <a:gd name="connsiteX1967" fmla="*/ 1176891 w 1852046"/>
                <a:gd name="connsiteY1967" fmla="*/ 347895 h 534219"/>
                <a:gd name="connsiteX1968" fmla="*/ 1175552 w 1852046"/>
                <a:gd name="connsiteY1968" fmla="*/ 346126 h 534219"/>
                <a:gd name="connsiteX1969" fmla="*/ 1174436 w 1852046"/>
                <a:gd name="connsiteY1969" fmla="*/ 343474 h 534219"/>
                <a:gd name="connsiteX1970" fmla="*/ 1173097 w 1852046"/>
                <a:gd name="connsiteY1970" fmla="*/ 340822 h 534219"/>
                <a:gd name="connsiteX1971" fmla="*/ 1171758 w 1852046"/>
                <a:gd name="connsiteY1971" fmla="*/ 339054 h 534219"/>
                <a:gd name="connsiteX1972" fmla="*/ 1170419 w 1852046"/>
                <a:gd name="connsiteY1972" fmla="*/ 338833 h 534219"/>
                <a:gd name="connsiteX1973" fmla="*/ 1169080 w 1852046"/>
                <a:gd name="connsiteY1973" fmla="*/ 338169 h 534219"/>
                <a:gd name="connsiteX1974" fmla="*/ 1167964 w 1852046"/>
                <a:gd name="connsiteY1974" fmla="*/ 335738 h 534219"/>
                <a:gd name="connsiteX1975" fmla="*/ 1166625 w 1852046"/>
                <a:gd name="connsiteY1975" fmla="*/ 332423 h 534219"/>
                <a:gd name="connsiteX1976" fmla="*/ 1165285 w 1852046"/>
                <a:gd name="connsiteY1976" fmla="*/ 328665 h 534219"/>
                <a:gd name="connsiteX1977" fmla="*/ 1163946 w 1852046"/>
                <a:gd name="connsiteY1977" fmla="*/ 326013 h 534219"/>
                <a:gd name="connsiteX1978" fmla="*/ 1162830 w 1852046"/>
                <a:gd name="connsiteY1978" fmla="*/ 324466 h 534219"/>
                <a:gd name="connsiteX1979" fmla="*/ 1161491 w 1852046"/>
                <a:gd name="connsiteY1979" fmla="*/ 322698 h 534219"/>
                <a:gd name="connsiteX1980" fmla="*/ 1160152 w 1852046"/>
                <a:gd name="connsiteY1980" fmla="*/ 322035 h 534219"/>
                <a:gd name="connsiteX1981" fmla="*/ 1158813 w 1852046"/>
                <a:gd name="connsiteY1981" fmla="*/ 322035 h 534219"/>
                <a:gd name="connsiteX1982" fmla="*/ 1157697 w 1852046"/>
                <a:gd name="connsiteY1982" fmla="*/ 320929 h 534219"/>
                <a:gd name="connsiteX1983" fmla="*/ 1156358 w 1852046"/>
                <a:gd name="connsiteY1983" fmla="*/ 318719 h 534219"/>
                <a:gd name="connsiteX1984" fmla="*/ 1155019 w 1852046"/>
                <a:gd name="connsiteY1984" fmla="*/ 318498 h 534219"/>
                <a:gd name="connsiteX1985" fmla="*/ 1153679 w 1852046"/>
                <a:gd name="connsiteY1985" fmla="*/ 319603 h 534219"/>
                <a:gd name="connsiteX1986" fmla="*/ 1152563 w 1852046"/>
                <a:gd name="connsiteY1986" fmla="*/ 320929 h 534219"/>
                <a:gd name="connsiteX1987" fmla="*/ 1151224 w 1852046"/>
                <a:gd name="connsiteY1987" fmla="*/ 322035 h 534219"/>
                <a:gd name="connsiteX1988" fmla="*/ 1149885 w 1852046"/>
                <a:gd name="connsiteY1988" fmla="*/ 322477 h 534219"/>
                <a:gd name="connsiteX1989" fmla="*/ 1148546 w 1852046"/>
                <a:gd name="connsiteY1989" fmla="*/ 323140 h 534219"/>
                <a:gd name="connsiteX1990" fmla="*/ 1147430 w 1852046"/>
                <a:gd name="connsiteY1990" fmla="*/ 323361 h 534219"/>
                <a:gd name="connsiteX1991" fmla="*/ 1146091 w 1852046"/>
                <a:gd name="connsiteY1991" fmla="*/ 322698 h 534219"/>
                <a:gd name="connsiteX1992" fmla="*/ 1144752 w 1852046"/>
                <a:gd name="connsiteY1992" fmla="*/ 322698 h 534219"/>
                <a:gd name="connsiteX1993" fmla="*/ 1143413 w 1852046"/>
                <a:gd name="connsiteY1993" fmla="*/ 324024 h 534219"/>
                <a:gd name="connsiteX1994" fmla="*/ 1142073 w 1852046"/>
                <a:gd name="connsiteY1994" fmla="*/ 326234 h 534219"/>
                <a:gd name="connsiteX1995" fmla="*/ 1140957 w 1852046"/>
                <a:gd name="connsiteY1995" fmla="*/ 328886 h 534219"/>
                <a:gd name="connsiteX1996" fmla="*/ 1139618 w 1852046"/>
                <a:gd name="connsiteY1996" fmla="*/ 330213 h 534219"/>
                <a:gd name="connsiteX1997" fmla="*/ 1138279 w 1852046"/>
                <a:gd name="connsiteY1997" fmla="*/ 330876 h 534219"/>
                <a:gd name="connsiteX1998" fmla="*/ 1136940 w 1852046"/>
                <a:gd name="connsiteY1998" fmla="*/ 332202 h 534219"/>
                <a:gd name="connsiteX1999" fmla="*/ 1135824 w 1852046"/>
                <a:gd name="connsiteY1999" fmla="*/ 333086 h 534219"/>
                <a:gd name="connsiteX2000" fmla="*/ 1134485 w 1852046"/>
                <a:gd name="connsiteY2000" fmla="*/ 333749 h 534219"/>
                <a:gd name="connsiteX2001" fmla="*/ 1133146 w 1852046"/>
                <a:gd name="connsiteY2001" fmla="*/ 333086 h 534219"/>
                <a:gd name="connsiteX2002" fmla="*/ 1131807 w 1852046"/>
                <a:gd name="connsiteY2002" fmla="*/ 329107 h 534219"/>
                <a:gd name="connsiteX2003" fmla="*/ 1130691 w 1852046"/>
                <a:gd name="connsiteY2003" fmla="*/ 325129 h 534219"/>
                <a:gd name="connsiteX2004" fmla="*/ 1129351 w 1852046"/>
                <a:gd name="connsiteY2004" fmla="*/ 323361 h 534219"/>
                <a:gd name="connsiteX2005" fmla="*/ 1128012 w 1852046"/>
                <a:gd name="connsiteY2005" fmla="*/ 322919 h 534219"/>
                <a:gd name="connsiteX2006" fmla="*/ 1126673 w 1852046"/>
                <a:gd name="connsiteY2006" fmla="*/ 320266 h 534219"/>
                <a:gd name="connsiteX2007" fmla="*/ 1125557 w 1852046"/>
                <a:gd name="connsiteY2007" fmla="*/ 317614 h 534219"/>
                <a:gd name="connsiteX2008" fmla="*/ 1124218 w 1852046"/>
                <a:gd name="connsiteY2008" fmla="*/ 313194 h 534219"/>
                <a:gd name="connsiteX2009" fmla="*/ 1122879 w 1852046"/>
                <a:gd name="connsiteY2009" fmla="*/ 306784 h 534219"/>
                <a:gd name="connsiteX2010" fmla="*/ 1121540 w 1852046"/>
                <a:gd name="connsiteY2010" fmla="*/ 299490 h 534219"/>
                <a:gd name="connsiteX2011" fmla="*/ 1120424 w 1852046"/>
                <a:gd name="connsiteY2011" fmla="*/ 292196 h 534219"/>
                <a:gd name="connsiteX2012" fmla="*/ 1119085 w 1852046"/>
                <a:gd name="connsiteY2012" fmla="*/ 285565 h 534219"/>
                <a:gd name="connsiteX2013" fmla="*/ 1117745 w 1852046"/>
                <a:gd name="connsiteY2013" fmla="*/ 280703 h 534219"/>
                <a:gd name="connsiteX2014" fmla="*/ 1116406 w 1852046"/>
                <a:gd name="connsiteY2014" fmla="*/ 278050 h 534219"/>
                <a:gd name="connsiteX2015" fmla="*/ 1115067 w 1852046"/>
                <a:gd name="connsiteY2015" fmla="*/ 276724 h 534219"/>
                <a:gd name="connsiteX2016" fmla="*/ 1113951 w 1852046"/>
                <a:gd name="connsiteY2016" fmla="*/ 277387 h 534219"/>
                <a:gd name="connsiteX2017" fmla="*/ 1112612 w 1852046"/>
                <a:gd name="connsiteY2017" fmla="*/ 278714 h 534219"/>
                <a:gd name="connsiteX2018" fmla="*/ 1111273 w 1852046"/>
                <a:gd name="connsiteY2018" fmla="*/ 280703 h 534219"/>
                <a:gd name="connsiteX2019" fmla="*/ 1109934 w 1852046"/>
                <a:gd name="connsiteY2019" fmla="*/ 286449 h 534219"/>
                <a:gd name="connsiteX2020" fmla="*/ 1108818 w 1852046"/>
                <a:gd name="connsiteY2020" fmla="*/ 294185 h 534219"/>
                <a:gd name="connsiteX2021" fmla="*/ 1107479 w 1852046"/>
                <a:gd name="connsiteY2021" fmla="*/ 303026 h 534219"/>
                <a:gd name="connsiteX2022" fmla="*/ 1106139 w 1852046"/>
                <a:gd name="connsiteY2022" fmla="*/ 314299 h 534219"/>
                <a:gd name="connsiteX2023" fmla="*/ 1104800 w 1852046"/>
                <a:gd name="connsiteY2023" fmla="*/ 326013 h 534219"/>
                <a:gd name="connsiteX2024" fmla="*/ 1103684 w 1852046"/>
                <a:gd name="connsiteY2024" fmla="*/ 336622 h 534219"/>
                <a:gd name="connsiteX2025" fmla="*/ 1102345 w 1852046"/>
                <a:gd name="connsiteY2025" fmla="*/ 345684 h 534219"/>
                <a:gd name="connsiteX2026" fmla="*/ 1101006 w 1852046"/>
                <a:gd name="connsiteY2026" fmla="*/ 352094 h 534219"/>
                <a:gd name="connsiteX2027" fmla="*/ 1099667 w 1852046"/>
                <a:gd name="connsiteY2027" fmla="*/ 356073 h 534219"/>
                <a:gd name="connsiteX2028" fmla="*/ 1098551 w 1852046"/>
                <a:gd name="connsiteY2028" fmla="*/ 358504 h 534219"/>
                <a:gd name="connsiteX2029" fmla="*/ 1097212 w 1852046"/>
                <a:gd name="connsiteY2029" fmla="*/ 358725 h 534219"/>
                <a:gd name="connsiteX2030" fmla="*/ 1095873 w 1852046"/>
                <a:gd name="connsiteY2030" fmla="*/ 356957 h 534219"/>
                <a:gd name="connsiteX2031" fmla="*/ 1094534 w 1852046"/>
                <a:gd name="connsiteY2031" fmla="*/ 354304 h 534219"/>
                <a:gd name="connsiteX2032" fmla="*/ 1093418 w 1852046"/>
                <a:gd name="connsiteY2032" fmla="*/ 351210 h 534219"/>
                <a:gd name="connsiteX2033" fmla="*/ 1092078 w 1852046"/>
                <a:gd name="connsiteY2033" fmla="*/ 348116 h 534219"/>
                <a:gd name="connsiteX2034" fmla="*/ 1090739 w 1852046"/>
                <a:gd name="connsiteY2034" fmla="*/ 344800 h 534219"/>
                <a:gd name="connsiteX2035" fmla="*/ 1089400 w 1852046"/>
                <a:gd name="connsiteY2035" fmla="*/ 340380 h 534219"/>
                <a:gd name="connsiteX2036" fmla="*/ 1088284 w 1852046"/>
                <a:gd name="connsiteY2036" fmla="*/ 335517 h 534219"/>
                <a:gd name="connsiteX2037" fmla="*/ 1086945 w 1852046"/>
                <a:gd name="connsiteY2037" fmla="*/ 329328 h 534219"/>
                <a:gd name="connsiteX2038" fmla="*/ 1085606 w 1852046"/>
                <a:gd name="connsiteY2038" fmla="*/ 321372 h 534219"/>
                <a:gd name="connsiteX2039" fmla="*/ 1084267 w 1852046"/>
                <a:gd name="connsiteY2039" fmla="*/ 311867 h 534219"/>
                <a:gd name="connsiteX2040" fmla="*/ 1082928 w 1852046"/>
                <a:gd name="connsiteY2040" fmla="*/ 301921 h 534219"/>
                <a:gd name="connsiteX2041" fmla="*/ 1081812 w 1852046"/>
                <a:gd name="connsiteY2041" fmla="*/ 293522 h 534219"/>
                <a:gd name="connsiteX2042" fmla="*/ 1080472 w 1852046"/>
                <a:gd name="connsiteY2042" fmla="*/ 286670 h 534219"/>
                <a:gd name="connsiteX2043" fmla="*/ 1079133 w 1852046"/>
                <a:gd name="connsiteY2043" fmla="*/ 280482 h 534219"/>
                <a:gd name="connsiteX2044" fmla="*/ 1077794 w 1852046"/>
                <a:gd name="connsiteY2044" fmla="*/ 276061 h 534219"/>
                <a:gd name="connsiteX2045" fmla="*/ 1076678 w 1852046"/>
                <a:gd name="connsiteY2045" fmla="*/ 273851 h 534219"/>
                <a:gd name="connsiteX2046" fmla="*/ 1075339 w 1852046"/>
                <a:gd name="connsiteY2046" fmla="*/ 272304 h 534219"/>
                <a:gd name="connsiteX2047" fmla="*/ 1074000 w 1852046"/>
                <a:gd name="connsiteY2047" fmla="*/ 270978 h 534219"/>
                <a:gd name="connsiteX2048" fmla="*/ 1072661 w 1852046"/>
                <a:gd name="connsiteY2048" fmla="*/ 270978 h 534219"/>
                <a:gd name="connsiteX2049" fmla="*/ 1071545 w 1852046"/>
                <a:gd name="connsiteY2049" fmla="*/ 272525 h 534219"/>
                <a:gd name="connsiteX2050" fmla="*/ 1070206 w 1852046"/>
                <a:gd name="connsiteY2050" fmla="*/ 276945 h 534219"/>
                <a:gd name="connsiteX2051" fmla="*/ 1068866 w 1852046"/>
                <a:gd name="connsiteY2051" fmla="*/ 280924 h 534219"/>
                <a:gd name="connsiteX2052" fmla="*/ 1067527 w 1852046"/>
                <a:gd name="connsiteY2052" fmla="*/ 283134 h 534219"/>
                <a:gd name="connsiteX2053" fmla="*/ 1066411 w 1852046"/>
                <a:gd name="connsiteY2053" fmla="*/ 285123 h 534219"/>
                <a:gd name="connsiteX2054" fmla="*/ 1065072 w 1852046"/>
                <a:gd name="connsiteY2054" fmla="*/ 286892 h 534219"/>
                <a:gd name="connsiteX2055" fmla="*/ 1063733 w 1852046"/>
                <a:gd name="connsiteY2055" fmla="*/ 289102 h 534219"/>
                <a:gd name="connsiteX2056" fmla="*/ 1062394 w 1852046"/>
                <a:gd name="connsiteY2056" fmla="*/ 291091 h 534219"/>
                <a:gd name="connsiteX2057" fmla="*/ 1061278 w 1852046"/>
                <a:gd name="connsiteY2057" fmla="*/ 292417 h 534219"/>
                <a:gd name="connsiteX2058" fmla="*/ 1059939 w 1852046"/>
                <a:gd name="connsiteY2058" fmla="*/ 292638 h 534219"/>
                <a:gd name="connsiteX2059" fmla="*/ 1058600 w 1852046"/>
                <a:gd name="connsiteY2059" fmla="*/ 291975 h 534219"/>
                <a:gd name="connsiteX2060" fmla="*/ 1057260 w 1852046"/>
                <a:gd name="connsiteY2060" fmla="*/ 291754 h 534219"/>
                <a:gd name="connsiteX2061" fmla="*/ 1055921 w 1852046"/>
                <a:gd name="connsiteY2061" fmla="*/ 291975 h 534219"/>
                <a:gd name="connsiteX2062" fmla="*/ 1054805 w 1852046"/>
                <a:gd name="connsiteY2062" fmla="*/ 291754 h 534219"/>
                <a:gd name="connsiteX2063" fmla="*/ 1053466 w 1852046"/>
                <a:gd name="connsiteY2063" fmla="*/ 291533 h 534219"/>
                <a:gd name="connsiteX2064" fmla="*/ 1052127 w 1852046"/>
                <a:gd name="connsiteY2064" fmla="*/ 291312 h 534219"/>
                <a:gd name="connsiteX2065" fmla="*/ 1050788 w 1852046"/>
                <a:gd name="connsiteY2065" fmla="*/ 291091 h 534219"/>
                <a:gd name="connsiteX2066" fmla="*/ 1049672 w 1852046"/>
                <a:gd name="connsiteY2066" fmla="*/ 290870 h 534219"/>
                <a:gd name="connsiteX2067" fmla="*/ 1048333 w 1852046"/>
                <a:gd name="connsiteY2067" fmla="*/ 289544 h 534219"/>
                <a:gd name="connsiteX2068" fmla="*/ 1046994 w 1852046"/>
                <a:gd name="connsiteY2068" fmla="*/ 286228 h 534219"/>
                <a:gd name="connsiteX2069" fmla="*/ 1045654 w 1852046"/>
                <a:gd name="connsiteY2069" fmla="*/ 281145 h 534219"/>
                <a:gd name="connsiteX2070" fmla="*/ 1044538 w 1852046"/>
                <a:gd name="connsiteY2070" fmla="*/ 273630 h 534219"/>
                <a:gd name="connsiteX2071" fmla="*/ 1043199 w 1852046"/>
                <a:gd name="connsiteY2071" fmla="*/ 264347 h 534219"/>
                <a:gd name="connsiteX2072" fmla="*/ 1041860 w 1852046"/>
                <a:gd name="connsiteY2072" fmla="*/ 254622 h 534219"/>
                <a:gd name="connsiteX2073" fmla="*/ 1040521 w 1852046"/>
                <a:gd name="connsiteY2073" fmla="*/ 245781 h 534219"/>
                <a:gd name="connsiteX2074" fmla="*/ 1039405 w 1852046"/>
                <a:gd name="connsiteY2074" fmla="*/ 238929 h 534219"/>
                <a:gd name="connsiteX2075" fmla="*/ 1038066 w 1852046"/>
                <a:gd name="connsiteY2075" fmla="*/ 233845 h 534219"/>
                <a:gd name="connsiteX2076" fmla="*/ 1036727 w 1852046"/>
                <a:gd name="connsiteY2076" fmla="*/ 228983 h 534219"/>
                <a:gd name="connsiteX2077" fmla="*/ 1035388 w 1852046"/>
                <a:gd name="connsiteY2077" fmla="*/ 223457 h 534219"/>
                <a:gd name="connsiteX2078" fmla="*/ 1034272 w 1852046"/>
                <a:gd name="connsiteY2078" fmla="*/ 217268 h 534219"/>
                <a:gd name="connsiteX2079" fmla="*/ 1032932 w 1852046"/>
                <a:gd name="connsiteY2079" fmla="*/ 211080 h 534219"/>
                <a:gd name="connsiteX2080" fmla="*/ 1031593 w 1852046"/>
                <a:gd name="connsiteY2080" fmla="*/ 205333 h 534219"/>
                <a:gd name="connsiteX2081" fmla="*/ 1030254 w 1852046"/>
                <a:gd name="connsiteY2081" fmla="*/ 199807 h 534219"/>
                <a:gd name="connsiteX2082" fmla="*/ 1028915 w 1852046"/>
                <a:gd name="connsiteY2082" fmla="*/ 194503 h 534219"/>
                <a:gd name="connsiteX2083" fmla="*/ 1027799 w 1852046"/>
                <a:gd name="connsiteY2083" fmla="*/ 191629 h 534219"/>
                <a:gd name="connsiteX2084" fmla="*/ 1026460 w 1852046"/>
                <a:gd name="connsiteY2084" fmla="*/ 190303 h 534219"/>
                <a:gd name="connsiteX2085" fmla="*/ 1025121 w 1852046"/>
                <a:gd name="connsiteY2085" fmla="*/ 190745 h 534219"/>
                <a:gd name="connsiteX2086" fmla="*/ 1023782 w 1852046"/>
                <a:gd name="connsiteY2086" fmla="*/ 192735 h 534219"/>
                <a:gd name="connsiteX2087" fmla="*/ 1022666 w 1852046"/>
                <a:gd name="connsiteY2087" fmla="*/ 195387 h 534219"/>
                <a:gd name="connsiteX2088" fmla="*/ 1021326 w 1852046"/>
                <a:gd name="connsiteY2088" fmla="*/ 197818 h 534219"/>
                <a:gd name="connsiteX2089" fmla="*/ 1019987 w 1852046"/>
                <a:gd name="connsiteY2089" fmla="*/ 200470 h 534219"/>
                <a:gd name="connsiteX2090" fmla="*/ 1018648 w 1852046"/>
                <a:gd name="connsiteY2090" fmla="*/ 204228 h 534219"/>
                <a:gd name="connsiteX2091" fmla="*/ 1017532 w 1852046"/>
                <a:gd name="connsiteY2091" fmla="*/ 209090 h 534219"/>
                <a:gd name="connsiteX2092" fmla="*/ 1016193 w 1852046"/>
                <a:gd name="connsiteY2092" fmla="*/ 214395 h 534219"/>
                <a:gd name="connsiteX2093" fmla="*/ 1014854 w 1852046"/>
                <a:gd name="connsiteY2093" fmla="*/ 219700 h 534219"/>
                <a:gd name="connsiteX2094" fmla="*/ 1013515 w 1852046"/>
                <a:gd name="connsiteY2094" fmla="*/ 225225 h 534219"/>
                <a:gd name="connsiteX2095" fmla="*/ 1012399 w 1852046"/>
                <a:gd name="connsiteY2095" fmla="*/ 230309 h 534219"/>
                <a:gd name="connsiteX2096" fmla="*/ 1011060 w 1852046"/>
                <a:gd name="connsiteY2096" fmla="*/ 232961 h 534219"/>
                <a:gd name="connsiteX2097" fmla="*/ 1009721 w 1852046"/>
                <a:gd name="connsiteY2097" fmla="*/ 234950 h 534219"/>
                <a:gd name="connsiteX2098" fmla="*/ 1008381 w 1852046"/>
                <a:gd name="connsiteY2098" fmla="*/ 238266 h 534219"/>
                <a:gd name="connsiteX2099" fmla="*/ 1007265 w 1852046"/>
                <a:gd name="connsiteY2099" fmla="*/ 243349 h 534219"/>
                <a:gd name="connsiteX2100" fmla="*/ 1005926 w 1852046"/>
                <a:gd name="connsiteY2100" fmla="*/ 248875 h 534219"/>
                <a:gd name="connsiteX2101" fmla="*/ 1004587 w 1852046"/>
                <a:gd name="connsiteY2101" fmla="*/ 252632 h 534219"/>
                <a:gd name="connsiteX2102" fmla="*/ 1003248 w 1852046"/>
                <a:gd name="connsiteY2102" fmla="*/ 253075 h 534219"/>
                <a:gd name="connsiteX2103" fmla="*/ 1002132 w 1852046"/>
                <a:gd name="connsiteY2103" fmla="*/ 253517 h 534219"/>
                <a:gd name="connsiteX2104" fmla="*/ 1000793 w 1852046"/>
                <a:gd name="connsiteY2104" fmla="*/ 254180 h 534219"/>
                <a:gd name="connsiteX2105" fmla="*/ 999454 w 1852046"/>
                <a:gd name="connsiteY2105" fmla="*/ 257053 h 534219"/>
                <a:gd name="connsiteX2106" fmla="*/ 998115 w 1852046"/>
                <a:gd name="connsiteY2106" fmla="*/ 261695 h 534219"/>
                <a:gd name="connsiteX2107" fmla="*/ 996775 w 1852046"/>
                <a:gd name="connsiteY2107" fmla="*/ 267662 h 534219"/>
                <a:gd name="connsiteX2108" fmla="*/ 995659 w 1852046"/>
                <a:gd name="connsiteY2108" fmla="*/ 273630 h 534219"/>
                <a:gd name="connsiteX2109" fmla="*/ 994320 w 1852046"/>
                <a:gd name="connsiteY2109" fmla="*/ 278935 h 534219"/>
                <a:gd name="connsiteX2110" fmla="*/ 992981 w 1852046"/>
                <a:gd name="connsiteY2110" fmla="*/ 282471 h 534219"/>
                <a:gd name="connsiteX2111" fmla="*/ 991642 w 1852046"/>
                <a:gd name="connsiteY2111" fmla="*/ 283134 h 534219"/>
                <a:gd name="connsiteX2112" fmla="*/ 990526 w 1852046"/>
                <a:gd name="connsiteY2112" fmla="*/ 281587 h 534219"/>
                <a:gd name="connsiteX2113" fmla="*/ 989187 w 1852046"/>
                <a:gd name="connsiteY2113" fmla="*/ 278271 h 534219"/>
                <a:gd name="connsiteX2114" fmla="*/ 987848 w 1852046"/>
                <a:gd name="connsiteY2114" fmla="*/ 275177 h 534219"/>
                <a:gd name="connsiteX2115" fmla="*/ 986509 w 1852046"/>
                <a:gd name="connsiteY2115" fmla="*/ 274072 h 534219"/>
                <a:gd name="connsiteX2116" fmla="*/ 985393 w 1852046"/>
                <a:gd name="connsiteY2116" fmla="*/ 274735 h 534219"/>
                <a:gd name="connsiteX2117" fmla="*/ 984053 w 1852046"/>
                <a:gd name="connsiteY2117" fmla="*/ 275177 h 534219"/>
                <a:gd name="connsiteX2118" fmla="*/ 982714 w 1852046"/>
                <a:gd name="connsiteY2118" fmla="*/ 274956 h 534219"/>
                <a:gd name="connsiteX2119" fmla="*/ 981375 w 1852046"/>
                <a:gd name="connsiteY2119" fmla="*/ 274735 h 534219"/>
                <a:gd name="connsiteX2120" fmla="*/ 980259 w 1852046"/>
                <a:gd name="connsiteY2120" fmla="*/ 273851 h 534219"/>
                <a:gd name="connsiteX2121" fmla="*/ 978920 w 1852046"/>
                <a:gd name="connsiteY2121" fmla="*/ 270978 h 534219"/>
                <a:gd name="connsiteX2122" fmla="*/ 977581 w 1852046"/>
                <a:gd name="connsiteY2122" fmla="*/ 267441 h 534219"/>
                <a:gd name="connsiteX2123" fmla="*/ 976242 w 1852046"/>
                <a:gd name="connsiteY2123" fmla="*/ 264789 h 534219"/>
                <a:gd name="connsiteX2124" fmla="*/ 975126 w 1852046"/>
                <a:gd name="connsiteY2124" fmla="*/ 263242 h 534219"/>
                <a:gd name="connsiteX2125" fmla="*/ 973787 w 1852046"/>
                <a:gd name="connsiteY2125" fmla="*/ 261474 h 534219"/>
                <a:gd name="connsiteX2126" fmla="*/ 972447 w 1852046"/>
                <a:gd name="connsiteY2126" fmla="*/ 260589 h 534219"/>
                <a:gd name="connsiteX2127" fmla="*/ 971108 w 1852046"/>
                <a:gd name="connsiteY2127" fmla="*/ 259926 h 534219"/>
                <a:gd name="connsiteX2128" fmla="*/ 969769 w 1852046"/>
                <a:gd name="connsiteY2128" fmla="*/ 259705 h 534219"/>
                <a:gd name="connsiteX2129" fmla="*/ 968653 w 1852046"/>
                <a:gd name="connsiteY2129" fmla="*/ 259484 h 534219"/>
                <a:gd name="connsiteX2130" fmla="*/ 967314 w 1852046"/>
                <a:gd name="connsiteY2130" fmla="*/ 258821 h 534219"/>
                <a:gd name="connsiteX2131" fmla="*/ 965975 w 1852046"/>
                <a:gd name="connsiteY2131" fmla="*/ 258158 h 534219"/>
                <a:gd name="connsiteX2132" fmla="*/ 964636 w 1852046"/>
                <a:gd name="connsiteY2132" fmla="*/ 257274 h 534219"/>
                <a:gd name="connsiteX2133" fmla="*/ 963520 w 1852046"/>
                <a:gd name="connsiteY2133" fmla="*/ 257495 h 534219"/>
                <a:gd name="connsiteX2134" fmla="*/ 962181 w 1852046"/>
                <a:gd name="connsiteY2134" fmla="*/ 260147 h 534219"/>
                <a:gd name="connsiteX2135" fmla="*/ 960841 w 1852046"/>
                <a:gd name="connsiteY2135" fmla="*/ 265894 h 534219"/>
                <a:gd name="connsiteX2136" fmla="*/ 959502 w 1852046"/>
                <a:gd name="connsiteY2136" fmla="*/ 272746 h 534219"/>
                <a:gd name="connsiteX2137" fmla="*/ 958386 w 1852046"/>
                <a:gd name="connsiteY2137" fmla="*/ 280482 h 534219"/>
                <a:gd name="connsiteX2138" fmla="*/ 957047 w 1852046"/>
                <a:gd name="connsiteY2138" fmla="*/ 287776 h 534219"/>
                <a:gd name="connsiteX2139" fmla="*/ 955708 w 1852046"/>
                <a:gd name="connsiteY2139" fmla="*/ 293522 h 534219"/>
                <a:gd name="connsiteX2140" fmla="*/ 954369 w 1852046"/>
                <a:gd name="connsiteY2140" fmla="*/ 297280 h 534219"/>
                <a:gd name="connsiteX2141" fmla="*/ 953253 w 1852046"/>
                <a:gd name="connsiteY2141" fmla="*/ 300816 h 534219"/>
                <a:gd name="connsiteX2142" fmla="*/ 951914 w 1852046"/>
                <a:gd name="connsiteY2142" fmla="*/ 303689 h 534219"/>
                <a:gd name="connsiteX2143" fmla="*/ 950575 w 1852046"/>
                <a:gd name="connsiteY2143" fmla="*/ 306563 h 534219"/>
                <a:gd name="connsiteX2144" fmla="*/ 949235 w 1852046"/>
                <a:gd name="connsiteY2144" fmla="*/ 309657 h 534219"/>
                <a:gd name="connsiteX2145" fmla="*/ 948120 w 1852046"/>
                <a:gd name="connsiteY2145" fmla="*/ 312088 h 534219"/>
                <a:gd name="connsiteX2146" fmla="*/ 946780 w 1852046"/>
                <a:gd name="connsiteY2146" fmla="*/ 314520 h 534219"/>
                <a:gd name="connsiteX2147" fmla="*/ 945441 w 1852046"/>
                <a:gd name="connsiteY2147" fmla="*/ 317835 h 534219"/>
                <a:gd name="connsiteX2148" fmla="*/ 944102 w 1852046"/>
                <a:gd name="connsiteY2148" fmla="*/ 320708 h 534219"/>
                <a:gd name="connsiteX2149" fmla="*/ 942763 w 1852046"/>
                <a:gd name="connsiteY2149" fmla="*/ 322256 h 534219"/>
                <a:gd name="connsiteX2150" fmla="*/ 941647 w 1852046"/>
                <a:gd name="connsiteY2150" fmla="*/ 322477 h 534219"/>
                <a:gd name="connsiteX2151" fmla="*/ 940308 w 1852046"/>
                <a:gd name="connsiteY2151" fmla="*/ 321814 h 534219"/>
                <a:gd name="connsiteX2152" fmla="*/ 938969 w 1852046"/>
                <a:gd name="connsiteY2152" fmla="*/ 319161 h 534219"/>
                <a:gd name="connsiteX2153" fmla="*/ 937630 w 1852046"/>
                <a:gd name="connsiteY2153" fmla="*/ 313857 h 534219"/>
                <a:gd name="connsiteX2154" fmla="*/ 936514 w 1852046"/>
                <a:gd name="connsiteY2154" fmla="*/ 306784 h 534219"/>
                <a:gd name="connsiteX2155" fmla="*/ 935174 w 1852046"/>
                <a:gd name="connsiteY2155" fmla="*/ 299490 h 534219"/>
                <a:gd name="connsiteX2156" fmla="*/ 933835 w 1852046"/>
                <a:gd name="connsiteY2156" fmla="*/ 292859 h 534219"/>
                <a:gd name="connsiteX2157" fmla="*/ 932496 w 1852046"/>
                <a:gd name="connsiteY2157" fmla="*/ 287113 h 534219"/>
                <a:gd name="connsiteX2158" fmla="*/ 931380 w 1852046"/>
                <a:gd name="connsiteY2158" fmla="*/ 282913 h 534219"/>
                <a:gd name="connsiteX2159" fmla="*/ 930041 w 1852046"/>
                <a:gd name="connsiteY2159" fmla="*/ 281145 h 534219"/>
                <a:gd name="connsiteX2160" fmla="*/ 928702 w 1852046"/>
                <a:gd name="connsiteY2160" fmla="*/ 282692 h 534219"/>
                <a:gd name="connsiteX2161" fmla="*/ 927363 w 1852046"/>
                <a:gd name="connsiteY2161" fmla="*/ 287997 h 534219"/>
                <a:gd name="connsiteX2162" fmla="*/ 926247 w 1852046"/>
                <a:gd name="connsiteY2162" fmla="*/ 295954 h 534219"/>
                <a:gd name="connsiteX2163" fmla="*/ 924908 w 1852046"/>
                <a:gd name="connsiteY2163" fmla="*/ 305679 h 534219"/>
                <a:gd name="connsiteX2164" fmla="*/ 923568 w 1852046"/>
                <a:gd name="connsiteY2164" fmla="*/ 315183 h 534219"/>
                <a:gd name="connsiteX2165" fmla="*/ 922229 w 1852046"/>
                <a:gd name="connsiteY2165" fmla="*/ 323803 h 534219"/>
                <a:gd name="connsiteX2166" fmla="*/ 921113 w 1852046"/>
                <a:gd name="connsiteY2166" fmla="*/ 332865 h 534219"/>
                <a:gd name="connsiteX2167" fmla="*/ 919774 w 1852046"/>
                <a:gd name="connsiteY2167" fmla="*/ 343695 h 534219"/>
                <a:gd name="connsiteX2168" fmla="*/ 918435 w 1852046"/>
                <a:gd name="connsiteY2168" fmla="*/ 353641 h 534219"/>
                <a:gd name="connsiteX2169" fmla="*/ 917096 w 1852046"/>
                <a:gd name="connsiteY2169" fmla="*/ 361156 h 534219"/>
                <a:gd name="connsiteX2170" fmla="*/ 915757 w 1852046"/>
                <a:gd name="connsiteY2170" fmla="*/ 367345 h 534219"/>
                <a:gd name="connsiteX2171" fmla="*/ 914641 w 1852046"/>
                <a:gd name="connsiteY2171" fmla="*/ 373534 h 534219"/>
                <a:gd name="connsiteX2172" fmla="*/ 913302 w 1852046"/>
                <a:gd name="connsiteY2172" fmla="*/ 380164 h 534219"/>
                <a:gd name="connsiteX2173" fmla="*/ 911962 w 1852046"/>
                <a:gd name="connsiteY2173" fmla="*/ 387237 h 534219"/>
                <a:gd name="connsiteX2174" fmla="*/ 910623 w 1852046"/>
                <a:gd name="connsiteY2174" fmla="*/ 394531 h 534219"/>
                <a:gd name="connsiteX2175" fmla="*/ 909507 w 1852046"/>
                <a:gd name="connsiteY2175" fmla="*/ 402046 h 534219"/>
                <a:gd name="connsiteX2176" fmla="*/ 908168 w 1852046"/>
                <a:gd name="connsiteY2176" fmla="*/ 410224 h 534219"/>
                <a:gd name="connsiteX2177" fmla="*/ 906829 w 1852046"/>
                <a:gd name="connsiteY2177" fmla="*/ 417960 h 534219"/>
                <a:gd name="connsiteX2178" fmla="*/ 905490 w 1852046"/>
                <a:gd name="connsiteY2178" fmla="*/ 424370 h 534219"/>
                <a:gd name="connsiteX2179" fmla="*/ 904374 w 1852046"/>
                <a:gd name="connsiteY2179" fmla="*/ 429453 h 534219"/>
                <a:gd name="connsiteX2180" fmla="*/ 903035 w 1852046"/>
                <a:gd name="connsiteY2180" fmla="*/ 433432 h 534219"/>
                <a:gd name="connsiteX2181" fmla="*/ 901696 w 1852046"/>
                <a:gd name="connsiteY2181" fmla="*/ 436968 h 534219"/>
                <a:gd name="connsiteX2182" fmla="*/ 900356 w 1852046"/>
                <a:gd name="connsiteY2182" fmla="*/ 440946 h 534219"/>
                <a:gd name="connsiteX2183" fmla="*/ 899241 w 1852046"/>
                <a:gd name="connsiteY2183" fmla="*/ 444704 h 534219"/>
                <a:gd name="connsiteX2184" fmla="*/ 897901 w 1852046"/>
                <a:gd name="connsiteY2184" fmla="*/ 447356 h 534219"/>
                <a:gd name="connsiteX2185" fmla="*/ 896562 w 1852046"/>
                <a:gd name="connsiteY2185" fmla="*/ 448461 h 534219"/>
                <a:gd name="connsiteX2186" fmla="*/ 895223 w 1852046"/>
                <a:gd name="connsiteY2186" fmla="*/ 448903 h 534219"/>
                <a:gd name="connsiteX2187" fmla="*/ 894107 w 1852046"/>
                <a:gd name="connsiteY2187" fmla="*/ 449788 h 534219"/>
                <a:gd name="connsiteX2188" fmla="*/ 892768 w 1852046"/>
                <a:gd name="connsiteY2188" fmla="*/ 451335 h 534219"/>
                <a:gd name="connsiteX2189" fmla="*/ 891429 w 1852046"/>
                <a:gd name="connsiteY2189" fmla="*/ 452661 h 534219"/>
                <a:gd name="connsiteX2190" fmla="*/ 890090 w 1852046"/>
                <a:gd name="connsiteY2190" fmla="*/ 452661 h 534219"/>
                <a:gd name="connsiteX2191" fmla="*/ 888974 w 1852046"/>
                <a:gd name="connsiteY2191" fmla="*/ 450672 h 534219"/>
                <a:gd name="connsiteX2192" fmla="*/ 887635 w 1852046"/>
                <a:gd name="connsiteY2192" fmla="*/ 446472 h 534219"/>
                <a:gd name="connsiteX2193" fmla="*/ 886295 w 1852046"/>
                <a:gd name="connsiteY2193" fmla="*/ 440504 h 534219"/>
                <a:gd name="connsiteX2194" fmla="*/ 884956 w 1852046"/>
                <a:gd name="connsiteY2194" fmla="*/ 434095 h 534219"/>
                <a:gd name="connsiteX2195" fmla="*/ 883617 w 1852046"/>
                <a:gd name="connsiteY2195" fmla="*/ 427022 h 534219"/>
                <a:gd name="connsiteX2196" fmla="*/ 882501 w 1852046"/>
                <a:gd name="connsiteY2196" fmla="*/ 419286 h 534219"/>
                <a:gd name="connsiteX2197" fmla="*/ 881162 w 1852046"/>
                <a:gd name="connsiteY2197" fmla="*/ 411329 h 534219"/>
                <a:gd name="connsiteX2198" fmla="*/ 879823 w 1852046"/>
                <a:gd name="connsiteY2198" fmla="*/ 404035 h 534219"/>
                <a:gd name="connsiteX2199" fmla="*/ 878484 w 1852046"/>
                <a:gd name="connsiteY2199" fmla="*/ 397404 h 534219"/>
                <a:gd name="connsiteX2200" fmla="*/ 877368 w 1852046"/>
                <a:gd name="connsiteY2200" fmla="*/ 392763 h 534219"/>
                <a:gd name="connsiteX2201" fmla="*/ 876029 w 1852046"/>
                <a:gd name="connsiteY2201" fmla="*/ 389890 h 534219"/>
                <a:gd name="connsiteX2202" fmla="*/ 874689 w 1852046"/>
                <a:gd name="connsiteY2202" fmla="*/ 388121 h 534219"/>
                <a:gd name="connsiteX2203" fmla="*/ 873350 w 1852046"/>
                <a:gd name="connsiteY2203" fmla="*/ 388784 h 534219"/>
                <a:gd name="connsiteX2204" fmla="*/ 872234 w 1852046"/>
                <a:gd name="connsiteY2204" fmla="*/ 391437 h 534219"/>
                <a:gd name="connsiteX2205" fmla="*/ 870895 w 1852046"/>
                <a:gd name="connsiteY2205" fmla="*/ 394973 h 534219"/>
                <a:gd name="connsiteX2206" fmla="*/ 869556 w 1852046"/>
                <a:gd name="connsiteY2206" fmla="*/ 398510 h 534219"/>
                <a:gd name="connsiteX2207" fmla="*/ 868217 w 1852046"/>
                <a:gd name="connsiteY2207" fmla="*/ 401383 h 534219"/>
                <a:gd name="connsiteX2208" fmla="*/ 867101 w 1852046"/>
                <a:gd name="connsiteY2208" fmla="*/ 404698 h 534219"/>
                <a:gd name="connsiteX2209" fmla="*/ 865762 w 1852046"/>
                <a:gd name="connsiteY2209" fmla="*/ 408235 h 534219"/>
                <a:gd name="connsiteX2210" fmla="*/ 864423 w 1852046"/>
                <a:gd name="connsiteY2210" fmla="*/ 411550 h 534219"/>
                <a:gd name="connsiteX2211" fmla="*/ 863083 w 1852046"/>
                <a:gd name="connsiteY2211" fmla="*/ 413981 h 534219"/>
                <a:gd name="connsiteX2212" fmla="*/ 861967 w 1852046"/>
                <a:gd name="connsiteY2212" fmla="*/ 414644 h 534219"/>
                <a:gd name="connsiteX2213" fmla="*/ 860628 w 1852046"/>
                <a:gd name="connsiteY2213" fmla="*/ 414202 h 534219"/>
                <a:gd name="connsiteX2214" fmla="*/ 859289 w 1852046"/>
                <a:gd name="connsiteY2214" fmla="*/ 411771 h 534219"/>
                <a:gd name="connsiteX2215" fmla="*/ 857950 w 1852046"/>
                <a:gd name="connsiteY2215" fmla="*/ 407351 h 534219"/>
                <a:gd name="connsiteX2216" fmla="*/ 856611 w 1852046"/>
                <a:gd name="connsiteY2216" fmla="*/ 404256 h 534219"/>
                <a:gd name="connsiteX2217" fmla="*/ 855495 w 1852046"/>
                <a:gd name="connsiteY2217" fmla="*/ 401383 h 534219"/>
                <a:gd name="connsiteX2218" fmla="*/ 854156 w 1852046"/>
                <a:gd name="connsiteY2218" fmla="*/ 397404 h 534219"/>
                <a:gd name="connsiteX2219" fmla="*/ 852817 w 1852046"/>
                <a:gd name="connsiteY2219" fmla="*/ 392984 h 534219"/>
                <a:gd name="connsiteX2220" fmla="*/ 851477 w 1852046"/>
                <a:gd name="connsiteY2220" fmla="*/ 388563 h 534219"/>
                <a:gd name="connsiteX2221" fmla="*/ 850361 w 1852046"/>
                <a:gd name="connsiteY2221" fmla="*/ 386574 h 534219"/>
                <a:gd name="connsiteX2222" fmla="*/ 849022 w 1852046"/>
                <a:gd name="connsiteY2222" fmla="*/ 385690 h 534219"/>
                <a:gd name="connsiteX2223" fmla="*/ 847683 w 1852046"/>
                <a:gd name="connsiteY2223" fmla="*/ 386132 h 534219"/>
                <a:gd name="connsiteX2224" fmla="*/ 846344 w 1852046"/>
                <a:gd name="connsiteY2224" fmla="*/ 388342 h 534219"/>
                <a:gd name="connsiteX2225" fmla="*/ 845228 w 1852046"/>
                <a:gd name="connsiteY2225" fmla="*/ 390995 h 534219"/>
                <a:gd name="connsiteX2226" fmla="*/ 843889 w 1852046"/>
                <a:gd name="connsiteY2226" fmla="*/ 392984 h 534219"/>
                <a:gd name="connsiteX2227" fmla="*/ 842550 w 1852046"/>
                <a:gd name="connsiteY2227" fmla="*/ 394973 h 534219"/>
                <a:gd name="connsiteX2228" fmla="*/ 841211 w 1852046"/>
                <a:gd name="connsiteY2228" fmla="*/ 396299 h 534219"/>
                <a:gd name="connsiteX2229" fmla="*/ 840095 w 1852046"/>
                <a:gd name="connsiteY2229" fmla="*/ 398510 h 534219"/>
                <a:gd name="connsiteX2230" fmla="*/ 838755 w 1852046"/>
                <a:gd name="connsiteY2230" fmla="*/ 401162 h 534219"/>
                <a:gd name="connsiteX2231" fmla="*/ 837416 w 1852046"/>
                <a:gd name="connsiteY2231" fmla="*/ 403593 h 534219"/>
                <a:gd name="connsiteX2232" fmla="*/ 836077 w 1852046"/>
                <a:gd name="connsiteY2232" fmla="*/ 406466 h 534219"/>
                <a:gd name="connsiteX2233" fmla="*/ 834961 w 1852046"/>
                <a:gd name="connsiteY2233" fmla="*/ 410666 h 534219"/>
                <a:gd name="connsiteX2234" fmla="*/ 833622 w 1852046"/>
                <a:gd name="connsiteY2234" fmla="*/ 416192 h 534219"/>
                <a:gd name="connsiteX2235" fmla="*/ 832283 w 1852046"/>
                <a:gd name="connsiteY2235" fmla="*/ 422380 h 534219"/>
                <a:gd name="connsiteX2236" fmla="*/ 830944 w 1852046"/>
                <a:gd name="connsiteY2236" fmla="*/ 428348 h 534219"/>
                <a:gd name="connsiteX2237" fmla="*/ 829605 w 1852046"/>
                <a:gd name="connsiteY2237" fmla="*/ 433874 h 534219"/>
                <a:gd name="connsiteX2238" fmla="*/ 828489 w 1852046"/>
                <a:gd name="connsiteY2238" fmla="*/ 438294 h 534219"/>
                <a:gd name="connsiteX2239" fmla="*/ 827149 w 1852046"/>
                <a:gd name="connsiteY2239" fmla="*/ 440504 h 534219"/>
                <a:gd name="connsiteX2240" fmla="*/ 825810 w 1852046"/>
                <a:gd name="connsiteY2240" fmla="*/ 440946 h 534219"/>
                <a:gd name="connsiteX2241" fmla="*/ 824471 w 1852046"/>
                <a:gd name="connsiteY2241" fmla="*/ 439841 h 534219"/>
                <a:gd name="connsiteX2242" fmla="*/ 823355 w 1852046"/>
                <a:gd name="connsiteY2242" fmla="*/ 437852 h 534219"/>
                <a:gd name="connsiteX2243" fmla="*/ 822016 w 1852046"/>
                <a:gd name="connsiteY2243" fmla="*/ 435863 h 534219"/>
                <a:gd name="connsiteX2244" fmla="*/ 820677 w 1852046"/>
                <a:gd name="connsiteY2244" fmla="*/ 434537 h 534219"/>
                <a:gd name="connsiteX2245" fmla="*/ 819338 w 1852046"/>
                <a:gd name="connsiteY2245" fmla="*/ 434316 h 534219"/>
                <a:gd name="connsiteX2246" fmla="*/ 818222 w 1852046"/>
                <a:gd name="connsiteY2246" fmla="*/ 433432 h 534219"/>
                <a:gd name="connsiteX2247" fmla="*/ 816883 w 1852046"/>
                <a:gd name="connsiteY2247" fmla="*/ 430558 h 534219"/>
                <a:gd name="connsiteX2248" fmla="*/ 815544 w 1852046"/>
                <a:gd name="connsiteY2248" fmla="*/ 427464 h 534219"/>
                <a:gd name="connsiteX2249" fmla="*/ 814204 w 1852046"/>
                <a:gd name="connsiteY2249" fmla="*/ 425033 h 534219"/>
                <a:gd name="connsiteX2250" fmla="*/ 813088 w 1852046"/>
                <a:gd name="connsiteY2250" fmla="*/ 423485 h 534219"/>
                <a:gd name="connsiteX2251" fmla="*/ 811749 w 1852046"/>
                <a:gd name="connsiteY2251" fmla="*/ 422380 h 534219"/>
                <a:gd name="connsiteX2252" fmla="*/ 810410 w 1852046"/>
                <a:gd name="connsiteY2252" fmla="*/ 421275 h 534219"/>
                <a:gd name="connsiteX2253" fmla="*/ 809071 w 1852046"/>
                <a:gd name="connsiteY2253" fmla="*/ 420391 h 534219"/>
                <a:gd name="connsiteX2254" fmla="*/ 807955 w 1852046"/>
                <a:gd name="connsiteY2254" fmla="*/ 418844 h 534219"/>
                <a:gd name="connsiteX2255" fmla="*/ 806616 w 1852046"/>
                <a:gd name="connsiteY2255" fmla="*/ 417076 h 534219"/>
                <a:gd name="connsiteX2256" fmla="*/ 805277 w 1852046"/>
                <a:gd name="connsiteY2256" fmla="*/ 416192 h 534219"/>
                <a:gd name="connsiteX2257" fmla="*/ 803938 w 1852046"/>
                <a:gd name="connsiteY2257" fmla="*/ 415529 h 534219"/>
                <a:gd name="connsiteX2258" fmla="*/ 802822 w 1852046"/>
                <a:gd name="connsiteY2258" fmla="*/ 414423 h 534219"/>
                <a:gd name="connsiteX2259" fmla="*/ 801482 w 1852046"/>
                <a:gd name="connsiteY2259" fmla="*/ 412655 h 534219"/>
                <a:gd name="connsiteX2260" fmla="*/ 800143 w 1852046"/>
                <a:gd name="connsiteY2260" fmla="*/ 412876 h 534219"/>
                <a:gd name="connsiteX2261" fmla="*/ 798804 w 1852046"/>
                <a:gd name="connsiteY2261" fmla="*/ 415529 h 534219"/>
                <a:gd name="connsiteX2262" fmla="*/ 797465 w 1852046"/>
                <a:gd name="connsiteY2262" fmla="*/ 420612 h 534219"/>
                <a:gd name="connsiteX2263" fmla="*/ 796349 w 1852046"/>
                <a:gd name="connsiteY2263" fmla="*/ 427906 h 534219"/>
                <a:gd name="connsiteX2264" fmla="*/ 795010 w 1852046"/>
                <a:gd name="connsiteY2264" fmla="*/ 436305 h 534219"/>
                <a:gd name="connsiteX2265" fmla="*/ 793671 w 1852046"/>
                <a:gd name="connsiteY2265" fmla="*/ 444262 h 534219"/>
                <a:gd name="connsiteX2266" fmla="*/ 792332 w 1852046"/>
                <a:gd name="connsiteY2266" fmla="*/ 452219 h 534219"/>
                <a:gd name="connsiteX2267" fmla="*/ 791216 w 1852046"/>
                <a:gd name="connsiteY2267" fmla="*/ 460176 h 534219"/>
                <a:gd name="connsiteX2268" fmla="*/ 789876 w 1852046"/>
                <a:gd name="connsiteY2268" fmla="*/ 466143 h 534219"/>
                <a:gd name="connsiteX2269" fmla="*/ 788537 w 1852046"/>
                <a:gd name="connsiteY2269" fmla="*/ 470122 h 534219"/>
                <a:gd name="connsiteX2270" fmla="*/ 787198 w 1852046"/>
                <a:gd name="connsiteY2270" fmla="*/ 471890 h 534219"/>
                <a:gd name="connsiteX2271" fmla="*/ 786082 w 1852046"/>
                <a:gd name="connsiteY2271" fmla="*/ 472111 h 534219"/>
                <a:gd name="connsiteX2272" fmla="*/ 784743 w 1852046"/>
                <a:gd name="connsiteY2272" fmla="*/ 472111 h 534219"/>
                <a:gd name="connsiteX2273" fmla="*/ 783404 w 1852046"/>
                <a:gd name="connsiteY2273" fmla="*/ 472774 h 534219"/>
                <a:gd name="connsiteX2274" fmla="*/ 782065 w 1852046"/>
                <a:gd name="connsiteY2274" fmla="*/ 474321 h 534219"/>
                <a:gd name="connsiteX2275" fmla="*/ 780949 w 1852046"/>
                <a:gd name="connsiteY2275" fmla="*/ 476974 h 534219"/>
                <a:gd name="connsiteX2276" fmla="*/ 779610 w 1852046"/>
                <a:gd name="connsiteY2276" fmla="*/ 480068 h 534219"/>
                <a:gd name="connsiteX2277" fmla="*/ 778270 w 1852046"/>
                <a:gd name="connsiteY2277" fmla="*/ 482278 h 534219"/>
                <a:gd name="connsiteX2278" fmla="*/ 776931 w 1852046"/>
                <a:gd name="connsiteY2278" fmla="*/ 483825 h 534219"/>
                <a:gd name="connsiteX2279" fmla="*/ 775815 w 1852046"/>
                <a:gd name="connsiteY2279" fmla="*/ 483383 h 534219"/>
                <a:gd name="connsiteX2280" fmla="*/ 774476 w 1852046"/>
                <a:gd name="connsiteY2280" fmla="*/ 481394 h 534219"/>
                <a:gd name="connsiteX2281" fmla="*/ 773137 w 1852046"/>
                <a:gd name="connsiteY2281" fmla="*/ 479184 h 534219"/>
                <a:gd name="connsiteX2282" fmla="*/ 771798 w 1852046"/>
                <a:gd name="connsiteY2282" fmla="*/ 477637 h 534219"/>
                <a:gd name="connsiteX2283" fmla="*/ 770459 w 1852046"/>
                <a:gd name="connsiteY2283" fmla="*/ 476532 h 534219"/>
                <a:gd name="connsiteX2284" fmla="*/ 769343 w 1852046"/>
                <a:gd name="connsiteY2284" fmla="*/ 476753 h 534219"/>
                <a:gd name="connsiteX2285" fmla="*/ 768004 w 1852046"/>
                <a:gd name="connsiteY2285" fmla="*/ 477858 h 534219"/>
                <a:gd name="connsiteX2286" fmla="*/ 766664 w 1852046"/>
                <a:gd name="connsiteY2286" fmla="*/ 477637 h 534219"/>
                <a:gd name="connsiteX2287" fmla="*/ 765325 w 1852046"/>
                <a:gd name="connsiteY2287" fmla="*/ 477416 h 534219"/>
                <a:gd name="connsiteX2288" fmla="*/ 764209 w 1852046"/>
                <a:gd name="connsiteY2288" fmla="*/ 476974 h 534219"/>
                <a:gd name="connsiteX2289" fmla="*/ 762870 w 1852046"/>
                <a:gd name="connsiteY2289" fmla="*/ 474984 h 534219"/>
                <a:gd name="connsiteX2290" fmla="*/ 761531 w 1852046"/>
                <a:gd name="connsiteY2290" fmla="*/ 471227 h 534219"/>
                <a:gd name="connsiteX2291" fmla="*/ 760192 w 1852046"/>
                <a:gd name="connsiteY2291" fmla="*/ 466364 h 534219"/>
                <a:gd name="connsiteX2292" fmla="*/ 759076 w 1852046"/>
                <a:gd name="connsiteY2292" fmla="*/ 463491 h 534219"/>
                <a:gd name="connsiteX2293" fmla="*/ 757737 w 1852046"/>
                <a:gd name="connsiteY2293" fmla="*/ 462828 h 534219"/>
                <a:gd name="connsiteX2294" fmla="*/ 756398 w 1852046"/>
                <a:gd name="connsiteY2294" fmla="*/ 463491 h 534219"/>
                <a:gd name="connsiteX2295" fmla="*/ 755058 w 1852046"/>
                <a:gd name="connsiteY2295" fmla="*/ 464817 h 534219"/>
                <a:gd name="connsiteX2296" fmla="*/ 753943 w 1852046"/>
                <a:gd name="connsiteY2296" fmla="*/ 466585 h 534219"/>
                <a:gd name="connsiteX2297" fmla="*/ 752603 w 1852046"/>
                <a:gd name="connsiteY2297" fmla="*/ 467691 h 534219"/>
                <a:gd name="connsiteX2298" fmla="*/ 751264 w 1852046"/>
                <a:gd name="connsiteY2298" fmla="*/ 468354 h 534219"/>
                <a:gd name="connsiteX2299" fmla="*/ 749925 w 1852046"/>
                <a:gd name="connsiteY2299" fmla="*/ 468575 h 534219"/>
                <a:gd name="connsiteX2300" fmla="*/ 748809 w 1852046"/>
                <a:gd name="connsiteY2300" fmla="*/ 467912 h 534219"/>
                <a:gd name="connsiteX2301" fmla="*/ 747470 w 1852046"/>
                <a:gd name="connsiteY2301" fmla="*/ 464817 h 534219"/>
                <a:gd name="connsiteX2302" fmla="*/ 746131 w 1852046"/>
                <a:gd name="connsiteY2302" fmla="*/ 460618 h 534219"/>
                <a:gd name="connsiteX2303" fmla="*/ 744792 w 1852046"/>
                <a:gd name="connsiteY2303" fmla="*/ 457523 h 534219"/>
                <a:gd name="connsiteX2304" fmla="*/ 743452 w 1852046"/>
                <a:gd name="connsiteY2304" fmla="*/ 456197 h 534219"/>
                <a:gd name="connsiteX2305" fmla="*/ 742337 w 1852046"/>
                <a:gd name="connsiteY2305" fmla="*/ 457081 h 534219"/>
                <a:gd name="connsiteX2306" fmla="*/ 740997 w 1852046"/>
                <a:gd name="connsiteY2306" fmla="*/ 459292 h 534219"/>
                <a:gd name="connsiteX2307" fmla="*/ 739658 w 1852046"/>
                <a:gd name="connsiteY2307" fmla="*/ 462386 h 534219"/>
                <a:gd name="connsiteX2308" fmla="*/ 738319 w 1852046"/>
                <a:gd name="connsiteY2308" fmla="*/ 465259 h 534219"/>
                <a:gd name="connsiteX2309" fmla="*/ 737203 w 1852046"/>
                <a:gd name="connsiteY2309" fmla="*/ 468133 h 534219"/>
                <a:gd name="connsiteX2310" fmla="*/ 735864 w 1852046"/>
                <a:gd name="connsiteY2310" fmla="*/ 470785 h 534219"/>
                <a:gd name="connsiteX2311" fmla="*/ 734525 w 1852046"/>
                <a:gd name="connsiteY2311" fmla="*/ 472774 h 534219"/>
                <a:gd name="connsiteX2312" fmla="*/ 733186 w 1852046"/>
                <a:gd name="connsiteY2312" fmla="*/ 474763 h 534219"/>
                <a:gd name="connsiteX2313" fmla="*/ 732070 w 1852046"/>
                <a:gd name="connsiteY2313" fmla="*/ 477416 h 534219"/>
                <a:gd name="connsiteX2314" fmla="*/ 730731 w 1852046"/>
                <a:gd name="connsiteY2314" fmla="*/ 480289 h 534219"/>
                <a:gd name="connsiteX2315" fmla="*/ 729391 w 1852046"/>
                <a:gd name="connsiteY2315" fmla="*/ 483162 h 534219"/>
                <a:gd name="connsiteX2316" fmla="*/ 728052 w 1852046"/>
                <a:gd name="connsiteY2316" fmla="*/ 486257 h 534219"/>
                <a:gd name="connsiteX2317" fmla="*/ 726936 w 1852046"/>
                <a:gd name="connsiteY2317" fmla="*/ 489351 h 534219"/>
                <a:gd name="connsiteX2318" fmla="*/ 725597 w 1852046"/>
                <a:gd name="connsiteY2318" fmla="*/ 492667 h 534219"/>
                <a:gd name="connsiteX2319" fmla="*/ 724258 w 1852046"/>
                <a:gd name="connsiteY2319" fmla="*/ 495982 h 534219"/>
                <a:gd name="connsiteX2320" fmla="*/ 722919 w 1852046"/>
                <a:gd name="connsiteY2320" fmla="*/ 498413 h 534219"/>
                <a:gd name="connsiteX2321" fmla="*/ 721803 w 1852046"/>
                <a:gd name="connsiteY2321" fmla="*/ 500623 h 534219"/>
                <a:gd name="connsiteX2322" fmla="*/ 720464 w 1852046"/>
                <a:gd name="connsiteY2322" fmla="*/ 504823 h 534219"/>
                <a:gd name="connsiteX2323" fmla="*/ 719125 w 1852046"/>
                <a:gd name="connsiteY2323" fmla="*/ 509686 h 534219"/>
                <a:gd name="connsiteX2324" fmla="*/ 717785 w 1852046"/>
                <a:gd name="connsiteY2324" fmla="*/ 513885 h 534219"/>
                <a:gd name="connsiteX2325" fmla="*/ 716669 w 1852046"/>
                <a:gd name="connsiteY2325" fmla="*/ 517200 h 534219"/>
                <a:gd name="connsiteX2326" fmla="*/ 715330 w 1852046"/>
                <a:gd name="connsiteY2326" fmla="*/ 518969 h 534219"/>
                <a:gd name="connsiteX2327" fmla="*/ 713991 w 1852046"/>
                <a:gd name="connsiteY2327" fmla="*/ 519632 h 534219"/>
                <a:gd name="connsiteX2328" fmla="*/ 712652 w 1852046"/>
                <a:gd name="connsiteY2328" fmla="*/ 519632 h 534219"/>
                <a:gd name="connsiteX2329" fmla="*/ 711313 w 1852046"/>
                <a:gd name="connsiteY2329" fmla="*/ 518527 h 534219"/>
                <a:gd name="connsiteX2330" fmla="*/ 710197 w 1852046"/>
                <a:gd name="connsiteY2330" fmla="*/ 515874 h 534219"/>
                <a:gd name="connsiteX2331" fmla="*/ 708858 w 1852046"/>
                <a:gd name="connsiteY2331" fmla="*/ 512117 h 534219"/>
                <a:gd name="connsiteX2332" fmla="*/ 707519 w 1852046"/>
                <a:gd name="connsiteY2332" fmla="*/ 507475 h 534219"/>
                <a:gd name="connsiteX2333" fmla="*/ 706179 w 1852046"/>
                <a:gd name="connsiteY2333" fmla="*/ 503055 h 534219"/>
                <a:gd name="connsiteX2334" fmla="*/ 705064 w 1852046"/>
                <a:gd name="connsiteY2334" fmla="*/ 499518 h 534219"/>
                <a:gd name="connsiteX2335" fmla="*/ 703724 w 1852046"/>
                <a:gd name="connsiteY2335" fmla="*/ 495982 h 534219"/>
                <a:gd name="connsiteX2336" fmla="*/ 702385 w 1852046"/>
                <a:gd name="connsiteY2336" fmla="*/ 493330 h 534219"/>
                <a:gd name="connsiteX2337" fmla="*/ 701046 w 1852046"/>
                <a:gd name="connsiteY2337" fmla="*/ 492667 h 534219"/>
                <a:gd name="connsiteX2338" fmla="*/ 699930 w 1852046"/>
                <a:gd name="connsiteY2338" fmla="*/ 493109 h 534219"/>
                <a:gd name="connsiteX2339" fmla="*/ 698591 w 1852046"/>
                <a:gd name="connsiteY2339" fmla="*/ 495098 h 534219"/>
                <a:gd name="connsiteX2340" fmla="*/ 697252 w 1852046"/>
                <a:gd name="connsiteY2340" fmla="*/ 499076 h 534219"/>
                <a:gd name="connsiteX2341" fmla="*/ 695913 w 1852046"/>
                <a:gd name="connsiteY2341" fmla="*/ 503939 h 534219"/>
                <a:gd name="connsiteX2342" fmla="*/ 694797 w 1852046"/>
                <a:gd name="connsiteY2342" fmla="*/ 508801 h 534219"/>
                <a:gd name="connsiteX2343" fmla="*/ 693458 w 1852046"/>
                <a:gd name="connsiteY2343" fmla="*/ 513222 h 534219"/>
                <a:gd name="connsiteX2344" fmla="*/ 692118 w 1852046"/>
                <a:gd name="connsiteY2344" fmla="*/ 515211 h 534219"/>
                <a:gd name="connsiteX2345" fmla="*/ 690779 w 1852046"/>
                <a:gd name="connsiteY2345" fmla="*/ 515211 h 534219"/>
                <a:gd name="connsiteX2346" fmla="*/ 689440 w 1852046"/>
                <a:gd name="connsiteY2346" fmla="*/ 513885 h 534219"/>
                <a:gd name="connsiteX2347" fmla="*/ 688324 w 1852046"/>
                <a:gd name="connsiteY2347" fmla="*/ 510570 h 534219"/>
                <a:gd name="connsiteX2348" fmla="*/ 686985 w 1852046"/>
                <a:gd name="connsiteY2348" fmla="*/ 506149 h 534219"/>
                <a:gd name="connsiteX2349" fmla="*/ 685646 w 1852046"/>
                <a:gd name="connsiteY2349" fmla="*/ 500844 h 534219"/>
                <a:gd name="connsiteX2350" fmla="*/ 684307 w 1852046"/>
                <a:gd name="connsiteY2350" fmla="*/ 494877 h 534219"/>
                <a:gd name="connsiteX2351" fmla="*/ 683191 w 1852046"/>
                <a:gd name="connsiteY2351" fmla="*/ 490014 h 534219"/>
                <a:gd name="connsiteX2352" fmla="*/ 681852 w 1852046"/>
                <a:gd name="connsiteY2352" fmla="*/ 485815 h 534219"/>
                <a:gd name="connsiteX2353" fmla="*/ 680512 w 1852046"/>
                <a:gd name="connsiteY2353" fmla="*/ 482720 h 534219"/>
                <a:gd name="connsiteX2354" fmla="*/ 679173 w 1852046"/>
                <a:gd name="connsiteY2354" fmla="*/ 480289 h 534219"/>
                <a:gd name="connsiteX2355" fmla="*/ 678057 w 1852046"/>
                <a:gd name="connsiteY2355" fmla="*/ 478300 h 534219"/>
                <a:gd name="connsiteX2356" fmla="*/ 676718 w 1852046"/>
                <a:gd name="connsiteY2356" fmla="*/ 477195 h 534219"/>
                <a:gd name="connsiteX2357" fmla="*/ 675379 w 1852046"/>
                <a:gd name="connsiteY2357" fmla="*/ 478742 h 534219"/>
                <a:gd name="connsiteX2358" fmla="*/ 674040 w 1852046"/>
                <a:gd name="connsiteY2358" fmla="*/ 481173 h 534219"/>
                <a:gd name="connsiteX2359" fmla="*/ 672924 w 1852046"/>
                <a:gd name="connsiteY2359" fmla="*/ 482720 h 534219"/>
                <a:gd name="connsiteX2360" fmla="*/ 671585 w 1852046"/>
                <a:gd name="connsiteY2360" fmla="*/ 484047 h 534219"/>
                <a:gd name="connsiteX2361" fmla="*/ 670246 w 1852046"/>
                <a:gd name="connsiteY2361" fmla="*/ 486036 h 534219"/>
                <a:gd name="connsiteX2362" fmla="*/ 668906 w 1852046"/>
                <a:gd name="connsiteY2362" fmla="*/ 488246 h 534219"/>
                <a:gd name="connsiteX2363" fmla="*/ 667790 w 1852046"/>
                <a:gd name="connsiteY2363" fmla="*/ 490456 h 534219"/>
                <a:gd name="connsiteX2364" fmla="*/ 666451 w 1852046"/>
                <a:gd name="connsiteY2364" fmla="*/ 493109 h 534219"/>
                <a:gd name="connsiteX2365" fmla="*/ 665112 w 1852046"/>
                <a:gd name="connsiteY2365" fmla="*/ 497087 h 534219"/>
                <a:gd name="connsiteX2366" fmla="*/ 663773 w 1852046"/>
                <a:gd name="connsiteY2366" fmla="*/ 502171 h 534219"/>
                <a:gd name="connsiteX2367" fmla="*/ 662657 w 1852046"/>
                <a:gd name="connsiteY2367" fmla="*/ 507917 h 534219"/>
                <a:gd name="connsiteX2368" fmla="*/ 661318 w 1852046"/>
                <a:gd name="connsiteY2368" fmla="*/ 514327 h 534219"/>
                <a:gd name="connsiteX2369" fmla="*/ 659979 w 1852046"/>
                <a:gd name="connsiteY2369" fmla="*/ 520958 h 534219"/>
                <a:gd name="connsiteX2370" fmla="*/ 658640 w 1852046"/>
                <a:gd name="connsiteY2370" fmla="*/ 527368 h 534219"/>
                <a:gd name="connsiteX2371" fmla="*/ 657300 w 1852046"/>
                <a:gd name="connsiteY2371" fmla="*/ 531788 h 534219"/>
                <a:gd name="connsiteX2372" fmla="*/ 656184 w 1852046"/>
                <a:gd name="connsiteY2372" fmla="*/ 533777 h 534219"/>
                <a:gd name="connsiteX2373" fmla="*/ 654845 w 1852046"/>
                <a:gd name="connsiteY2373" fmla="*/ 534219 h 534219"/>
                <a:gd name="connsiteX2374" fmla="*/ 653506 w 1852046"/>
                <a:gd name="connsiteY2374" fmla="*/ 533998 h 534219"/>
                <a:gd name="connsiteX2375" fmla="*/ 652167 w 1852046"/>
                <a:gd name="connsiteY2375" fmla="*/ 532672 h 534219"/>
                <a:gd name="connsiteX2376" fmla="*/ 651051 w 1852046"/>
                <a:gd name="connsiteY2376" fmla="*/ 530904 h 534219"/>
                <a:gd name="connsiteX2377" fmla="*/ 649712 w 1852046"/>
                <a:gd name="connsiteY2377" fmla="*/ 528252 h 534219"/>
                <a:gd name="connsiteX2378" fmla="*/ 648373 w 1852046"/>
                <a:gd name="connsiteY2378" fmla="*/ 523831 h 534219"/>
                <a:gd name="connsiteX2379" fmla="*/ 647034 w 1852046"/>
                <a:gd name="connsiteY2379" fmla="*/ 518527 h 534219"/>
                <a:gd name="connsiteX2380" fmla="*/ 645918 w 1852046"/>
                <a:gd name="connsiteY2380" fmla="*/ 512338 h 534219"/>
                <a:gd name="connsiteX2381" fmla="*/ 644578 w 1852046"/>
                <a:gd name="connsiteY2381" fmla="*/ 506149 h 534219"/>
                <a:gd name="connsiteX2382" fmla="*/ 643239 w 1852046"/>
                <a:gd name="connsiteY2382" fmla="*/ 501729 h 534219"/>
                <a:gd name="connsiteX2383" fmla="*/ 641900 w 1852046"/>
                <a:gd name="connsiteY2383" fmla="*/ 500181 h 534219"/>
                <a:gd name="connsiteX2384" fmla="*/ 640784 w 1852046"/>
                <a:gd name="connsiteY2384" fmla="*/ 499960 h 534219"/>
                <a:gd name="connsiteX2385" fmla="*/ 639445 w 1852046"/>
                <a:gd name="connsiteY2385" fmla="*/ 499518 h 534219"/>
                <a:gd name="connsiteX2386" fmla="*/ 638106 w 1852046"/>
                <a:gd name="connsiteY2386" fmla="*/ 498634 h 534219"/>
                <a:gd name="connsiteX2387" fmla="*/ 636767 w 1852046"/>
                <a:gd name="connsiteY2387" fmla="*/ 497087 h 534219"/>
                <a:gd name="connsiteX2388" fmla="*/ 635651 w 1852046"/>
                <a:gd name="connsiteY2388" fmla="*/ 494656 h 534219"/>
                <a:gd name="connsiteX2389" fmla="*/ 634312 w 1852046"/>
                <a:gd name="connsiteY2389" fmla="*/ 490235 h 534219"/>
                <a:gd name="connsiteX2390" fmla="*/ 632972 w 1852046"/>
                <a:gd name="connsiteY2390" fmla="*/ 482720 h 534219"/>
                <a:gd name="connsiteX2391" fmla="*/ 631633 w 1852046"/>
                <a:gd name="connsiteY2391" fmla="*/ 472774 h 534219"/>
                <a:gd name="connsiteX2392" fmla="*/ 630294 w 1852046"/>
                <a:gd name="connsiteY2392" fmla="*/ 461060 h 534219"/>
                <a:gd name="connsiteX2393" fmla="*/ 629178 w 1852046"/>
                <a:gd name="connsiteY2393" fmla="*/ 449788 h 534219"/>
                <a:gd name="connsiteX2394" fmla="*/ 627839 w 1852046"/>
                <a:gd name="connsiteY2394" fmla="*/ 439841 h 534219"/>
                <a:gd name="connsiteX2395" fmla="*/ 626500 w 1852046"/>
                <a:gd name="connsiteY2395" fmla="*/ 429895 h 534219"/>
                <a:gd name="connsiteX2396" fmla="*/ 625161 w 1852046"/>
                <a:gd name="connsiteY2396" fmla="*/ 420170 h 534219"/>
                <a:gd name="connsiteX2397" fmla="*/ 624045 w 1852046"/>
                <a:gd name="connsiteY2397" fmla="*/ 411771 h 534219"/>
                <a:gd name="connsiteX2398" fmla="*/ 622706 w 1852046"/>
                <a:gd name="connsiteY2398" fmla="*/ 405140 h 534219"/>
                <a:gd name="connsiteX2399" fmla="*/ 621367 w 1852046"/>
                <a:gd name="connsiteY2399" fmla="*/ 400941 h 534219"/>
                <a:gd name="connsiteX2400" fmla="*/ 620027 w 1852046"/>
                <a:gd name="connsiteY2400" fmla="*/ 398731 h 534219"/>
                <a:gd name="connsiteX2401" fmla="*/ 618911 w 1852046"/>
                <a:gd name="connsiteY2401" fmla="*/ 398067 h 534219"/>
                <a:gd name="connsiteX2402" fmla="*/ 617572 w 1852046"/>
                <a:gd name="connsiteY2402" fmla="*/ 396962 h 534219"/>
                <a:gd name="connsiteX2403" fmla="*/ 616233 w 1852046"/>
                <a:gd name="connsiteY2403" fmla="*/ 395636 h 534219"/>
                <a:gd name="connsiteX2404" fmla="*/ 614894 w 1852046"/>
                <a:gd name="connsiteY2404" fmla="*/ 395194 h 534219"/>
                <a:gd name="connsiteX2405" fmla="*/ 613778 w 1852046"/>
                <a:gd name="connsiteY2405" fmla="*/ 396299 h 534219"/>
                <a:gd name="connsiteX2406" fmla="*/ 612439 w 1852046"/>
                <a:gd name="connsiteY2406" fmla="*/ 398288 h 534219"/>
                <a:gd name="connsiteX2407" fmla="*/ 611100 w 1852046"/>
                <a:gd name="connsiteY2407" fmla="*/ 400278 h 534219"/>
                <a:gd name="connsiteX2408" fmla="*/ 609761 w 1852046"/>
                <a:gd name="connsiteY2408" fmla="*/ 400720 h 534219"/>
                <a:gd name="connsiteX2409" fmla="*/ 608645 w 1852046"/>
                <a:gd name="connsiteY2409" fmla="*/ 400278 h 534219"/>
                <a:gd name="connsiteX2410" fmla="*/ 607305 w 1852046"/>
                <a:gd name="connsiteY2410" fmla="*/ 401604 h 534219"/>
                <a:gd name="connsiteX2411" fmla="*/ 605966 w 1852046"/>
                <a:gd name="connsiteY2411" fmla="*/ 404698 h 534219"/>
                <a:gd name="connsiteX2412" fmla="*/ 604627 w 1852046"/>
                <a:gd name="connsiteY2412" fmla="*/ 408456 h 534219"/>
                <a:gd name="connsiteX2413" fmla="*/ 603288 w 1852046"/>
                <a:gd name="connsiteY2413" fmla="*/ 412655 h 534219"/>
                <a:gd name="connsiteX2414" fmla="*/ 602172 w 1852046"/>
                <a:gd name="connsiteY2414" fmla="*/ 417518 h 534219"/>
                <a:gd name="connsiteX2415" fmla="*/ 600833 w 1852046"/>
                <a:gd name="connsiteY2415" fmla="*/ 421938 h 534219"/>
                <a:gd name="connsiteX2416" fmla="*/ 599494 w 1852046"/>
                <a:gd name="connsiteY2416" fmla="*/ 427022 h 534219"/>
                <a:gd name="connsiteX2417" fmla="*/ 598155 w 1852046"/>
                <a:gd name="connsiteY2417" fmla="*/ 433432 h 534219"/>
                <a:gd name="connsiteX2418" fmla="*/ 597039 w 1852046"/>
                <a:gd name="connsiteY2418" fmla="*/ 441610 h 534219"/>
                <a:gd name="connsiteX2419" fmla="*/ 595699 w 1852046"/>
                <a:gd name="connsiteY2419" fmla="*/ 450893 h 534219"/>
                <a:gd name="connsiteX2420" fmla="*/ 594360 w 1852046"/>
                <a:gd name="connsiteY2420" fmla="*/ 459071 h 534219"/>
                <a:gd name="connsiteX2421" fmla="*/ 593021 w 1852046"/>
                <a:gd name="connsiteY2421" fmla="*/ 465038 h 534219"/>
                <a:gd name="connsiteX2422" fmla="*/ 591905 w 1852046"/>
                <a:gd name="connsiteY2422" fmla="*/ 469459 h 534219"/>
                <a:gd name="connsiteX2423" fmla="*/ 590566 w 1852046"/>
                <a:gd name="connsiteY2423" fmla="*/ 470785 h 534219"/>
                <a:gd name="connsiteX2424" fmla="*/ 589227 w 1852046"/>
                <a:gd name="connsiteY2424" fmla="*/ 469680 h 534219"/>
                <a:gd name="connsiteX2425" fmla="*/ 587888 w 1852046"/>
                <a:gd name="connsiteY2425" fmla="*/ 467028 h 534219"/>
                <a:gd name="connsiteX2426" fmla="*/ 586772 w 1852046"/>
                <a:gd name="connsiteY2426" fmla="*/ 463270 h 534219"/>
                <a:gd name="connsiteX2427" fmla="*/ 585433 w 1852046"/>
                <a:gd name="connsiteY2427" fmla="*/ 459734 h 534219"/>
                <a:gd name="connsiteX2428" fmla="*/ 584093 w 1852046"/>
                <a:gd name="connsiteY2428" fmla="*/ 456860 h 534219"/>
                <a:gd name="connsiteX2429" fmla="*/ 582754 w 1852046"/>
                <a:gd name="connsiteY2429" fmla="*/ 454429 h 534219"/>
                <a:gd name="connsiteX2430" fmla="*/ 581638 w 1852046"/>
                <a:gd name="connsiteY2430" fmla="*/ 451998 h 534219"/>
                <a:gd name="connsiteX2431" fmla="*/ 580299 w 1852046"/>
                <a:gd name="connsiteY2431" fmla="*/ 449124 h 534219"/>
                <a:gd name="connsiteX2432" fmla="*/ 578960 w 1852046"/>
                <a:gd name="connsiteY2432" fmla="*/ 446472 h 534219"/>
                <a:gd name="connsiteX2433" fmla="*/ 577621 w 1852046"/>
                <a:gd name="connsiteY2433" fmla="*/ 444925 h 534219"/>
                <a:gd name="connsiteX2434" fmla="*/ 576505 w 1852046"/>
                <a:gd name="connsiteY2434" fmla="*/ 443378 h 534219"/>
                <a:gd name="connsiteX2435" fmla="*/ 575166 w 1852046"/>
                <a:gd name="connsiteY2435" fmla="*/ 441831 h 534219"/>
                <a:gd name="connsiteX2436" fmla="*/ 573827 w 1852046"/>
                <a:gd name="connsiteY2436" fmla="*/ 440283 h 534219"/>
                <a:gd name="connsiteX2437" fmla="*/ 572487 w 1852046"/>
                <a:gd name="connsiteY2437" fmla="*/ 439399 h 534219"/>
                <a:gd name="connsiteX2438" fmla="*/ 571148 w 1852046"/>
                <a:gd name="connsiteY2438" fmla="*/ 439620 h 534219"/>
                <a:gd name="connsiteX2439" fmla="*/ 570032 w 1852046"/>
                <a:gd name="connsiteY2439" fmla="*/ 440062 h 534219"/>
                <a:gd name="connsiteX2440" fmla="*/ 568693 w 1852046"/>
                <a:gd name="connsiteY2440" fmla="*/ 440062 h 534219"/>
                <a:gd name="connsiteX2441" fmla="*/ 567354 w 1852046"/>
                <a:gd name="connsiteY2441" fmla="*/ 439841 h 534219"/>
                <a:gd name="connsiteX2442" fmla="*/ 566015 w 1852046"/>
                <a:gd name="connsiteY2442" fmla="*/ 439841 h 534219"/>
                <a:gd name="connsiteX2443" fmla="*/ 564899 w 1852046"/>
                <a:gd name="connsiteY2443" fmla="*/ 439620 h 534219"/>
                <a:gd name="connsiteX2444" fmla="*/ 563560 w 1852046"/>
                <a:gd name="connsiteY2444" fmla="*/ 438073 h 534219"/>
                <a:gd name="connsiteX2445" fmla="*/ 562221 w 1852046"/>
                <a:gd name="connsiteY2445" fmla="*/ 435200 h 534219"/>
                <a:gd name="connsiteX2446" fmla="*/ 560881 w 1852046"/>
                <a:gd name="connsiteY2446" fmla="*/ 432990 h 534219"/>
                <a:gd name="connsiteX2447" fmla="*/ 559766 w 1852046"/>
                <a:gd name="connsiteY2447" fmla="*/ 432326 h 534219"/>
                <a:gd name="connsiteX2448" fmla="*/ 558426 w 1852046"/>
                <a:gd name="connsiteY2448" fmla="*/ 433432 h 534219"/>
                <a:gd name="connsiteX2449" fmla="*/ 557087 w 1852046"/>
                <a:gd name="connsiteY2449" fmla="*/ 436084 h 534219"/>
                <a:gd name="connsiteX2450" fmla="*/ 555748 w 1852046"/>
                <a:gd name="connsiteY2450" fmla="*/ 439178 h 534219"/>
                <a:gd name="connsiteX2451" fmla="*/ 554632 w 1852046"/>
                <a:gd name="connsiteY2451" fmla="*/ 441389 h 534219"/>
                <a:gd name="connsiteX2452" fmla="*/ 553293 w 1852046"/>
                <a:gd name="connsiteY2452" fmla="*/ 442715 h 534219"/>
                <a:gd name="connsiteX2453" fmla="*/ 551954 w 1852046"/>
                <a:gd name="connsiteY2453" fmla="*/ 444704 h 534219"/>
                <a:gd name="connsiteX2454" fmla="*/ 550615 w 1852046"/>
                <a:gd name="connsiteY2454" fmla="*/ 448903 h 534219"/>
                <a:gd name="connsiteX2455" fmla="*/ 549499 w 1852046"/>
                <a:gd name="connsiteY2455" fmla="*/ 452219 h 534219"/>
                <a:gd name="connsiteX2456" fmla="*/ 548160 w 1852046"/>
                <a:gd name="connsiteY2456" fmla="*/ 453766 h 534219"/>
                <a:gd name="connsiteX2457" fmla="*/ 546820 w 1852046"/>
                <a:gd name="connsiteY2457" fmla="*/ 454429 h 534219"/>
                <a:gd name="connsiteX2458" fmla="*/ 545481 w 1852046"/>
                <a:gd name="connsiteY2458" fmla="*/ 454650 h 534219"/>
                <a:gd name="connsiteX2459" fmla="*/ 544142 w 1852046"/>
                <a:gd name="connsiteY2459" fmla="*/ 453987 h 534219"/>
                <a:gd name="connsiteX2460" fmla="*/ 543026 w 1852046"/>
                <a:gd name="connsiteY2460" fmla="*/ 454429 h 534219"/>
                <a:gd name="connsiteX2461" fmla="*/ 541687 w 1852046"/>
                <a:gd name="connsiteY2461" fmla="*/ 454650 h 534219"/>
                <a:gd name="connsiteX2462" fmla="*/ 540348 w 1852046"/>
                <a:gd name="connsiteY2462" fmla="*/ 454429 h 534219"/>
                <a:gd name="connsiteX2463" fmla="*/ 539009 w 1852046"/>
                <a:gd name="connsiteY2463" fmla="*/ 453766 h 534219"/>
                <a:gd name="connsiteX2464" fmla="*/ 537893 w 1852046"/>
                <a:gd name="connsiteY2464" fmla="*/ 452440 h 534219"/>
                <a:gd name="connsiteX2465" fmla="*/ 536554 w 1852046"/>
                <a:gd name="connsiteY2465" fmla="*/ 452219 h 534219"/>
                <a:gd name="connsiteX2466" fmla="*/ 535214 w 1852046"/>
                <a:gd name="connsiteY2466" fmla="*/ 452440 h 534219"/>
                <a:gd name="connsiteX2467" fmla="*/ 533875 w 1852046"/>
                <a:gd name="connsiteY2467" fmla="*/ 453766 h 534219"/>
                <a:gd name="connsiteX2468" fmla="*/ 532759 w 1852046"/>
                <a:gd name="connsiteY2468" fmla="*/ 455534 h 534219"/>
                <a:gd name="connsiteX2469" fmla="*/ 531420 w 1852046"/>
                <a:gd name="connsiteY2469" fmla="*/ 456860 h 534219"/>
                <a:gd name="connsiteX2470" fmla="*/ 530081 w 1852046"/>
                <a:gd name="connsiteY2470" fmla="*/ 457523 h 534219"/>
                <a:gd name="connsiteX2471" fmla="*/ 528742 w 1852046"/>
                <a:gd name="connsiteY2471" fmla="*/ 458408 h 534219"/>
                <a:gd name="connsiteX2472" fmla="*/ 527626 w 1852046"/>
                <a:gd name="connsiteY2472" fmla="*/ 460397 h 534219"/>
                <a:gd name="connsiteX2473" fmla="*/ 526287 w 1852046"/>
                <a:gd name="connsiteY2473" fmla="*/ 463049 h 534219"/>
                <a:gd name="connsiteX2474" fmla="*/ 524948 w 1852046"/>
                <a:gd name="connsiteY2474" fmla="*/ 465922 h 534219"/>
                <a:gd name="connsiteX2475" fmla="*/ 523608 w 1852046"/>
                <a:gd name="connsiteY2475" fmla="*/ 469017 h 534219"/>
                <a:gd name="connsiteX2476" fmla="*/ 522492 w 1852046"/>
                <a:gd name="connsiteY2476" fmla="*/ 472332 h 534219"/>
                <a:gd name="connsiteX2477" fmla="*/ 521153 w 1852046"/>
                <a:gd name="connsiteY2477" fmla="*/ 476090 h 534219"/>
                <a:gd name="connsiteX2478" fmla="*/ 519814 w 1852046"/>
                <a:gd name="connsiteY2478" fmla="*/ 479184 h 534219"/>
                <a:gd name="connsiteX2479" fmla="*/ 518475 w 1852046"/>
                <a:gd name="connsiteY2479" fmla="*/ 480731 h 534219"/>
                <a:gd name="connsiteX2480" fmla="*/ 517136 w 1852046"/>
                <a:gd name="connsiteY2480" fmla="*/ 480068 h 534219"/>
                <a:gd name="connsiteX2481" fmla="*/ 516020 w 1852046"/>
                <a:gd name="connsiteY2481" fmla="*/ 477416 h 534219"/>
                <a:gd name="connsiteX2482" fmla="*/ 514681 w 1852046"/>
                <a:gd name="connsiteY2482" fmla="*/ 473658 h 534219"/>
                <a:gd name="connsiteX2483" fmla="*/ 513342 w 1852046"/>
                <a:gd name="connsiteY2483" fmla="*/ 469459 h 534219"/>
                <a:gd name="connsiteX2484" fmla="*/ 512002 w 1852046"/>
                <a:gd name="connsiteY2484" fmla="*/ 466585 h 534219"/>
                <a:gd name="connsiteX2485" fmla="*/ 510886 w 1852046"/>
                <a:gd name="connsiteY2485" fmla="*/ 465038 h 534219"/>
                <a:gd name="connsiteX2486" fmla="*/ 509547 w 1852046"/>
                <a:gd name="connsiteY2486" fmla="*/ 463933 h 534219"/>
                <a:gd name="connsiteX2487" fmla="*/ 508208 w 1852046"/>
                <a:gd name="connsiteY2487" fmla="*/ 462386 h 534219"/>
                <a:gd name="connsiteX2488" fmla="*/ 506869 w 1852046"/>
                <a:gd name="connsiteY2488" fmla="*/ 461281 h 534219"/>
                <a:gd name="connsiteX2489" fmla="*/ 505753 w 1852046"/>
                <a:gd name="connsiteY2489" fmla="*/ 461723 h 534219"/>
                <a:gd name="connsiteX2490" fmla="*/ 504414 w 1852046"/>
                <a:gd name="connsiteY2490" fmla="*/ 463491 h 534219"/>
                <a:gd name="connsiteX2491" fmla="*/ 503075 w 1852046"/>
                <a:gd name="connsiteY2491" fmla="*/ 465038 h 534219"/>
                <a:gd name="connsiteX2492" fmla="*/ 501736 w 1852046"/>
                <a:gd name="connsiteY2492" fmla="*/ 465259 h 534219"/>
                <a:gd name="connsiteX2493" fmla="*/ 500620 w 1852046"/>
                <a:gd name="connsiteY2493" fmla="*/ 465922 h 534219"/>
                <a:gd name="connsiteX2494" fmla="*/ 499280 w 1852046"/>
                <a:gd name="connsiteY2494" fmla="*/ 467249 h 534219"/>
                <a:gd name="connsiteX2495" fmla="*/ 497941 w 1852046"/>
                <a:gd name="connsiteY2495" fmla="*/ 468354 h 534219"/>
                <a:gd name="connsiteX2496" fmla="*/ 496602 w 1852046"/>
                <a:gd name="connsiteY2496" fmla="*/ 468796 h 534219"/>
                <a:gd name="connsiteX2497" fmla="*/ 495486 w 1852046"/>
                <a:gd name="connsiteY2497" fmla="*/ 468354 h 534219"/>
                <a:gd name="connsiteX2498" fmla="*/ 494147 w 1852046"/>
                <a:gd name="connsiteY2498" fmla="*/ 467470 h 534219"/>
                <a:gd name="connsiteX2499" fmla="*/ 492808 w 1852046"/>
                <a:gd name="connsiteY2499" fmla="*/ 467470 h 534219"/>
                <a:gd name="connsiteX2500" fmla="*/ 491469 w 1852046"/>
                <a:gd name="connsiteY2500" fmla="*/ 467912 h 534219"/>
                <a:gd name="connsiteX2501" fmla="*/ 490353 w 1852046"/>
                <a:gd name="connsiteY2501" fmla="*/ 467470 h 534219"/>
                <a:gd name="connsiteX2502" fmla="*/ 489014 w 1852046"/>
                <a:gd name="connsiteY2502" fmla="*/ 465259 h 534219"/>
                <a:gd name="connsiteX2503" fmla="*/ 487674 w 1852046"/>
                <a:gd name="connsiteY2503" fmla="*/ 461723 h 534219"/>
                <a:gd name="connsiteX2504" fmla="*/ 486335 w 1852046"/>
                <a:gd name="connsiteY2504" fmla="*/ 457081 h 534219"/>
                <a:gd name="connsiteX2505" fmla="*/ 484996 w 1852046"/>
                <a:gd name="connsiteY2505" fmla="*/ 451777 h 534219"/>
                <a:gd name="connsiteX2506" fmla="*/ 483880 w 1852046"/>
                <a:gd name="connsiteY2506" fmla="*/ 446914 h 534219"/>
                <a:gd name="connsiteX2507" fmla="*/ 482541 w 1852046"/>
                <a:gd name="connsiteY2507" fmla="*/ 444483 h 534219"/>
                <a:gd name="connsiteX2508" fmla="*/ 481202 w 1852046"/>
                <a:gd name="connsiteY2508" fmla="*/ 443820 h 534219"/>
                <a:gd name="connsiteX2509" fmla="*/ 479863 w 1852046"/>
                <a:gd name="connsiteY2509" fmla="*/ 444704 h 534219"/>
                <a:gd name="connsiteX2510" fmla="*/ 478747 w 1852046"/>
                <a:gd name="connsiteY2510" fmla="*/ 448240 h 534219"/>
                <a:gd name="connsiteX2511" fmla="*/ 477408 w 1852046"/>
                <a:gd name="connsiteY2511" fmla="*/ 453545 h 534219"/>
                <a:gd name="connsiteX2512" fmla="*/ 476069 w 1852046"/>
                <a:gd name="connsiteY2512" fmla="*/ 458850 h 534219"/>
                <a:gd name="connsiteX2513" fmla="*/ 474729 w 1852046"/>
                <a:gd name="connsiteY2513" fmla="*/ 465701 h 534219"/>
                <a:gd name="connsiteX2514" fmla="*/ 473613 w 1852046"/>
                <a:gd name="connsiteY2514" fmla="*/ 472774 h 534219"/>
                <a:gd name="connsiteX2515" fmla="*/ 472274 w 1852046"/>
                <a:gd name="connsiteY2515" fmla="*/ 478963 h 534219"/>
                <a:gd name="connsiteX2516" fmla="*/ 470935 w 1852046"/>
                <a:gd name="connsiteY2516" fmla="*/ 484268 h 534219"/>
                <a:gd name="connsiteX2517" fmla="*/ 469596 w 1852046"/>
                <a:gd name="connsiteY2517" fmla="*/ 488025 h 534219"/>
                <a:gd name="connsiteX2518" fmla="*/ 468480 w 1852046"/>
                <a:gd name="connsiteY2518" fmla="*/ 489793 h 534219"/>
                <a:gd name="connsiteX2519" fmla="*/ 467141 w 1852046"/>
                <a:gd name="connsiteY2519" fmla="*/ 490014 h 534219"/>
                <a:gd name="connsiteX2520" fmla="*/ 465802 w 1852046"/>
                <a:gd name="connsiteY2520" fmla="*/ 488246 h 534219"/>
                <a:gd name="connsiteX2521" fmla="*/ 464463 w 1852046"/>
                <a:gd name="connsiteY2521" fmla="*/ 484710 h 534219"/>
                <a:gd name="connsiteX2522" fmla="*/ 463347 w 1852046"/>
                <a:gd name="connsiteY2522" fmla="*/ 480510 h 534219"/>
                <a:gd name="connsiteX2523" fmla="*/ 462007 w 1852046"/>
                <a:gd name="connsiteY2523" fmla="*/ 476974 h 534219"/>
                <a:gd name="connsiteX2524" fmla="*/ 460668 w 1852046"/>
                <a:gd name="connsiteY2524" fmla="*/ 474100 h 534219"/>
                <a:gd name="connsiteX2525" fmla="*/ 459329 w 1852046"/>
                <a:gd name="connsiteY2525" fmla="*/ 471006 h 534219"/>
                <a:gd name="connsiteX2526" fmla="*/ 457990 w 1852046"/>
                <a:gd name="connsiteY2526" fmla="*/ 465922 h 534219"/>
                <a:gd name="connsiteX2527" fmla="*/ 456874 w 1852046"/>
                <a:gd name="connsiteY2527" fmla="*/ 459292 h 534219"/>
                <a:gd name="connsiteX2528" fmla="*/ 455535 w 1852046"/>
                <a:gd name="connsiteY2528" fmla="*/ 452219 h 534219"/>
                <a:gd name="connsiteX2529" fmla="*/ 454196 w 1852046"/>
                <a:gd name="connsiteY2529" fmla="*/ 445367 h 534219"/>
                <a:gd name="connsiteX2530" fmla="*/ 452857 w 1852046"/>
                <a:gd name="connsiteY2530" fmla="*/ 438294 h 534219"/>
                <a:gd name="connsiteX2531" fmla="*/ 451741 w 1852046"/>
                <a:gd name="connsiteY2531" fmla="*/ 433432 h 534219"/>
                <a:gd name="connsiteX2532" fmla="*/ 450401 w 1852046"/>
                <a:gd name="connsiteY2532" fmla="*/ 431221 h 534219"/>
                <a:gd name="connsiteX2533" fmla="*/ 449062 w 1852046"/>
                <a:gd name="connsiteY2533" fmla="*/ 429453 h 534219"/>
                <a:gd name="connsiteX2534" fmla="*/ 447723 w 1852046"/>
                <a:gd name="connsiteY2534" fmla="*/ 429232 h 534219"/>
                <a:gd name="connsiteX2535" fmla="*/ 446607 w 1852046"/>
                <a:gd name="connsiteY2535" fmla="*/ 430116 h 534219"/>
                <a:gd name="connsiteX2536" fmla="*/ 445268 w 1852046"/>
                <a:gd name="connsiteY2536" fmla="*/ 431221 h 534219"/>
                <a:gd name="connsiteX2537" fmla="*/ 443929 w 1852046"/>
                <a:gd name="connsiteY2537" fmla="*/ 433211 h 534219"/>
                <a:gd name="connsiteX2538" fmla="*/ 442590 w 1852046"/>
                <a:gd name="connsiteY2538" fmla="*/ 436305 h 534219"/>
                <a:gd name="connsiteX2539" fmla="*/ 441474 w 1852046"/>
                <a:gd name="connsiteY2539" fmla="*/ 438073 h 534219"/>
                <a:gd name="connsiteX2540" fmla="*/ 440135 w 1852046"/>
                <a:gd name="connsiteY2540" fmla="*/ 439841 h 534219"/>
                <a:gd name="connsiteX2541" fmla="*/ 438795 w 1852046"/>
                <a:gd name="connsiteY2541" fmla="*/ 443378 h 534219"/>
                <a:gd name="connsiteX2542" fmla="*/ 437456 w 1852046"/>
                <a:gd name="connsiteY2542" fmla="*/ 448019 h 534219"/>
                <a:gd name="connsiteX2543" fmla="*/ 436340 w 1852046"/>
                <a:gd name="connsiteY2543" fmla="*/ 451998 h 534219"/>
                <a:gd name="connsiteX2544" fmla="*/ 435001 w 1852046"/>
                <a:gd name="connsiteY2544" fmla="*/ 454650 h 534219"/>
                <a:gd name="connsiteX2545" fmla="*/ 433662 w 1852046"/>
                <a:gd name="connsiteY2545" fmla="*/ 456860 h 534219"/>
                <a:gd name="connsiteX2546" fmla="*/ 432323 w 1852046"/>
                <a:gd name="connsiteY2546" fmla="*/ 459734 h 534219"/>
                <a:gd name="connsiteX2547" fmla="*/ 430984 w 1852046"/>
                <a:gd name="connsiteY2547" fmla="*/ 460397 h 534219"/>
                <a:gd name="connsiteX2548" fmla="*/ 429868 w 1852046"/>
                <a:gd name="connsiteY2548" fmla="*/ 458187 h 534219"/>
                <a:gd name="connsiteX2549" fmla="*/ 428529 w 1852046"/>
                <a:gd name="connsiteY2549" fmla="*/ 453987 h 534219"/>
                <a:gd name="connsiteX2550" fmla="*/ 427189 w 1852046"/>
                <a:gd name="connsiteY2550" fmla="*/ 449124 h 534219"/>
                <a:gd name="connsiteX2551" fmla="*/ 425850 w 1852046"/>
                <a:gd name="connsiteY2551" fmla="*/ 443599 h 534219"/>
                <a:gd name="connsiteX2552" fmla="*/ 424734 w 1852046"/>
                <a:gd name="connsiteY2552" fmla="*/ 437189 h 534219"/>
                <a:gd name="connsiteX2553" fmla="*/ 423395 w 1852046"/>
                <a:gd name="connsiteY2553" fmla="*/ 431221 h 534219"/>
                <a:gd name="connsiteX2554" fmla="*/ 422056 w 1852046"/>
                <a:gd name="connsiteY2554" fmla="*/ 424370 h 534219"/>
                <a:gd name="connsiteX2555" fmla="*/ 420717 w 1852046"/>
                <a:gd name="connsiteY2555" fmla="*/ 417297 h 534219"/>
                <a:gd name="connsiteX2556" fmla="*/ 419601 w 1852046"/>
                <a:gd name="connsiteY2556" fmla="*/ 411329 h 534219"/>
                <a:gd name="connsiteX2557" fmla="*/ 418262 w 1852046"/>
                <a:gd name="connsiteY2557" fmla="*/ 408235 h 534219"/>
                <a:gd name="connsiteX2558" fmla="*/ 416923 w 1852046"/>
                <a:gd name="connsiteY2558" fmla="*/ 408014 h 534219"/>
                <a:gd name="connsiteX2559" fmla="*/ 415583 w 1852046"/>
                <a:gd name="connsiteY2559" fmla="*/ 409561 h 534219"/>
                <a:gd name="connsiteX2560" fmla="*/ 414468 w 1852046"/>
                <a:gd name="connsiteY2560" fmla="*/ 412434 h 534219"/>
                <a:gd name="connsiteX2561" fmla="*/ 413128 w 1852046"/>
                <a:gd name="connsiteY2561" fmla="*/ 417960 h 534219"/>
                <a:gd name="connsiteX2562" fmla="*/ 411789 w 1852046"/>
                <a:gd name="connsiteY2562" fmla="*/ 424812 h 534219"/>
                <a:gd name="connsiteX2563" fmla="*/ 410450 w 1852046"/>
                <a:gd name="connsiteY2563" fmla="*/ 431884 h 534219"/>
                <a:gd name="connsiteX2564" fmla="*/ 409334 w 1852046"/>
                <a:gd name="connsiteY2564" fmla="*/ 438073 h 534219"/>
                <a:gd name="connsiteX2565" fmla="*/ 407995 w 1852046"/>
                <a:gd name="connsiteY2565" fmla="*/ 443157 h 534219"/>
                <a:gd name="connsiteX2566" fmla="*/ 406656 w 1852046"/>
                <a:gd name="connsiteY2566" fmla="*/ 447577 h 534219"/>
                <a:gd name="connsiteX2567" fmla="*/ 405317 w 1852046"/>
                <a:gd name="connsiteY2567" fmla="*/ 451998 h 534219"/>
                <a:gd name="connsiteX2568" fmla="*/ 403977 w 1852046"/>
                <a:gd name="connsiteY2568" fmla="*/ 456860 h 534219"/>
                <a:gd name="connsiteX2569" fmla="*/ 402862 w 1852046"/>
                <a:gd name="connsiteY2569" fmla="*/ 460839 h 534219"/>
                <a:gd name="connsiteX2570" fmla="*/ 401522 w 1852046"/>
                <a:gd name="connsiteY2570" fmla="*/ 464596 h 534219"/>
                <a:gd name="connsiteX2571" fmla="*/ 400183 w 1852046"/>
                <a:gd name="connsiteY2571" fmla="*/ 468796 h 534219"/>
                <a:gd name="connsiteX2572" fmla="*/ 398844 w 1852046"/>
                <a:gd name="connsiteY2572" fmla="*/ 472774 h 534219"/>
                <a:gd name="connsiteX2573" fmla="*/ 397728 w 1852046"/>
                <a:gd name="connsiteY2573" fmla="*/ 474763 h 534219"/>
                <a:gd name="connsiteX2574" fmla="*/ 396389 w 1852046"/>
                <a:gd name="connsiteY2574" fmla="*/ 475426 h 534219"/>
                <a:gd name="connsiteX2575" fmla="*/ 395050 w 1852046"/>
                <a:gd name="connsiteY2575" fmla="*/ 475648 h 534219"/>
                <a:gd name="connsiteX2576" fmla="*/ 393711 w 1852046"/>
                <a:gd name="connsiteY2576" fmla="*/ 475869 h 534219"/>
                <a:gd name="connsiteX2577" fmla="*/ 392595 w 1852046"/>
                <a:gd name="connsiteY2577" fmla="*/ 475869 h 534219"/>
                <a:gd name="connsiteX2578" fmla="*/ 391256 w 1852046"/>
                <a:gd name="connsiteY2578" fmla="*/ 475648 h 534219"/>
                <a:gd name="connsiteX2579" fmla="*/ 389916 w 1852046"/>
                <a:gd name="connsiteY2579" fmla="*/ 475648 h 534219"/>
                <a:gd name="connsiteX2580" fmla="*/ 388577 w 1852046"/>
                <a:gd name="connsiteY2580" fmla="*/ 476974 h 534219"/>
                <a:gd name="connsiteX2581" fmla="*/ 387461 w 1852046"/>
                <a:gd name="connsiteY2581" fmla="*/ 479405 h 534219"/>
                <a:gd name="connsiteX2582" fmla="*/ 386122 w 1852046"/>
                <a:gd name="connsiteY2582" fmla="*/ 482941 h 534219"/>
                <a:gd name="connsiteX2583" fmla="*/ 384783 w 1852046"/>
                <a:gd name="connsiteY2583" fmla="*/ 485373 h 534219"/>
                <a:gd name="connsiteX2584" fmla="*/ 383444 w 1852046"/>
                <a:gd name="connsiteY2584" fmla="*/ 486699 h 534219"/>
                <a:gd name="connsiteX2585" fmla="*/ 382328 w 1852046"/>
                <a:gd name="connsiteY2585" fmla="*/ 487362 h 534219"/>
                <a:gd name="connsiteX2586" fmla="*/ 380989 w 1852046"/>
                <a:gd name="connsiteY2586" fmla="*/ 487141 h 534219"/>
                <a:gd name="connsiteX2587" fmla="*/ 379650 w 1852046"/>
                <a:gd name="connsiteY2587" fmla="*/ 485594 h 534219"/>
                <a:gd name="connsiteX2588" fmla="*/ 378310 w 1852046"/>
                <a:gd name="connsiteY2588" fmla="*/ 483162 h 534219"/>
                <a:gd name="connsiteX2589" fmla="*/ 377194 w 1852046"/>
                <a:gd name="connsiteY2589" fmla="*/ 480510 h 534219"/>
                <a:gd name="connsiteX2590" fmla="*/ 375855 w 1852046"/>
                <a:gd name="connsiteY2590" fmla="*/ 477416 h 534219"/>
                <a:gd name="connsiteX2591" fmla="*/ 374516 w 1852046"/>
                <a:gd name="connsiteY2591" fmla="*/ 474542 h 534219"/>
                <a:gd name="connsiteX2592" fmla="*/ 373177 w 1852046"/>
                <a:gd name="connsiteY2592" fmla="*/ 470564 h 534219"/>
                <a:gd name="connsiteX2593" fmla="*/ 371838 w 1852046"/>
                <a:gd name="connsiteY2593" fmla="*/ 466143 h 534219"/>
                <a:gd name="connsiteX2594" fmla="*/ 370722 w 1852046"/>
                <a:gd name="connsiteY2594" fmla="*/ 460618 h 534219"/>
                <a:gd name="connsiteX2595" fmla="*/ 369383 w 1852046"/>
                <a:gd name="connsiteY2595" fmla="*/ 453103 h 534219"/>
                <a:gd name="connsiteX2596" fmla="*/ 368044 w 1852046"/>
                <a:gd name="connsiteY2596" fmla="*/ 444262 h 534219"/>
                <a:gd name="connsiteX2597" fmla="*/ 366704 w 1852046"/>
                <a:gd name="connsiteY2597" fmla="*/ 434095 h 534219"/>
                <a:gd name="connsiteX2598" fmla="*/ 365588 w 1852046"/>
                <a:gd name="connsiteY2598" fmla="*/ 422601 h 534219"/>
                <a:gd name="connsiteX2599" fmla="*/ 364249 w 1852046"/>
                <a:gd name="connsiteY2599" fmla="*/ 411108 h 534219"/>
                <a:gd name="connsiteX2600" fmla="*/ 362910 w 1852046"/>
                <a:gd name="connsiteY2600" fmla="*/ 402046 h 534219"/>
                <a:gd name="connsiteX2601" fmla="*/ 361571 w 1852046"/>
                <a:gd name="connsiteY2601" fmla="*/ 395194 h 534219"/>
                <a:gd name="connsiteX2602" fmla="*/ 360455 w 1852046"/>
                <a:gd name="connsiteY2602" fmla="*/ 389890 h 534219"/>
                <a:gd name="connsiteX2603" fmla="*/ 359116 w 1852046"/>
                <a:gd name="connsiteY2603" fmla="*/ 386353 h 534219"/>
                <a:gd name="connsiteX2604" fmla="*/ 357777 w 1852046"/>
                <a:gd name="connsiteY2604" fmla="*/ 384585 h 534219"/>
                <a:gd name="connsiteX2605" fmla="*/ 356438 w 1852046"/>
                <a:gd name="connsiteY2605" fmla="*/ 384585 h 534219"/>
                <a:gd name="connsiteX2606" fmla="*/ 355322 w 1852046"/>
                <a:gd name="connsiteY2606" fmla="*/ 385469 h 534219"/>
                <a:gd name="connsiteX2607" fmla="*/ 353982 w 1852046"/>
                <a:gd name="connsiteY2607" fmla="*/ 385469 h 534219"/>
                <a:gd name="connsiteX2608" fmla="*/ 352643 w 1852046"/>
                <a:gd name="connsiteY2608" fmla="*/ 383922 h 534219"/>
                <a:gd name="connsiteX2609" fmla="*/ 351304 w 1852046"/>
                <a:gd name="connsiteY2609" fmla="*/ 380827 h 534219"/>
                <a:gd name="connsiteX2610" fmla="*/ 350188 w 1852046"/>
                <a:gd name="connsiteY2610" fmla="*/ 379059 h 534219"/>
                <a:gd name="connsiteX2611" fmla="*/ 348849 w 1852046"/>
                <a:gd name="connsiteY2611" fmla="*/ 379501 h 534219"/>
                <a:gd name="connsiteX2612" fmla="*/ 347510 w 1852046"/>
                <a:gd name="connsiteY2612" fmla="*/ 379059 h 534219"/>
                <a:gd name="connsiteX2613" fmla="*/ 346171 w 1852046"/>
                <a:gd name="connsiteY2613" fmla="*/ 379501 h 534219"/>
                <a:gd name="connsiteX2614" fmla="*/ 344832 w 1852046"/>
                <a:gd name="connsiteY2614" fmla="*/ 381491 h 534219"/>
                <a:gd name="connsiteX2615" fmla="*/ 343716 w 1852046"/>
                <a:gd name="connsiteY2615" fmla="*/ 383701 h 534219"/>
                <a:gd name="connsiteX2616" fmla="*/ 342377 w 1852046"/>
                <a:gd name="connsiteY2616" fmla="*/ 387458 h 534219"/>
                <a:gd name="connsiteX2617" fmla="*/ 341037 w 1852046"/>
                <a:gd name="connsiteY2617" fmla="*/ 390995 h 534219"/>
                <a:gd name="connsiteX2618" fmla="*/ 339698 w 1852046"/>
                <a:gd name="connsiteY2618" fmla="*/ 395194 h 534219"/>
                <a:gd name="connsiteX2619" fmla="*/ 338582 w 1852046"/>
                <a:gd name="connsiteY2619" fmla="*/ 402046 h 534219"/>
                <a:gd name="connsiteX2620" fmla="*/ 337243 w 1852046"/>
                <a:gd name="connsiteY2620" fmla="*/ 409561 h 534219"/>
                <a:gd name="connsiteX2621" fmla="*/ 335904 w 1852046"/>
                <a:gd name="connsiteY2621" fmla="*/ 416855 h 534219"/>
                <a:gd name="connsiteX2622" fmla="*/ 334565 w 1852046"/>
                <a:gd name="connsiteY2622" fmla="*/ 423043 h 534219"/>
                <a:gd name="connsiteX2623" fmla="*/ 333449 w 1852046"/>
                <a:gd name="connsiteY2623" fmla="*/ 427464 h 534219"/>
                <a:gd name="connsiteX2624" fmla="*/ 332110 w 1852046"/>
                <a:gd name="connsiteY2624" fmla="*/ 429895 h 534219"/>
                <a:gd name="connsiteX2625" fmla="*/ 330771 w 1852046"/>
                <a:gd name="connsiteY2625" fmla="*/ 433874 h 534219"/>
                <a:gd name="connsiteX2626" fmla="*/ 329431 w 1852046"/>
                <a:gd name="connsiteY2626" fmla="*/ 438515 h 534219"/>
                <a:gd name="connsiteX2627" fmla="*/ 328315 w 1852046"/>
                <a:gd name="connsiteY2627" fmla="*/ 442715 h 534219"/>
                <a:gd name="connsiteX2628" fmla="*/ 326976 w 1852046"/>
                <a:gd name="connsiteY2628" fmla="*/ 446030 h 534219"/>
                <a:gd name="connsiteX2629" fmla="*/ 325637 w 1852046"/>
                <a:gd name="connsiteY2629" fmla="*/ 447798 h 534219"/>
                <a:gd name="connsiteX2630" fmla="*/ 324298 w 1852046"/>
                <a:gd name="connsiteY2630" fmla="*/ 449345 h 534219"/>
                <a:gd name="connsiteX2631" fmla="*/ 323182 w 1852046"/>
                <a:gd name="connsiteY2631" fmla="*/ 451777 h 534219"/>
                <a:gd name="connsiteX2632" fmla="*/ 321843 w 1852046"/>
                <a:gd name="connsiteY2632" fmla="*/ 453987 h 534219"/>
                <a:gd name="connsiteX2633" fmla="*/ 320504 w 1852046"/>
                <a:gd name="connsiteY2633" fmla="*/ 454871 h 534219"/>
                <a:gd name="connsiteX2634" fmla="*/ 319165 w 1852046"/>
                <a:gd name="connsiteY2634" fmla="*/ 454429 h 534219"/>
                <a:gd name="connsiteX2635" fmla="*/ 317825 w 1852046"/>
                <a:gd name="connsiteY2635" fmla="*/ 452661 h 534219"/>
                <a:gd name="connsiteX2636" fmla="*/ 316709 w 1852046"/>
                <a:gd name="connsiteY2636" fmla="*/ 449345 h 534219"/>
                <a:gd name="connsiteX2637" fmla="*/ 315370 w 1852046"/>
                <a:gd name="connsiteY2637" fmla="*/ 445588 h 534219"/>
                <a:gd name="connsiteX2638" fmla="*/ 314031 w 1852046"/>
                <a:gd name="connsiteY2638" fmla="*/ 441831 h 534219"/>
                <a:gd name="connsiteX2639" fmla="*/ 312692 w 1852046"/>
                <a:gd name="connsiteY2639" fmla="*/ 438515 h 534219"/>
                <a:gd name="connsiteX2640" fmla="*/ 311576 w 1852046"/>
                <a:gd name="connsiteY2640" fmla="*/ 435642 h 534219"/>
                <a:gd name="connsiteX2641" fmla="*/ 310237 w 1852046"/>
                <a:gd name="connsiteY2641" fmla="*/ 432990 h 534219"/>
                <a:gd name="connsiteX2642" fmla="*/ 308898 w 1852046"/>
                <a:gd name="connsiteY2642" fmla="*/ 431221 h 534219"/>
                <a:gd name="connsiteX2643" fmla="*/ 307559 w 1852046"/>
                <a:gd name="connsiteY2643" fmla="*/ 431221 h 534219"/>
                <a:gd name="connsiteX2644" fmla="*/ 306443 w 1852046"/>
                <a:gd name="connsiteY2644" fmla="*/ 431221 h 534219"/>
                <a:gd name="connsiteX2645" fmla="*/ 305103 w 1852046"/>
                <a:gd name="connsiteY2645" fmla="*/ 430116 h 534219"/>
                <a:gd name="connsiteX2646" fmla="*/ 303764 w 1852046"/>
                <a:gd name="connsiteY2646" fmla="*/ 429011 h 534219"/>
                <a:gd name="connsiteX2647" fmla="*/ 302425 w 1852046"/>
                <a:gd name="connsiteY2647" fmla="*/ 429011 h 534219"/>
                <a:gd name="connsiteX2648" fmla="*/ 301309 w 1852046"/>
                <a:gd name="connsiteY2648" fmla="*/ 429232 h 534219"/>
                <a:gd name="connsiteX2649" fmla="*/ 299970 w 1852046"/>
                <a:gd name="connsiteY2649" fmla="*/ 426359 h 534219"/>
                <a:gd name="connsiteX2650" fmla="*/ 298631 w 1852046"/>
                <a:gd name="connsiteY2650" fmla="*/ 421938 h 534219"/>
                <a:gd name="connsiteX2651" fmla="*/ 297292 w 1852046"/>
                <a:gd name="connsiteY2651" fmla="*/ 417739 h 534219"/>
                <a:gd name="connsiteX2652" fmla="*/ 296176 w 1852046"/>
                <a:gd name="connsiteY2652" fmla="*/ 414644 h 534219"/>
                <a:gd name="connsiteX2653" fmla="*/ 294837 w 1852046"/>
                <a:gd name="connsiteY2653" fmla="*/ 412434 h 534219"/>
                <a:gd name="connsiteX2654" fmla="*/ 293497 w 1852046"/>
                <a:gd name="connsiteY2654" fmla="*/ 412876 h 534219"/>
                <a:gd name="connsiteX2655" fmla="*/ 292158 w 1852046"/>
                <a:gd name="connsiteY2655" fmla="*/ 414644 h 534219"/>
                <a:gd name="connsiteX2656" fmla="*/ 291042 w 1852046"/>
                <a:gd name="connsiteY2656" fmla="*/ 414865 h 534219"/>
                <a:gd name="connsiteX2657" fmla="*/ 289703 w 1852046"/>
                <a:gd name="connsiteY2657" fmla="*/ 412213 h 534219"/>
                <a:gd name="connsiteX2658" fmla="*/ 288364 w 1852046"/>
                <a:gd name="connsiteY2658" fmla="*/ 407572 h 534219"/>
                <a:gd name="connsiteX2659" fmla="*/ 287025 w 1852046"/>
                <a:gd name="connsiteY2659" fmla="*/ 404477 h 534219"/>
                <a:gd name="connsiteX2660" fmla="*/ 285686 w 1852046"/>
                <a:gd name="connsiteY2660" fmla="*/ 402488 h 534219"/>
                <a:gd name="connsiteX2661" fmla="*/ 284570 w 1852046"/>
                <a:gd name="connsiteY2661" fmla="*/ 403372 h 534219"/>
                <a:gd name="connsiteX2662" fmla="*/ 283231 w 1852046"/>
                <a:gd name="connsiteY2662" fmla="*/ 405803 h 534219"/>
                <a:gd name="connsiteX2663" fmla="*/ 281891 w 1852046"/>
                <a:gd name="connsiteY2663" fmla="*/ 408898 h 534219"/>
                <a:gd name="connsiteX2664" fmla="*/ 280552 w 1852046"/>
                <a:gd name="connsiteY2664" fmla="*/ 411329 h 534219"/>
                <a:gd name="connsiteX2665" fmla="*/ 279436 w 1852046"/>
                <a:gd name="connsiteY2665" fmla="*/ 412213 h 534219"/>
                <a:gd name="connsiteX2666" fmla="*/ 278097 w 1852046"/>
                <a:gd name="connsiteY2666" fmla="*/ 411992 h 534219"/>
                <a:gd name="connsiteX2667" fmla="*/ 276758 w 1852046"/>
                <a:gd name="connsiteY2667" fmla="*/ 410224 h 534219"/>
                <a:gd name="connsiteX2668" fmla="*/ 275419 w 1852046"/>
                <a:gd name="connsiteY2668" fmla="*/ 409561 h 534219"/>
                <a:gd name="connsiteX2669" fmla="*/ 274303 w 1852046"/>
                <a:gd name="connsiteY2669" fmla="*/ 410445 h 534219"/>
                <a:gd name="connsiteX2670" fmla="*/ 272964 w 1852046"/>
                <a:gd name="connsiteY2670" fmla="*/ 411992 h 534219"/>
                <a:gd name="connsiteX2671" fmla="*/ 271625 w 1852046"/>
                <a:gd name="connsiteY2671" fmla="*/ 415086 h 534219"/>
                <a:gd name="connsiteX2672" fmla="*/ 270286 w 1852046"/>
                <a:gd name="connsiteY2672" fmla="*/ 418844 h 534219"/>
                <a:gd name="connsiteX2673" fmla="*/ 269170 w 1852046"/>
                <a:gd name="connsiteY2673" fmla="*/ 422601 h 534219"/>
                <a:gd name="connsiteX2674" fmla="*/ 267830 w 1852046"/>
                <a:gd name="connsiteY2674" fmla="*/ 425696 h 534219"/>
                <a:gd name="connsiteX2675" fmla="*/ 266491 w 1852046"/>
                <a:gd name="connsiteY2675" fmla="*/ 426580 h 534219"/>
                <a:gd name="connsiteX2676" fmla="*/ 265152 w 1852046"/>
                <a:gd name="connsiteY2676" fmla="*/ 426801 h 534219"/>
                <a:gd name="connsiteX2677" fmla="*/ 264036 w 1852046"/>
                <a:gd name="connsiteY2677" fmla="*/ 427022 h 534219"/>
                <a:gd name="connsiteX2678" fmla="*/ 262697 w 1852046"/>
                <a:gd name="connsiteY2678" fmla="*/ 428569 h 534219"/>
                <a:gd name="connsiteX2679" fmla="*/ 261358 w 1852046"/>
                <a:gd name="connsiteY2679" fmla="*/ 431221 h 534219"/>
                <a:gd name="connsiteX2680" fmla="*/ 260019 w 1852046"/>
                <a:gd name="connsiteY2680" fmla="*/ 432326 h 534219"/>
                <a:gd name="connsiteX2681" fmla="*/ 258680 w 1852046"/>
                <a:gd name="connsiteY2681" fmla="*/ 429895 h 534219"/>
                <a:gd name="connsiteX2682" fmla="*/ 257564 w 1852046"/>
                <a:gd name="connsiteY2682" fmla="*/ 424812 h 534219"/>
                <a:gd name="connsiteX2683" fmla="*/ 256224 w 1852046"/>
                <a:gd name="connsiteY2683" fmla="*/ 419728 h 534219"/>
                <a:gd name="connsiteX2684" fmla="*/ 254885 w 1852046"/>
                <a:gd name="connsiteY2684" fmla="*/ 414423 h 534219"/>
                <a:gd name="connsiteX2685" fmla="*/ 253546 w 1852046"/>
                <a:gd name="connsiteY2685" fmla="*/ 408235 h 534219"/>
                <a:gd name="connsiteX2686" fmla="*/ 252430 w 1852046"/>
                <a:gd name="connsiteY2686" fmla="*/ 401162 h 534219"/>
                <a:gd name="connsiteX2687" fmla="*/ 251091 w 1852046"/>
                <a:gd name="connsiteY2687" fmla="*/ 393868 h 534219"/>
                <a:gd name="connsiteX2688" fmla="*/ 249752 w 1852046"/>
                <a:gd name="connsiteY2688" fmla="*/ 386574 h 534219"/>
                <a:gd name="connsiteX2689" fmla="*/ 248413 w 1852046"/>
                <a:gd name="connsiteY2689" fmla="*/ 379280 h 534219"/>
                <a:gd name="connsiteX2690" fmla="*/ 247297 w 1852046"/>
                <a:gd name="connsiteY2690" fmla="*/ 372650 h 534219"/>
                <a:gd name="connsiteX2691" fmla="*/ 245958 w 1852046"/>
                <a:gd name="connsiteY2691" fmla="*/ 365577 h 534219"/>
                <a:gd name="connsiteX2692" fmla="*/ 244618 w 1852046"/>
                <a:gd name="connsiteY2692" fmla="*/ 359609 h 534219"/>
                <a:gd name="connsiteX2693" fmla="*/ 243279 w 1852046"/>
                <a:gd name="connsiteY2693" fmla="*/ 357178 h 534219"/>
                <a:gd name="connsiteX2694" fmla="*/ 242163 w 1852046"/>
                <a:gd name="connsiteY2694" fmla="*/ 358504 h 534219"/>
                <a:gd name="connsiteX2695" fmla="*/ 240824 w 1852046"/>
                <a:gd name="connsiteY2695" fmla="*/ 362482 h 534219"/>
                <a:gd name="connsiteX2696" fmla="*/ 239485 w 1852046"/>
                <a:gd name="connsiteY2696" fmla="*/ 369334 h 534219"/>
                <a:gd name="connsiteX2697" fmla="*/ 238146 w 1852046"/>
                <a:gd name="connsiteY2697" fmla="*/ 377954 h 534219"/>
                <a:gd name="connsiteX2698" fmla="*/ 237030 w 1852046"/>
                <a:gd name="connsiteY2698" fmla="*/ 389890 h 534219"/>
                <a:gd name="connsiteX2699" fmla="*/ 235691 w 1852046"/>
                <a:gd name="connsiteY2699" fmla="*/ 402930 h 534219"/>
                <a:gd name="connsiteX2700" fmla="*/ 234352 w 1852046"/>
                <a:gd name="connsiteY2700" fmla="*/ 413539 h 534219"/>
                <a:gd name="connsiteX2701" fmla="*/ 233012 w 1852046"/>
                <a:gd name="connsiteY2701" fmla="*/ 421938 h 534219"/>
                <a:gd name="connsiteX2702" fmla="*/ 231673 w 1852046"/>
                <a:gd name="connsiteY2702" fmla="*/ 429674 h 534219"/>
                <a:gd name="connsiteX2703" fmla="*/ 230557 w 1852046"/>
                <a:gd name="connsiteY2703" fmla="*/ 435421 h 534219"/>
                <a:gd name="connsiteX2704" fmla="*/ 229218 w 1852046"/>
                <a:gd name="connsiteY2704" fmla="*/ 439178 h 534219"/>
                <a:gd name="connsiteX2705" fmla="*/ 227879 w 1852046"/>
                <a:gd name="connsiteY2705" fmla="*/ 440946 h 534219"/>
                <a:gd name="connsiteX2706" fmla="*/ 226540 w 1852046"/>
                <a:gd name="connsiteY2706" fmla="*/ 442494 h 534219"/>
                <a:gd name="connsiteX2707" fmla="*/ 225424 w 1852046"/>
                <a:gd name="connsiteY2707" fmla="*/ 445809 h 534219"/>
                <a:gd name="connsiteX2708" fmla="*/ 224085 w 1852046"/>
                <a:gd name="connsiteY2708" fmla="*/ 449124 h 534219"/>
                <a:gd name="connsiteX2709" fmla="*/ 222746 w 1852046"/>
                <a:gd name="connsiteY2709" fmla="*/ 452440 h 534219"/>
                <a:gd name="connsiteX2710" fmla="*/ 221406 w 1852046"/>
                <a:gd name="connsiteY2710" fmla="*/ 453545 h 534219"/>
                <a:gd name="connsiteX2711" fmla="*/ 220290 w 1852046"/>
                <a:gd name="connsiteY2711" fmla="*/ 453766 h 534219"/>
                <a:gd name="connsiteX2712" fmla="*/ 218951 w 1852046"/>
                <a:gd name="connsiteY2712" fmla="*/ 451114 h 534219"/>
                <a:gd name="connsiteX2713" fmla="*/ 217612 w 1852046"/>
                <a:gd name="connsiteY2713" fmla="*/ 447798 h 534219"/>
                <a:gd name="connsiteX2714" fmla="*/ 216273 w 1852046"/>
                <a:gd name="connsiteY2714" fmla="*/ 442052 h 534219"/>
                <a:gd name="connsiteX2715" fmla="*/ 215157 w 1852046"/>
                <a:gd name="connsiteY2715" fmla="*/ 434537 h 534219"/>
                <a:gd name="connsiteX2716" fmla="*/ 213818 w 1852046"/>
                <a:gd name="connsiteY2716" fmla="*/ 427464 h 534219"/>
                <a:gd name="connsiteX2717" fmla="*/ 212479 w 1852046"/>
                <a:gd name="connsiteY2717" fmla="*/ 421938 h 534219"/>
                <a:gd name="connsiteX2718" fmla="*/ 211140 w 1852046"/>
                <a:gd name="connsiteY2718" fmla="*/ 419065 h 534219"/>
                <a:gd name="connsiteX2719" fmla="*/ 210024 w 1852046"/>
                <a:gd name="connsiteY2719" fmla="*/ 414202 h 534219"/>
                <a:gd name="connsiteX2720" fmla="*/ 208685 w 1852046"/>
                <a:gd name="connsiteY2720" fmla="*/ 406245 h 534219"/>
                <a:gd name="connsiteX2721" fmla="*/ 207345 w 1852046"/>
                <a:gd name="connsiteY2721" fmla="*/ 395636 h 534219"/>
                <a:gd name="connsiteX2722" fmla="*/ 206006 w 1852046"/>
                <a:gd name="connsiteY2722" fmla="*/ 385690 h 534219"/>
                <a:gd name="connsiteX2723" fmla="*/ 204890 w 1852046"/>
                <a:gd name="connsiteY2723" fmla="*/ 376849 h 534219"/>
                <a:gd name="connsiteX2724" fmla="*/ 203551 w 1852046"/>
                <a:gd name="connsiteY2724" fmla="*/ 371544 h 534219"/>
                <a:gd name="connsiteX2725" fmla="*/ 202212 w 1852046"/>
                <a:gd name="connsiteY2725" fmla="*/ 369113 h 534219"/>
                <a:gd name="connsiteX2726" fmla="*/ 200873 w 1852046"/>
                <a:gd name="connsiteY2726" fmla="*/ 367566 h 534219"/>
                <a:gd name="connsiteX2727" fmla="*/ 199534 w 1852046"/>
                <a:gd name="connsiteY2727" fmla="*/ 367124 h 534219"/>
                <a:gd name="connsiteX2728" fmla="*/ 198418 w 1852046"/>
                <a:gd name="connsiteY2728" fmla="*/ 368671 h 534219"/>
                <a:gd name="connsiteX2729" fmla="*/ 197079 w 1852046"/>
                <a:gd name="connsiteY2729" fmla="*/ 372207 h 534219"/>
                <a:gd name="connsiteX2730" fmla="*/ 195739 w 1852046"/>
                <a:gd name="connsiteY2730" fmla="*/ 375744 h 534219"/>
                <a:gd name="connsiteX2731" fmla="*/ 194400 w 1852046"/>
                <a:gd name="connsiteY2731" fmla="*/ 376407 h 534219"/>
                <a:gd name="connsiteX2732" fmla="*/ 193284 w 1852046"/>
                <a:gd name="connsiteY2732" fmla="*/ 372871 h 534219"/>
                <a:gd name="connsiteX2733" fmla="*/ 191945 w 1852046"/>
                <a:gd name="connsiteY2733" fmla="*/ 369334 h 534219"/>
                <a:gd name="connsiteX2734" fmla="*/ 190606 w 1852046"/>
                <a:gd name="connsiteY2734" fmla="*/ 367345 h 534219"/>
                <a:gd name="connsiteX2735" fmla="*/ 189267 w 1852046"/>
                <a:gd name="connsiteY2735" fmla="*/ 366240 h 534219"/>
                <a:gd name="connsiteX2736" fmla="*/ 188151 w 1852046"/>
                <a:gd name="connsiteY2736" fmla="*/ 365356 h 534219"/>
                <a:gd name="connsiteX2737" fmla="*/ 186812 w 1852046"/>
                <a:gd name="connsiteY2737" fmla="*/ 366682 h 534219"/>
                <a:gd name="connsiteX2738" fmla="*/ 185473 w 1852046"/>
                <a:gd name="connsiteY2738" fmla="*/ 371323 h 534219"/>
                <a:gd name="connsiteX2739" fmla="*/ 184133 w 1852046"/>
                <a:gd name="connsiteY2739" fmla="*/ 376849 h 534219"/>
                <a:gd name="connsiteX2740" fmla="*/ 183017 w 1852046"/>
                <a:gd name="connsiteY2740" fmla="*/ 382375 h 534219"/>
                <a:gd name="connsiteX2741" fmla="*/ 181678 w 1852046"/>
                <a:gd name="connsiteY2741" fmla="*/ 389447 h 534219"/>
                <a:gd name="connsiteX2742" fmla="*/ 180339 w 1852046"/>
                <a:gd name="connsiteY2742" fmla="*/ 396299 h 534219"/>
                <a:gd name="connsiteX2743" fmla="*/ 179000 w 1852046"/>
                <a:gd name="connsiteY2743" fmla="*/ 402046 h 534219"/>
                <a:gd name="connsiteX2744" fmla="*/ 177884 w 1852046"/>
                <a:gd name="connsiteY2744" fmla="*/ 405361 h 534219"/>
                <a:gd name="connsiteX2745" fmla="*/ 176545 w 1852046"/>
                <a:gd name="connsiteY2745" fmla="*/ 405803 h 534219"/>
                <a:gd name="connsiteX2746" fmla="*/ 175206 w 1852046"/>
                <a:gd name="connsiteY2746" fmla="*/ 408898 h 534219"/>
                <a:gd name="connsiteX2747" fmla="*/ 173867 w 1852046"/>
                <a:gd name="connsiteY2747" fmla="*/ 411992 h 534219"/>
                <a:gd name="connsiteX2748" fmla="*/ 172527 w 1852046"/>
                <a:gd name="connsiteY2748" fmla="*/ 410445 h 534219"/>
                <a:gd name="connsiteX2749" fmla="*/ 171411 w 1852046"/>
                <a:gd name="connsiteY2749" fmla="*/ 404477 h 534219"/>
                <a:gd name="connsiteX2750" fmla="*/ 170072 w 1852046"/>
                <a:gd name="connsiteY2750" fmla="*/ 399173 h 534219"/>
                <a:gd name="connsiteX2751" fmla="*/ 168733 w 1852046"/>
                <a:gd name="connsiteY2751" fmla="*/ 396299 h 534219"/>
                <a:gd name="connsiteX2752" fmla="*/ 167394 w 1852046"/>
                <a:gd name="connsiteY2752" fmla="*/ 392100 h 534219"/>
                <a:gd name="connsiteX2753" fmla="*/ 166278 w 1852046"/>
                <a:gd name="connsiteY2753" fmla="*/ 389005 h 534219"/>
                <a:gd name="connsiteX2754" fmla="*/ 164939 w 1852046"/>
                <a:gd name="connsiteY2754" fmla="*/ 386353 h 534219"/>
                <a:gd name="connsiteX2755" fmla="*/ 163600 w 1852046"/>
                <a:gd name="connsiteY2755" fmla="*/ 383259 h 534219"/>
                <a:gd name="connsiteX2756" fmla="*/ 162261 w 1852046"/>
                <a:gd name="connsiteY2756" fmla="*/ 378838 h 534219"/>
                <a:gd name="connsiteX2757" fmla="*/ 161145 w 1852046"/>
                <a:gd name="connsiteY2757" fmla="*/ 372428 h 534219"/>
                <a:gd name="connsiteX2758" fmla="*/ 159805 w 1852046"/>
                <a:gd name="connsiteY2758" fmla="*/ 365577 h 534219"/>
                <a:gd name="connsiteX2759" fmla="*/ 158466 w 1852046"/>
                <a:gd name="connsiteY2759" fmla="*/ 361156 h 534219"/>
                <a:gd name="connsiteX2760" fmla="*/ 157127 w 1852046"/>
                <a:gd name="connsiteY2760" fmla="*/ 360714 h 534219"/>
                <a:gd name="connsiteX2761" fmla="*/ 156011 w 1852046"/>
                <a:gd name="connsiteY2761" fmla="*/ 363366 h 534219"/>
                <a:gd name="connsiteX2762" fmla="*/ 154672 w 1852046"/>
                <a:gd name="connsiteY2762" fmla="*/ 368671 h 534219"/>
                <a:gd name="connsiteX2763" fmla="*/ 153333 w 1852046"/>
                <a:gd name="connsiteY2763" fmla="*/ 374197 h 534219"/>
                <a:gd name="connsiteX2764" fmla="*/ 151994 w 1852046"/>
                <a:gd name="connsiteY2764" fmla="*/ 381270 h 534219"/>
                <a:gd name="connsiteX2765" fmla="*/ 150878 w 1852046"/>
                <a:gd name="connsiteY2765" fmla="*/ 390553 h 534219"/>
                <a:gd name="connsiteX2766" fmla="*/ 149539 w 1852046"/>
                <a:gd name="connsiteY2766" fmla="*/ 398510 h 534219"/>
                <a:gd name="connsiteX2767" fmla="*/ 148199 w 1852046"/>
                <a:gd name="connsiteY2767" fmla="*/ 402488 h 534219"/>
                <a:gd name="connsiteX2768" fmla="*/ 146860 w 1852046"/>
                <a:gd name="connsiteY2768" fmla="*/ 403593 h 534219"/>
                <a:gd name="connsiteX2769" fmla="*/ 145521 w 1852046"/>
                <a:gd name="connsiteY2769" fmla="*/ 404477 h 534219"/>
                <a:gd name="connsiteX2770" fmla="*/ 144405 w 1852046"/>
                <a:gd name="connsiteY2770" fmla="*/ 407572 h 534219"/>
                <a:gd name="connsiteX2771" fmla="*/ 143066 w 1852046"/>
                <a:gd name="connsiteY2771" fmla="*/ 411108 h 534219"/>
                <a:gd name="connsiteX2772" fmla="*/ 141727 w 1852046"/>
                <a:gd name="connsiteY2772" fmla="*/ 415529 h 534219"/>
                <a:gd name="connsiteX2773" fmla="*/ 140388 w 1852046"/>
                <a:gd name="connsiteY2773" fmla="*/ 420612 h 534219"/>
                <a:gd name="connsiteX2774" fmla="*/ 139272 w 1852046"/>
                <a:gd name="connsiteY2774" fmla="*/ 424812 h 534219"/>
                <a:gd name="connsiteX2775" fmla="*/ 137933 w 1852046"/>
                <a:gd name="connsiteY2775" fmla="*/ 426801 h 534219"/>
                <a:gd name="connsiteX2776" fmla="*/ 136593 w 1852046"/>
                <a:gd name="connsiteY2776" fmla="*/ 427906 h 534219"/>
                <a:gd name="connsiteX2777" fmla="*/ 135254 w 1852046"/>
                <a:gd name="connsiteY2777" fmla="*/ 429895 h 534219"/>
                <a:gd name="connsiteX2778" fmla="*/ 134138 w 1852046"/>
                <a:gd name="connsiteY2778" fmla="*/ 432990 h 534219"/>
                <a:gd name="connsiteX2779" fmla="*/ 132799 w 1852046"/>
                <a:gd name="connsiteY2779" fmla="*/ 436305 h 534219"/>
                <a:gd name="connsiteX2780" fmla="*/ 131460 w 1852046"/>
                <a:gd name="connsiteY2780" fmla="*/ 439620 h 534219"/>
                <a:gd name="connsiteX2781" fmla="*/ 130121 w 1852046"/>
                <a:gd name="connsiteY2781" fmla="*/ 443157 h 534219"/>
                <a:gd name="connsiteX2782" fmla="*/ 129005 w 1852046"/>
                <a:gd name="connsiteY2782" fmla="*/ 446914 h 534219"/>
                <a:gd name="connsiteX2783" fmla="*/ 127666 w 1852046"/>
                <a:gd name="connsiteY2783" fmla="*/ 450230 h 534219"/>
                <a:gd name="connsiteX2784" fmla="*/ 126327 w 1852046"/>
                <a:gd name="connsiteY2784" fmla="*/ 452661 h 534219"/>
                <a:gd name="connsiteX2785" fmla="*/ 124988 w 1852046"/>
                <a:gd name="connsiteY2785" fmla="*/ 453545 h 534219"/>
                <a:gd name="connsiteX2786" fmla="*/ 123872 w 1852046"/>
                <a:gd name="connsiteY2786" fmla="*/ 453103 h 534219"/>
                <a:gd name="connsiteX2787" fmla="*/ 122532 w 1852046"/>
                <a:gd name="connsiteY2787" fmla="*/ 454871 h 534219"/>
                <a:gd name="connsiteX2788" fmla="*/ 121193 w 1852046"/>
                <a:gd name="connsiteY2788" fmla="*/ 455976 h 534219"/>
                <a:gd name="connsiteX2789" fmla="*/ 119854 w 1852046"/>
                <a:gd name="connsiteY2789" fmla="*/ 454429 h 534219"/>
                <a:gd name="connsiteX2790" fmla="*/ 118515 w 1852046"/>
                <a:gd name="connsiteY2790" fmla="*/ 451114 h 534219"/>
                <a:gd name="connsiteX2791" fmla="*/ 117399 w 1852046"/>
                <a:gd name="connsiteY2791" fmla="*/ 446251 h 534219"/>
                <a:gd name="connsiteX2792" fmla="*/ 116060 w 1852046"/>
                <a:gd name="connsiteY2792" fmla="*/ 438515 h 534219"/>
                <a:gd name="connsiteX2793" fmla="*/ 114721 w 1852046"/>
                <a:gd name="connsiteY2793" fmla="*/ 429011 h 534219"/>
                <a:gd name="connsiteX2794" fmla="*/ 113382 w 1852046"/>
                <a:gd name="connsiteY2794" fmla="*/ 422159 h 534219"/>
                <a:gd name="connsiteX2795" fmla="*/ 112266 w 1852046"/>
                <a:gd name="connsiteY2795" fmla="*/ 416855 h 534219"/>
                <a:gd name="connsiteX2796" fmla="*/ 110926 w 1852046"/>
                <a:gd name="connsiteY2796" fmla="*/ 409782 h 534219"/>
                <a:gd name="connsiteX2797" fmla="*/ 109587 w 1852046"/>
                <a:gd name="connsiteY2797" fmla="*/ 403151 h 534219"/>
                <a:gd name="connsiteX2798" fmla="*/ 108248 w 1852046"/>
                <a:gd name="connsiteY2798" fmla="*/ 398510 h 534219"/>
                <a:gd name="connsiteX2799" fmla="*/ 107132 w 1852046"/>
                <a:gd name="connsiteY2799" fmla="*/ 394973 h 534219"/>
                <a:gd name="connsiteX2800" fmla="*/ 105793 w 1852046"/>
                <a:gd name="connsiteY2800" fmla="*/ 391658 h 534219"/>
                <a:gd name="connsiteX2801" fmla="*/ 104454 w 1852046"/>
                <a:gd name="connsiteY2801" fmla="*/ 387900 h 534219"/>
                <a:gd name="connsiteX2802" fmla="*/ 103115 w 1852046"/>
                <a:gd name="connsiteY2802" fmla="*/ 384585 h 534219"/>
                <a:gd name="connsiteX2803" fmla="*/ 101999 w 1852046"/>
                <a:gd name="connsiteY2803" fmla="*/ 382154 h 534219"/>
                <a:gd name="connsiteX2804" fmla="*/ 100660 w 1852046"/>
                <a:gd name="connsiteY2804" fmla="*/ 380606 h 534219"/>
                <a:gd name="connsiteX2805" fmla="*/ 99320 w 1852046"/>
                <a:gd name="connsiteY2805" fmla="*/ 377512 h 534219"/>
                <a:gd name="connsiteX2806" fmla="*/ 97981 w 1852046"/>
                <a:gd name="connsiteY2806" fmla="*/ 375302 h 534219"/>
                <a:gd name="connsiteX2807" fmla="*/ 96865 w 1852046"/>
                <a:gd name="connsiteY2807" fmla="*/ 374418 h 534219"/>
                <a:gd name="connsiteX2808" fmla="*/ 95526 w 1852046"/>
                <a:gd name="connsiteY2808" fmla="*/ 375965 h 534219"/>
                <a:gd name="connsiteX2809" fmla="*/ 94187 w 1852046"/>
                <a:gd name="connsiteY2809" fmla="*/ 379501 h 534219"/>
                <a:gd name="connsiteX2810" fmla="*/ 92848 w 1852046"/>
                <a:gd name="connsiteY2810" fmla="*/ 384364 h 534219"/>
                <a:gd name="connsiteX2811" fmla="*/ 91732 w 1852046"/>
                <a:gd name="connsiteY2811" fmla="*/ 390995 h 534219"/>
                <a:gd name="connsiteX2812" fmla="*/ 90393 w 1852046"/>
                <a:gd name="connsiteY2812" fmla="*/ 398731 h 534219"/>
                <a:gd name="connsiteX2813" fmla="*/ 89054 w 1852046"/>
                <a:gd name="connsiteY2813" fmla="*/ 406024 h 534219"/>
                <a:gd name="connsiteX2814" fmla="*/ 87714 w 1852046"/>
                <a:gd name="connsiteY2814" fmla="*/ 411992 h 534219"/>
                <a:gd name="connsiteX2815" fmla="*/ 86375 w 1852046"/>
                <a:gd name="connsiteY2815" fmla="*/ 418844 h 534219"/>
                <a:gd name="connsiteX2816" fmla="*/ 85259 w 1852046"/>
                <a:gd name="connsiteY2816" fmla="*/ 427243 h 534219"/>
                <a:gd name="connsiteX2817" fmla="*/ 83920 w 1852046"/>
                <a:gd name="connsiteY2817" fmla="*/ 436968 h 534219"/>
                <a:gd name="connsiteX2818" fmla="*/ 82581 w 1852046"/>
                <a:gd name="connsiteY2818" fmla="*/ 446030 h 534219"/>
                <a:gd name="connsiteX2819" fmla="*/ 81242 w 1852046"/>
                <a:gd name="connsiteY2819" fmla="*/ 454208 h 534219"/>
                <a:gd name="connsiteX2820" fmla="*/ 80126 w 1852046"/>
                <a:gd name="connsiteY2820" fmla="*/ 459955 h 534219"/>
                <a:gd name="connsiteX2821" fmla="*/ 78787 w 1852046"/>
                <a:gd name="connsiteY2821" fmla="*/ 463491 h 534219"/>
                <a:gd name="connsiteX2822" fmla="*/ 77448 w 1852046"/>
                <a:gd name="connsiteY2822" fmla="*/ 465701 h 534219"/>
                <a:gd name="connsiteX2823" fmla="*/ 76108 w 1852046"/>
                <a:gd name="connsiteY2823" fmla="*/ 466364 h 534219"/>
                <a:gd name="connsiteX2824" fmla="*/ 74993 w 1852046"/>
                <a:gd name="connsiteY2824" fmla="*/ 465701 h 534219"/>
                <a:gd name="connsiteX2825" fmla="*/ 73653 w 1852046"/>
                <a:gd name="connsiteY2825" fmla="*/ 464817 h 534219"/>
                <a:gd name="connsiteX2826" fmla="*/ 72314 w 1852046"/>
                <a:gd name="connsiteY2826" fmla="*/ 464154 h 534219"/>
                <a:gd name="connsiteX2827" fmla="*/ 70975 w 1852046"/>
                <a:gd name="connsiteY2827" fmla="*/ 461944 h 534219"/>
                <a:gd name="connsiteX2828" fmla="*/ 69859 w 1852046"/>
                <a:gd name="connsiteY2828" fmla="*/ 459071 h 534219"/>
                <a:gd name="connsiteX2829" fmla="*/ 68520 w 1852046"/>
                <a:gd name="connsiteY2829" fmla="*/ 458187 h 534219"/>
                <a:gd name="connsiteX2830" fmla="*/ 67181 w 1852046"/>
                <a:gd name="connsiteY2830" fmla="*/ 458408 h 534219"/>
                <a:gd name="connsiteX2831" fmla="*/ 65842 w 1852046"/>
                <a:gd name="connsiteY2831" fmla="*/ 459513 h 534219"/>
                <a:gd name="connsiteX2832" fmla="*/ 64726 w 1852046"/>
                <a:gd name="connsiteY2832" fmla="*/ 460839 h 534219"/>
                <a:gd name="connsiteX2833" fmla="*/ 63387 w 1852046"/>
                <a:gd name="connsiteY2833" fmla="*/ 462607 h 534219"/>
                <a:gd name="connsiteX2834" fmla="*/ 62047 w 1852046"/>
                <a:gd name="connsiteY2834" fmla="*/ 462828 h 534219"/>
                <a:gd name="connsiteX2835" fmla="*/ 60708 w 1852046"/>
                <a:gd name="connsiteY2835" fmla="*/ 460397 h 534219"/>
                <a:gd name="connsiteX2836" fmla="*/ 59369 w 1852046"/>
                <a:gd name="connsiteY2836" fmla="*/ 455534 h 534219"/>
                <a:gd name="connsiteX2837" fmla="*/ 58253 w 1852046"/>
                <a:gd name="connsiteY2837" fmla="*/ 448461 h 534219"/>
                <a:gd name="connsiteX2838" fmla="*/ 56914 w 1852046"/>
                <a:gd name="connsiteY2838" fmla="*/ 439620 h 534219"/>
                <a:gd name="connsiteX2839" fmla="*/ 55575 w 1852046"/>
                <a:gd name="connsiteY2839" fmla="*/ 430558 h 534219"/>
                <a:gd name="connsiteX2840" fmla="*/ 54236 w 1852046"/>
                <a:gd name="connsiteY2840" fmla="*/ 423927 h 534219"/>
                <a:gd name="connsiteX2841" fmla="*/ 53120 w 1852046"/>
                <a:gd name="connsiteY2841" fmla="*/ 419065 h 534219"/>
                <a:gd name="connsiteX2842" fmla="*/ 51781 w 1852046"/>
                <a:gd name="connsiteY2842" fmla="*/ 416855 h 534219"/>
                <a:gd name="connsiteX2843" fmla="*/ 50441 w 1852046"/>
                <a:gd name="connsiteY2843" fmla="*/ 417739 h 534219"/>
                <a:gd name="connsiteX2844" fmla="*/ 49102 w 1852046"/>
                <a:gd name="connsiteY2844" fmla="*/ 422380 h 534219"/>
                <a:gd name="connsiteX2845" fmla="*/ 47986 w 1852046"/>
                <a:gd name="connsiteY2845" fmla="*/ 431000 h 534219"/>
                <a:gd name="connsiteX2846" fmla="*/ 46647 w 1852046"/>
                <a:gd name="connsiteY2846" fmla="*/ 440725 h 534219"/>
                <a:gd name="connsiteX2847" fmla="*/ 45308 w 1852046"/>
                <a:gd name="connsiteY2847" fmla="*/ 448461 h 534219"/>
                <a:gd name="connsiteX2848" fmla="*/ 43969 w 1852046"/>
                <a:gd name="connsiteY2848" fmla="*/ 453545 h 534219"/>
                <a:gd name="connsiteX2849" fmla="*/ 42853 w 1852046"/>
                <a:gd name="connsiteY2849" fmla="*/ 456418 h 534219"/>
                <a:gd name="connsiteX2850" fmla="*/ 41514 w 1852046"/>
                <a:gd name="connsiteY2850" fmla="*/ 458408 h 534219"/>
                <a:gd name="connsiteX2851" fmla="*/ 40175 w 1852046"/>
                <a:gd name="connsiteY2851" fmla="*/ 459513 h 534219"/>
                <a:gd name="connsiteX2852" fmla="*/ 38835 w 1852046"/>
                <a:gd name="connsiteY2852" fmla="*/ 460176 h 534219"/>
                <a:gd name="connsiteX2853" fmla="*/ 37719 w 1852046"/>
                <a:gd name="connsiteY2853" fmla="*/ 460839 h 534219"/>
                <a:gd name="connsiteX2854" fmla="*/ 36380 w 1852046"/>
                <a:gd name="connsiteY2854" fmla="*/ 461502 h 534219"/>
                <a:gd name="connsiteX2855" fmla="*/ 35041 w 1852046"/>
                <a:gd name="connsiteY2855" fmla="*/ 461723 h 534219"/>
                <a:gd name="connsiteX2856" fmla="*/ 33702 w 1852046"/>
                <a:gd name="connsiteY2856" fmla="*/ 460618 h 534219"/>
                <a:gd name="connsiteX2857" fmla="*/ 32363 w 1852046"/>
                <a:gd name="connsiteY2857" fmla="*/ 457744 h 534219"/>
                <a:gd name="connsiteX2858" fmla="*/ 31247 w 1852046"/>
                <a:gd name="connsiteY2858" fmla="*/ 451335 h 534219"/>
                <a:gd name="connsiteX2859" fmla="*/ 29908 w 1852046"/>
                <a:gd name="connsiteY2859" fmla="*/ 443820 h 534219"/>
                <a:gd name="connsiteX2860" fmla="*/ 28569 w 1852046"/>
                <a:gd name="connsiteY2860" fmla="*/ 438073 h 534219"/>
                <a:gd name="connsiteX2861" fmla="*/ 27229 w 1852046"/>
                <a:gd name="connsiteY2861" fmla="*/ 434316 h 534219"/>
                <a:gd name="connsiteX2862" fmla="*/ 26113 w 1852046"/>
                <a:gd name="connsiteY2862" fmla="*/ 431663 h 534219"/>
                <a:gd name="connsiteX2863" fmla="*/ 24774 w 1852046"/>
                <a:gd name="connsiteY2863" fmla="*/ 430779 h 534219"/>
                <a:gd name="connsiteX2864" fmla="*/ 23435 w 1852046"/>
                <a:gd name="connsiteY2864" fmla="*/ 431884 h 534219"/>
                <a:gd name="connsiteX2865" fmla="*/ 22096 w 1852046"/>
                <a:gd name="connsiteY2865" fmla="*/ 433874 h 534219"/>
                <a:gd name="connsiteX2866" fmla="*/ 20980 w 1852046"/>
                <a:gd name="connsiteY2866" fmla="*/ 435642 h 534219"/>
                <a:gd name="connsiteX2867" fmla="*/ 19641 w 1852046"/>
                <a:gd name="connsiteY2867" fmla="*/ 438736 h 534219"/>
                <a:gd name="connsiteX2868" fmla="*/ 18302 w 1852046"/>
                <a:gd name="connsiteY2868" fmla="*/ 441168 h 534219"/>
                <a:gd name="connsiteX2869" fmla="*/ 16963 w 1852046"/>
                <a:gd name="connsiteY2869" fmla="*/ 442936 h 534219"/>
                <a:gd name="connsiteX2870" fmla="*/ 15847 w 1852046"/>
                <a:gd name="connsiteY2870" fmla="*/ 442936 h 534219"/>
                <a:gd name="connsiteX2871" fmla="*/ 14507 w 1852046"/>
                <a:gd name="connsiteY2871" fmla="*/ 441389 h 534219"/>
                <a:gd name="connsiteX2872" fmla="*/ 13168 w 1852046"/>
                <a:gd name="connsiteY2872" fmla="*/ 438957 h 534219"/>
                <a:gd name="connsiteX2873" fmla="*/ 11829 w 1852046"/>
                <a:gd name="connsiteY2873" fmla="*/ 436526 h 534219"/>
                <a:gd name="connsiteX2874" fmla="*/ 10713 w 1852046"/>
                <a:gd name="connsiteY2874" fmla="*/ 435200 h 534219"/>
                <a:gd name="connsiteX2875" fmla="*/ 9374 w 1852046"/>
                <a:gd name="connsiteY2875" fmla="*/ 435200 h 534219"/>
                <a:gd name="connsiteX2876" fmla="*/ 8035 w 1852046"/>
                <a:gd name="connsiteY2876" fmla="*/ 435642 h 534219"/>
                <a:gd name="connsiteX2877" fmla="*/ 6696 w 1852046"/>
                <a:gd name="connsiteY2877" fmla="*/ 437410 h 534219"/>
                <a:gd name="connsiteX2878" fmla="*/ 5580 w 1852046"/>
                <a:gd name="connsiteY2878" fmla="*/ 440062 h 534219"/>
                <a:gd name="connsiteX2879" fmla="*/ 4241 w 1852046"/>
                <a:gd name="connsiteY2879" fmla="*/ 441831 h 534219"/>
                <a:gd name="connsiteX2880" fmla="*/ 2901 w 1852046"/>
                <a:gd name="connsiteY2880" fmla="*/ 442494 h 534219"/>
                <a:gd name="connsiteX2881" fmla="*/ 1562 w 1852046"/>
                <a:gd name="connsiteY2881" fmla="*/ 441389 h 534219"/>
                <a:gd name="connsiteX2882" fmla="*/ 223 w 1852046"/>
                <a:gd name="connsiteY2882" fmla="*/ 439620 h 534219"/>
                <a:gd name="connsiteX2883" fmla="*/ 0 w 1852046"/>
                <a:gd name="connsiteY2883" fmla="*/ 439178 h 5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Lst>
              <a:rect l="l" t="t" r="r" b="b"/>
              <a:pathLst>
                <a:path w="1852046" h="534219">
                  <a:moveTo>
                    <a:pt x="0" y="355852"/>
                  </a:moveTo>
                  <a:lnTo>
                    <a:pt x="223" y="355852"/>
                  </a:lnTo>
                  <a:lnTo>
                    <a:pt x="1562" y="355631"/>
                  </a:lnTo>
                  <a:lnTo>
                    <a:pt x="2901" y="356736"/>
                  </a:lnTo>
                  <a:lnTo>
                    <a:pt x="4241" y="358062"/>
                  </a:lnTo>
                  <a:lnTo>
                    <a:pt x="5580" y="358946"/>
                  </a:lnTo>
                  <a:lnTo>
                    <a:pt x="6696" y="358504"/>
                  </a:lnTo>
                  <a:lnTo>
                    <a:pt x="8035" y="358283"/>
                  </a:lnTo>
                  <a:lnTo>
                    <a:pt x="9374" y="359609"/>
                  </a:lnTo>
                  <a:lnTo>
                    <a:pt x="10713" y="361598"/>
                  </a:lnTo>
                  <a:lnTo>
                    <a:pt x="11829" y="365356"/>
                  </a:lnTo>
                  <a:lnTo>
                    <a:pt x="13168" y="369334"/>
                  </a:lnTo>
                  <a:lnTo>
                    <a:pt x="14507" y="373313"/>
                  </a:lnTo>
                  <a:lnTo>
                    <a:pt x="15847" y="376407"/>
                  </a:lnTo>
                  <a:lnTo>
                    <a:pt x="16963" y="377291"/>
                  </a:lnTo>
                  <a:lnTo>
                    <a:pt x="18302" y="375302"/>
                  </a:lnTo>
                  <a:lnTo>
                    <a:pt x="19641" y="371986"/>
                  </a:lnTo>
                  <a:lnTo>
                    <a:pt x="20980" y="368008"/>
                  </a:lnTo>
                  <a:lnTo>
                    <a:pt x="22096" y="367345"/>
                  </a:lnTo>
                  <a:lnTo>
                    <a:pt x="23435" y="366682"/>
                  </a:lnTo>
                  <a:lnTo>
                    <a:pt x="24774" y="365356"/>
                  </a:lnTo>
                  <a:lnTo>
                    <a:pt x="26113" y="366019"/>
                  </a:lnTo>
                  <a:lnTo>
                    <a:pt x="27229" y="368671"/>
                  </a:lnTo>
                  <a:lnTo>
                    <a:pt x="28569" y="370881"/>
                  </a:lnTo>
                  <a:lnTo>
                    <a:pt x="29908" y="374639"/>
                  </a:lnTo>
                  <a:lnTo>
                    <a:pt x="31247" y="383480"/>
                  </a:lnTo>
                  <a:lnTo>
                    <a:pt x="32363" y="391879"/>
                  </a:lnTo>
                  <a:lnTo>
                    <a:pt x="33702" y="395194"/>
                  </a:lnTo>
                  <a:lnTo>
                    <a:pt x="35041" y="395636"/>
                  </a:lnTo>
                  <a:lnTo>
                    <a:pt x="36380" y="394089"/>
                  </a:lnTo>
                  <a:lnTo>
                    <a:pt x="37719" y="392100"/>
                  </a:lnTo>
                  <a:lnTo>
                    <a:pt x="38835" y="390774"/>
                  </a:lnTo>
                  <a:lnTo>
                    <a:pt x="40175" y="389005"/>
                  </a:lnTo>
                  <a:lnTo>
                    <a:pt x="41514" y="386574"/>
                  </a:lnTo>
                  <a:lnTo>
                    <a:pt x="42853" y="382596"/>
                  </a:lnTo>
                  <a:lnTo>
                    <a:pt x="43969" y="376849"/>
                  </a:lnTo>
                  <a:lnTo>
                    <a:pt x="45308" y="369555"/>
                  </a:lnTo>
                  <a:lnTo>
                    <a:pt x="46647" y="360051"/>
                  </a:lnTo>
                  <a:lnTo>
                    <a:pt x="47986" y="349663"/>
                  </a:lnTo>
                  <a:lnTo>
                    <a:pt x="49102" y="342148"/>
                  </a:lnTo>
                  <a:lnTo>
                    <a:pt x="50441" y="340601"/>
                  </a:lnTo>
                  <a:lnTo>
                    <a:pt x="51781" y="345021"/>
                  </a:lnTo>
                  <a:lnTo>
                    <a:pt x="53120" y="353420"/>
                  </a:lnTo>
                  <a:lnTo>
                    <a:pt x="54236" y="363808"/>
                  </a:lnTo>
                  <a:lnTo>
                    <a:pt x="55575" y="375302"/>
                  </a:lnTo>
                  <a:lnTo>
                    <a:pt x="56914" y="388784"/>
                  </a:lnTo>
                  <a:lnTo>
                    <a:pt x="58253" y="400499"/>
                  </a:lnTo>
                  <a:lnTo>
                    <a:pt x="59369" y="409782"/>
                  </a:lnTo>
                  <a:lnTo>
                    <a:pt x="60708" y="416634"/>
                  </a:lnTo>
                  <a:lnTo>
                    <a:pt x="62047" y="420391"/>
                  </a:lnTo>
                  <a:lnTo>
                    <a:pt x="63387" y="420833"/>
                  </a:lnTo>
                  <a:lnTo>
                    <a:pt x="64726" y="419065"/>
                  </a:lnTo>
                  <a:lnTo>
                    <a:pt x="65842" y="417076"/>
                  </a:lnTo>
                  <a:lnTo>
                    <a:pt x="67181" y="415086"/>
                  </a:lnTo>
                  <a:lnTo>
                    <a:pt x="68520" y="412876"/>
                  </a:lnTo>
                  <a:lnTo>
                    <a:pt x="69859" y="411329"/>
                  </a:lnTo>
                  <a:lnTo>
                    <a:pt x="70975" y="411329"/>
                  </a:lnTo>
                  <a:lnTo>
                    <a:pt x="72314" y="409340"/>
                  </a:lnTo>
                  <a:lnTo>
                    <a:pt x="73653" y="404698"/>
                  </a:lnTo>
                  <a:lnTo>
                    <a:pt x="74993" y="397625"/>
                  </a:lnTo>
                  <a:lnTo>
                    <a:pt x="76108" y="388121"/>
                  </a:lnTo>
                  <a:lnTo>
                    <a:pt x="77448" y="375523"/>
                  </a:lnTo>
                  <a:lnTo>
                    <a:pt x="78787" y="363145"/>
                  </a:lnTo>
                  <a:lnTo>
                    <a:pt x="80126" y="352757"/>
                  </a:lnTo>
                  <a:lnTo>
                    <a:pt x="81242" y="343474"/>
                  </a:lnTo>
                  <a:lnTo>
                    <a:pt x="82581" y="333749"/>
                  </a:lnTo>
                  <a:lnTo>
                    <a:pt x="83920" y="323582"/>
                  </a:lnTo>
                  <a:lnTo>
                    <a:pt x="85259" y="312752"/>
                  </a:lnTo>
                  <a:lnTo>
                    <a:pt x="86375" y="304132"/>
                  </a:lnTo>
                  <a:lnTo>
                    <a:pt x="87714" y="298164"/>
                  </a:lnTo>
                  <a:lnTo>
                    <a:pt x="89054" y="293964"/>
                  </a:lnTo>
                  <a:lnTo>
                    <a:pt x="90393" y="290207"/>
                  </a:lnTo>
                  <a:lnTo>
                    <a:pt x="91732" y="286449"/>
                  </a:lnTo>
                  <a:lnTo>
                    <a:pt x="92848" y="283355"/>
                  </a:lnTo>
                  <a:lnTo>
                    <a:pt x="94187" y="282029"/>
                  </a:lnTo>
                  <a:lnTo>
                    <a:pt x="95526" y="281808"/>
                  </a:lnTo>
                  <a:lnTo>
                    <a:pt x="96865" y="282692"/>
                  </a:lnTo>
                  <a:lnTo>
                    <a:pt x="97981" y="285123"/>
                  </a:lnTo>
                  <a:lnTo>
                    <a:pt x="99320" y="287113"/>
                  </a:lnTo>
                  <a:lnTo>
                    <a:pt x="100660" y="288218"/>
                  </a:lnTo>
                  <a:lnTo>
                    <a:pt x="101999" y="285344"/>
                  </a:lnTo>
                  <a:lnTo>
                    <a:pt x="103115" y="281808"/>
                  </a:lnTo>
                  <a:lnTo>
                    <a:pt x="104454" y="280924"/>
                  </a:lnTo>
                  <a:lnTo>
                    <a:pt x="105793" y="282913"/>
                  </a:lnTo>
                  <a:lnTo>
                    <a:pt x="107132" y="286670"/>
                  </a:lnTo>
                  <a:lnTo>
                    <a:pt x="108248" y="290649"/>
                  </a:lnTo>
                  <a:lnTo>
                    <a:pt x="109587" y="294848"/>
                  </a:lnTo>
                  <a:lnTo>
                    <a:pt x="110926" y="302363"/>
                  </a:lnTo>
                  <a:lnTo>
                    <a:pt x="112266" y="311867"/>
                  </a:lnTo>
                  <a:lnTo>
                    <a:pt x="113382" y="319161"/>
                  </a:lnTo>
                  <a:lnTo>
                    <a:pt x="114721" y="328444"/>
                  </a:lnTo>
                  <a:lnTo>
                    <a:pt x="116060" y="340380"/>
                  </a:lnTo>
                  <a:lnTo>
                    <a:pt x="117399" y="349663"/>
                  </a:lnTo>
                  <a:lnTo>
                    <a:pt x="118515" y="354525"/>
                  </a:lnTo>
                  <a:lnTo>
                    <a:pt x="119854" y="358062"/>
                  </a:lnTo>
                  <a:lnTo>
                    <a:pt x="121193" y="360493"/>
                  </a:lnTo>
                  <a:lnTo>
                    <a:pt x="122532" y="360272"/>
                  </a:lnTo>
                  <a:lnTo>
                    <a:pt x="123872" y="359609"/>
                  </a:lnTo>
                  <a:lnTo>
                    <a:pt x="124988" y="361819"/>
                  </a:lnTo>
                  <a:lnTo>
                    <a:pt x="126327" y="362924"/>
                  </a:lnTo>
                  <a:lnTo>
                    <a:pt x="127666" y="363587"/>
                  </a:lnTo>
                  <a:lnTo>
                    <a:pt x="129005" y="366019"/>
                  </a:lnTo>
                  <a:lnTo>
                    <a:pt x="130121" y="369113"/>
                  </a:lnTo>
                  <a:lnTo>
                    <a:pt x="131460" y="372428"/>
                  </a:lnTo>
                  <a:lnTo>
                    <a:pt x="132799" y="376849"/>
                  </a:lnTo>
                  <a:lnTo>
                    <a:pt x="134138" y="379059"/>
                  </a:lnTo>
                  <a:lnTo>
                    <a:pt x="135254" y="377512"/>
                  </a:lnTo>
                  <a:lnTo>
                    <a:pt x="136593" y="373534"/>
                  </a:lnTo>
                  <a:lnTo>
                    <a:pt x="137933" y="368450"/>
                  </a:lnTo>
                  <a:lnTo>
                    <a:pt x="139272" y="361819"/>
                  </a:lnTo>
                  <a:lnTo>
                    <a:pt x="140388" y="352315"/>
                  </a:lnTo>
                  <a:lnTo>
                    <a:pt x="141727" y="341264"/>
                  </a:lnTo>
                  <a:lnTo>
                    <a:pt x="143066" y="331981"/>
                  </a:lnTo>
                  <a:lnTo>
                    <a:pt x="144405" y="324466"/>
                  </a:lnTo>
                  <a:lnTo>
                    <a:pt x="145521" y="318719"/>
                  </a:lnTo>
                  <a:lnTo>
                    <a:pt x="146860" y="315846"/>
                  </a:lnTo>
                  <a:lnTo>
                    <a:pt x="148199" y="314078"/>
                  </a:lnTo>
                  <a:lnTo>
                    <a:pt x="149539" y="311204"/>
                  </a:lnTo>
                  <a:lnTo>
                    <a:pt x="150878" y="305900"/>
                  </a:lnTo>
                  <a:lnTo>
                    <a:pt x="151994" y="299269"/>
                  </a:lnTo>
                  <a:lnTo>
                    <a:pt x="153333" y="293080"/>
                  </a:lnTo>
                  <a:lnTo>
                    <a:pt x="154672" y="287997"/>
                  </a:lnTo>
                  <a:lnTo>
                    <a:pt x="156011" y="283134"/>
                  </a:lnTo>
                  <a:lnTo>
                    <a:pt x="157127" y="280703"/>
                  </a:lnTo>
                  <a:lnTo>
                    <a:pt x="158466" y="282471"/>
                  </a:lnTo>
                  <a:lnTo>
                    <a:pt x="159805" y="288881"/>
                  </a:lnTo>
                  <a:lnTo>
                    <a:pt x="161145" y="297501"/>
                  </a:lnTo>
                  <a:lnTo>
                    <a:pt x="162261" y="305016"/>
                  </a:lnTo>
                  <a:lnTo>
                    <a:pt x="163600" y="309436"/>
                  </a:lnTo>
                  <a:lnTo>
                    <a:pt x="164939" y="314741"/>
                  </a:lnTo>
                  <a:lnTo>
                    <a:pt x="166278" y="320487"/>
                  </a:lnTo>
                  <a:lnTo>
                    <a:pt x="167394" y="325350"/>
                  </a:lnTo>
                  <a:lnTo>
                    <a:pt x="168733" y="331097"/>
                  </a:lnTo>
                  <a:lnTo>
                    <a:pt x="170072" y="333749"/>
                  </a:lnTo>
                  <a:lnTo>
                    <a:pt x="171411" y="338391"/>
                  </a:lnTo>
                  <a:lnTo>
                    <a:pt x="172527" y="342590"/>
                  </a:lnTo>
                  <a:lnTo>
                    <a:pt x="173867" y="341043"/>
                  </a:lnTo>
                  <a:lnTo>
                    <a:pt x="175206" y="335075"/>
                  </a:lnTo>
                  <a:lnTo>
                    <a:pt x="176545" y="329770"/>
                  </a:lnTo>
                  <a:lnTo>
                    <a:pt x="177884" y="329107"/>
                  </a:lnTo>
                  <a:lnTo>
                    <a:pt x="179000" y="325571"/>
                  </a:lnTo>
                  <a:lnTo>
                    <a:pt x="180339" y="317614"/>
                  </a:lnTo>
                  <a:lnTo>
                    <a:pt x="181678" y="306342"/>
                  </a:lnTo>
                  <a:lnTo>
                    <a:pt x="183017" y="293743"/>
                  </a:lnTo>
                  <a:lnTo>
                    <a:pt x="184133" y="282250"/>
                  </a:lnTo>
                  <a:lnTo>
                    <a:pt x="185473" y="271641"/>
                  </a:lnTo>
                  <a:lnTo>
                    <a:pt x="186812" y="264126"/>
                  </a:lnTo>
                  <a:lnTo>
                    <a:pt x="188151" y="263021"/>
                  </a:lnTo>
                  <a:lnTo>
                    <a:pt x="189267" y="263905"/>
                  </a:lnTo>
                  <a:lnTo>
                    <a:pt x="190606" y="263684"/>
                  </a:lnTo>
                  <a:lnTo>
                    <a:pt x="191945" y="265231"/>
                  </a:lnTo>
                  <a:lnTo>
                    <a:pt x="193284" y="270094"/>
                  </a:lnTo>
                  <a:lnTo>
                    <a:pt x="194400" y="274514"/>
                  </a:lnTo>
                  <a:lnTo>
                    <a:pt x="195739" y="272083"/>
                  </a:lnTo>
                  <a:lnTo>
                    <a:pt x="197079" y="265894"/>
                  </a:lnTo>
                  <a:lnTo>
                    <a:pt x="198418" y="259926"/>
                  </a:lnTo>
                  <a:lnTo>
                    <a:pt x="199534" y="259263"/>
                  </a:lnTo>
                  <a:lnTo>
                    <a:pt x="200873" y="262358"/>
                  </a:lnTo>
                  <a:lnTo>
                    <a:pt x="202212" y="266115"/>
                  </a:lnTo>
                  <a:lnTo>
                    <a:pt x="203551" y="272083"/>
                  </a:lnTo>
                  <a:lnTo>
                    <a:pt x="204890" y="283576"/>
                  </a:lnTo>
                  <a:lnTo>
                    <a:pt x="206006" y="300374"/>
                  </a:lnTo>
                  <a:lnTo>
                    <a:pt x="207345" y="318719"/>
                  </a:lnTo>
                  <a:lnTo>
                    <a:pt x="208685" y="335738"/>
                  </a:lnTo>
                  <a:lnTo>
                    <a:pt x="210024" y="348779"/>
                  </a:lnTo>
                  <a:lnTo>
                    <a:pt x="211140" y="356957"/>
                  </a:lnTo>
                  <a:lnTo>
                    <a:pt x="212479" y="361819"/>
                  </a:lnTo>
                  <a:lnTo>
                    <a:pt x="213818" y="368671"/>
                  </a:lnTo>
                  <a:lnTo>
                    <a:pt x="215157" y="377512"/>
                  </a:lnTo>
                  <a:lnTo>
                    <a:pt x="216273" y="386132"/>
                  </a:lnTo>
                  <a:lnTo>
                    <a:pt x="217612" y="393426"/>
                  </a:lnTo>
                  <a:lnTo>
                    <a:pt x="218951" y="397846"/>
                  </a:lnTo>
                  <a:lnTo>
                    <a:pt x="220290" y="400941"/>
                  </a:lnTo>
                  <a:lnTo>
                    <a:pt x="221406" y="399615"/>
                  </a:lnTo>
                  <a:lnTo>
                    <a:pt x="222746" y="397183"/>
                  </a:lnTo>
                  <a:lnTo>
                    <a:pt x="224085" y="391216"/>
                  </a:lnTo>
                  <a:lnTo>
                    <a:pt x="225424" y="384364"/>
                  </a:lnTo>
                  <a:lnTo>
                    <a:pt x="226540" y="377954"/>
                  </a:lnTo>
                  <a:lnTo>
                    <a:pt x="227879" y="374418"/>
                  </a:lnTo>
                  <a:lnTo>
                    <a:pt x="229218" y="371102"/>
                  </a:lnTo>
                  <a:lnTo>
                    <a:pt x="230557" y="365356"/>
                  </a:lnTo>
                  <a:lnTo>
                    <a:pt x="231673" y="358062"/>
                  </a:lnTo>
                  <a:lnTo>
                    <a:pt x="233012" y="349442"/>
                  </a:lnTo>
                  <a:lnTo>
                    <a:pt x="234352" y="340822"/>
                  </a:lnTo>
                  <a:lnTo>
                    <a:pt x="235691" y="329550"/>
                  </a:lnTo>
                  <a:lnTo>
                    <a:pt x="237030" y="314299"/>
                  </a:lnTo>
                  <a:lnTo>
                    <a:pt x="238146" y="297943"/>
                  </a:lnTo>
                  <a:lnTo>
                    <a:pt x="239485" y="283576"/>
                  </a:lnTo>
                  <a:lnTo>
                    <a:pt x="240824" y="273188"/>
                  </a:lnTo>
                  <a:lnTo>
                    <a:pt x="242163" y="267883"/>
                  </a:lnTo>
                  <a:lnTo>
                    <a:pt x="243279" y="267883"/>
                  </a:lnTo>
                  <a:lnTo>
                    <a:pt x="244618" y="272525"/>
                  </a:lnTo>
                  <a:lnTo>
                    <a:pt x="245958" y="280703"/>
                  </a:lnTo>
                  <a:lnTo>
                    <a:pt x="247297" y="290207"/>
                  </a:lnTo>
                  <a:lnTo>
                    <a:pt x="248413" y="298606"/>
                  </a:lnTo>
                  <a:lnTo>
                    <a:pt x="249752" y="306784"/>
                  </a:lnTo>
                  <a:lnTo>
                    <a:pt x="251091" y="314078"/>
                  </a:lnTo>
                  <a:lnTo>
                    <a:pt x="252430" y="320708"/>
                  </a:lnTo>
                  <a:lnTo>
                    <a:pt x="253546" y="327781"/>
                  </a:lnTo>
                  <a:lnTo>
                    <a:pt x="254885" y="335738"/>
                  </a:lnTo>
                  <a:lnTo>
                    <a:pt x="256224" y="343474"/>
                  </a:lnTo>
                  <a:lnTo>
                    <a:pt x="257564" y="352094"/>
                  </a:lnTo>
                  <a:lnTo>
                    <a:pt x="258680" y="361156"/>
                  </a:lnTo>
                  <a:lnTo>
                    <a:pt x="260019" y="367345"/>
                  </a:lnTo>
                  <a:lnTo>
                    <a:pt x="261358" y="369555"/>
                  </a:lnTo>
                  <a:lnTo>
                    <a:pt x="262697" y="369334"/>
                  </a:lnTo>
                  <a:lnTo>
                    <a:pt x="264036" y="369334"/>
                  </a:lnTo>
                  <a:lnTo>
                    <a:pt x="265152" y="369997"/>
                  </a:lnTo>
                  <a:lnTo>
                    <a:pt x="266491" y="369997"/>
                  </a:lnTo>
                  <a:lnTo>
                    <a:pt x="267830" y="367566"/>
                  </a:lnTo>
                  <a:lnTo>
                    <a:pt x="269170" y="360714"/>
                  </a:lnTo>
                  <a:lnTo>
                    <a:pt x="270286" y="352094"/>
                  </a:lnTo>
                  <a:lnTo>
                    <a:pt x="271625" y="342590"/>
                  </a:lnTo>
                  <a:lnTo>
                    <a:pt x="272964" y="333307"/>
                  </a:lnTo>
                  <a:lnTo>
                    <a:pt x="274303" y="326455"/>
                  </a:lnTo>
                  <a:lnTo>
                    <a:pt x="275419" y="320708"/>
                  </a:lnTo>
                  <a:lnTo>
                    <a:pt x="276758" y="317835"/>
                  </a:lnTo>
                  <a:lnTo>
                    <a:pt x="278097" y="317172"/>
                  </a:lnTo>
                  <a:lnTo>
                    <a:pt x="279436" y="315625"/>
                  </a:lnTo>
                  <a:lnTo>
                    <a:pt x="280552" y="312088"/>
                  </a:lnTo>
                  <a:lnTo>
                    <a:pt x="281891" y="305900"/>
                  </a:lnTo>
                  <a:lnTo>
                    <a:pt x="283231" y="298606"/>
                  </a:lnTo>
                  <a:lnTo>
                    <a:pt x="284570" y="292417"/>
                  </a:lnTo>
                  <a:lnTo>
                    <a:pt x="285686" y="289765"/>
                  </a:lnTo>
                  <a:lnTo>
                    <a:pt x="287025" y="290870"/>
                  </a:lnTo>
                  <a:lnTo>
                    <a:pt x="288364" y="294185"/>
                  </a:lnTo>
                  <a:lnTo>
                    <a:pt x="289703" y="301258"/>
                  </a:lnTo>
                  <a:lnTo>
                    <a:pt x="291042" y="308331"/>
                  </a:lnTo>
                  <a:lnTo>
                    <a:pt x="292158" y="314741"/>
                  </a:lnTo>
                  <a:lnTo>
                    <a:pt x="293497" y="320708"/>
                  </a:lnTo>
                  <a:lnTo>
                    <a:pt x="294837" y="326455"/>
                  </a:lnTo>
                  <a:lnTo>
                    <a:pt x="296176" y="333086"/>
                  </a:lnTo>
                  <a:lnTo>
                    <a:pt x="297292" y="338391"/>
                  </a:lnTo>
                  <a:lnTo>
                    <a:pt x="298631" y="342811"/>
                  </a:lnTo>
                  <a:lnTo>
                    <a:pt x="299970" y="347232"/>
                  </a:lnTo>
                  <a:lnTo>
                    <a:pt x="301309" y="350547"/>
                  </a:lnTo>
                  <a:lnTo>
                    <a:pt x="302425" y="352094"/>
                  </a:lnTo>
                  <a:lnTo>
                    <a:pt x="303764" y="354304"/>
                  </a:lnTo>
                  <a:lnTo>
                    <a:pt x="305103" y="357178"/>
                  </a:lnTo>
                  <a:lnTo>
                    <a:pt x="306443" y="358946"/>
                  </a:lnTo>
                  <a:lnTo>
                    <a:pt x="307559" y="359167"/>
                  </a:lnTo>
                  <a:lnTo>
                    <a:pt x="308898" y="359609"/>
                  </a:lnTo>
                  <a:lnTo>
                    <a:pt x="310237" y="362040"/>
                  </a:lnTo>
                  <a:lnTo>
                    <a:pt x="311576" y="365577"/>
                  </a:lnTo>
                  <a:lnTo>
                    <a:pt x="312692" y="368450"/>
                  </a:lnTo>
                  <a:lnTo>
                    <a:pt x="314031" y="371544"/>
                  </a:lnTo>
                  <a:lnTo>
                    <a:pt x="315370" y="373755"/>
                  </a:lnTo>
                  <a:lnTo>
                    <a:pt x="316709" y="374418"/>
                  </a:lnTo>
                  <a:lnTo>
                    <a:pt x="317825" y="373976"/>
                  </a:lnTo>
                  <a:lnTo>
                    <a:pt x="319165" y="371323"/>
                  </a:lnTo>
                  <a:lnTo>
                    <a:pt x="320504" y="366903"/>
                  </a:lnTo>
                  <a:lnTo>
                    <a:pt x="321843" y="360935"/>
                  </a:lnTo>
                  <a:lnTo>
                    <a:pt x="323182" y="354525"/>
                  </a:lnTo>
                  <a:lnTo>
                    <a:pt x="324298" y="349221"/>
                  </a:lnTo>
                  <a:lnTo>
                    <a:pt x="325637" y="345684"/>
                  </a:lnTo>
                  <a:lnTo>
                    <a:pt x="326976" y="342811"/>
                  </a:lnTo>
                  <a:lnTo>
                    <a:pt x="328315" y="338833"/>
                  </a:lnTo>
                  <a:lnTo>
                    <a:pt x="329431" y="335738"/>
                  </a:lnTo>
                  <a:lnTo>
                    <a:pt x="330771" y="332865"/>
                  </a:lnTo>
                  <a:lnTo>
                    <a:pt x="332110" y="330655"/>
                  </a:lnTo>
                  <a:lnTo>
                    <a:pt x="333449" y="329992"/>
                  </a:lnTo>
                  <a:lnTo>
                    <a:pt x="334565" y="327560"/>
                  </a:lnTo>
                  <a:lnTo>
                    <a:pt x="335904" y="322256"/>
                  </a:lnTo>
                  <a:lnTo>
                    <a:pt x="337243" y="314962"/>
                  </a:lnTo>
                  <a:lnTo>
                    <a:pt x="338582" y="306784"/>
                  </a:lnTo>
                  <a:lnTo>
                    <a:pt x="339698" y="299048"/>
                  </a:lnTo>
                  <a:lnTo>
                    <a:pt x="341037" y="294848"/>
                  </a:lnTo>
                  <a:lnTo>
                    <a:pt x="342377" y="291312"/>
                  </a:lnTo>
                  <a:lnTo>
                    <a:pt x="343716" y="287555"/>
                  </a:lnTo>
                  <a:lnTo>
                    <a:pt x="344832" y="285123"/>
                  </a:lnTo>
                  <a:lnTo>
                    <a:pt x="346171" y="283134"/>
                  </a:lnTo>
                  <a:lnTo>
                    <a:pt x="347510" y="282913"/>
                  </a:lnTo>
                  <a:lnTo>
                    <a:pt x="348849" y="283797"/>
                  </a:lnTo>
                  <a:lnTo>
                    <a:pt x="350188" y="282029"/>
                  </a:lnTo>
                  <a:lnTo>
                    <a:pt x="351304" y="283576"/>
                  </a:lnTo>
                  <a:lnTo>
                    <a:pt x="352643" y="288439"/>
                  </a:lnTo>
                  <a:lnTo>
                    <a:pt x="353982" y="291533"/>
                  </a:lnTo>
                  <a:lnTo>
                    <a:pt x="355322" y="291533"/>
                  </a:lnTo>
                  <a:lnTo>
                    <a:pt x="356438" y="289986"/>
                  </a:lnTo>
                  <a:lnTo>
                    <a:pt x="357777" y="288881"/>
                  </a:lnTo>
                  <a:lnTo>
                    <a:pt x="359116" y="289102"/>
                  </a:lnTo>
                  <a:lnTo>
                    <a:pt x="360455" y="292417"/>
                  </a:lnTo>
                  <a:lnTo>
                    <a:pt x="361571" y="301921"/>
                  </a:lnTo>
                  <a:lnTo>
                    <a:pt x="362910" y="312088"/>
                  </a:lnTo>
                  <a:lnTo>
                    <a:pt x="364249" y="325792"/>
                  </a:lnTo>
                  <a:lnTo>
                    <a:pt x="365588" y="342590"/>
                  </a:lnTo>
                  <a:lnTo>
                    <a:pt x="366704" y="358283"/>
                  </a:lnTo>
                  <a:lnTo>
                    <a:pt x="368044" y="368892"/>
                  </a:lnTo>
                  <a:lnTo>
                    <a:pt x="369383" y="376407"/>
                  </a:lnTo>
                  <a:lnTo>
                    <a:pt x="370722" y="383922"/>
                  </a:lnTo>
                  <a:lnTo>
                    <a:pt x="371838" y="390553"/>
                  </a:lnTo>
                  <a:lnTo>
                    <a:pt x="373177" y="396520"/>
                  </a:lnTo>
                  <a:lnTo>
                    <a:pt x="374516" y="402046"/>
                  </a:lnTo>
                  <a:lnTo>
                    <a:pt x="375855" y="407130"/>
                  </a:lnTo>
                  <a:lnTo>
                    <a:pt x="377194" y="412655"/>
                  </a:lnTo>
                  <a:lnTo>
                    <a:pt x="378310" y="416634"/>
                  </a:lnTo>
                  <a:lnTo>
                    <a:pt x="379650" y="420391"/>
                  </a:lnTo>
                  <a:lnTo>
                    <a:pt x="380989" y="424149"/>
                  </a:lnTo>
                  <a:lnTo>
                    <a:pt x="382328" y="426138"/>
                  </a:lnTo>
                  <a:lnTo>
                    <a:pt x="383444" y="427685"/>
                  </a:lnTo>
                  <a:lnTo>
                    <a:pt x="384783" y="428790"/>
                  </a:lnTo>
                  <a:lnTo>
                    <a:pt x="386122" y="428569"/>
                  </a:lnTo>
                  <a:lnTo>
                    <a:pt x="387461" y="426801"/>
                  </a:lnTo>
                  <a:lnTo>
                    <a:pt x="388577" y="424370"/>
                  </a:lnTo>
                  <a:lnTo>
                    <a:pt x="389916" y="421938"/>
                  </a:lnTo>
                  <a:lnTo>
                    <a:pt x="391256" y="419507"/>
                  </a:lnTo>
                  <a:lnTo>
                    <a:pt x="392595" y="416413"/>
                  </a:lnTo>
                  <a:lnTo>
                    <a:pt x="393711" y="412876"/>
                  </a:lnTo>
                  <a:lnTo>
                    <a:pt x="395050" y="409340"/>
                  </a:lnTo>
                  <a:lnTo>
                    <a:pt x="396389" y="407130"/>
                  </a:lnTo>
                  <a:lnTo>
                    <a:pt x="397728" y="404035"/>
                  </a:lnTo>
                  <a:lnTo>
                    <a:pt x="398844" y="399394"/>
                  </a:lnTo>
                  <a:lnTo>
                    <a:pt x="400183" y="393426"/>
                  </a:lnTo>
                  <a:lnTo>
                    <a:pt x="401522" y="387458"/>
                  </a:lnTo>
                  <a:lnTo>
                    <a:pt x="402862" y="382154"/>
                  </a:lnTo>
                  <a:lnTo>
                    <a:pt x="403977" y="375302"/>
                  </a:lnTo>
                  <a:lnTo>
                    <a:pt x="405317" y="365577"/>
                  </a:lnTo>
                  <a:lnTo>
                    <a:pt x="406656" y="356957"/>
                  </a:lnTo>
                  <a:lnTo>
                    <a:pt x="407995" y="349663"/>
                  </a:lnTo>
                  <a:lnTo>
                    <a:pt x="409334" y="342811"/>
                  </a:lnTo>
                  <a:lnTo>
                    <a:pt x="410450" y="335738"/>
                  </a:lnTo>
                  <a:lnTo>
                    <a:pt x="411789" y="329107"/>
                  </a:lnTo>
                  <a:lnTo>
                    <a:pt x="413128" y="324466"/>
                  </a:lnTo>
                  <a:lnTo>
                    <a:pt x="414468" y="322477"/>
                  </a:lnTo>
                  <a:lnTo>
                    <a:pt x="415583" y="324024"/>
                  </a:lnTo>
                  <a:lnTo>
                    <a:pt x="416923" y="327339"/>
                  </a:lnTo>
                  <a:lnTo>
                    <a:pt x="418262" y="332202"/>
                  </a:lnTo>
                  <a:lnTo>
                    <a:pt x="419601" y="339496"/>
                  </a:lnTo>
                  <a:lnTo>
                    <a:pt x="420717" y="348116"/>
                  </a:lnTo>
                  <a:lnTo>
                    <a:pt x="422056" y="356736"/>
                  </a:lnTo>
                  <a:lnTo>
                    <a:pt x="423395" y="364693"/>
                  </a:lnTo>
                  <a:lnTo>
                    <a:pt x="424734" y="371102"/>
                  </a:lnTo>
                  <a:lnTo>
                    <a:pt x="425850" y="377512"/>
                  </a:lnTo>
                  <a:lnTo>
                    <a:pt x="427189" y="381933"/>
                  </a:lnTo>
                  <a:lnTo>
                    <a:pt x="428529" y="385469"/>
                  </a:lnTo>
                  <a:lnTo>
                    <a:pt x="429868" y="388121"/>
                  </a:lnTo>
                  <a:lnTo>
                    <a:pt x="430984" y="389447"/>
                  </a:lnTo>
                  <a:lnTo>
                    <a:pt x="432323" y="387016"/>
                  </a:lnTo>
                  <a:lnTo>
                    <a:pt x="433662" y="381270"/>
                  </a:lnTo>
                  <a:lnTo>
                    <a:pt x="435001" y="376407"/>
                  </a:lnTo>
                  <a:lnTo>
                    <a:pt x="436340" y="372650"/>
                  </a:lnTo>
                  <a:lnTo>
                    <a:pt x="437456" y="367345"/>
                  </a:lnTo>
                  <a:lnTo>
                    <a:pt x="438795" y="360935"/>
                  </a:lnTo>
                  <a:lnTo>
                    <a:pt x="440135" y="355631"/>
                  </a:lnTo>
                  <a:lnTo>
                    <a:pt x="441474" y="354525"/>
                  </a:lnTo>
                  <a:lnTo>
                    <a:pt x="442590" y="352757"/>
                  </a:lnTo>
                  <a:lnTo>
                    <a:pt x="443929" y="348116"/>
                  </a:lnTo>
                  <a:lnTo>
                    <a:pt x="445268" y="344137"/>
                  </a:lnTo>
                  <a:lnTo>
                    <a:pt x="446607" y="341485"/>
                  </a:lnTo>
                  <a:lnTo>
                    <a:pt x="447723" y="339938"/>
                  </a:lnTo>
                  <a:lnTo>
                    <a:pt x="449062" y="340601"/>
                  </a:lnTo>
                  <a:lnTo>
                    <a:pt x="450401" y="343032"/>
                  </a:lnTo>
                  <a:lnTo>
                    <a:pt x="451741" y="346126"/>
                  </a:lnTo>
                  <a:lnTo>
                    <a:pt x="452857" y="353199"/>
                  </a:lnTo>
                  <a:lnTo>
                    <a:pt x="454196" y="361819"/>
                  </a:lnTo>
                  <a:lnTo>
                    <a:pt x="455535" y="369555"/>
                  </a:lnTo>
                  <a:lnTo>
                    <a:pt x="456874" y="376849"/>
                  </a:lnTo>
                  <a:lnTo>
                    <a:pt x="457990" y="382596"/>
                  </a:lnTo>
                  <a:lnTo>
                    <a:pt x="459329" y="385027"/>
                  </a:lnTo>
                  <a:lnTo>
                    <a:pt x="460668" y="384806"/>
                  </a:lnTo>
                  <a:lnTo>
                    <a:pt x="462007" y="384585"/>
                  </a:lnTo>
                  <a:lnTo>
                    <a:pt x="463347" y="386132"/>
                  </a:lnTo>
                  <a:lnTo>
                    <a:pt x="464463" y="389226"/>
                  </a:lnTo>
                  <a:lnTo>
                    <a:pt x="465802" y="392984"/>
                  </a:lnTo>
                  <a:lnTo>
                    <a:pt x="467141" y="396520"/>
                  </a:lnTo>
                  <a:lnTo>
                    <a:pt x="468480" y="399394"/>
                  </a:lnTo>
                  <a:lnTo>
                    <a:pt x="469596" y="401383"/>
                  </a:lnTo>
                  <a:lnTo>
                    <a:pt x="470935" y="402930"/>
                  </a:lnTo>
                  <a:lnTo>
                    <a:pt x="472274" y="402709"/>
                  </a:lnTo>
                  <a:lnTo>
                    <a:pt x="473613" y="400499"/>
                  </a:lnTo>
                  <a:lnTo>
                    <a:pt x="474729" y="395857"/>
                  </a:lnTo>
                  <a:lnTo>
                    <a:pt x="476069" y="389447"/>
                  </a:lnTo>
                  <a:lnTo>
                    <a:pt x="477408" y="382817"/>
                  </a:lnTo>
                  <a:lnTo>
                    <a:pt x="478747" y="374418"/>
                  </a:lnTo>
                  <a:lnTo>
                    <a:pt x="479863" y="365798"/>
                  </a:lnTo>
                  <a:lnTo>
                    <a:pt x="481202" y="359167"/>
                  </a:lnTo>
                  <a:lnTo>
                    <a:pt x="482541" y="354525"/>
                  </a:lnTo>
                  <a:lnTo>
                    <a:pt x="483880" y="352536"/>
                  </a:lnTo>
                  <a:lnTo>
                    <a:pt x="484996" y="354525"/>
                  </a:lnTo>
                  <a:lnTo>
                    <a:pt x="486335" y="358725"/>
                  </a:lnTo>
                  <a:lnTo>
                    <a:pt x="487674" y="363145"/>
                  </a:lnTo>
                  <a:lnTo>
                    <a:pt x="489014" y="366682"/>
                  </a:lnTo>
                  <a:lnTo>
                    <a:pt x="490353" y="368671"/>
                  </a:lnTo>
                  <a:lnTo>
                    <a:pt x="491469" y="368229"/>
                  </a:lnTo>
                  <a:lnTo>
                    <a:pt x="492808" y="367566"/>
                  </a:lnTo>
                  <a:lnTo>
                    <a:pt x="494147" y="368671"/>
                  </a:lnTo>
                  <a:lnTo>
                    <a:pt x="495486" y="371765"/>
                  </a:lnTo>
                  <a:lnTo>
                    <a:pt x="496602" y="373976"/>
                  </a:lnTo>
                  <a:lnTo>
                    <a:pt x="497941" y="374860"/>
                  </a:lnTo>
                  <a:lnTo>
                    <a:pt x="499280" y="375302"/>
                  </a:lnTo>
                  <a:lnTo>
                    <a:pt x="500620" y="375965"/>
                  </a:lnTo>
                  <a:lnTo>
                    <a:pt x="501736" y="379059"/>
                  </a:lnTo>
                  <a:lnTo>
                    <a:pt x="503075" y="383480"/>
                  </a:lnTo>
                  <a:lnTo>
                    <a:pt x="504414" y="386132"/>
                  </a:lnTo>
                  <a:lnTo>
                    <a:pt x="505753" y="387016"/>
                  </a:lnTo>
                  <a:lnTo>
                    <a:pt x="506869" y="388342"/>
                  </a:lnTo>
                  <a:lnTo>
                    <a:pt x="508208" y="390111"/>
                  </a:lnTo>
                  <a:lnTo>
                    <a:pt x="509547" y="390995"/>
                  </a:lnTo>
                  <a:lnTo>
                    <a:pt x="510886" y="390553"/>
                  </a:lnTo>
                  <a:lnTo>
                    <a:pt x="512002" y="390332"/>
                  </a:lnTo>
                  <a:lnTo>
                    <a:pt x="513342" y="391879"/>
                  </a:lnTo>
                  <a:lnTo>
                    <a:pt x="514681" y="394310"/>
                  </a:lnTo>
                  <a:lnTo>
                    <a:pt x="516020" y="395857"/>
                  </a:lnTo>
                  <a:lnTo>
                    <a:pt x="517136" y="395636"/>
                  </a:lnTo>
                  <a:lnTo>
                    <a:pt x="518475" y="393647"/>
                  </a:lnTo>
                  <a:lnTo>
                    <a:pt x="519814" y="390995"/>
                  </a:lnTo>
                  <a:lnTo>
                    <a:pt x="521153" y="387900"/>
                  </a:lnTo>
                  <a:lnTo>
                    <a:pt x="522492" y="384585"/>
                  </a:lnTo>
                  <a:lnTo>
                    <a:pt x="523608" y="382375"/>
                  </a:lnTo>
                  <a:lnTo>
                    <a:pt x="524948" y="380827"/>
                  </a:lnTo>
                  <a:lnTo>
                    <a:pt x="526287" y="379280"/>
                  </a:lnTo>
                  <a:lnTo>
                    <a:pt x="527626" y="377512"/>
                  </a:lnTo>
                  <a:lnTo>
                    <a:pt x="528742" y="375965"/>
                  </a:lnTo>
                  <a:lnTo>
                    <a:pt x="530081" y="375302"/>
                  </a:lnTo>
                  <a:lnTo>
                    <a:pt x="531420" y="375302"/>
                  </a:lnTo>
                  <a:lnTo>
                    <a:pt x="532759" y="374418"/>
                  </a:lnTo>
                  <a:lnTo>
                    <a:pt x="533875" y="373092"/>
                  </a:lnTo>
                  <a:lnTo>
                    <a:pt x="535214" y="371544"/>
                  </a:lnTo>
                  <a:lnTo>
                    <a:pt x="536554" y="369997"/>
                  </a:lnTo>
                  <a:lnTo>
                    <a:pt x="537893" y="368892"/>
                  </a:lnTo>
                  <a:lnTo>
                    <a:pt x="539009" y="369334"/>
                  </a:lnTo>
                  <a:lnTo>
                    <a:pt x="540348" y="368671"/>
                  </a:lnTo>
                  <a:lnTo>
                    <a:pt x="541687" y="366682"/>
                  </a:lnTo>
                  <a:lnTo>
                    <a:pt x="543026" y="363587"/>
                  </a:lnTo>
                  <a:lnTo>
                    <a:pt x="544142" y="360714"/>
                  </a:lnTo>
                  <a:lnTo>
                    <a:pt x="545481" y="359167"/>
                  </a:lnTo>
                  <a:lnTo>
                    <a:pt x="546820" y="358504"/>
                  </a:lnTo>
                  <a:lnTo>
                    <a:pt x="548160" y="359167"/>
                  </a:lnTo>
                  <a:lnTo>
                    <a:pt x="549499" y="359388"/>
                  </a:lnTo>
                  <a:lnTo>
                    <a:pt x="550615" y="357178"/>
                  </a:lnTo>
                  <a:lnTo>
                    <a:pt x="551954" y="355188"/>
                  </a:lnTo>
                  <a:lnTo>
                    <a:pt x="553293" y="356736"/>
                  </a:lnTo>
                  <a:lnTo>
                    <a:pt x="554632" y="359167"/>
                  </a:lnTo>
                  <a:lnTo>
                    <a:pt x="555748" y="358504"/>
                  </a:lnTo>
                  <a:lnTo>
                    <a:pt x="557087" y="354083"/>
                  </a:lnTo>
                  <a:lnTo>
                    <a:pt x="558426" y="348779"/>
                  </a:lnTo>
                  <a:lnTo>
                    <a:pt x="559766" y="345021"/>
                  </a:lnTo>
                  <a:lnTo>
                    <a:pt x="560881" y="344358"/>
                  </a:lnTo>
                  <a:lnTo>
                    <a:pt x="562221" y="346568"/>
                  </a:lnTo>
                  <a:lnTo>
                    <a:pt x="563560" y="350547"/>
                  </a:lnTo>
                  <a:lnTo>
                    <a:pt x="564899" y="353862"/>
                  </a:lnTo>
                  <a:lnTo>
                    <a:pt x="566015" y="355852"/>
                  </a:lnTo>
                  <a:lnTo>
                    <a:pt x="567354" y="357399"/>
                  </a:lnTo>
                  <a:lnTo>
                    <a:pt x="568693" y="359388"/>
                  </a:lnTo>
                  <a:lnTo>
                    <a:pt x="570032" y="361598"/>
                  </a:lnTo>
                  <a:lnTo>
                    <a:pt x="571148" y="364472"/>
                  </a:lnTo>
                  <a:lnTo>
                    <a:pt x="572487" y="368229"/>
                  </a:lnTo>
                  <a:lnTo>
                    <a:pt x="573827" y="373313"/>
                  </a:lnTo>
                  <a:lnTo>
                    <a:pt x="575166" y="378396"/>
                  </a:lnTo>
                  <a:lnTo>
                    <a:pt x="576505" y="383038"/>
                  </a:lnTo>
                  <a:lnTo>
                    <a:pt x="577621" y="386353"/>
                  </a:lnTo>
                  <a:lnTo>
                    <a:pt x="578960" y="388342"/>
                  </a:lnTo>
                  <a:lnTo>
                    <a:pt x="580299" y="390332"/>
                  </a:lnTo>
                  <a:lnTo>
                    <a:pt x="581638" y="391658"/>
                  </a:lnTo>
                  <a:lnTo>
                    <a:pt x="582754" y="391879"/>
                  </a:lnTo>
                  <a:lnTo>
                    <a:pt x="584093" y="391437"/>
                  </a:lnTo>
                  <a:lnTo>
                    <a:pt x="585433" y="392100"/>
                  </a:lnTo>
                  <a:lnTo>
                    <a:pt x="586772" y="393647"/>
                  </a:lnTo>
                  <a:lnTo>
                    <a:pt x="587888" y="395857"/>
                  </a:lnTo>
                  <a:lnTo>
                    <a:pt x="589227" y="398067"/>
                  </a:lnTo>
                  <a:lnTo>
                    <a:pt x="590566" y="398731"/>
                  </a:lnTo>
                  <a:lnTo>
                    <a:pt x="591905" y="396741"/>
                  </a:lnTo>
                  <a:lnTo>
                    <a:pt x="593021" y="391658"/>
                  </a:lnTo>
                  <a:lnTo>
                    <a:pt x="594360" y="384364"/>
                  </a:lnTo>
                  <a:lnTo>
                    <a:pt x="595699" y="374418"/>
                  </a:lnTo>
                  <a:lnTo>
                    <a:pt x="597039" y="362482"/>
                  </a:lnTo>
                  <a:lnTo>
                    <a:pt x="598155" y="351210"/>
                  </a:lnTo>
                  <a:lnTo>
                    <a:pt x="599494" y="342369"/>
                  </a:lnTo>
                  <a:lnTo>
                    <a:pt x="600833" y="335296"/>
                  </a:lnTo>
                  <a:lnTo>
                    <a:pt x="602172" y="329328"/>
                  </a:lnTo>
                  <a:lnTo>
                    <a:pt x="603288" y="322919"/>
                  </a:lnTo>
                  <a:lnTo>
                    <a:pt x="604627" y="315625"/>
                  </a:lnTo>
                  <a:lnTo>
                    <a:pt x="605966" y="307447"/>
                  </a:lnTo>
                  <a:lnTo>
                    <a:pt x="607305" y="300374"/>
                  </a:lnTo>
                  <a:lnTo>
                    <a:pt x="608645" y="295733"/>
                  </a:lnTo>
                  <a:lnTo>
                    <a:pt x="609761" y="293522"/>
                  </a:lnTo>
                  <a:lnTo>
                    <a:pt x="611100" y="290207"/>
                  </a:lnTo>
                  <a:lnTo>
                    <a:pt x="612439" y="285565"/>
                  </a:lnTo>
                  <a:lnTo>
                    <a:pt x="613778" y="281808"/>
                  </a:lnTo>
                  <a:lnTo>
                    <a:pt x="614894" y="280261"/>
                  </a:lnTo>
                  <a:lnTo>
                    <a:pt x="616233" y="281808"/>
                  </a:lnTo>
                  <a:lnTo>
                    <a:pt x="617572" y="285786"/>
                  </a:lnTo>
                  <a:lnTo>
                    <a:pt x="618911" y="289765"/>
                  </a:lnTo>
                  <a:lnTo>
                    <a:pt x="620027" y="294185"/>
                  </a:lnTo>
                  <a:lnTo>
                    <a:pt x="621367" y="299932"/>
                  </a:lnTo>
                  <a:lnTo>
                    <a:pt x="622706" y="308552"/>
                  </a:lnTo>
                  <a:lnTo>
                    <a:pt x="624045" y="319824"/>
                  </a:lnTo>
                  <a:lnTo>
                    <a:pt x="625161" y="332202"/>
                  </a:lnTo>
                  <a:lnTo>
                    <a:pt x="626500" y="344800"/>
                  </a:lnTo>
                  <a:lnTo>
                    <a:pt x="627839" y="356515"/>
                  </a:lnTo>
                  <a:lnTo>
                    <a:pt x="629178" y="366903"/>
                  </a:lnTo>
                  <a:lnTo>
                    <a:pt x="630294" y="377291"/>
                  </a:lnTo>
                  <a:lnTo>
                    <a:pt x="631633" y="387900"/>
                  </a:lnTo>
                  <a:lnTo>
                    <a:pt x="632972" y="396299"/>
                  </a:lnTo>
                  <a:lnTo>
                    <a:pt x="634312" y="401604"/>
                  </a:lnTo>
                  <a:lnTo>
                    <a:pt x="635651" y="403593"/>
                  </a:lnTo>
                  <a:lnTo>
                    <a:pt x="636767" y="403372"/>
                  </a:lnTo>
                  <a:lnTo>
                    <a:pt x="638106" y="402709"/>
                  </a:lnTo>
                  <a:lnTo>
                    <a:pt x="639445" y="401604"/>
                  </a:lnTo>
                  <a:lnTo>
                    <a:pt x="640784" y="400499"/>
                  </a:lnTo>
                  <a:lnTo>
                    <a:pt x="641900" y="399394"/>
                  </a:lnTo>
                  <a:lnTo>
                    <a:pt x="643239" y="400278"/>
                  </a:lnTo>
                  <a:lnTo>
                    <a:pt x="644578" y="405803"/>
                  </a:lnTo>
                  <a:lnTo>
                    <a:pt x="645918" y="413760"/>
                  </a:lnTo>
                  <a:lnTo>
                    <a:pt x="647034" y="421938"/>
                  </a:lnTo>
                  <a:lnTo>
                    <a:pt x="648373" y="428569"/>
                  </a:lnTo>
                  <a:lnTo>
                    <a:pt x="649712" y="433432"/>
                  </a:lnTo>
                  <a:lnTo>
                    <a:pt x="651051" y="436084"/>
                  </a:lnTo>
                  <a:lnTo>
                    <a:pt x="652167" y="437410"/>
                  </a:lnTo>
                  <a:lnTo>
                    <a:pt x="653506" y="438073"/>
                  </a:lnTo>
                  <a:lnTo>
                    <a:pt x="654845" y="438073"/>
                  </a:lnTo>
                  <a:lnTo>
                    <a:pt x="656184" y="437410"/>
                  </a:lnTo>
                  <a:lnTo>
                    <a:pt x="657300" y="435863"/>
                  </a:lnTo>
                  <a:lnTo>
                    <a:pt x="658640" y="431442"/>
                  </a:lnTo>
                  <a:lnTo>
                    <a:pt x="659979" y="424591"/>
                  </a:lnTo>
                  <a:lnTo>
                    <a:pt x="661318" y="417518"/>
                  </a:lnTo>
                  <a:lnTo>
                    <a:pt x="662657" y="411329"/>
                  </a:lnTo>
                  <a:lnTo>
                    <a:pt x="663773" y="407130"/>
                  </a:lnTo>
                  <a:lnTo>
                    <a:pt x="665112" y="405361"/>
                  </a:lnTo>
                  <a:lnTo>
                    <a:pt x="666451" y="406245"/>
                  </a:lnTo>
                  <a:lnTo>
                    <a:pt x="667790" y="408235"/>
                  </a:lnTo>
                  <a:lnTo>
                    <a:pt x="668906" y="409782"/>
                  </a:lnTo>
                  <a:lnTo>
                    <a:pt x="670246" y="409340"/>
                  </a:lnTo>
                  <a:lnTo>
                    <a:pt x="671585" y="406688"/>
                  </a:lnTo>
                  <a:lnTo>
                    <a:pt x="672924" y="402267"/>
                  </a:lnTo>
                  <a:lnTo>
                    <a:pt x="674040" y="396741"/>
                  </a:lnTo>
                  <a:lnTo>
                    <a:pt x="675379" y="390332"/>
                  </a:lnTo>
                  <a:lnTo>
                    <a:pt x="676718" y="385911"/>
                  </a:lnTo>
                  <a:lnTo>
                    <a:pt x="678057" y="384364"/>
                  </a:lnTo>
                  <a:lnTo>
                    <a:pt x="679173" y="384806"/>
                  </a:lnTo>
                  <a:lnTo>
                    <a:pt x="680512" y="386132"/>
                  </a:lnTo>
                  <a:lnTo>
                    <a:pt x="681852" y="388121"/>
                  </a:lnTo>
                  <a:lnTo>
                    <a:pt x="683191" y="391216"/>
                  </a:lnTo>
                  <a:lnTo>
                    <a:pt x="684307" y="394752"/>
                  </a:lnTo>
                  <a:lnTo>
                    <a:pt x="685646" y="398510"/>
                  </a:lnTo>
                  <a:lnTo>
                    <a:pt x="686985" y="401825"/>
                  </a:lnTo>
                  <a:lnTo>
                    <a:pt x="688324" y="404256"/>
                  </a:lnTo>
                  <a:lnTo>
                    <a:pt x="689440" y="405361"/>
                  </a:lnTo>
                  <a:lnTo>
                    <a:pt x="690779" y="404919"/>
                  </a:lnTo>
                  <a:lnTo>
                    <a:pt x="692118" y="403151"/>
                  </a:lnTo>
                  <a:lnTo>
                    <a:pt x="693458" y="399173"/>
                  </a:lnTo>
                  <a:lnTo>
                    <a:pt x="694797" y="392100"/>
                  </a:lnTo>
                  <a:lnTo>
                    <a:pt x="695913" y="384364"/>
                  </a:lnTo>
                  <a:lnTo>
                    <a:pt x="697252" y="378617"/>
                  </a:lnTo>
                  <a:lnTo>
                    <a:pt x="698591" y="376628"/>
                  </a:lnTo>
                  <a:lnTo>
                    <a:pt x="699930" y="379280"/>
                  </a:lnTo>
                  <a:lnTo>
                    <a:pt x="701046" y="383922"/>
                  </a:lnTo>
                  <a:lnTo>
                    <a:pt x="702385" y="387016"/>
                  </a:lnTo>
                  <a:lnTo>
                    <a:pt x="703724" y="393868"/>
                  </a:lnTo>
                  <a:lnTo>
                    <a:pt x="705064" y="403814"/>
                  </a:lnTo>
                  <a:lnTo>
                    <a:pt x="706179" y="413981"/>
                  </a:lnTo>
                  <a:lnTo>
                    <a:pt x="707519" y="424591"/>
                  </a:lnTo>
                  <a:lnTo>
                    <a:pt x="708858" y="433874"/>
                  </a:lnTo>
                  <a:lnTo>
                    <a:pt x="710197" y="440283"/>
                  </a:lnTo>
                  <a:lnTo>
                    <a:pt x="711313" y="443378"/>
                  </a:lnTo>
                  <a:lnTo>
                    <a:pt x="712652" y="443157"/>
                  </a:lnTo>
                  <a:lnTo>
                    <a:pt x="713991" y="440725"/>
                  </a:lnTo>
                  <a:lnTo>
                    <a:pt x="715330" y="436968"/>
                  </a:lnTo>
                  <a:lnTo>
                    <a:pt x="716669" y="432326"/>
                  </a:lnTo>
                  <a:lnTo>
                    <a:pt x="717785" y="426359"/>
                  </a:lnTo>
                  <a:lnTo>
                    <a:pt x="719125" y="419507"/>
                  </a:lnTo>
                  <a:lnTo>
                    <a:pt x="720464" y="412655"/>
                  </a:lnTo>
                  <a:lnTo>
                    <a:pt x="721803" y="406688"/>
                  </a:lnTo>
                  <a:lnTo>
                    <a:pt x="722919" y="402267"/>
                  </a:lnTo>
                  <a:lnTo>
                    <a:pt x="724258" y="396078"/>
                  </a:lnTo>
                  <a:lnTo>
                    <a:pt x="725597" y="387900"/>
                  </a:lnTo>
                  <a:lnTo>
                    <a:pt x="726936" y="379722"/>
                  </a:lnTo>
                  <a:lnTo>
                    <a:pt x="728052" y="372871"/>
                  </a:lnTo>
                  <a:lnTo>
                    <a:pt x="729391" y="367787"/>
                  </a:lnTo>
                  <a:lnTo>
                    <a:pt x="730731" y="364251"/>
                  </a:lnTo>
                  <a:lnTo>
                    <a:pt x="732070" y="361819"/>
                  </a:lnTo>
                  <a:lnTo>
                    <a:pt x="733186" y="359609"/>
                  </a:lnTo>
                  <a:lnTo>
                    <a:pt x="734525" y="358504"/>
                  </a:lnTo>
                  <a:lnTo>
                    <a:pt x="735864" y="356957"/>
                  </a:lnTo>
                  <a:lnTo>
                    <a:pt x="737203" y="354967"/>
                  </a:lnTo>
                  <a:lnTo>
                    <a:pt x="738319" y="352315"/>
                  </a:lnTo>
                  <a:lnTo>
                    <a:pt x="739658" y="348558"/>
                  </a:lnTo>
                  <a:lnTo>
                    <a:pt x="740997" y="344358"/>
                  </a:lnTo>
                  <a:lnTo>
                    <a:pt x="742337" y="340822"/>
                  </a:lnTo>
                  <a:lnTo>
                    <a:pt x="743452" y="339275"/>
                  </a:lnTo>
                  <a:lnTo>
                    <a:pt x="744792" y="341706"/>
                  </a:lnTo>
                  <a:lnTo>
                    <a:pt x="746131" y="347011"/>
                  </a:lnTo>
                  <a:lnTo>
                    <a:pt x="747470" y="354083"/>
                  </a:lnTo>
                  <a:lnTo>
                    <a:pt x="748809" y="360051"/>
                  </a:lnTo>
                  <a:lnTo>
                    <a:pt x="749925" y="362703"/>
                  </a:lnTo>
                  <a:lnTo>
                    <a:pt x="751264" y="363145"/>
                  </a:lnTo>
                  <a:lnTo>
                    <a:pt x="752603" y="362040"/>
                  </a:lnTo>
                  <a:lnTo>
                    <a:pt x="753943" y="359167"/>
                  </a:lnTo>
                  <a:lnTo>
                    <a:pt x="755058" y="355410"/>
                  </a:lnTo>
                  <a:lnTo>
                    <a:pt x="756398" y="352536"/>
                  </a:lnTo>
                  <a:lnTo>
                    <a:pt x="757737" y="350989"/>
                  </a:lnTo>
                  <a:lnTo>
                    <a:pt x="759076" y="351210"/>
                  </a:lnTo>
                  <a:lnTo>
                    <a:pt x="760192" y="354525"/>
                  </a:lnTo>
                  <a:lnTo>
                    <a:pt x="761531" y="360272"/>
                  </a:lnTo>
                  <a:lnTo>
                    <a:pt x="762870" y="365577"/>
                  </a:lnTo>
                  <a:lnTo>
                    <a:pt x="764209" y="368450"/>
                  </a:lnTo>
                  <a:lnTo>
                    <a:pt x="765325" y="368671"/>
                  </a:lnTo>
                  <a:lnTo>
                    <a:pt x="766664" y="367566"/>
                  </a:lnTo>
                  <a:lnTo>
                    <a:pt x="768004" y="365356"/>
                  </a:lnTo>
                  <a:lnTo>
                    <a:pt x="769343" y="362482"/>
                  </a:lnTo>
                  <a:lnTo>
                    <a:pt x="770459" y="362040"/>
                  </a:lnTo>
                  <a:lnTo>
                    <a:pt x="771798" y="364030"/>
                  </a:lnTo>
                  <a:lnTo>
                    <a:pt x="773137" y="367566"/>
                  </a:lnTo>
                  <a:lnTo>
                    <a:pt x="774476" y="372871"/>
                  </a:lnTo>
                  <a:lnTo>
                    <a:pt x="775815" y="378396"/>
                  </a:lnTo>
                  <a:lnTo>
                    <a:pt x="776931" y="381270"/>
                  </a:lnTo>
                  <a:lnTo>
                    <a:pt x="778270" y="381270"/>
                  </a:lnTo>
                  <a:lnTo>
                    <a:pt x="779610" y="379722"/>
                  </a:lnTo>
                  <a:lnTo>
                    <a:pt x="780949" y="376628"/>
                  </a:lnTo>
                  <a:lnTo>
                    <a:pt x="782065" y="373755"/>
                  </a:lnTo>
                  <a:lnTo>
                    <a:pt x="783404" y="370881"/>
                  </a:lnTo>
                  <a:lnTo>
                    <a:pt x="784743" y="368671"/>
                  </a:lnTo>
                  <a:lnTo>
                    <a:pt x="786082" y="366903"/>
                  </a:lnTo>
                  <a:lnTo>
                    <a:pt x="787198" y="364251"/>
                  </a:lnTo>
                  <a:lnTo>
                    <a:pt x="788537" y="360051"/>
                  </a:lnTo>
                  <a:lnTo>
                    <a:pt x="789876" y="352757"/>
                  </a:lnTo>
                  <a:lnTo>
                    <a:pt x="791216" y="342811"/>
                  </a:lnTo>
                  <a:lnTo>
                    <a:pt x="792332" y="330434"/>
                  </a:lnTo>
                  <a:lnTo>
                    <a:pt x="793671" y="317393"/>
                  </a:lnTo>
                  <a:lnTo>
                    <a:pt x="795010" y="303468"/>
                  </a:lnTo>
                  <a:lnTo>
                    <a:pt x="796349" y="287334"/>
                  </a:lnTo>
                  <a:lnTo>
                    <a:pt x="797465" y="272967"/>
                  </a:lnTo>
                  <a:lnTo>
                    <a:pt x="798804" y="261695"/>
                  </a:lnTo>
                  <a:lnTo>
                    <a:pt x="800143" y="253296"/>
                  </a:lnTo>
                  <a:lnTo>
                    <a:pt x="801482" y="247991"/>
                  </a:lnTo>
                  <a:lnTo>
                    <a:pt x="802822" y="245118"/>
                  </a:lnTo>
                  <a:lnTo>
                    <a:pt x="803938" y="242686"/>
                  </a:lnTo>
                  <a:lnTo>
                    <a:pt x="805277" y="240697"/>
                  </a:lnTo>
                  <a:lnTo>
                    <a:pt x="806616" y="240255"/>
                  </a:lnTo>
                  <a:lnTo>
                    <a:pt x="807955" y="241802"/>
                  </a:lnTo>
                  <a:lnTo>
                    <a:pt x="809071" y="244012"/>
                  </a:lnTo>
                  <a:lnTo>
                    <a:pt x="810410" y="246002"/>
                  </a:lnTo>
                  <a:lnTo>
                    <a:pt x="811749" y="248433"/>
                  </a:lnTo>
                  <a:lnTo>
                    <a:pt x="813088" y="251306"/>
                  </a:lnTo>
                  <a:lnTo>
                    <a:pt x="814204" y="255064"/>
                  </a:lnTo>
                  <a:lnTo>
                    <a:pt x="815544" y="260147"/>
                  </a:lnTo>
                  <a:lnTo>
                    <a:pt x="816883" y="266115"/>
                  </a:lnTo>
                  <a:lnTo>
                    <a:pt x="818222" y="270978"/>
                  </a:lnTo>
                  <a:lnTo>
                    <a:pt x="819338" y="273630"/>
                  </a:lnTo>
                  <a:lnTo>
                    <a:pt x="820677" y="275840"/>
                  </a:lnTo>
                  <a:lnTo>
                    <a:pt x="822016" y="279598"/>
                  </a:lnTo>
                  <a:lnTo>
                    <a:pt x="823355" y="283797"/>
                  </a:lnTo>
                  <a:lnTo>
                    <a:pt x="824471" y="288439"/>
                  </a:lnTo>
                  <a:lnTo>
                    <a:pt x="825810" y="292417"/>
                  </a:lnTo>
                  <a:lnTo>
                    <a:pt x="827149" y="295069"/>
                  </a:lnTo>
                  <a:lnTo>
                    <a:pt x="828489" y="295954"/>
                  </a:lnTo>
                  <a:lnTo>
                    <a:pt x="829605" y="293743"/>
                  </a:lnTo>
                  <a:lnTo>
                    <a:pt x="830944" y="289323"/>
                  </a:lnTo>
                  <a:lnTo>
                    <a:pt x="832283" y="283576"/>
                  </a:lnTo>
                  <a:lnTo>
                    <a:pt x="833622" y="277166"/>
                  </a:lnTo>
                  <a:lnTo>
                    <a:pt x="834961" y="270536"/>
                  </a:lnTo>
                  <a:lnTo>
                    <a:pt x="836077" y="263684"/>
                  </a:lnTo>
                  <a:lnTo>
                    <a:pt x="837416" y="256611"/>
                  </a:lnTo>
                  <a:lnTo>
                    <a:pt x="838755" y="248433"/>
                  </a:lnTo>
                  <a:lnTo>
                    <a:pt x="840095" y="239150"/>
                  </a:lnTo>
                  <a:lnTo>
                    <a:pt x="841211" y="229425"/>
                  </a:lnTo>
                  <a:lnTo>
                    <a:pt x="842550" y="219700"/>
                  </a:lnTo>
                  <a:lnTo>
                    <a:pt x="843889" y="209532"/>
                  </a:lnTo>
                  <a:lnTo>
                    <a:pt x="845228" y="198702"/>
                  </a:lnTo>
                  <a:lnTo>
                    <a:pt x="846344" y="187651"/>
                  </a:lnTo>
                  <a:lnTo>
                    <a:pt x="847683" y="178368"/>
                  </a:lnTo>
                  <a:lnTo>
                    <a:pt x="849022" y="173284"/>
                  </a:lnTo>
                  <a:lnTo>
                    <a:pt x="850361" y="172179"/>
                  </a:lnTo>
                  <a:lnTo>
                    <a:pt x="851477" y="173947"/>
                  </a:lnTo>
                  <a:lnTo>
                    <a:pt x="852817" y="179915"/>
                  </a:lnTo>
                  <a:lnTo>
                    <a:pt x="854156" y="188093"/>
                  </a:lnTo>
                  <a:lnTo>
                    <a:pt x="855495" y="196713"/>
                  </a:lnTo>
                  <a:lnTo>
                    <a:pt x="856611" y="205333"/>
                  </a:lnTo>
                  <a:lnTo>
                    <a:pt x="857950" y="214395"/>
                  </a:lnTo>
                  <a:lnTo>
                    <a:pt x="859289" y="224341"/>
                  </a:lnTo>
                  <a:lnTo>
                    <a:pt x="860628" y="231635"/>
                  </a:lnTo>
                  <a:lnTo>
                    <a:pt x="861967" y="236719"/>
                  </a:lnTo>
                  <a:lnTo>
                    <a:pt x="863083" y="239371"/>
                  </a:lnTo>
                  <a:lnTo>
                    <a:pt x="864423" y="239371"/>
                  </a:lnTo>
                  <a:lnTo>
                    <a:pt x="865762" y="237161"/>
                  </a:lnTo>
                  <a:lnTo>
                    <a:pt x="867101" y="233403"/>
                  </a:lnTo>
                  <a:lnTo>
                    <a:pt x="868217" y="228762"/>
                  </a:lnTo>
                  <a:lnTo>
                    <a:pt x="869556" y="222794"/>
                  </a:lnTo>
                  <a:lnTo>
                    <a:pt x="870895" y="215279"/>
                  </a:lnTo>
                  <a:lnTo>
                    <a:pt x="872234" y="207543"/>
                  </a:lnTo>
                  <a:lnTo>
                    <a:pt x="873350" y="201797"/>
                  </a:lnTo>
                  <a:lnTo>
                    <a:pt x="874689" y="200028"/>
                  </a:lnTo>
                  <a:lnTo>
                    <a:pt x="876029" y="202902"/>
                  </a:lnTo>
                  <a:lnTo>
                    <a:pt x="877368" y="208869"/>
                  </a:lnTo>
                  <a:lnTo>
                    <a:pt x="878484" y="218152"/>
                  </a:lnTo>
                  <a:lnTo>
                    <a:pt x="879823" y="230972"/>
                  </a:lnTo>
                  <a:lnTo>
                    <a:pt x="881162" y="246002"/>
                  </a:lnTo>
                  <a:lnTo>
                    <a:pt x="882501" y="261031"/>
                  </a:lnTo>
                  <a:lnTo>
                    <a:pt x="883617" y="274514"/>
                  </a:lnTo>
                  <a:lnTo>
                    <a:pt x="884956" y="285565"/>
                  </a:lnTo>
                  <a:lnTo>
                    <a:pt x="886295" y="294848"/>
                  </a:lnTo>
                  <a:lnTo>
                    <a:pt x="887635" y="302805"/>
                  </a:lnTo>
                  <a:lnTo>
                    <a:pt x="888974" y="310099"/>
                  </a:lnTo>
                  <a:lnTo>
                    <a:pt x="890090" y="316067"/>
                  </a:lnTo>
                  <a:lnTo>
                    <a:pt x="891429" y="320708"/>
                  </a:lnTo>
                  <a:lnTo>
                    <a:pt x="892768" y="323803"/>
                  </a:lnTo>
                  <a:lnTo>
                    <a:pt x="894107" y="325571"/>
                  </a:lnTo>
                  <a:lnTo>
                    <a:pt x="895223" y="326455"/>
                  </a:lnTo>
                  <a:lnTo>
                    <a:pt x="896562" y="325350"/>
                  </a:lnTo>
                  <a:lnTo>
                    <a:pt x="897901" y="322035"/>
                  </a:lnTo>
                  <a:lnTo>
                    <a:pt x="899241" y="315846"/>
                  </a:lnTo>
                  <a:lnTo>
                    <a:pt x="900356" y="307668"/>
                  </a:lnTo>
                  <a:lnTo>
                    <a:pt x="901696" y="299490"/>
                  </a:lnTo>
                  <a:lnTo>
                    <a:pt x="903035" y="291312"/>
                  </a:lnTo>
                  <a:lnTo>
                    <a:pt x="904374" y="283576"/>
                  </a:lnTo>
                  <a:lnTo>
                    <a:pt x="905490" y="275398"/>
                  </a:lnTo>
                  <a:lnTo>
                    <a:pt x="906829" y="266115"/>
                  </a:lnTo>
                  <a:lnTo>
                    <a:pt x="908168" y="255727"/>
                  </a:lnTo>
                  <a:lnTo>
                    <a:pt x="909507" y="245118"/>
                  </a:lnTo>
                  <a:lnTo>
                    <a:pt x="910623" y="235835"/>
                  </a:lnTo>
                  <a:lnTo>
                    <a:pt x="911962" y="227657"/>
                  </a:lnTo>
                  <a:lnTo>
                    <a:pt x="913302" y="220805"/>
                  </a:lnTo>
                  <a:lnTo>
                    <a:pt x="914641" y="215942"/>
                  </a:lnTo>
                  <a:lnTo>
                    <a:pt x="915757" y="211964"/>
                  </a:lnTo>
                  <a:lnTo>
                    <a:pt x="917096" y="207764"/>
                  </a:lnTo>
                  <a:lnTo>
                    <a:pt x="918435" y="201797"/>
                  </a:lnTo>
                  <a:lnTo>
                    <a:pt x="919774" y="193398"/>
                  </a:lnTo>
                  <a:lnTo>
                    <a:pt x="921113" y="183451"/>
                  </a:lnTo>
                  <a:lnTo>
                    <a:pt x="922229" y="175052"/>
                  </a:lnTo>
                  <a:lnTo>
                    <a:pt x="923568" y="167317"/>
                  </a:lnTo>
                  <a:lnTo>
                    <a:pt x="924908" y="158254"/>
                  </a:lnTo>
                  <a:lnTo>
                    <a:pt x="926247" y="146982"/>
                  </a:lnTo>
                  <a:lnTo>
                    <a:pt x="927363" y="136815"/>
                  </a:lnTo>
                  <a:lnTo>
                    <a:pt x="928702" y="130626"/>
                  </a:lnTo>
                  <a:lnTo>
                    <a:pt x="930041" y="130184"/>
                  </a:lnTo>
                  <a:lnTo>
                    <a:pt x="931380" y="135047"/>
                  </a:lnTo>
                  <a:lnTo>
                    <a:pt x="932496" y="143888"/>
                  </a:lnTo>
                  <a:lnTo>
                    <a:pt x="933835" y="154939"/>
                  </a:lnTo>
                  <a:lnTo>
                    <a:pt x="935174" y="166874"/>
                  </a:lnTo>
                  <a:lnTo>
                    <a:pt x="936514" y="178810"/>
                  </a:lnTo>
                  <a:lnTo>
                    <a:pt x="937630" y="188977"/>
                  </a:lnTo>
                  <a:lnTo>
                    <a:pt x="938969" y="196050"/>
                  </a:lnTo>
                  <a:lnTo>
                    <a:pt x="940308" y="200028"/>
                  </a:lnTo>
                  <a:lnTo>
                    <a:pt x="941647" y="202681"/>
                  </a:lnTo>
                  <a:lnTo>
                    <a:pt x="942763" y="204007"/>
                  </a:lnTo>
                  <a:lnTo>
                    <a:pt x="944102" y="203344"/>
                  </a:lnTo>
                  <a:lnTo>
                    <a:pt x="945441" y="201355"/>
                  </a:lnTo>
                  <a:lnTo>
                    <a:pt x="946780" y="199807"/>
                  </a:lnTo>
                  <a:lnTo>
                    <a:pt x="948120" y="198481"/>
                  </a:lnTo>
                  <a:lnTo>
                    <a:pt x="949235" y="196934"/>
                  </a:lnTo>
                  <a:lnTo>
                    <a:pt x="950575" y="192735"/>
                  </a:lnTo>
                  <a:lnTo>
                    <a:pt x="951914" y="187209"/>
                  </a:lnTo>
                  <a:lnTo>
                    <a:pt x="953253" y="181241"/>
                  </a:lnTo>
                  <a:lnTo>
                    <a:pt x="954369" y="175273"/>
                  </a:lnTo>
                  <a:lnTo>
                    <a:pt x="955708" y="168422"/>
                  </a:lnTo>
                  <a:lnTo>
                    <a:pt x="957047" y="159581"/>
                  </a:lnTo>
                  <a:lnTo>
                    <a:pt x="958386" y="149192"/>
                  </a:lnTo>
                  <a:lnTo>
                    <a:pt x="959502" y="139467"/>
                  </a:lnTo>
                  <a:lnTo>
                    <a:pt x="960841" y="131289"/>
                  </a:lnTo>
                  <a:lnTo>
                    <a:pt x="962181" y="125764"/>
                  </a:lnTo>
                  <a:lnTo>
                    <a:pt x="963520" y="123995"/>
                  </a:lnTo>
                  <a:lnTo>
                    <a:pt x="964636" y="125322"/>
                  </a:lnTo>
                  <a:lnTo>
                    <a:pt x="965975" y="127753"/>
                  </a:lnTo>
                  <a:lnTo>
                    <a:pt x="967314" y="130626"/>
                  </a:lnTo>
                  <a:lnTo>
                    <a:pt x="968653" y="132615"/>
                  </a:lnTo>
                  <a:lnTo>
                    <a:pt x="969769" y="133279"/>
                  </a:lnTo>
                  <a:lnTo>
                    <a:pt x="971108" y="133279"/>
                  </a:lnTo>
                  <a:lnTo>
                    <a:pt x="972447" y="133279"/>
                  </a:lnTo>
                  <a:lnTo>
                    <a:pt x="973787" y="133500"/>
                  </a:lnTo>
                  <a:lnTo>
                    <a:pt x="975126" y="133942"/>
                  </a:lnTo>
                  <a:lnTo>
                    <a:pt x="976242" y="134384"/>
                  </a:lnTo>
                  <a:lnTo>
                    <a:pt x="977581" y="136373"/>
                  </a:lnTo>
                  <a:lnTo>
                    <a:pt x="978920" y="139909"/>
                  </a:lnTo>
                  <a:lnTo>
                    <a:pt x="980259" y="142783"/>
                  </a:lnTo>
                  <a:lnTo>
                    <a:pt x="981375" y="143888"/>
                  </a:lnTo>
                  <a:lnTo>
                    <a:pt x="982714" y="144551"/>
                  </a:lnTo>
                  <a:lnTo>
                    <a:pt x="984053" y="144993"/>
                  </a:lnTo>
                  <a:lnTo>
                    <a:pt x="985393" y="143446"/>
                  </a:lnTo>
                  <a:lnTo>
                    <a:pt x="986509" y="139909"/>
                  </a:lnTo>
                  <a:lnTo>
                    <a:pt x="987848" y="138583"/>
                  </a:lnTo>
                  <a:lnTo>
                    <a:pt x="989187" y="142120"/>
                  </a:lnTo>
                  <a:lnTo>
                    <a:pt x="990526" y="145656"/>
                  </a:lnTo>
                  <a:lnTo>
                    <a:pt x="991642" y="146098"/>
                  </a:lnTo>
                  <a:lnTo>
                    <a:pt x="992981" y="143446"/>
                  </a:lnTo>
                  <a:lnTo>
                    <a:pt x="994320" y="137257"/>
                  </a:lnTo>
                  <a:lnTo>
                    <a:pt x="995659" y="129963"/>
                  </a:lnTo>
                  <a:lnTo>
                    <a:pt x="996775" y="122669"/>
                  </a:lnTo>
                  <a:lnTo>
                    <a:pt x="998115" y="116260"/>
                  </a:lnTo>
                  <a:lnTo>
                    <a:pt x="999454" y="111397"/>
                  </a:lnTo>
                  <a:lnTo>
                    <a:pt x="1000793" y="109187"/>
                  </a:lnTo>
                  <a:lnTo>
                    <a:pt x="1002132" y="109629"/>
                  </a:lnTo>
                  <a:lnTo>
                    <a:pt x="1003248" y="109408"/>
                  </a:lnTo>
                  <a:lnTo>
                    <a:pt x="1004587" y="108303"/>
                  </a:lnTo>
                  <a:lnTo>
                    <a:pt x="1005926" y="103219"/>
                  </a:lnTo>
                  <a:lnTo>
                    <a:pt x="1007265" y="96367"/>
                  </a:lnTo>
                  <a:lnTo>
                    <a:pt x="1008381" y="90842"/>
                  </a:lnTo>
                  <a:lnTo>
                    <a:pt x="1009721" y="88410"/>
                  </a:lnTo>
                  <a:lnTo>
                    <a:pt x="1011060" y="87526"/>
                  </a:lnTo>
                  <a:lnTo>
                    <a:pt x="1012399" y="85758"/>
                  </a:lnTo>
                  <a:lnTo>
                    <a:pt x="1013515" y="80453"/>
                  </a:lnTo>
                  <a:lnTo>
                    <a:pt x="1014854" y="74707"/>
                  </a:lnTo>
                  <a:lnTo>
                    <a:pt x="1016193" y="67413"/>
                  </a:lnTo>
                  <a:lnTo>
                    <a:pt x="1017532" y="58572"/>
                  </a:lnTo>
                  <a:lnTo>
                    <a:pt x="1018648" y="49068"/>
                  </a:lnTo>
                  <a:lnTo>
                    <a:pt x="1019987" y="40448"/>
                  </a:lnTo>
                  <a:lnTo>
                    <a:pt x="1021326" y="33817"/>
                  </a:lnTo>
                  <a:lnTo>
                    <a:pt x="1022666" y="27407"/>
                  </a:lnTo>
                  <a:lnTo>
                    <a:pt x="1023782" y="20555"/>
                  </a:lnTo>
                  <a:lnTo>
                    <a:pt x="1025121" y="13925"/>
                  </a:lnTo>
                  <a:lnTo>
                    <a:pt x="1026460" y="8178"/>
                  </a:lnTo>
                  <a:lnTo>
                    <a:pt x="1027799" y="3978"/>
                  </a:lnTo>
                  <a:lnTo>
                    <a:pt x="1028915" y="1547"/>
                  </a:lnTo>
                  <a:lnTo>
                    <a:pt x="1030254" y="1326"/>
                  </a:lnTo>
                  <a:lnTo>
                    <a:pt x="1031593" y="884"/>
                  </a:lnTo>
                  <a:lnTo>
                    <a:pt x="1032932" y="0"/>
                  </a:lnTo>
                  <a:lnTo>
                    <a:pt x="1034272" y="221"/>
                  </a:lnTo>
                  <a:lnTo>
                    <a:pt x="1035388" y="1989"/>
                  </a:lnTo>
                  <a:lnTo>
                    <a:pt x="1036727" y="5747"/>
                  </a:lnTo>
                  <a:lnTo>
                    <a:pt x="1038066" y="10609"/>
                  </a:lnTo>
                  <a:lnTo>
                    <a:pt x="1039405" y="17682"/>
                  </a:lnTo>
                  <a:lnTo>
                    <a:pt x="1040521" y="27628"/>
                  </a:lnTo>
                  <a:lnTo>
                    <a:pt x="1041860" y="41332"/>
                  </a:lnTo>
                  <a:lnTo>
                    <a:pt x="1043199" y="56141"/>
                  </a:lnTo>
                  <a:lnTo>
                    <a:pt x="1044538" y="68297"/>
                  </a:lnTo>
                  <a:lnTo>
                    <a:pt x="1045654" y="77138"/>
                  </a:lnTo>
                  <a:lnTo>
                    <a:pt x="1046994" y="83106"/>
                  </a:lnTo>
                  <a:lnTo>
                    <a:pt x="1048333" y="87747"/>
                  </a:lnTo>
                  <a:lnTo>
                    <a:pt x="1049672" y="89957"/>
                  </a:lnTo>
                  <a:lnTo>
                    <a:pt x="1050788" y="89957"/>
                  </a:lnTo>
                  <a:lnTo>
                    <a:pt x="1052127" y="89515"/>
                  </a:lnTo>
                  <a:lnTo>
                    <a:pt x="1053466" y="89294"/>
                  </a:lnTo>
                  <a:lnTo>
                    <a:pt x="1054805" y="89294"/>
                  </a:lnTo>
                  <a:lnTo>
                    <a:pt x="1055921" y="89957"/>
                  </a:lnTo>
                  <a:lnTo>
                    <a:pt x="1057260" y="91284"/>
                  </a:lnTo>
                  <a:lnTo>
                    <a:pt x="1058600" y="94157"/>
                  </a:lnTo>
                  <a:lnTo>
                    <a:pt x="1059939" y="99241"/>
                  </a:lnTo>
                  <a:lnTo>
                    <a:pt x="1061278" y="104103"/>
                  </a:lnTo>
                  <a:lnTo>
                    <a:pt x="1062394" y="108524"/>
                  </a:lnTo>
                  <a:lnTo>
                    <a:pt x="1063733" y="112281"/>
                  </a:lnTo>
                  <a:lnTo>
                    <a:pt x="1065072" y="116039"/>
                  </a:lnTo>
                  <a:lnTo>
                    <a:pt x="1066411" y="120680"/>
                  </a:lnTo>
                  <a:lnTo>
                    <a:pt x="1067527" y="125985"/>
                  </a:lnTo>
                  <a:lnTo>
                    <a:pt x="1068866" y="131068"/>
                  </a:lnTo>
                  <a:lnTo>
                    <a:pt x="1070206" y="135710"/>
                  </a:lnTo>
                  <a:lnTo>
                    <a:pt x="1071545" y="139909"/>
                  </a:lnTo>
                  <a:lnTo>
                    <a:pt x="1072661" y="145656"/>
                  </a:lnTo>
                  <a:lnTo>
                    <a:pt x="1074000" y="151403"/>
                  </a:lnTo>
                  <a:lnTo>
                    <a:pt x="1075339" y="156265"/>
                  </a:lnTo>
                  <a:lnTo>
                    <a:pt x="1076678" y="159802"/>
                  </a:lnTo>
                  <a:lnTo>
                    <a:pt x="1077794" y="162675"/>
                  </a:lnTo>
                  <a:lnTo>
                    <a:pt x="1079133" y="166211"/>
                  </a:lnTo>
                  <a:lnTo>
                    <a:pt x="1080472" y="171074"/>
                  </a:lnTo>
                  <a:lnTo>
                    <a:pt x="1081812" y="176379"/>
                  </a:lnTo>
                  <a:lnTo>
                    <a:pt x="1082928" y="183672"/>
                  </a:lnTo>
                  <a:lnTo>
                    <a:pt x="1084267" y="192292"/>
                  </a:lnTo>
                  <a:lnTo>
                    <a:pt x="1085606" y="200028"/>
                  </a:lnTo>
                  <a:lnTo>
                    <a:pt x="1086945" y="205996"/>
                  </a:lnTo>
                  <a:lnTo>
                    <a:pt x="1088284" y="209532"/>
                  </a:lnTo>
                  <a:lnTo>
                    <a:pt x="1089400" y="211080"/>
                  </a:lnTo>
                  <a:lnTo>
                    <a:pt x="1090739" y="211301"/>
                  </a:lnTo>
                  <a:lnTo>
                    <a:pt x="1092078" y="210417"/>
                  </a:lnTo>
                  <a:lnTo>
                    <a:pt x="1093418" y="210859"/>
                  </a:lnTo>
                  <a:lnTo>
                    <a:pt x="1094534" y="212406"/>
                  </a:lnTo>
                  <a:lnTo>
                    <a:pt x="1095873" y="214174"/>
                  </a:lnTo>
                  <a:lnTo>
                    <a:pt x="1097212" y="215942"/>
                  </a:lnTo>
                  <a:lnTo>
                    <a:pt x="1098551" y="216163"/>
                  </a:lnTo>
                  <a:lnTo>
                    <a:pt x="1099667" y="213732"/>
                  </a:lnTo>
                  <a:lnTo>
                    <a:pt x="1101006" y="208869"/>
                  </a:lnTo>
                  <a:lnTo>
                    <a:pt x="1102345" y="199365"/>
                  </a:lnTo>
                  <a:lnTo>
                    <a:pt x="1103684" y="186104"/>
                  </a:lnTo>
                  <a:lnTo>
                    <a:pt x="1104800" y="168864"/>
                  </a:lnTo>
                  <a:lnTo>
                    <a:pt x="1106139" y="148971"/>
                  </a:lnTo>
                  <a:lnTo>
                    <a:pt x="1107479" y="129742"/>
                  </a:lnTo>
                  <a:lnTo>
                    <a:pt x="1108818" y="113386"/>
                  </a:lnTo>
                  <a:lnTo>
                    <a:pt x="1109934" y="97030"/>
                  </a:lnTo>
                  <a:lnTo>
                    <a:pt x="1111273" y="81780"/>
                  </a:lnTo>
                  <a:lnTo>
                    <a:pt x="1112612" y="73823"/>
                  </a:lnTo>
                  <a:lnTo>
                    <a:pt x="1113951" y="70949"/>
                  </a:lnTo>
                  <a:lnTo>
                    <a:pt x="1115067" y="71391"/>
                  </a:lnTo>
                  <a:lnTo>
                    <a:pt x="1116406" y="74707"/>
                  </a:lnTo>
                  <a:lnTo>
                    <a:pt x="1117745" y="80453"/>
                  </a:lnTo>
                  <a:lnTo>
                    <a:pt x="1119085" y="89957"/>
                  </a:lnTo>
                  <a:lnTo>
                    <a:pt x="1120424" y="102114"/>
                  </a:lnTo>
                  <a:lnTo>
                    <a:pt x="1121540" y="114933"/>
                  </a:lnTo>
                  <a:lnTo>
                    <a:pt x="1122879" y="129742"/>
                  </a:lnTo>
                  <a:lnTo>
                    <a:pt x="1124218" y="142562"/>
                  </a:lnTo>
                  <a:lnTo>
                    <a:pt x="1125557" y="152508"/>
                  </a:lnTo>
                  <a:lnTo>
                    <a:pt x="1126673" y="160465"/>
                  </a:lnTo>
                  <a:lnTo>
                    <a:pt x="1128012" y="168422"/>
                  </a:lnTo>
                  <a:lnTo>
                    <a:pt x="1129351" y="173947"/>
                  </a:lnTo>
                  <a:lnTo>
                    <a:pt x="1130691" y="178368"/>
                  </a:lnTo>
                  <a:lnTo>
                    <a:pt x="1131807" y="183451"/>
                  </a:lnTo>
                  <a:lnTo>
                    <a:pt x="1133146" y="188535"/>
                  </a:lnTo>
                  <a:lnTo>
                    <a:pt x="1134485" y="189640"/>
                  </a:lnTo>
                  <a:lnTo>
                    <a:pt x="1135824" y="187651"/>
                  </a:lnTo>
                  <a:lnTo>
                    <a:pt x="1136940" y="183672"/>
                  </a:lnTo>
                  <a:lnTo>
                    <a:pt x="1138279" y="179031"/>
                  </a:lnTo>
                  <a:lnTo>
                    <a:pt x="1139618" y="175273"/>
                  </a:lnTo>
                  <a:lnTo>
                    <a:pt x="1140957" y="171074"/>
                  </a:lnTo>
                  <a:lnTo>
                    <a:pt x="1142073" y="166432"/>
                  </a:lnTo>
                  <a:lnTo>
                    <a:pt x="1143413" y="162675"/>
                  </a:lnTo>
                  <a:lnTo>
                    <a:pt x="1144752" y="161128"/>
                  </a:lnTo>
                  <a:lnTo>
                    <a:pt x="1146091" y="162233"/>
                  </a:lnTo>
                  <a:lnTo>
                    <a:pt x="1147430" y="164664"/>
                  </a:lnTo>
                  <a:lnTo>
                    <a:pt x="1148546" y="166653"/>
                  </a:lnTo>
                  <a:lnTo>
                    <a:pt x="1149885" y="168201"/>
                  </a:lnTo>
                  <a:lnTo>
                    <a:pt x="1151224" y="170190"/>
                  </a:lnTo>
                  <a:lnTo>
                    <a:pt x="1152563" y="171958"/>
                  </a:lnTo>
                  <a:lnTo>
                    <a:pt x="1153679" y="173505"/>
                  </a:lnTo>
                  <a:lnTo>
                    <a:pt x="1155019" y="175052"/>
                  </a:lnTo>
                  <a:lnTo>
                    <a:pt x="1156358" y="178368"/>
                  </a:lnTo>
                  <a:lnTo>
                    <a:pt x="1157697" y="183009"/>
                  </a:lnTo>
                  <a:lnTo>
                    <a:pt x="1158813" y="186988"/>
                  </a:lnTo>
                  <a:lnTo>
                    <a:pt x="1160152" y="190082"/>
                  </a:lnTo>
                  <a:lnTo>
                    <a:pt x="1161491" y="194061"/>
                  </a:lnTo>
                  <a:lnTo>
                    <a:pt x="1162830" y="200249"/>
                  </a:lnTo>
                  <a:lnTo>
                    <a:pt x="1163946" y="206880"/>
                  </a:lnTo>
                  <a:lnTo>
                    <a:pt x="1165285" y="213953"/>
                  </a:lnTo>
                  <a:lnTo>
                    <a:pt x="1166625" y="220805"/>
                  </a:lnTo>
                  <a:lnTo>
                    <a:pt x="1167964" y="226551"/>
                  </a:lnTo>
                  <a:lnTo>
                    <a:pt x="1169080" y="231414"/>
                  </a:lnTo>
                  <a:lnTo>
                    <a:pt x="1170419" y="235171"/>
                  </a:lnTo>
                  <a:lnTo>
                    <a:pt x="1171758" y="239150"/>
                  </a:lnTo>
                  <a:lnTo>
                    <a:pt x="1173097" y="244234"/>
                  </a:lnTo>
                  <a:lnTo>
                    <a:pt x="1174436" y="249317"/>
                  </a:lnTo>
                  <a:lnTo>
                    <a:pt x="1175552" y="253959"/>
                  </a:lnTo>
                  <a:lnTo>
                    <a:pt x="1176891" y="257053"/>
                  </a:lnTo>
                  <a:lnTo>
                    <a:pt x="1178231" y="258600"/>
                  </a:lnTo>
                  <a:lnTo>
                    <a:pt x="1179570" y="260147"/>
                  </a:lnTo>
                  <a:lnTo>
                    <a:pt x="1180686" y="261695"/>
                  </a:lnTo>
                  <a:lnTo>
                    <a:pt x="1182025" y="262800"/>
                  </a:lnTo>
                  <a:lnTo>
                    <a:pt x="1183364" y="265673"/>
                  </a:lnTo>
                  <a:lnTo>
                    <a:pt x="1184703" y="270315"/>
                  </a:lnTo>
                  <a:lnTo>
                    <a:pt x="1185819" y="275177"/>
                  </a:lnTo>
                  <a:lnTo>
                    <a:pt x="1187158" y="279377"/>
                  </a:lnTo>
                  <a:lnTo>
                    <a:pt x="1188497" y="282913"/>
                  </a:lnTo>
                  <a:lnTo>
                    <a:pt x="1189836" y="286007"/>
                  </a:lnTo>
                  <a:lnTo>
                    <a:pt x="1190952" y="288660"/>
                  </a:lnTo>
                  <a:lnTo>
                    <a:pt x="1192292" y="290428"/>
                  </a:lnTo>
                  <a:lnTo>
                    <a:pt x="1193631" y="290428"/>
                  </a:lnTo>
                  <a:lnTo>
                    <a:pt x="1194970" y="288881"/>
                  </a:lnTo>
                  <a:lnTo>
                    <a:pt x="1196086" y="287113"/>
                  </a:lnTo>
                  <a:lnTo>
                    <a:pt x="1197425" y="286007"/>
                  </a:lnTo>
                  <a:lnTo>
                    <a:pt x="1198764" y="284239"/>
                  </a:lnTo>
                  <a:lnTo>
                    <a:pt x="1200103" y="283576"/>
                  </a:lnTo>
                  <a:lnTo>
                    <a:pt x="1201219" y="285565"/>
                  </a:lnTo>
                  <a:lnTo>
                    <a:pt x="1202558" y="288218"/>
                  </a:lnTo>
                  <a:lnTo>
                    <a:pt x="1203898" y="289765"/>
                  </a:lnTo>
                  <a:lnTo>
                    <a:pt x="1205237" y="290207"/>
                  </a:lnTo>
                  <a:lnTo>
                    <a:pt x="1206576" y="290428"/>
                  </a:lnTo>
                  <a:lnTo>
                    <a:pt x="1207692" y="289765"/>
                  </a:lnTo>
                  <a:lnTo>
                    <a:pt x="1209031" y="286892"/>
                  </a:lnTo>
                  <a:lnTo>
                    <a:pt x="1210370" y="285344"/>
                  </a:lnTo>
                  <a:lnTo>
                    <a:pt x="1211709" y="284681"/>
                  </a:lnTo>
                  <a:lnTo>
                    <a:pt x="1212825" y="286007"/>
                  </a:lnTo>
                  <a:lnTo>
                    <a:pt x="1214164" y="289323"/>
                  </a:lnTo>
                  <a:lnTo>
                    <a:pt x="1215504" y="294185"/>
                  </a:lnTo>
                  <a:lnTo>
                    <a:pt x="1216843" y="301037"/>
                  </a:lnTo>
                  <a:lnTo>
                    <a:pt x="1217959" y="308994"/>
                  </a:lnTo>
                  <a:lnTo>
                    <a:pt x="1219298" y="316951"/>
                  </a:lnTo>
                  <a:lnTo>
                    <a:pt x="1220637" y="322698"/>
                  </a:lnTo>
                  <a:lnTo>
                    <a:pt x="1221976" y="326013"/>
                  </a:lnTo>
                  <a:lnTo>
                    <a:pt x="1223092" y="328665"/>
                  </a:lnTo>
                  <a:lnTo>
                    <a:pt x="1224431" y="331539"/>
                  </a:lnTo>
                  <a:lnTo>
                    <a:pt x="1225770" y="334191"/>
                  </a:lnTo>
                  <a:lnTo>
                    <a:pt x="1227110" y="336401"/>
                  </a:lnTo>
                  <a:lnTo>
                    <a:pt x="1228226" y="335959"/>
                  </a:lnTo>
                  <a:lnTo>
                    <a:pt x="1229565" y="331981"/>
                  </a:lnTo>
                  <a:lnTo>
                    <a:pt x="1230904" y="326234"/>
                  </a:lnTo>
                  <a:lnTo>
                    <a:pt x="1232243" y="320708"/>
                  </a:lnTo>
                  <a:lnTo>
                    <a:pt x="1233582" y="315625"/>
                  </a:lnTo>
                  <a:lnTo>
                    <a:pt x="1234698" y="309657"/>
                  </a:lnTo>
                  <a:lnTo>
                    <a:pt x="1236037" y="301700"/>
                  </a:lnTo>
                  <a:lnTo>
                    <a:pt x="1237376" y="294406"/>
                  </a:lnTo>
                  <a:lnTo>
                    <a:pt x="1238716" y="288218"/>
                  </a:lnTo>
                  <a:lnTo>
                    <a:pt x="1239831" y="282250"/>
                  </a:lnTo>
                  <a:lnTo>
                    <a:pt x="1241171" y="275619"/>
                  </a:lnTo>
                  <a:lnTo>
                    <a:pt x="1242510" y="268988"/>
                  </a:lnTo>
                  <a:lnTo>
                    <a:pt x="1243849" y="263905"/>
                  </a:lnTo>
                  <a:lnTo>
                    <a:pt x="1244965" y="261253"/>
                  </a:lnTo>
                  <a:lnTo>
                    <a:pt x="1246304" y="260147"/>
                  </a:lnTo>
                  <a:lnTo>
                    <a:pt x="1247643" y="259263"/>
                  </a:lnTo>
                  <a:lnTo>
                    <a:pt x="1248982" y="258158"/>
                  </a:lnTo>
                  <a:lnTo>
                    <a:pt x="1250098" y="257053"/>
                  </a:lnTo>
                  <a:lnTo>
                    <a:pt x="1251437" y="255506"/>
                  </a:lnTo>
                  <a:lnTo>
                    <a:pt x="1252777" y="253075"/>
                  </a:lnTo>
                  <a:lnTo>
                    <a:pt x="1254116" y="250643"/>
                  </a:lnTo>
                  <a:lnTo>
                    <a:pt x="1255232" y="247770"/>
                  </a:lnTo>
                  <a:lnTo>
                    <a:pt x="1256571" y="243128"/>
                  </a:lnTo>
                  <a:lnTo>
                    <a:pt x="1257910" y="238045"/>
                  </a:lnTo>
                  <a:lnTo>
                    <a:pt x="1259249" y="232961"/>
                  </a:lnTo>
                  <a:lnTo>
                    <a:pt x="1260588" y="228983"/>
                  </a:lnTo>
                  <a:lnTo>
                    <a:pt x="1261704" y="225888"/>
                  </a:lnTo>
                  <a:lnTo>
                    <a:pt x="1263043" y="222573"/>
                  </a:lnTo>
                  <a:lnTo>
                    <a:pt x="1264383" y="218816"/>
                  </a:lnTo>
                  <a:lnTo>
                    <a:pt x="1265722" y="215500"/>
                  </a:lnTo>
                  <a:lnTo>
                    <a:pt x="1266838" y="212848"/>
                  </a:lnTo>
                  <a:lnTo>
                    <a:pt x="1268177" y="209754"/>
                  </a:lnTo>
                  <a:lnTo>
                    <a:pt x="1269516" y="208427"/>
                  </a:lnTo>
                  <a:lnTo>
                    <a:pt x="1270855" y="207543"/>
                  </a:lnTo>
                  <a:lnTo>
                    <a:pt x="1271971" y="205112"/>
                  </a:lnTo>
                  <a:lnTo>
                    <a:pt x="1273310" y="201355"/>
                  </a:lnTo>
                  <a:lnTo>
                    <a:pt x="1274649" y="196713"/>
                  </a:lnTo>
                  <a:lnTo>
                    <a:pt x="1275989" y="192735"/>
                  </a:lnTo>
                  <a:lnTo>
                    <a:pt x="1277105" y="191187"/>
                  </a:lnTo>
                  <a:lnTo>
                    <a:pt x="1278444" y="192735"/>
                  </a:lnTo>
                  <a:lnTo>
                    <a:pt x="1279783" y="196271"/>
                  </a:lnTo>
                  <a:lnTo>
                    <a:pt x="1281122" y="199807"/>
                  </a:lnTo>
                  <a:lnTo>
                    <a:pt x="1282238" y="202018"/>
                  </a:lnTo>
                  <a:lnTo>
                    <a:pt x="1283577" y="203123"/>
                  </a:lnTo>
                  <a:lnTo>
                    <a:pt x="1284916" y="202681"/>
                  </a:lnTo>
                  <a:lnTo>
                    <a:pt x="1286255" y="202460"/>
                  </a:lnTo>
                  <a:lnTo>
                    <a:pt x="1287595" y="203123"/>
                  </a:lnTo>
                  <a:lnTo>
                    <a:pt x="1288711" y="206659"/>
                  </a:lnTo>
                  <a:lnTo>
                    <a:pt x="1290050" y="214174"/>
                  </a:lnTo>
                  <a:lnTo>
                    <a:pt x="1291389" y="225446"/>
                  </a:lnTo>
                  <a:lnTo>
                    <a:pt x="1292728" y="236498"/>
                  </a:lnTo>
                  <a:lnTo>
                    <a:pt x="1293844" y="246886"/>
                  </a:lnTo>
                  <a:lnTo>
                    <a:pt x="1295183" y="255948"/>
                  </a:lnTo>
                  <a:lnTo>
                    <a:pt x="1296522" y="263684"/>
                  </a:lnTo>
                  <a:lnTo>
                    <a:pt x="1297861" y="269873"/>
                  </a:lnTo>
                  <a:lnTo>
                    <a:pt x="1298977" y="274956"/>
                  </a:lnTo>
                  <a:lnTo>
                    <a:pt x="1300317" y="281366"/>
                  </a:lnTo>
                  <a:lnTo>
                    <a:pt x="1301656" y="288660"/>
                  </a:lnTo>
                  <a:lnTo>
                    <a:pt x="1302995" y="296175"/>
                  </a:lnTo>
                  <a:lnTo>
                    <a:pt x="1304111" y="302805"/>
                  </a:lnTo>
                  <a:lnTo>
                    <a:pt x="1305450" y="308994"/>
                  </a:lnTo>
                  <a:lnTo>
                    <a:pt x="1306789" y="315404"/>
                  </a:lnTo>
                  <a:lnTo>
                    <a:pt x="1308128" y="321593"/>
                  </a:lnTo>
                  <a:lnTo>
                    <a:pt x="1309244" y="328002"/>
                  </a:lnTo>
                  <a:lnTo>
                    <a:pt x="1310583" y="333970"/>
                  </a:lnTo>
                  <a:lnTo>
                    <a:pt x="1311922" y="338391"/>
                  </a:lnTo>
                  <a:lnTo>
                    <a:pt x="1313262" y="342811"/>
                  </a:lnTo>
                  <a:lnTo>
                    <a:pt x="1314378" y="347011"/>
                  </a:lnTo>
                  <a:lnTo>
                    <a:pt x="1315717" y="348779"/>
                  </a:lnTo>
                  <a:lnTo>
                    <a:pt x="1317056" y="348116"/>
                  </a:lnTo>
                  <a:lnTo>
                    <a:pt x="1318395" y="346568"/>
                  </a:lnTo>
                  <a:lnTo>
                    <a:pt x="1319734" y="344800"/>
                  </a:lnTo>
                  <a:lnTo>
                    <a:pt x="1320850" y="341485"/>
                  </a:lnTo>
                  <a:lnTo>
                    <a:pt x="1322189" y="339054"/>
                  </a:lnTo>
                  <a:lnTo>
                    <a:pt x="1323528" y="339275"/>
                  </a:lnTo>
                  <a:lnTo>
                    <a:pt x="1324868" y="340159"/>
                  </a:lnTo>
                  <a:lnTo>
                    <a:pt x="1325984" y="341264"/>
                  </a:lnTo>
                  <a:lnTo>
                    <a:pt x="1327323" y="342369"/>
                  </a:lnTo>
                  <a:lnTo>
                    <a:pt x="1328662" y="343474"/>
                  </a:lnTo>
                  <a:lnTo>
                    <a:pt x="1330001" y="345021"/>
                  </a:lnTo>
                  <a:lnTo>
                    <a:pt x="1331117" y="346789"/>
                  </a:lnTo>
                  <a:lnTo>
                    <a:pt x="1332456" y="349442"/>
                  </a:lnTo>
                  <a:lnTo>
                    <a:pt x="1333795" y="350768"/>
                  </a:lnTo>
                  <a:lnTo>
                    <a:pt x="1335134" y="352315"/>
                  </a:lnTo>
                  <a:lnTo>
                    <a:pt x="1336250" y="353420"/>
                  </a:lnTo>
                  <a:lnTo>
                    <a:pt x="1337590" y="356515"/>
                  </a:lnTo>
                  <a:lnTo>
                    <a:pt x="1338929" y="362261"/>
                  </a:lnTo>
                  <a:lnTo>
                    <a:pt x="1340268" y="370660"/>
                  </a:lnTo>
                  <a:lnTo>
                    <a:pt x="1341384" y="381049"/>
                  </a:lnTo>
                  <a:lnTo>
                    <a:pt x="1342723" y="392100"/>
                  </a:lnTo>
                  <a:lnTo>
                    <a:pt x="1344062" y="401162"/>
                  </a:lnTo>
                  <a:lnTo>
                    <a:pt x="1345401" y="407793"/>
                  </a:lnTo>
                  <a:lnTo>
                    <a:pt x="1346740" y="411992"/>
                  </a:lnTo>
                  <a:lnTo>
                    <a:pt x="1347856" y="413760"/>
                  </a:lnTo>
                  <a:lnTo>
                    <a:pt x="1349196" y="414644"/>
                  </a:lnTo>
                  <a:lnTo>
                    <a:pt x="1350535" y="415529"/>
                  </a:lnTo>
                  <a:lnTo>
                    <a:pt x="1351874" y="415971"/>
                  </a:lnTo>
                  <a:lnTo>
                    <a:pt x="1352990" y="414202"/>
                  </a:lnTo>
                  <a:lnTo>
                    <a:pt x="1354329" y="410445"/>
                  </a:lnTo>
                  <a:lnTo>
                    <a:pt x="1355668" y="405582"/>
                  </a:lnTo>
                  <a:lnTo>
                    <a:pt x="1357007" y="400941"/>
                  </a:lnTo>
                  <a:lnTo>
                    <a:pt x="1358123" y="396078"/>
                  </a:lnTo>
                  <a:lnTo>
                    <a:pt x="1359462" y="391216"/>
                  </a:lnTo>
                  <a:lnTo>
                    <a:pt x="1360802" y="387900"/>
                  </a:lnTo>
                  <a:lnTo>
                    <a:pt x="1362141" y="385248"/>
                  </a:lnTo>
                  <a:lnTo>
                    <a:pt x="1363257" y="382817"/>
                  </a:lnTo>
                  <a:lnTo>
                    <a:pt x="1364596" y="380606"/>
                  </a:lnTo>
                  <a:lnTo>
                    <a:pt x="1365935" y="378396"/>
                  </a:lnTo>
                  <a:lnTo>
                    <a:pt x="1367274" y="375965"/>
                  </a:lnTo>
                  <a:lnTo>
                    <a:pt x="1368390" y="372428"/>
                  </a:lnTo>
                  <a:lnTo>
                    <a:pt x="1369729" y="367566"/>
                  </a:lnTo>
                  <a:lnTo>
                    <a:pt x="1371068" y="360493"/>
                  </a:lnTo>
                  <a:lnTo>
                    <a:pt x="1372408" y="351431"/>
                  </a:lnTo>
                  <a:lnTo>
                    <a:pt x="1373747" y="341485"/>
                  </a:lnTo>
                  <a:lnTo>
                    <a:pt x="1374863" y="332202"/>
                  </a:lnTo>
                  <a:lnTo>
                    <a:pt x="1376202" y="323803"/>
                  </a:lnTo>
                  <a:lnTo>
                    <a:pt x="1377541" y="315846"/>
                  </a:lnTo>
                  <a:lnTo>
                    <a:pt x="1378880" y="310983"/>
                  </a:lnTo>
                  <a:lnTo>
                    <a:pt x="1379996" y="308994"/>
                  </a:lnTo>
                  <a:lnTo>
                    <a:pt x="1381335" y="309436"/>
                  </a:lnTo>
                  <a:lnTo>
                    <a:pt x="1382674" y="310983"/>
                  </a:lnTo>
                  <a:lnTo>
                    <a:pt x="1384013" y="313857"/>
                  </a:lnTo>
                  <a:lnTo>
                    <a:pt x="1385129" y="318056"/>
                  </a:lnTo>
                  <a:lnTo>
                    <a:pt x="1386469" y="322477"/>
                  </a:lnTo>
                  <a:lnTo>
                    <a:pt x="1387808" y="327339"/>
                  </a:lnTo>
                  <a:lnTo>
                    <a:pt x="1389147" y="333528"/>
                  </a:lnTo>
                  <a:lnTo>
                    <a:pt x="1390263" y="339275"/>
                  </a:lnTo>
                  <a:lnTo>
                    <a:pt x="1391602" y="341706"/>
                  </a:lnTo>
                  <a:lnTo>
                    <a:pt x="1392941" y="341927"/>
                  </a:lnTo>
                  <a:lnTo>
                    <a:pt x="1394280" y="341927"/>
                  </a:lnTo>
                  <a:lnTo>
                    <a:pt x="1395396" y="342590"/>
                  </a:lnTo>
                  <a:lnTo>
                    <a:pt x="1396736" y="344137"/>
                  </a:lnTo>
                  <a:lnTo>
                    <a:pt x="1398075" y="344800"/>
                  </a:lnTo>
                  <a:lnTo>
                    <a:pt x="1399414" y="344358"/>
                  </a:lnTo>
                  <a:lnTo>
                    <a:pt x="1400530" y="343695"/>
                  </a:lnTo>
                  <a:lnTo>
                    <a:pt x="1401869" y="343695"/>
                  </a:lnTo>
                  <a:lnTo>
                    <a:pt x="1403208" y="345905"/>
                  </a:lnTo>
                  <a:lnTo>
                    <a:pt x="1404547" y="353641"/>
                  </a:lnTo>
                  <a:lnTo>
                    <a:pt x="1405886" y="362482"/>
                  </a:lnTo>
                  <a:lnTo>
                    <a:pt x="1407002" y="371986"/>
                  </a:lnTo>
                  <a:lnTo>
                    <a:pt x="1408341" y="384364"/>
                  </a:lnTo>
                  <a:lnTo>
                    <a:pt x="1409681" y="397625"/>
                  </a:lnTo>
                  <a:lnTo>
                    <a:pt x="1411020" y="409119"/>
                  </a:lnTo>
                  <a:lnTo>
                    <a:pt x="1412136" y="419286"/>
                  </a:lnTo>
                  <a:lnTo>
                    <a:pt x="1413475" y="427022"/>
                  </a:lnTo>
                  <a:lnTo>
                    <a:pt x="1414814" y="432326"/>
                  </a:lnTo>
                  <a:lnTo>
                    <a:pt x="1416153" y="436084"/>
                  </a:lnTo>
                  <a:lnTo>
                    <a:pt x="1417269" y="437631"/>
                  </a:lnTo>
                  <a:lnTo>
                    <a:pt x="1418608" y="436305"/>
                  </a:lnTo>
                  <a:lnTo>
                    <a:pt x="1419948" y="433211"/>
                  </a:lnTo>
                  <a:lnTo>
                    <a:pt x="1421287" y="429674"/>
                  </a:lnTo>
                  <a:lnTo>
                    <a:pt x="1422402" y="426138"/>
                  </a:lnTo>
                  <a:lnTo>
                    <a:pt x="1423742" y="422159"/>
                  </a:lnTo>
                  <a:lnTo>
                    <a:pt x="1425081" y="417739"/>
                  </a:lnTo>
                  <a:lnTo>
                    <a:pt x="1426420" y="412213"/>
                  </a:lnTo>
                  <a:lnTo>
                    <a:pt x="1427536" y="405140"/>
                  </a:lnTo>
                  <a:lnTo>
                    <a:pt x="1428875" y="396520"/>
                  </a:lnTo>
                  <a:lnTo>
                    <a:pt x="1430214" y="386353"/>
                  </a:lnTo>
                  <a:lnTo>
                    <a:pt x="1431553" y="375523"/>
                  </a:lnTo>
                  <a:lnTo>
                    <a:pt x="1432893" y="365798"/>
                  </a:lnTo>
                  <a:lnTo>
                    <a:pt x="1434009" y="357841"/>
                  </a:lnTo>
                  <a:lnTo>
                    <a:pt x="1435348" y="350989"/>
                  </a:lnTo>
                  <a:lnTo>
                    <a:pt x="1436687" y="345242"/>
                  </a:lnTo>
                  <a:lnTo>
                    <a:pt x="1438026" y="339717"/>
                  </a:lnTo>
                  <a:lnTo>
                    <a:pt x="1439142" y="333970"/>
                  </a:lnTo>
                  <a:lnTo>
                    <a:pt x="1440481" y="328665"/>
                  </a:lnTo>
                  <a:lnTo>
                    <a:pt x="1441820" y="324024"/>
                  </a:lnTo>
                  <a:lnTo>
                    <a:pt x="1443159" y="320266"/>
                  </a:lnTo>
                  <a:lnTo>
                    <a:pt x="1444275" y="317393"/>
                  </a:lnTo>
                  <a:lnTo>
                    <a:pt x="1445614" y="315183"/>
                  </a:lnTo>
                  <a:lnTo>
                    <a:pt x="1446954" y="313636"/>
                  </a:lnTo>
                  <a:lnTo>
                    <a:pt x="1448293" y="312088"/>
                  </a:lnTo>
                  <a:lnTo>
                    <a:pt x="1449409" y="310541"/>
                  </a:lnTo>
                  <a:lnTo>
                    <a:pt x="1450748" y="308994"/>
                  </a:lnTo>
                  <a:lnTo>
                    <a:pt x="1452087" y="308552"/>
                  </a:lnTo>
                  <a:lnTo>
                    <a:pt x="1453426" y="309878"/>
                  </a:lnTo>
                  <a:lnTo>
                    <a:pt x="1454542" y="313636"/>
                  </a:lnTo>
                  <a:lnTo>
                    <a:pt x="1455881" y="319382"/>
                  </a:lnTo>
                  <a:lnTo>
                    <a:pt x="1457221" y="327118"/>
                  </a:lnTo>
                  <a:lnTo>
                    <a:pt x="1458560" y="334633"/>
                  </a:lnTo>
                  <a:lnTo>
                    <a:pt x="1459899" y="340822"/>
                  </a:lnTo>
                  <a:lnTo>
                    <a:pt x="1461015" y="346347"/>
                  </a:lnTo>
                  <a:lnTo>
                    <a:pt x="1462354" y="350547"/>
                  </a:lnTo>
                  <a:lnTo>
                    <a:pt x="1463693" y="351652"/>
                  </a:lnTo>
                  <a:lnTo>
                    <a:pt x="1465032" y="350768"/>
                  </a:lnTo>
                  <a:lnTo>
                    <a:pt x="1466148" y="349663"/>
                  </a:lnTo>
                  <a:lnTo>
                    <a:pt x="1467487" y="348337"/>
                  </a:lnTo>
                  <a:lnTo>
                    <a:pt x="1468826" y="347895"/>
                  </a:lnTo>
                  <a:lnTo>
                    <a:pt x="1470166" y="348558"/>
                  </a:lnTo>
                  <a:lnTo>
                    <a:pt x="1471282" y="350326"/>
                  </a:lnTo>
                  <a:lnTo>
                    <a:pt x="1472621" y="352315"/>
                  </a:lnTo>
                  <a:lnTo>
                    <a:pt x="1473960" y="353862"/>
                  </a:lnTo>
                  <a:lnTo>
                    <a:pt x="1475299" y="355631"/>
                  </a:lnTo>
                  <a:lnTo>
                    <a:pt x="1476415" y="358283"/>
                  </a:lnTo>
                  <a:lnTo>
                    <a:pt x="1477754" y="361156"/>
                  </a:lnTo>
                  <a:lnTo>
                    <a:pt x="1479093" y="363145"/>
                  </a:lnTo>
                  <a:lnTo>
                    <a:pt x="1480433" y="362703"/>
                  </a:lnTo>
                  <a:lnTo>
                    <a:pt x="1481548" y="360714"/>
                  </a:lnTo>
                  <a:lnTo>
                    <a:pt x="1482888" y="358283"/>
                  </a:lnTo>
                  <a:lnTo>
                    <a:pt x="1484227" y="355852"/>
                  </a:lnTo>
                  <a:lnTo>
                    <a:pt x="1485566" y="354746"/>
                  </a:lnTo>
                  <a:lnTo>
                    <a:pt x="1486905" y="354967"/>
                  </a:lnTo>
                  <a:lnTo>
                    <a:pt x="1488021" y="356073"/>
                  </a:lnTo>
                  <a:lnTo>
                    <a:pt x="1489360" y="357178"/>
                  </a:lnTo>
                  <a:lnTo>
                    <a:pt x="1490699" y="356736"/>
                  </a:lnTo>
                  <a:lnTo>
                    <a:pt x="1492038" y="353420"/>
                  </a:lnTo>
                  <a:lnTo>
                    <a:pt x="1493154" y="347895"/>
                  </a:lnTo>
                  <a:lnTo>
                    <a:pt x="1494494" y="343474"/>
                  </a:lnTo>
                  <a:lnTo>
                    <a:pt x="1495833" y="340601"/>
                  </a:lnTo>
                  <a:lnTo>
                    <a:pt x="1497172" y="335738"/>
                  </a:lnTo>
                  <a:lnTo>
                    <a:pt x="1498288" y="330876"/>
                  </a:lnTo>
                  <a:lnTo>
                    <a:pt x="1499627" y="328223"/>
                  </a:lnTo>
                  <a:lnTo>
                    <a:pt x="1500966" y="325792"/>
                  </a:lnTo>
                  <a:lnTo>
                    <a:pt x="1502305" y="323582"/>
                  </a:lnTo>
                  <a:lnTo>
                    <a:pt x="1503421" y="320929"/>
                  </a:lnTo>
                  <a:lnTo>
                    <a:pt x="1504760" y="318277"/>
                  </a:lnTo>
                  <a:lnTo>
                    <a:pt x="1506099" y="315846"/>
                  </a:lnTo>
                  <a:lnTo>
                    <a:pt x="1507439" y="313857"/>
                  </a:lnTo>
                  <a:lnTo>
                    <a:pt x="1508555" y="312752"/>
                  </a:lnTo>
                  <a:lnTo>
                    <a:pt x="1509894" y="311867"/>
                  </a:lnTo>
                  <a:lnTo>
                    <a:pt x="1511233" y="309878"/>
                  </a:lnTo>
                  <a:lnTo>
                    <a:pt x="1512572" y="305900"/>
                  </a:lnTo>
                  <a:lnTo>
                    <a:pt x="1513911" y="300595"/>
                  </a:lnTo>
                  <a:lnTo>
                    <a:pt x="1515027" y="293743"/>
                  </a:lnTo>
                  <a:lnTo>
                    <a:pt x="1516366" y="287776"/>
                  </a:lnTo>
                  <a:lnTo>
                    <a:pt x="1517706" y="284902"/>
                  </a:lnTo>
                  <a:lnTo>
                    <a:pt x="1519045" y="283797"/>
                  </a:lnTo>
                  <a:lnTo>
                    <a:pt x="1520161" y="284902"/>
                  </a:lnTo>
                  <a:lnTo>
                    <a:pt x="1521500" y="289765"/>
                  </a:lnTo>
                  <a:lnTo>
                    <a:pt x="1522839" y="295069"/>
                  </a:lnTo>
                  <a:lnTo>
                    <a:pt x="1524178" y="299932"/>
                  </a:lnTo>
                  <a:lnTo>
                    <a:pt x="1525294" y="305237"/>
                  </a:lnTo>
                  <a:lnTo>
                    <a:pt x="1526633" y="312088"/>
                  </a:lnTo>
                  <a:lnTo>
                    <a:pt x="1527972" y="321814"/>
                  </a:lnTo>
                  <a:lnTo>
                    <a:pt x="1529311" y="333086"/>
                  </a:lnTo>
                  <a:lnTo>
                    <a:pt x="1530427" y="345463"/>
                  </a:lnTo>
                  <a:lnTo>
                    <a:pt x="1531767" y="357620"/>
                  </a:lnTo>
                  <a:lnTo>
                    <a:pt x="1533106" y="368892"/>
                  </a:lnTo>
                  <a:lnTo>
                    <a:pt x="1534445" y="379059"/>
                  </a:lnTo>
                  <a:lnTo>
                    <a:pt x="1535561" y="387900"/>
                  </a:lnTo>
                  <a:lnTo>
                    <a:pt x="1536900" y="396078"/>
                  </a:lnTo>
                  <a:lnTo>
                    <a:pt x="1538239" y="403372"/>
                  </a:lnTo>
                  <a:lnTo>
                    <a:pt x="1539578" y="407793"/>
                  </a:lnTo>
                  <a:lnTo>
                    <a:pt x="1540694" y="409561"/>
                  </a:lnTo>
                  <a:lnTo>
                    <a:pt x="1542033" y="410445"/>
                  </a:lnTo>
                  <a:lnTo>
                    <a:pt x="1543373" y="410666"/>
                  </a:lnTo>
                  <a:lnTo>
                    <a:pt x="1544712" y="410887"/>
                  </a:lnTo>
                  <a:lnTo>
                    <a:pt x="1546051" y="411992"/>
                  </a:lnTo>
                  <a:lnTo>
                    <a:pt x="1547167" y="414865"/>
                  </a:lnTo>
                  <a:lnTo>
                    <a:pt x="1548506" y="419728"/>
                  </a:lnTo>
                  <a:lnTo>
                    <a:pt x="1549845" y="425254"/>
                  </a:lnTo>
                  <a:lnTo>
                    <a:pt x="1551184" y="430558"/>
                  </a:lnTo>
                  <a:lnTo>
                    <a:pt x="1552300" y="434316"/>
                  </a:lnTo>
                  <a:lnTo>
                    <a:pt x="1553639" y="436084"/>
                  </a:lnTo>
                  <a:lnTo>
                    <a:pt x="1554979" y="437189"/>
                  </a:lnTo>
                  <a:lnTo>
                    <a:pt x="1556318" y="437631"/>
                  </a:lnTo>
                  <a:lnTo>
                    <a:pt x="1557434" y="437189"/>
                  </a:lnTo>
                  <a:lnTo>
                    <a:pt x="1558773" y="434979"/>
                  </a:lnTo>
                  <a:lnTo>
                    <a:pt x="1560112" y="431221"/>
                  </a:lnTo>
                  <a:lnTo>
                    <a:pt x="1561451" y="426801"/>
                  </a:lnTo>
                  <a:lnTo>
                    <a:pt x="1562567" y="423043"/>
                  </a:lnTo>
                  <a:lnTo>
                    <a:pt x="1563906" y="419728"/>
                  </a:lnTo>
                  <a:lnTo>
                    <a:pt x="1565245" y="416192"/>
                  </a:lnTo>
                  <a:lnTo>
                    <a:pt x="1566585" y="413539"/>
                  </a:lnTo>
                  <a:lnTo>
                    <a:pt x="1567700" y="411771"/>
                  </a:lnTo>
                  <a:lnTo>
                    <a:pt x="1569040" y="410666"/>
                  </a:lnTo>
                  <a:lnTo>
                    <a:pt x="1570379" y="408456"/>
                  </a:lnTo>
                  <a:lnTo>
                    <a:pt x="1571718" y="404919"/>
                  </a:lnTo>
                  <a:lnTo>
                    <a:pt x="1573057" y="400278"/>
                  </a:lnTo>
                  <a:lnTo>
                    <a:pt x="1574173" y="395194"/>
                  </a:lnTo>
                  <a:lnTo>
                    <a:pt x="1575512" y="389669"/>
                  </a:lnTo>
                  <a:lnTo>
                    <a:pt x="1576851" y="383480"/>
                  </a:lnTo>
                  <a:lnTo>
                    <a:pt x="1578191" y="376849"/>
                  </a:lnTo>
                  <a:lnTo>
                    <a:pt x="1579307" y="370218"/>
                  </a:lnTo>
                  <a:lnTo>
                    <a:pt x="1580646" y="364693"/>
                  </a:lnTo>
                  <a:lnTo>
                    <a:pt x="1581985" y="361377"/>
                  </a:lnTo>
                  <a:lnTo>
                    <a:pt x="1583324" y="360051"/>
                  </a:lnTo>
                  <a:lnTo>
                    <a:pt x="1584440" y="361377"/>
                  </a:lnTo>
                  <a:lnTo>
                    <a:pt x="1585779" y="364472"/>
                  </a:lnTo>
                  <a:lnTo>
                    <a:pt x="1587118" y="366903"/>
                  </a:lnTo>
                  <a:lnTo>
                    <a:pt x="1588457" y="368671"/>
                  </a:lnTo>
                  <a:lnTo>
                    <a:pt x="1589573" y="370881"/>
                  </a:lnTo>
                  <a:lnTo>
                    <a:pt x="1590912" y="374197"/>
                  </a:lnTo>
                  <a:lnTo>
                    <a:pt x="1592252" y="376849"/>
                  </a:lnTo>
                  <a:lnTo>
                    <a:pt x="1593591" y="378175"/>
                  </a:lnTo>
                  <a:lnTo>
                    <a:pt x="1594707" y="379280"/>
                  </a:lnTo>
                  <a:lnTo>
                    <a:pt x="1596046" y="379943"/>
                  </a:lnTo>
                  <a:lnTo>
                    <a:pt x="1597385" y="380606"/>
                  </a:lnTo>
                  <a:lnTo>
                    <a:pt x="1598724" y="382375"/>
                  </a:lnTo>
                  <a:lnTo>
                    <a:pt x="1600063" y="385027"/>
                  </a:lnTo>
                  <a:lnTo>
                    <a:pt x="1601179" y="387679"/>
                  </a:lnTo>
                  <a:lnTo>
                    <a:pt x="1602519" y="391658"/>
                  </a:lnTo>
                  <a:lnTo>
                    <a:pt x="1603858" y="396299"/>
                  </a:lnTo>
                  <a:lnTo>
                    <a:pt x="1605197" y="400941"/>
                  </a:lnTo>
                  <a:lnTo>
                    <a:pt x="1606313" y="405361"/>
                  </a:lnTo>
                  <a:lnTo>
                    <a:pt x="1607652" y="409340"/>
                  </a:lnTo>
                  <a:lnTo>
                    <a:pt x="1608991" y="411329"/>
                  </a:lnTo>
                  <a:lnTo>
                    <a:pt x="1610330" y="412213"/>
                  </a:lnTo>
                  <a:lnTo>
                    <a:pt x="1611446" y="413097"/>
                  </a:lnTo>
                  <a:lnTo>
                    <a:pt x="1612785" y="413981"/>
                  </a:lnTo>
                  <a:lnTo>
                    <a:pt x="1614124" y="415086"/>
                  </a:lnTo>
                  <a:lnTo>
                    <a:pt x="1615464" y="416855"/>
                  </a:lnTo>
                  <a:lnTo>
                    <a:pt x="1616580" y="419065"/>
                  </a:lnTo>
                  <a:lnTo>
                    <a:pt x="1617919" y="422380"/>
                  </a:lnTo>
                  <a:lnTo>
                    <a:pt x="1619258" y="426359"/>
                  </a:lnTo>
                  <a:lnTo>
                    <a:pt x="1620597" y="431000"/>
                  </a:lnTo>
                  <a:lnTo>
                    <a:pt x="1621713" y="434979"/>
                  </a:lnTo>
                  <a:lnTo>
                    <a:pt x="1623052" y="436968"/>
                  </a:lnTo>
                  <a:lnTo>
                    <a:pt x="1624391" y="436968"/>
                  </a:lnTo>
                  <a:lnTo>
                    <a:pt x="1625730" y="434316"/>
                  </a:lnTo>
                  <a:lnTo>
                    <a:pt x="1626846" y="429895"/>
                  </a:lnTo>
                  <a:lnTo>
                    <a:pt x="1628185" y="425917"/>
                  </a:lnTo>
                  <a:lnTo>
                    <a:pt x="1629525" y="422601"/>
                  </a:lnTo>
                  <a:lnTo>
                    <a:pt x="1630864" y="419286"/>
                  </a:lnTo>
                  <a:lnTo>
                    <a:pt x="1632203" y="415307"/>
                  </a:lnTo>
                  <a:lnTo>
                    <a:pt x="1633319" y="411108"/>
                  </a:lnTo>
                  <a:lnTo>
                    <a:pt x="1634658" y="407130"/>
                  </a:lnTo>
                  <a:lnTo>
                    <a:pt x="1635997" y="403814"/>
                  </a:lnTo>
                  <a:lnTo>
                    <a:pt x="1637336" y="400720"/>
                  </a:lnTo>
                  <a:lnTo>
                    <a:pt x="1638452" y="397183"/>
                  </a:lnTo>
                  <a:lnTo>
                    <a:pt x="1639792" y="393647"/>
                  </a:lnTo>
                  <a:lnTo>
                    <a:pt x="1641131" y="390553"/>
                  </a:lnTo>
                  <a:lnTo>
                    <a:pt x="1642470" y="388342"/>
                  </a:lnTo>
                  <a:lnTo>
                    <a:pt x="1643586" y="387458"/>
                  </a:lnTo>
                  <a:lnTo>
                    <a:pt x="1644925" y="385911"/>
                  </a:lnTo>
                  <a:lnTo>
                    <a:pt x="1646264" y="384806"/>
                  </a:lnTo>
                  <a:lnTo>
                    <a:pt x="1647603" y="383259"/>
                  </a:lnTo>
                  <a:lnTo>
                    <a:pt x="1648719" y="381491"/>
                  </a:lnTo>
                  <a:lnTo>
                    <a:pt x="1650058" y="379280"/>
                  </a:lnTo>
                  <a:lnTo>
                    <a:pt x="1651397" y="377070"/>
                  </a:lnTo>
                  <a:lnTo>
                    <a:pt x="1652737" y="375081"/>
                  </a:lnTo>
                  <a:lnTo>
                    <a:pt x="1653853" y="372871"/>
                  </a:lnTo>
                  <a:lnTo>
                    <a:pt x="1655192" y="371102"/>
                  </a:lnTo>
                  <a:lnTo>
                    <a:pt x="1656531" y="370218"/>
                  </a:lnTo>
                  <a:lnTo>
                    <a:pt x="1657870" y="370439"/>
                  </a:lnTo>
                  <a:lnTo>
                    <a:pt x="1659209" y="371544"/>
                  </a:lnTo>
                  <a:lnTo>
                    <a:pt x="1660325" y="372428"/>
                  </a:lnTo>
                  <a:lnTo>
                    <a:pt x="1661664" y="373092"/>
                  </a:lnTo>
                  <a:lnTo>
                    <a:pt x="1663004" y="372871"/>
                  </a:lnTo>
                  <a:lnTo>
                    <a:pt x="1664343" y="371102"/>
                  </a:lnTo>
                  <a:lnTo>
                    <a:pt x="1665459" y="369997"/>
                  </a:lnTo>
                  <a:lnTo>
                    <a:pt x="1666798" y="369334"/>
                  </a:lnTo>
                  <a:lnTo>
                    <a:pt x="1668137" y="369555"/>
                  </a:lnTo>
                  <a:lnTo>
                    <a:pt x="1669476" y="369555"/>
                  </a:lnTo>
                  <a:lnTo>
                    <a:pt x="1670592" y="369555"/>
                  </a:lnTo>
                  <a:lnTo>
                    <a:pt x="1671931" y="368892"/>
                  </a:lnTo>
                  <a:lnTo>
                    <a:pt x="1673270" y="368450"/>
                  </a:lnTo>
                  <a:lnTo>
                    <a:pt x="1674609" y="368892"/>
                  </a:lnTo>
                  <a:lnTo>
                    <a:pt x="1675725" y="369555"/>
                  </a:lnTo>
                  <a:lnTo>
                    <a:pt x="1677065" y="369113"/>
                  </a:lnTo>
                  <a:lnTo>
                    <a:pt x="1678404" y="367345"/>
                  </a:lnTo>
                  <a:lnTo>
                    <a:pt x="1679743" y="364030"/>
                  </a:lnTo>
                  <a:lnTo>
                    <a:pt x="1680859" y="358504"/>
                  </a:lnTo>
                  <a:lnTo>
                    <a:pt x="1682198" y="350768"/>
                  </a:lnTo>
                  <a:lnTo>
                    <a:pt x="1683537" y="341485"/>
                  </a:lnTo>
                  <a:lnTo>
                    <a:pt x="1684876" y="331318"/>
                  </a:lnTo>
                  <a:lnTo>
                    <a:pt x="1686216" y="320708"/>
                  </a:lnTo>
                  <a:lnTo>
                    <a:pt x="1687331" y="310099"/>
                  </a:lnTo>
                  <a:lnTo>
                    <a:pt x="1688670" y="301258"/>
                  </a:lnTo>
                  <a:lnTo>
                    <a:pt x="1690010" y="294185"/>
                  </a:lnTo>
                  <a:lnTo>
                    <a:pt x="1691349" y="289323"/>
                  </a:lnTo>
                  <a:lnTo>
                    <a:pt x="1692465" y="286007"/>
                  </a:lnTo>
                  <a:lnTo>
                    <a:pt x="1693804" y="283576"/>
                  </a:lnTo>
                  <a:lnTo>
                    <a:pt x="1695143" y="282250"/>
                  </a:lnTo>
                  <a:lnTo>
                    <a:pt x="1696482" y="281366"/>
                  </a:lnTo>
                  <a:lnTo>
                    <a:pt x="1697598" y="280703"/>
                  </a:lnTo>
                  <a:lnTo>
                    <a:pt x="1698937" y="280261"/>
                  </a:lnTo>
                  <a:lnTo>
                    <a:pt x="1700277" y="280261"/>
                  </a:lnTo>
                  <a:lnTo>
                    <a:pt x="1701616" y="280261"/>
                  </a:lnTo>
                  <a:lnTo>
                    <a:pt x="1702732" y="280261"/>
                  </a:lnTo>
                  <a:lnTo>
                    <a:pt x="1704071" y="279819"/>
                  </a:lnTo>
                  <a:lnTo>
                    <a:pt x="1705410" y="279156"/>
                  </a:lnTo>
                  <a:lnTo>
                    <a:pt x="1706749" y="278050"/>
                  </a:lnTo>
                  <a:lnTo>
                    <a:pt x="1707865" y="277387"/>
                  </a:lnTo>
                  <a:lnTo>
                    <a:pt x="1709204" y="278050"/>
                  </a:lnTo>
                  <a:lnTo>
                    <a:pt x="1710543" y="280924"/>
                  </a:lnTo>
                  <a:lnTo>
                    <a:pt x="1711882" y="285344"/>
                  </a:lnTo>
                  <a:lnTo>
                    <a:pt x="1712999" y="291091"/>
                  </a:lnTo>
                  <a:lnTo>
                    <a:pt x="1714338" y="298164"/>
                  </a:lnTo>
                  <a:lnTo>
                    <a:pt x="1715677" y="305679"/>
                  </a:lnTo>
                  <a:lnTo>
                    <a:pt x="1717016" y="312531"/>
                  </a:lnTo>
                  <a:lnTo>
                    <a:pt x="1718355" y="318498"/>
                  </a:lnTo>
                  <a:lnTo>
                    <a:pt x="1719471" y="323361"/>
                  </a:lnTo>
                  <a:lnTo>
                    <a:pt x="1720810" y="328002"/>
                  </a:lnTo>
                  <a:lnTo>
                    <a:pt x="1722149" y="332644"/>
                  </a:lnTo>
                  <a:lnTo>
                    <a:pt x="1723489" y="336401"/>
                  </a:lnTo>
                  <a:lnTo>
                    <a:pt x="1724604" y="339496"/>
                  </a:lnTo>
                  <a:lnTo>
                    <a:pt x="1725944" y="341927"/>
                  </a:lnTo>
                  <a:lnTo>
                    <a:pt x="1727283" y="343032"/>
                  </a:lnTo>
                  <a:lnTo>
                    <a:pt x="1728622" y="342590"/>
                  </a:lnTo>
                  <a:lnTo>
                    <a:pt x="1729738" y="341927"/>
                  </a:lnTo>
                  <a:lnTo>
                    <a:pt x="1731077" y="344137"/>
                  </a:lnTo>
                  <a:lnTo>
                    <a:pt x="1732416" y="347674"/>
                  </a:lnTo>
                  <a:lnTo>
                    <a:pt x="1733755" y="350105"/>
                  </a:lnTo>
                  <a:lnTo>
                    <a:pt x="1734871" y="351652"/>
                  </a:lnTo>
                  <a:lnTo>
                    <a:pt x="1736210" y="353420"/>
                  </a:lnTo>
                  <a:lnTo>
                    <a:pt x="1737550" y="355852"/>
                  </a:lnTo>
                  <a:lnTo>
                    <a:pt x="1738889" y="358062"/>
                  </a:lnTo>
                  <a:lnTo>
                    <a:pt x="1740005" y="358946"/>
                  </a:lnTo>
                  <a:lnTo>
                    <a:pt x="1741344" y="357620"/>
                  </a:lnTo>
                  <a:lnTo>
                    <a:pt x="1742683" y="355410"/>
                  </a:lnTo>
                  <a:lnTo>
                    <a:pt x="1744022" y="352757"/>
                  </a:lnTo>
                  <a:lnTo>
                    <a:pt x="1745361" y="349442"/>
                  </a:lnTo>
                  <a:lnTo>
                    <a:pt x="1746477" y="345905"/>
                  </a:lnTo>
                  <a:lnTo>
                    <a:pt x="1747816" y="341485"/>
                  </a:lnTo>
                  <a:lnTo>
                    <a:pt x="1749156" y="336180"/>
                  </a:lnTo>
                  <a:lnTo>
                    <a:pt x="1750495" y="330434"/>
                  </a:lnTo>
                  <a:lnTo>
                    <a:pt x="1751611" y="324466"/>
                  </a:lnTo>
                  <a:lnTo>
                    <a:pt x="1752950" y="317835"/>
                  </a:lnTo>
                  <a:lnTo>
                    <a:pt x="1754289" y="310983"/>
                  </a:lnTo>
                  <a:lnTo>
                    <a:pt x="1755628" y="304353"/>
                  </a:lnTo>
                  <a:lnTo>
                    <a:pt x="1756744" y="298827"/>
                  </a:lnTo>
                  <a:lnTo>
                    <a:pt x="1758083" y="296175"/>
                  </a:lnTo>
                  <a:lnTo>
                    <a:pt x="1759422" y="297501"/>
                  </a:lnTo>
                  <a:lnTo>
                    <a:pt x="1760762" y="301037"/>
                  </a:lnTo>
                  <a:lnTo>
                    <a:pt x="1761878" y="305016"/>
                  </a:lnTo>
                  <a:lnTo>
                    <a:pt x="1763217" y="308552"/>
                  </a:lnTo>
                  <a:lnTo>
                    <a:pt x="1764556" y="311425"/>
                  </a:lnTo>
                  <a:lnTo>
                    <a:pt x="1765895" y="314299"/>
                  </a:lnTo>
                  <a:lnTo>
                    <a:pt x="1767011" y="316730"/>
                  </a:lnTo>
                  <a:lnTo>
                    <a:pt x="1768350" y="318056"/>
                  </a:lnTo>
                  <a:lnTo>
                    <a:pt x="1769689" y="318498"/>
                  </a:lnTo>
                  <a:lnTo>
                    <a:pt x="1771028" y="318940"/>
                  </a:lnTo>
                  <a:lnTo>
                    <a:pt x="1772367" y="318940"/>
                  </a:lnTo>
                  <a:lnTo>
                    <a:pt x="1773484" y="318498"/>
                  </a:lnTo>
                  <a:lnTo>
                    <a:pt x="1774823" y="319161"/>
                  </a:lnTo>
                  <a:lnTo>
                    <a:pt x="1776162" y="318719"/>
                  </a:lnTo>
                  <a:lnTo>
                    <a:pt x="1777501" y="317393"/>
                  </a:lnTo>
                  <a:lnTo>
                    <a:pt x="1778617" y="315846"/>
                  </a:lnTo>
                  <a:lnTo>
                    <a:pt x="1779956" y="314078"/>
                  </a:lnTo>
                  <a:lnTo>
                    <a:pt x="1781295" y="313194"/>
                  </a:lnTo>
                  <a:lnTo>
                    <a:pt x="1782634" y="313857"/>
                  </a:lnTo>
                  <a:lnTo>
                    <a:pt x="1783750" y="315183"/>
                  </a:lnTo>
                  <a:lnTo>
                    <a:pt x="1785089" y="317172"/>
                  </a:lnTo>
                  <a:lnTo>
                    <a:pt x="1786429" y="321150"/>
                  </a:lnTo>
                  <a:lnTo>
                    <a:pt x="1787768" y="326676"/>
                  </a:lnTo>
                  <a:lnTo>
                    <a:pt x="1788884" y="332644"/>
                  </a:lnTo>
                  <a:lnTo>
                    <a:pt x="1790223" y="339054"/>
                  </a:lnTo>
                  <a:lnTo>
                    <a:pt x="1791562" y="344800"/>
                  </a:lnTo>
                  <a:lnTo>
                    <a:pt x="1792901" y="349000"/>
                  </a:lnTo>
                  <a:lnTo>
                    <a:pt x="1794017" y="352757"/>
                  </a:lnTo>
                  <a:lnTo>
                    <a:pt x="1795356" y="356294"/>
                  </a:lnTo>
                  <a:lnTo>
                    <a:pt x="1796695" y="359609"/>
                  </a:lnTo>
                  <a:lnTo>
                    <a:pt x="1798035" y="363145"/>
                  </a:lnTo>
                  <a:lnTo>
                    <a:pt x="1799374" y="367566"/>
                  </a:lnTo>
                  <a:lnTo>
                    <a:pt x="1800490" y="372428"/>
                  </a:lnTo>
                  <a:lnTo>
                    <a:pt x="1801829" y="376849"/>
                  </a:lnTo>
                  <a:lnTo>
                    <a:pt x="1803168" y="380385"/>
                  </a:lnTo>
                  <a:lnTo>
                    <a:pt x="1804507" y="382375"/>
                  </a:lnTo>
                  <a:lnTo>
                    <a:pt x="1805623" y="382817"/>
                  </a:lnTo>
                  <a:lnTo>
                    <a:pt x="1806962" y="381491"/>
                  </a:lnTo>
                  <a:lnTo>
                    <a:pt x="1808301" y="378175"/>
                  </a:lnTo>
                  <a:lnTo>
                    <a:pt x="1809641" y="373976"/>
                  </a:lnTo>
                  <a:lnTo>
                    <a:pt x="1810757" y="369997"/>
                  </a:lnTo>
                  <a:lnTo>
                    <a:pt x="1812096" y="366903"/>
                  </a:lnTo>
                  <a:lnTo>
                    <a:pt x="1813435" y="365135"/>
                  </a:lnTo>
                  <a:lnTo>
                    <a:pt x="1814774" y="364693"/>
                  </a:lnTo>
                  <a:lnTo>
                    <a:pt x="1815890" y="365356"/>
                  </a:lnTo>
                  <a:lnTo>
                    <a:pt x="1817229" y="366903"/>
                  </a:lnTo>
                  <a:lnTo>
                    <a:pt x="1818568" y="369997"/>
                  </a:lnTo>
                  <a:lnTo>
                    <a:pt x="1819907" y="375081"/>
                  </a:lnTo>
                  <a:lnTo>
                    <a:pt x="1821023" y="381270"/>
                  </a:lnTo>
                  <a:lnTo>
                    <a:pt x="1822363" y="387237"/>
                  </a:lnTo>
                  <a:lnTo>
                    <a:pt x="1823702" y="392100"/>
                  </a:lnTo>
                  <a:lnTo>
                    <a:pt x="1825041" y="396962"/>
                  </a:lnTo>
                  <a:lnTo>
                    <a:pt x="1826157" y="401825"/>
                  </a:lnTo>
                  <a:lnTo>
                    <a:pt x="1827496" y="405803"/>
                  </a:lnTo>
                  <a:lnTo>
                    <a:pt x="1828835" y="409782"/>
                  </a:lnTo>
                  <a:lnTo>
                    <a:pt x="1830174" y="413760"/>
                  </a:lnTo>
                  <a:lnTo>
                    <a:pt x="1831513" y="417518"/>
                  </a:lnTo>
                  <a:lnTo>
                    <a:pt x="1832629" y="420170"/>
                  </a:lnTo>
                  <a:lnTo>
                    <a:pt x="1833969" y="421275"/>
                  </a:lnTo>
                  <a:lnTo>
                    <a:pt x="1835308" y="419728"/>
                  </a:lnTo>
                  <a:lnTo>
                    <a:pt x="1836647" y="416855"/>
                  </a:lnTo>
                  <a:lnTo>
                    <a:pt x="1837763" y="413981"/>
                  </a:lnTo>
                  <a:lnTo>
                    <a:pt x="1839102" y="410666"/>
                  </a:lnTo>
                  <a:lnTo>
                    <a:pt x="1840441" y="407130"/>
                  </a:lnTo>
                  <a:lnTo>
                    <a:pt x="1841780" y="402930"/>
                  </a:lnTo>
                  <a:lnTo>
                    <a:pt x="1842896" y="398067"/>
                  </a:lnTo>
                  <a:lnTo>
                    <a:pt x="1844235" y="392321"/>
                  </a:lnTo>
                  <a:lnTo>
                    <a:pt x="1845575" y="385469"/>
                  </a:lnTo>
                  <a:lnTo>
                    <a:pt x="1846914" y="378175"/>
                  </a:lnTo>
                  <a:lnTo>
                    <a:pt x="1848030" y="372207"/>
                  </a:lnTo>
                  <a:lnTo>
                    <a:pt x="1849369" y="367345"/>
                  </a:lnTo>
                  <a:lnTo>
                    <a:pt x="1850708" y="362924"/>
                  </a:lnTo>
                  <a:lnTo>
                    <a:pt x="1852047" y="358725"/>
                  </a:lnTo>
                  <a:lnTo>
                    <a:pt x="1852047" y="487362"/>
                  </a:lnTo>
                  <a:lnTo>
                    <a:pt x="1850708" y="488467"/>
                  </a:lnTo>
                  <a:lnTo>
                    <a:pt x="1849369" y="490014"/>
                  </a:lnTo>
                  <a:lnTo>
                    <a:pt x="1848030" y="491782"/>
                  </a:lnTo>
                  <a:lnTo>
                    <a:pt x="1846914" y="493551"/>
                  </a:lnTo>
                  <a:lnTo>
                    <a:pt x="1845575" y="495761"/>
                  </a:lnTo>
                  <a:lnTo>
                    <a:pt x="1844235" y="496866"/>
                  </a:lnTo>
                  <a:lnTo>
                    <a:pt x="1842896" y="496645"/>
                  </a:lnTo>
                  <a:lnTo>
                    <a:pt x="1841780" y="495540"/>
                  </a:lnTo>
                  <a:lnTo>
                    <a:pt x="1840441" y="493993"/>
                  </a:lnTo>
                  <a:lnTo>
                    <a:pt x="1839102" y="492667"/>
                  </a:lnTo>
                  <a:lnTo>
                    <a:pt x="1837763" y="492003"/>
                  </a:lnTo>
                  <a:lnTo>
                    <a:pt x="1836647" y="492003"/>
                  </a:lnTo>
                  <a:lnTo>
                    <a:pt x="1835308" y="492888"/>
                  </a:lnTo>
                  <a:lnTo>
                    <a:pt x="1833969" y="493109"/>
                  </a:lnTo>
                  <a:lnTo>
                    <a:pt x="1832629" y="492003"/>
                  </a:lnTo>
                  <a:lnTo>
                    <a:pt x="1831513" y="490014"/>
                  </a:lnTo>
                  <a:lnTo>
                    <a:pt x="1830174" y="487583"/>
                  </a:lnTo>
                  <a:lnTo>
                    <a:pt x="1828835" y="484710"/>
                  </a:lnTo>
                  <a:lnTo>
                    <a:pt x="1827496" y="482499"/>
                  </a:lnTo>
                  <a:lnTo>
                    <a:pt x="1826157" y="480731"/>
                  </a:lnTo>
                  <a:lnTo>
                    <a:pt x="1825041" y="478963"/>
                  </a:lnTo>
                  <a:lnTo>
                    <a:pt x="1823702" y="477858"/>
                  </a:lnTo>
                  <a:lnTo>
                    <a:pt x="1822363" y="477195"/>
                  </a:lnTo>
                  <a:lnTo>
                    <a:pt x="1821023" y="476090"/>
                  </a:lnTo>
                  <a:lnTo>
                    <a:pt x="1819907" y="474321"/>
                  </a:lnTo>
                  <a:lnTo>
                    <a:pt x="1818568" y="473216"/>
                  </a:lnTo>
                  <a:lnTo>
                    <a:pt x="1817229" y="473216"/>
                  </a:lnTo>
                  <a:lnTo>
                    <a:pt x="1815890" y="474100"/>
                  </a:lnTo>
                  <a:lnTo>
                    <a:pt x="1814774" y="475426"/>
                  </a:lnTo>
                  <a:lnTo>
                    <a:pt x="1813435" y="476753"/>
                  </a:lnTo>
                  <a:lnTo>
                    <a:pt x="1812096" y="478300"/>
                  </a:lnTo>
                  <a:lnTo>
                    <a:pt x="1810757" y="480510"/>
                  </a:lnTo>
                  <a:lnTo>
                    <a:pt x="1809641" y="482941"/>
                  </a:lnTo>
                  <a:lnTo>
                    <a:pt x="1808301" y="485152"/>
                  </a:lnTo>
                  <a:lnTo>
                    <a:pt x="1806962" y="486257"/>
                  </a:lnTo>
                  <a:lnTo>
                    <a:pt x="1805623" y="486257"/>
                  </a:lnTo>
                  <a:lnTo>
                    <a:pt x="1804507" y="485152"/>
                  </a:lnTo>
                  <a:lnTo>
                    <a:pt x="1803168" y="483162"/>
                  </a:lnTo>
                  <a:lnTo>
                    <a:pt x="1801829" y="479847"/>
                  </a:lnTo>
                  <a:lnTo>
                    <a:pt x="1800490" y="475426"/>
                  </a:lnTo>
                  <a:lnTo>
                    <a:pt x="1799374" y="470343"/>
                  </a:lnTo>
                  <a:lnTo>
                    <a:pt x="1798035" y="465038"/>
                  </a:lnTo>
                  <a:lnTo>
                    <a:pt x="1796695" y="460397"/>
                  </a:lnTo>
                  <a:lnTo>
                    <a:pt x="1795356" y="456197"/>
                  </a:lnTo>
                  <a:lnTo>
                    <a:pt x="1794017" y="451998"/>
                  </a:lnTo>
                  <a:lnTo>
                    <a:pt x="1792901" y="447356"/>
                  </a:lnTo>
                  <a:lnTo>
                    <a:pt x="1791562" y="442052"/>
                  </a:lnTo>
                  <a:lnTo>
                    <a:pt x="1790223" y="435200"/>
                  </a:lnTo>
                  <a:lnTo>
                    <a:pt x="1788884" y="427906"/>
                  </a:lnTo>
                  <a:lnTo>
                    <a:pt x="1787768" y="420612"/>
                  </a:lnTo>
                  <a:lnTo>
                    <a:pt x="1786429" y="413760"/>
                  </a:lnTo>
                  <a:lnTo>
                    <a:pt x="1785089" y="408235"/>
                  </a:lnTo>
                  <a:lnTo>
                    <a:pt x="1783750" y="404477"/>
                  </a:lnTo>
                  <a:lnTo>
                    <a:pt x="1782634" y="401604"/>
                  </a:lnTo>
                  <a:lnTo>
                    <a:pt x="1781295" y="400057"/>
                  </a:lnTo>
                  <a:lnTo>
                    <a:pt x="1779956" y="399615"/>
                  </a:lnTo>
                  <a:lnTo>
                    <a:pt x="1778617" y="399836"/>
                  </a:lnTo>
                  <a:lnTo>
                    <a:pt x="1777501" y="399394"/>
                  </a:lnTo>
                  <a:lnTo>
                    <a:pt x="1776162" y="398731"/>
                  </a:lnTo>
                  <a:lnTo>
                    <a:pt x="1774823" y="397404"/>
                  </a:lnTo>
                  <a:lnTo>
                    <a:pt x="1773484" y="395415"/>
                  </a:lnTo>
                  <a:lnTo>
                    <a:pt x="1772367" y="393426"/>
                  </a:lnTo>
                  <a:lnTo>
                    <a:pt x="1771028" y="391658"/>
                  </a:lnTo>
                  <a:lnTo>
                    <a:pt x="1769689" y="390332"/>
                  </a:lnTo>
                  <a:lnTo>
                    <a:pt x="1768350" y="389226"/>
                  </a:lnTo>
                  <a:lnTo>
                    <a:pt x="1767011" y="388121"/>
                  </a:lnTo>
                  <a:lnTo>
                    <a:pt x="1765895" y="387016"/>
                  </a:lnTo>
                  <a:lnTo>
                    <a:pt x="1764556" y="386795"/>
                  </a:lnTo>
                  <a:lnTo>
                    <a:pt x="1763217" y="387458"/>
                  </a:lnTo>
                  <a:lnTo>
                    <a:pt x="1761878" y="388784"/>
                  </a:lnTo>
                  <a:lnTo>
                    <a:pt x="1760762" y="389890"/>
                  </a:lnTo>
                  <a:lnTo>
                    <a:pt x="1759422" y="391216"/>
                  </a:lnTo>
                  <a:lnTo>
                    <a:pt x="1758083" y="392100"/>
                  </a:lnTo>
                  <a:lnTo>
                    <a:pt x="1756744" y="394973"/>
                  </a:lnTo>
                  <a:lnTo>
                    <a:pt x="1755628" y="398731"/>
                  </a:lnTo>
                  <a:lnTo>
                    <a:pt x="1754289" y="402709"/>
                  </a:lnTo>
                  <a:lnTo>
                    <a:pt x="1752950" y="406688"/>
                  </a:lnTo>
                  <a:lnTo>
                    <a:pt x="1751611" y="410445"/>
                  </a:lnTo>
                  <a:lnTo>
                    <a:pt x="1750495" y="413760"/>
                  </a:lnTo>
                  <a:lnTo>
                    <a:pt x="1749156" y="416855"/>
                  </a:lnTo>
                  <a:lnTo>
                    <a:pt x="1747816" y="419507"/>
                  </a:lnTo>
                  <a:lnTo>
                    <a:pt x="1746477" y="421717"/>
                  </a:lnTo>
                  <a:lnTo>
                    <a:pt x="1745361" y="423927"/>
                  </a:lnTo>
                  <a:lnTo>
                    <a:pt x="1744022" y="426359"/>
                  </a:lnTo>
                  <a:lnTo>
                    <a:pt x="1742683" y="429453"/>
                  </a:lnTo>
                  <a:lnTo>
                    <a:pt x="1741344" y="432990"/>
                  </a:lnTo>
                  <a:lnTo>
                    <a:pt x="1740005" y="436305"/>
                  </a:lnTo>
                  <a:lnTo>
                    <a:pt x="1738889" y="438073"/>
                  </a:lnTo>
                  <a:lnTo>
                    <a:pt x="1737550" y="438294"/>
                  </a:lnTo>
                  <a:lnTo>
                    <a:pt x="1736210" y="438073"/>
                  </a:lnTo>
                  <a:lnTo>
                    <a:pt x="1734871" y="437852"/>
                  </a:lnTo>
                  <a:lnTo>
                    <a:pt x="1733755" y="437410"/>
                  </a:lnTo>
                  <a:lnTo>
                    <a:pt x="1732416" y="436305"/>
                  </a:lnTo>
                  <a:lnTo>
                    <a:pt x="1731077" y="433432"/>
                  </a:lnTo>
                  <a:lnTo>
                    <a:pt x="1729738" y="430779"/>
                  </a:lnTo>
                  <a:lnTo>
                    <a:pt x="1728622" y="429011"/>
                  </a:lnTo>
                  <a:lnTo>
                    <a:pt x="1727283" y="426580"/>
                  </a:lnTo>
                  <a:lnTo>
                    <a:pt x="1725944" y="423485"/>
                  </a:lnTo>
                  <a:lnTo>
                    <a:pt x="1724604" y="419507"/>
                  </a:lnTo>
                  <a:lnTo>
                    <a:pt x="1723489" y="415529"/>
                  </a:lnTo>
                  <a:lnTo>
                    <a:pt x="1722149" y="410666"/>
                  </a:lnTo>
                  <a:lnTo>
                    <a:pt x="1720810" y="404919"/>
                  </a:lnTo>
                  <a:lnTo>
                    <a:pt x="1719471" y="398952"/>
                  </a:lnTo>
                  <a:lnTo>
                    <a:pt x="1718355" y="392763"/>
                  </a:lnTo>
                  <a:lnTo>
                    <a:pt x="1717016" y="386574"/>
                  </a:lnTo>
                  <a:lnTo>
                    <a:pt x="1715677" y="380164"/>
                  </a:lnTo>
                  <a:lnTo>
                    <a:pt x="1714338" y="374639"/>
                  </a:lnTo>
                  <a:lnTo>
                    <a:pt x="1712999" y="370881"/>
                  </a:lnTo>
                  <a:lnTo>
                    <a:pt x="1711882" y="368892"/>
                  </a:lnTo>
                  <a:lnTo>
                    <a:pt x="1710543" y="368450"/>
                  </a:lnTo>
                  <a:lnTo>
                    <a:pt x="1709204" y="368892"/>
                  </a:lnTo>
                  <a:lnTo>
                    <a:pt x="1707865" y="370660"/>
                  </a:lnTo>
                  <a:lnTo>
                    <a:pt x="1706749" y="373534"/>
                  </a:lnTo>
                  <a:lnTo>
                    <a:pt x="1705410" y="375523"/>
                  </a:lnTo>
                  <a:lnTo>
                    <a:pt x="1704071" y="375965"/>
                  </a:lnTo>
                  <a:lnTo>
                    <a:pt x="1702732" y="375302"/>
                  </a:lnTo>
                  <a:lnTo>
                    <a:pt x="1701616" y="373976"/>
                  </a:lnTo>
                  <a:lnTo>
                    <a:pt x="1700277" y="371986"/>
                  </a:lnTo>
                  <a:lnTo>
                    <a:pt x="1698937" y="370218"/>
                  </a:lnTo>
                  <a:lnTo>
                    <a:pt x="1697598" y="369113"/>
                  </a:lnTo>
                  <a:lnTo>
                    <a:pt x="1696482" y="368008"/>
                  </a:lnTo>
                  <a:lnTo>
                    <a:pt x="1695143" y="367345"/>
                  </a:lnTo>
                  <a:lnTo>
                    <a:pt x="1693804" y="368229"/>
                  </a:lnTo>
                  <a:lnTo>
                    <a:pt x="1692465" y="370218"/>
                  </a:lnTo>
                  <a:lnTo>
                    <a:pt x="1691349" y="373092"/>
                  </a:lnTo>
                  <a:lnTo>
                    <a:pt x="1690010" y="377291"/>
                  </a:lnTo>
                  <a:lnTo>
                    <a:pt x="1688670" y="382375"/>
                  </a:lnTo>
                  <a:lnTo>
                    <a:pt x="1687331" y="389005"/>
                  </a:lnTo>
                  <a:lnTo>
                    <a:pt x="1686216" y="396962"/>
                  </a:lnTo>
                  <a:lnTo>
                    <a:pt x="1684876" y="405140"/>
                  </a:lnTo>
                  <a:lnTo>
                    <a:pt x="1683537" y="412655"/>
                  </a:lnTo>
                  <a:lnTo>
                    <a:pt x="1682198" y="419949"/>
                  </a:lnTo>
                  <a:lnTo>
                    <a:pt x="1680859" y="426359"/>
                  </a:lnTo>
                  <a:lnTo>
                    <a:pt x="1679743" y="431442"/>
                  </a:lnTo>
                  <a:lnTo>
                    <a:pt x="1678404" y="435200"/>
                  </a:lnTo>
                  <a:lnTo>
                    <a:pt x="1677065" y="438073"/>
                  </a:lnTo>
                  <a:lnTo>
                    <a:pt x="1675725" y="439620"/>
                  </a:lnTo>
                  <a:lnTo>
                    <a:pt x="1674609" y="440283"/>
                  </a:lnTo>
                  <a:lnTo>
                    <a:pt x="1673270" y="440283"/>
                  </a:lnTo>
                  <a:lnTo>
                    <a:pt x="1671931" y="441389"/>
                  </a:lnTo>
                  <a:lnTo>
                    <a:pt x="1670592" y="442715"/>
                  </a:lnTo>
                  <a:lnTo>
                    <a:pt x="1669476" y="443820"/>
                  </a:lnTo>
                  <a:lnTo>
                    <a:pt x="1668137" y="444483"/>
                  </a:lnTo>
                  <a:lnTo>
                    <a:pt x="1666798" y="444925"/>
                  </a:lnTo>
                  <a:lnTo>
                    <a:pt x="1665459" y="445146"/>
                  </a:lnTo>
                  <a:lnTo>
                    <a:pt x="1664343" y="444925"/>
                  </a:lnTo>
                  <a:lnTo>
                    <a:pt x="1663004" y="445146"/>
                  </a:lnTo>
                  <a:lnTo>
                    <a:pt x="1661664" y="444041"/>
                  </a:lnTo>
                  <a:lnTo>
                    <a:pt x="1660325" y="441831"/>
                  </a:lnTo>
                  <a:lnTo>
                    <a:pt x="1659209" y="439399"/>
                  </a:lnTo>
                  <a:lnTo>
                    <a:pt x="1657870" y="436526"/>
                  </a:lnTo>
                  <a:lnTo>
                    <a:pt x="1656531" y="434537"/>
                  </a:lnTo>
                  <a:lnTo>
                    <a:pt x="1655192" y="433653"/>
                  </a:lnTo>
                  <a:lnTo>
                    <a:pt x="1653853" y="433432"/>
                  </a:lnTo>
                  <a:lnTo>
                    <a:pt x="1652737" y="434537"/>
                  </a:lnTo>
                  <a:lnTo>
                    <a:pt x="1651397" y="435863"/>
                  </a:lnTo>
                  <a:lnTo>
                    <a:pt x="1650058" y="437189"/>
                  </a:lnTo>
                  <a:lnTo>
                    <a:pt x="1648719" y="438736"/>
                  </a:lnTo>
                  <a:lnTo>
                    <a:pt x="1647603" y="440062"/>
                  </a:lnTo>
                  <a:lnTo>
                    <a:pt x="1646264" y="441389"/>
                  </a:lnTo>
                  <a:lnTo>
                    <a:pt x="1644925" y="443157"/>
                  </a:lnTo>
                  <a:lnTo>
                    <a:pt x="1643586" y="445146"/>
                  </a:lnTo>
                  <a:lnTo>
                    <a:pt x="1642470" y="446914"/>
                  </a:lnTo>
                  <a:lnTo>
                    <a:pt x="1641131" y="449788"/>
                  </a:lnTo>
                  <a:lnTo>
                    <a:pt x="1639792" y="453103"/>
                  </a:lnTo>
                  <a:lnTo>
                    <a:pt x="1638452" y="456418"/>
                  </a:lnTo>
                  <a:lnTo>
                    <a:pt x="1637336" y="459292"/>
                  </a:lnTo>
                  <a:lnTo>
                    <a:pt x="1635997" y="461502"/>
                  </a:lnTo>
                  <a:lnTo>
                    <a:pt x="1634658" y="463491"/>
                  </a:lnTo>
                  <a:lnTo>
                    <a:pt x="1633319" y="465701"/>
                  </a:lnTo>
                  <a:lnTo>
                    <a:pt x="1632203" y="467912"/>
                  </a:lnTo>
                  <a:lnTo>
                    <a:pt x="1630864" y="470122"/>
                  </a:lnTo>
                  <a:lnTo>
                    <a:pt x="1629525" y="471890"/>
                  </a:lnTo>
                  <a:lnTo>
                    <a:pt x="1628185" y="474100"/>
                  </a:lnTo>
                  <a:lnTo>
                    <a:pt x="1626846" y="477195"/>
                  </a:lnTo>
                  <a:lnTo>
                    <a:pt x="1625730" y="480289"/>
                  </a:lnTo>
                  <a:lnTo>
                    <a:pt x="1624391" y="482499"/>
                  </a:lnTo>
                  <a:lnTo>
                    <a:pt x="1623052" y="483604"/>
                  </a:lnTo>
                  <a:lnTo>
                    <a:pt x="1621713" y="483825"/>
                  </a:lnTo>
                  <a:lnTo>
                    <a:pt x="1620597" y="482720"/>
                  </a:lnTo>
                  <a:lnTo>
                    <a:pt x="1619258" y="481173"/>
                  </a:lnTo>
                  <a:lnTo>
                    <a:pt x="1617919" y="480068"/>
                  </a:lnTo>
                  <a:lnTo>
                    <a:pt x="1616580" y="479184"/>
                  </a:lnTo>
                  <a:lnTo>
                    <a:pt x="1615464" y="478300"/>
                  </a:lnTo>
                  <a:lnTo>
                    <a:pt x="1614124" y="477858"/>
                  </a:lnTo>
                  <a:lnTo>
                    <a:pt x="1612785" y="477416"/>
                  </a:lnTo>
                  <a:lnTo>
                    <a:pt x="1611446" y="476753"/>
                  </a:lnTo>
                  <a:lnTo>
                    <a:pt x="1610330" y="476311"/>
                  </a:lnTo>
                  <a:lnTo>
                    <a:pt x="1608991" y="475648"/>
                  </a:lnTo>
                  <a:lnTo>
                    <a:pt x="1607652" y="474100"/>
                  </a:lnTo>
                  <a:lnTo>
                    <a:pt x="1606313" y="471227"/>
                  </a:lnTo>
                  <a:lnTo>
                    <a:pt x="1605197" y="467691"/>
                  </a:lnTo>
                  <a:lnTo>
                    <a:pt x="1603858" y="464154"/>
                  </a:lnTo>
                  <a:lnTo>
                    <a:pt x="1602519" y="460397"/>
                  </a:lnTo>
                  <a:lnTo>
                    <a:pt x="1601179" y="457965"/>
                  </a:lnTo>
                  <a:lnTo>
                    <a:pt x="1600063" y="456197"/>
                  </a:lnTo>
                  <a:lnTo>
                    <a:pt x="1598724" y="454208"/>
                  </a:lnTo>
                  <a:lnTo>
                    <a:pt x="1597385" y="452661"/>
                  </a:lnTo>
                  <a:lnTo>
                    <a:pt x="1596046" y="452440"/>
                  </a:lnTo>
                  <a:lnTo>
                    <a:pt x="1594707" y="452661"/>
                  </a:lnTo>
                  <a:lnTo>
                    <a:pt x="1593591" y="452882"/>
                  </a:lnTo>
                  <a:lnTo>
                    <a:pt x="1592252" y="453103"/>
                  </a:lnTo>
                  <a:lnTo>
                    <a:pt x="1590912" y="452661"/>
                  </a:lnTo>
                  <a:lnTo>
                    <a:pt x="1589573" y="451556"/>
                  </a:lnTo>
                  <a:lnTo>
                    <a:pt x="1588457" y="450893"/>
                  </a:lnTo>
                  <a:lnTo>
                    <a:pt x="1587118" y="450451"/>
                  </a:lnTo>
                  <a:lnTo>
                    <a:pt x="1585779" y="449345"/>
                  </a:lnTo>
                  <a:lnTo>
                    <a:pt x="1584440" y="448240"/>
                  </a:lnTo>
                  <a:lnTo>
                    <a:pt x="1583324" y="448240"/>
                  </a:lnTo>
                  <a:lnTo>
                    <a:pt x="1581985" y="449124"/>
                  </a:lnTo>
                  <a:lnTo>
                    <a:pt x="1580646" y="450451"/>
                  </a:lnTo>
                  <a:lnTo>
                    <a:pt x="1579307" y="452882"/>
                  </a:lnTo>
                  <a:lnTo>
                    <a:pt x="1578191" y="456197"/>
                  </a:lnTo>
                  <a:lnTo>
                    <a:pt x="1576851" y="459955"/>
                  </a:lnTo>
                  <a:lnTo>
                    <a:pt x="1575512" y="463491"/>
                  </a:lnTo>
                  <a:lnTo>
                    <a:pt x="1574173" y="466364"/>
                  </a:lnTo>
                  <a:lnTo>
                    <a:pt x="1573057" y="468796"/>
                  </a:lnTo>
                  <a:lnTo>
                    <a:pt x="1571718" y="471890"/>
                  </a:lnTo>
                  <a:lnTo>
                    <a:pt x="1570379" y="474542"/>
                  </a:lnTo>
                  <a:lnTo>
                    <a:pt x="1569040" y="476532"/>
                  </a:lnTo>
                  <a:lnTo>
                    <a:pt x="1567700" y="478079"/>
                  </a:lnTo>
                  <a:lnTo>
                    <a:pt x="1566585" y="480289"/>
                  </a:lnTo>
                  <a:lnTo>
                    <a:pt x="1565245" y="483604"/>
                  </a:lnTo>
                  <a:lnTo>
                    <a:pt x="1563906" y="488025"/>
                  </a:lnTo>
                  <a:lnTo>
                    <a:pt x="1562567" y="492667"/>
                  </a:lnTo>
                  <a:lnTo>
                    <a:pt x="1561451" y="497750"/>
                  </a:lnTo>
                  <a:lnTo>
                    <a:pt x="1560112" y="503055"/>
                  </a:lnTo>
                  <a:lnTo>
                    <a:pt x="1558773" y="508138"/>
                  </a:lnTo>
                  <a:lnTo>
                    <a:pt x="1557434" y="512559"/>
                  </a:lnTo>
                  <a:lnTo>
                    <a:pt x="1556318" y="516095"/>
                  </a:lnTo>
                  <a:lnTo>
                    <a:pt x="1554979" y="518748"/>
                  </a:lnTo>
                  <a:lnTo>
                    <a:pt x="1553639" y="520074"/>
                  </a:lnTo>
                  <a:lnTo>
                    <a:pt x="1552300" y="519632"/>
                  </a:lnTo>
                  <a:lnTo>
                    <a:pt x="1551184" y="517421"/>
                  </a:lnTo>
                  <a:lnTo>
                    <a:pt x="1549845" y="513443"/>
                  </a:lnTo>
                  <a:lnTo>
                    <a:pt x="1548506" y="507917"/>
                  </a:lnTo>
                  <a:lnTo>
                    <a:pt x="1547167" y="502392"/>
                  </a:lnTo>
                  <a:lnTo>
                    <a:pt x="1546051" y="498413"/>
                  </a:lnTo>
                  <a:lnTo>
                    <a:pt x="1544712" y="495540"/>
                  </a:lnTo>
                  <a:lnTo>
                    <a:pt x="1543373" y="492888"/>
                  </a:lnTo>
                  <a:lnTo>
                    <a:pt x="1542033" y="490235"/>
                  </a:lnTo>
                  <a:lnTo>
                    <a:pt x="1540694" y="486699"/>
                  </a:lnTo>
                  <a:lnTo>
                    <a:pt x="1539578" y="482720"/>
                  </a:lnTo>
                  <a:lnTo>
                    <a:pt x="1538239" y="477416"/>
                  </a:lnTo>
                  <a:lnTo>
                    <a:pt x="1536900" y="470785"/>
                  </a:lnTo>
                  <a:lnTo>
                    <a:pt x="1535561" y="464817"/>
                  </a:lnTo>
                  <a:lnTo>
                    <a:pt x="1534445" y="459292"/>
                  </a:lnTo>
                  <a:lnTo>
                    <a:pt x="1533106" y="453545"/>
                  </a:lnTo>
                  <a:lnTo>
                    <a:pt x="1531767" y="448019"/>
                  </a:lnTo>
                  <a:lnTo>
                    <a:pt x="1530427" y="442494"/>
                  </a:lnTo>
                  <a:lnTo>
                    <a:pt x="1529311" y="436968"/>
                  </a:lnTo>
                  <a:lnTo>
                    <a:pt x="1527972" y="431000"/>
                  </a:lnTo>
                  <a:lnTo>
                    <a:pt x="1526633" y="425696"/>
                  </a:lnTo>
                  <a:lnTo>
                    <a:pt x="1525294" y="421275"/>
                  </a:lnTo>
                  <a:lnTo>
                    <a:pt x="1524178" y="417297"/>
                  </a:lnTo>
                  <a:lnTo>
                    <a:pt x="1522839" y="413318"/>
                  </a:lnTo>
                  <a:lnTo>
                    <a:pt x="1521500" y="408235"/>
                  </a:lnTo>
                  <a:lnTo>
                    <a:pt x="1520161" y="403593"/>
                  </a:lnTo>
                  <a:lnTo>
                    <a:pt x="1519045" y="402267"/>
                  </a:lnTo>
                  <a:lnTo>
                    <a:pt x="1517706" y="403151"/>
                  </a:lnTo>
                  <a:lnTo>
                    <a:pt x="1516366" y="405582"/>
                  </a:lnTo>
                  <a:lnTo>
                    <a:pt x="1515027" y="408456"/>
                  </a:lnTo>
                  <a:lnTo>
                    <a:pt x="1513911" y="411550"/>
                  </a:lnTo>
                  <a:lnTo>
                    <a:pt x="1512572" y="413318"/>
                  </a:lnTo>
                  <a:lnTo>
                    <a:pt x="1511233" y="414202"/>
                  </a:lnTo>
                  <a:lnTo>
                    <a:pt x="1509894" y="414644"/>
                  </a:lnTo>
                  <a:lnTo>
                    <a:pt x="1508555" y="414644"/>
                  </a:lnTo>
                  <a:lnTo>
                    <a:pt x="1507439" y="415086"/>
                  </a:lnTo>
                  <a:lnTo>
                    <a:pt x="1506099" y="416634"/>
                  </a:lnTo>
                  <a:lnTo>
                    <a:pt x="1504760" y="418402"/>
                  </a:lnTo>
                  <a:lnTo>
                    <a:pt x="1503421" y="420170"/>
                  </a:lnTo>
                  <a:lnTo>
                    <a:pt x="1502305" y="421717"/>
                  </a:lnTo>
                  <a:lnTo>
                    <a:pt x="1500966" y="423043"/>
                  </a:lnTo>
                  <a:lnTo>
                    <a:pt x="1499627" y="424812"/>
                  </a:lnTo>
                  <a:lnTo>
                    <a:pt x="1498288" y="426801"/>
                  </a:lnTo>
                  <a:lnTo>
                    <a:pt x="1497172" y="430116"/>
                  </a:lnTo>
                  <a:lnTo>
                    <a:pt x="1495833" y="433211"/>
                  </a:lnTo>
                  <a:lnTo>
                    <a:pt x="1494494" y="435200"/>
                  </a:lnTo>
                  <a:lnTo>
                    <a:pt x="1493154" y="437852"/>
                  </a:lnTo>
                  <a:lnTo>
                    <a:pt x="1492038" y="441168"/>
                  </a:lnTo>
                  <a:lnTo>
                    <a:pt x="1490699" y="442494"/>
                  </a:lnTo>
                  <a:lnTo>
                    <a:pt x="1489360" y="441831"/>
                  </a:lnTo>
                  <a:lnTo>
                    <a:pt x="1488021" y="440062"/>
                  </a:lnTo>
                  <a:lnTo>
                    <a:pt x="1486905" y="438073"/>
                  </a:lnTo>
                  <a:lnTo>
                    <a:pt x="1485566" y="436526"/>
                  </a:lnTo>
                  <a:lnTo>
                    <a:pt x="1484227" y="435863"/>
                  </a:lnTo>
                  <a:lnTo>
                    <a:pt x="1482888" y="436084"/>
                  </a:lnTo>
                  <a:lnTo>
                    <a:pt x="1481548" y="436526"/>
                  </a:lnTo>
                  <a:lnTo>
                    <a:pt x="1480433" y="436968"/>
                  </a:lnTo>
                  <a:lnTo>
                    <a:pt x="1479093" y="436968"/>
                  </a:lnTo>
                  <a:lnTo>
                    <a:pt x="1477754" y="435642"/>
                  </a:lnTo>
                  <a:lnTo>
                    <a:pt x="1476415" y="434537"/>
                  </a:lnTo>
                  <a:lnTo>
                    <a:pt x="1475299" y="433874"/>
                  </a:lnTo>
                  <a:lnTo>
                    <a:pt x="1473960" y="433653"/>
                  </a:lnTo>
                  <a:lnTo>
                    <a:pt x="1472621" y="433653"/>
                  </a:lnTo>
                  <a:lnTo>
                    <a:pt x="1471282" y="433432"/>
                  </a:lnTo>
                  <a:lnTo>
                    <a:pt x="1470166" y="432769"/>
                  </a:lnTo>
                  <a:lnTo>
                    <a:pt x="1468826" y="432548"/>
                  </a:lnTo>
                  <a:lnTo>
                    <a:pt x="1467487" y="432326"/>
                  </a:lnTo>
                  <a:lnTo>
                    <a:pt x="1466148" y="432326"/>
                  </a:lnTo>
                  <a:lnTo>
                    <a:pt x="1465032" y="431884"/>
                  </a:lnTo>
                  <a:lnTo>
                    <a:pt x="1463693" y="431221"/>
                  </a:lnTo>
                  <a:lnTo>
                    <a:pt x="1462354" y="429453"/>
                  </a:lnTo>
                  <a:lnTo>
                    <a:pt x="1461015" y="425475"/>
                  </a:lnTo>
                  <a:lnTo>
                    <a:pt x="1459899" y="420170"/>
                  </a:lnTo>
                  <a:lnTo>
                    <a:pt x="1458560" y="414423"/>
                  </a:lnTo>
                  <a:lnTo>
                    <a:pt x="1457221" y="407572"/>
                  </a:lnTo>
                  <a:lnTo>
                    <a:pt x="1455881" y="401162"/>
                  </a:lnTo>
                  <a:lnTo>
                    <a:pt x="1454542" y="396520"/>
                  </a:lnTo>
                  <a:lnTo>
                    <a:pt x="1453426" y="393868"/>
                  </a:lnTo>
                  <a:lnTo>
                    <a:pt x="1452087" y="393426"/>
                  </a:lnTo>
                  <a:lnTo>
                    <a:pt x="1450748" y="394752"/>
                  </a:lnTo>
                  <a:lnTo>
                    <a:pt x="1449409" y="397183"/>
                  </a:lnTo>
                  <a:lnTo>
                    <a:pt x="1448293" y="400057"/>
                  </a:lnTo>
                  <a:lnTo>
                    <a:pt x="1446954" y="403151"/>
                  </a:lnTo>
                  <a:lnTo>
                    <a:pt x="1445614" y="406245"/>
                  </a:lnTo>
                  <a:lnTo>
                    <a:pt x="1444275" y="409782"/>
                  </a:lnTo>
                  <a:lnTo>
                    <a:pt x="1443159" y="413539"/>
                  </a:lnTo>
                  <a:lnTo>
                    <a:pt x="1441820" y="417739"/>
                  </a:lnTo>
                  <a:lnTo>
                    <a:pt x="1440481" y="422159"/>
                  </a:lnTo>
                  <a:lnTo>
                    <a:pt x="1439142" y="426580"/>
                  </a:lnTo>
                  <a:lnTo>
                    <a:pt x="1438026" y="430558"/>
                  </a:lnTo>
                  <a:lnTo>
                    <a:pt x="1436687" y="434316"/>
                  </a:lnTo>
                  <a:lnTo>
                    <a:pt x="1435348" y="438073"/>
                  </a:lnTo>
                  <a:lnTo>
                    <a:pt x="1434009" y="442052"/>
                  </a:lnTo>
                  <a:lnTo>
                    <a:pt x="1432893" y="446472"/>
                  </a:lnTo>
                  <a:lnTo>
                    <a:pt x="1431553" y="452440"/>
                  </a:lnTo>
                  <a:lnTo>
                    <a:pt x="1430214" y="459734"/>
                  </a:lnTo>
                  <a:lnTo>
                    <a:pt x="1428875" y="467249"/>
                  </a:lnTo>
                  <a:lnTo>
                    <a:pt x="1427536" y="474321"/>
                  </a:lnTo>
                  <a:lnTo>
                    <a:pt x="1426420" y="480289"/>
                  </a:lnTo>
                  <a:lnTo>
                    <a:pt x="1425081" y="484489"/>
                  </a:lnTo>
                  <a:lnTo>
                    <a:pt x="1423742" y="487583"/>
                  </a:lnTo>
                  <a:lnTo>
                    <a:pt x="1422402" y="490456"/>
                  </a:lnTo>
                  <a:lnTo>
                    <a:pt x="1421287" y="493330"/>
                  </a:lnTo>
                  <a:lnTo>
                    <a:pt x="1419948" y="496424"/>
                  </a:lnTo>
                  <a:lnTo>
                    <a:pt x="1418608" y="499297"/>
                  </a:lnTo>
                  <a:lnTo>
                    <a:pt x="1417269" y="500623"/>
                  </a:lnTo>
                  <a:lnTo>
                    <a:pt x="1416153" y="499518"/>
                  </a:lnTo>
                  <a:lnTo>
                    <a:pt x="1414814" y="496645"/>
                  </a:lnTo>
                  <a:lnTo>
                    <a:pt x="1413475" y="492667"/>
                  </a:lnTo>
                  <a:lnTo>
                    <a:pt x="1412136" y="487362"/>
                  </a:lnTo>
                  <a:lnTo>
                    <a:pt x="1411020" y="481173"/>
                  </a:lnTo>
                  <a:lnTo>
                    <a:pt x="1409681" y="474100"/>
                  </a:lnTo>
                  <a:lnTo>
                    <a:pt x="1408341" y="465480"/>
                  </a:lnTo>
                  <a:lnTo>
                    <a:pt x="1407002" y="457081"/>
                  </a:lnTo>
                  <a:lnTo>
                    <a:pt x="1405886" y="449345"/>
                  </a:lnTo>
                  <a:lnTo>
                    <a:pt x="1404547" y="442494"/>
                  </a:lnTo>
                  <a:lnTo>
                    <a:pt x="1403208" y="436968"/>
                  </a:lnTo>
                  <a:lnTo>
                    <a:pt x="1401869" y="434537"/>
                  </a:lnTo>
                  <a:lnTo>
                    <a:pt x="1400530" y="434095"/>
                  </a:lnTo>
                  <a:lnTo>
                    <a:pt x="1399414" y="434758"/>
                  </a:lnTo>
                  <a:lnTo>
                    <a:pt x="1398075" y="436305"/>
                  </a:lnTo>
                  <a:lnTo>
                    <a:pt x="1396736" y="437410"/>
                  </a:lnTo>
                  <a:lnTo>
                    <a:pt x="1395396" y="438073"/>
                  </a:lnTo>
                  <a:lnTo>
                    <a:pt x="1394280" y="439178"/>
                  </a:lnTo>
                  <a:lnTo>
                    <a:pt x="1392941" y="440504"/>
                  </a:lnTo>
                  <a:lnTo>
                    <a:pt x="1391602" y="441168"/>
                  </a:lnTo>
                  <a:lnTo>
                    <a:pt x="1390263" y="440504"/>
                  </a:lnTo>
                  <a:lnTo>
                    <a:pt x="1389147" y="437631"/>
                  </a:lnTo>
                  <a:lnTo>
                    <a:pt x="1387808" y="434537"/>
                  </a:lnTo>
                  <a:lnTo>
                    <a:pt x="1386469" y="431663"/>
                  </a:lnTo>
                  <a:lnTo>
                    <a:pt x="1385129" y="428790"/>
                  </a:lnTo>
                  <a:lnTo>
                    <a:pt x="1384013" y="425917"/>
                  </a:lnTo>
                  <a:lnTo>
                    <a:pt x="1382674" y="423706"/>
                  </a:lnTo>
                  <a:lnTo>
                    <a:pt x="1381335" y="421717"/>
                  </a:lnTo>
                  <a:lnTo>
                    <a:pt x="1379996" y="420391"/>
                  </a:lnTo>
                  <a:lnTo>
                    <a:pt x="1378880" y="420170"/>
                  </a:lnTo>
                  <a:lnTo>
                    <a:pt x="1377541" y="421717"/>
                  </a:lnTo>
                  <a:lnTo>
                    <a:pt x="1376202" y="425475"/>
                  </a:lnTo>
                  <a:lnTo>
                    <a:pt x="1374863" y="430337"/>
                  </a:lnTo>
                  <a:lnTo>
                    <a:pt x="1373747" y="436084"/>
                  </a:lnTo>
                  <a:lnTo>
                    <a:pt x="1372408" y="442715"/>
                  </a:lnTo>
                  <a:lnTo>
                    <a:pt x="1371068" y="448682"/>
                  </a:lnTo>
                  <a:lnTo>
                    <a:pt x="1369729" y="452661"/>
                  </a:lnTo>
                  <a:lnTo>
                    <a:pt x="1368390" y="455534"/>
                  </a:lnTo>
                  <a:lnTo>
                    <a:pt x="1367274" y="457523"/>
                  </a:lnTo>
                  <a:lnTo>
                    <a:pt x="1365935" y="458850"/>
                  </a:lnTo>
                  <a:lnTo>
                    <a:pt x="1364596" y="460397"/>
                  </a:lnTo>
                  <a:lnTo>
                    <a:pt x="1363257" y="462165"/>
                  </a:lnTo>
                  <a:lnTo>
                    <a:pt x="1362141" y="464154"/>
                  </a:lnTo>
                  <a:lnTo>
                    <a:pt x="1360802" y="466585"/>
                  </a:lnTo>
                  <a:lnTo>
                    <a:pt x="1359462" y="470122"/>
                  </a:lnTo>
                  <a:lnTo>
                    <a:pt x="1358123" y="473879"/>
                  </a:lnTo>
                  <a:lnTo>
                    <a:pt x="1357007" y="476974"/>
                  </a:lnTo>
                  <a:lnTo>
                    <a:pt x="1355668" y="480068"/>
                  </a:lnTo>
                  <a:lnTo>
                    <a:pt x="1354329" y="483162"/>
                  </a:lnTo>
                  <a:lnTo>
                    <a:pt x="1352990" y="485373"/>
                  </a:lnTo>
                  <a:lnTo>
                    <a:pt x="1351874" y="485594"/>
                  </a:lnTo>
                  <a:lnTo>
                    <a:pt x="1350535" y="484489"/>
                  </a:lnTo>
                  <a:lnTo>
                    <a:pt x="1349196" y="482941"/>
                  </a:lnTo>
                  <a:lnTo>
                    <a:pt x="1347856" y="481836"/>
                  </a:lnTo>
                  <a:lnTo>
                    <a:pt x="1346740" y="480731"/>
                  </a:lnTo>
                  <a:lnTo>
                    <a:pt x="1345401" y="478521"/>
                  </a:lnTo>
                  <a:lnTo>
                    <a:pt x="1344062" y="475426"/>
                  </a:lnTo>
                  <a:lnTo>
                    <a:pt x="1342723" y="471669"/>
                  </a:lnTo>
                  <a:lnTo>
                    <a:pt x="1341384" y="467249"/>
                  </a:lnTo>
                  <a:lnTo>
                    <a:pt x="1340268" y="463712"/>
                  </a:lnTo>
                  <a:lnTo>
                    <a:pt x="1338929" y="461060"/>
                  </a:lnTo>
                  <a:lnTo>
                    <a:pt x="1337590" y="459513"/>
                  </a:lnTo>
                  <a:lnTo>
                    <a:pt x="1336250" y="459734"/>
                  </a:lnTo>
                  <a:lnTo>
                    <a:pt x="1335134" y="461281"/>
                  </a:lnTo>
                  <a:lnTo>
                    <a:pt x="1333795" y="461723"/>
                  </a:lnTo>
                  <a:lnTo>
                    <a:pt x="1332456" y="462165"/>
                  </a:lnTo>
                  <a:lnTo>
                    <a:pt x="1331117" y="461944"/>
                  </a:lnTo>
                  <a:lnTo>
                    <a:pt x="1330001" y="462607"/>
                  </a:lnTo>
                  <a:lnTo>
                    <a:pt x="1328662" y="463270"/>
                  </a:lnTo>
                  <a:lnTo>
                    <a:pt x="1327323" y="463933"/>
                  </a:lnTo>
                  <a:lnTo>
                    <a:pt x="1325984" y="463933"/>
                  </a:lnTo>
                  <a:lnTo>
                    <a:pt x="1324868" y="463712"/>
                  </a:lnTo>
                  <a:lnTo>
                    <a:pt x="1323528" y="463049"/>
                  </a:lnTo>
                  <a:lnTo>
                    <a:pt x="1322189" y="461281"/>
                  </a:lnTo>
                  <a:lnTo>
                    <a:pt x="1320850" y="459955"/>
                  </a:lnTo>
                  <a:lnTo>
                    <a:pt x="1319734" y="458408"/>
                  </a:lnTo>
                  <a:lnTo>
                    <a:pt x="1318395" y="455976"/>
                  </a:lnTo>
                  <a:lnTo>
                    <a:pt x="1317056" y="453103"/>
                  </a:lnTo>
                  <a:lnTo>
                    <a:pt x="1315717" y="449566"/>
                  </a:lnTo>
                  <a:lnTo>
                    <a:pt x="1314378" y="444925"/>
                  </a:lnTo>
                  <a:lnTo>
                    <a:pt x="1313262" y="439178"/>
                  </a:lnTo>
                  <a:lnTo>
                    <a:pt x="1311922" y="433653"/>
                  </a:lnTo>
                  <a:lnTo>
                    <a:pt x="1310583" y="428348"/>
                  </a:lnTo>
                  <a:lnTo>
                    <a:pt x="1309244" y="422601"/>
                  </a:lnTo>
                  <a:lnTo>
                    <a:pt x="1308128" y="417739"/>
                  </a:lnTo>
                  <a:lnTo>
                    <a:pt x="1306789" y="413760"/>
                  </a:lnTo>
                  <a:lnTo>
                    <a:pt x="1305450" y="410887"/>
                  </a:lnTo>
                  <a:lnTo>
                    <a:pt x="1304111" y="408235"/>
                  </a:lnTo>
                  <a:lnTo>
                    <a:pt x="1302995" y="405803"/>
                  </a:lnTo>
                  <a:lnTo>
                    <a:pt x="1301656" y="402930"/>
                  </a:lnTo>
                  <a:lnTo>
                    <a:pt x="1300317" y="399836"/>
                  </a:lnTo>
                  <a:lnTo>
                    <a:pt x="1298977" y="396741"/>
                  </a:lnTo>
                  <a:lnTo>
                    <a:pt x="1297861" y="393647"/>
                  </a:lnTo>
                  <a:lnTo>
                    <a:pt x="1296522" y="389669"/>
                  </a:lnTo>
                  <a:lnTo>
                    <a:pt x="1295183" y="384806"/>
                  </a:lnTo>
                  <a:lnTo>
                    <a:pt x="1293844" y="379280"/>
                  </a:lnTo>
                  <a:lnTo>
                    <a:pt x="1292728" y="373092"/>
                  </a:lnTo>
                  <a:lnTo>
                    <a:pt x="1291389" y="366019"/>
                  </a:lnTo>
                  <a:lnTo>
                    <a:pt x="1290050" y="358946"/>
                  </a:lnTo>
                  <a:lnTo>
                    <a:pt x="1288711" y="353420"/>
                  </a:lnTo>
                  <a:lnTo>
                    <a:pt x="1287595" y="350326"/>
                  </a:lnTo>
                  <a:lnTo>
                    <a:pt x="1286255" y="349221"/>
                  </a:lnTo>
                  <a:lnTo>
                    <a:pt x="1284916" y="349663"/>
                  </a:lnTo>
                  <a:lnTo>
                    <a:pt x="1283577" y="350989"/>
                  </a:lnTo>
                  <a:lnTo>
                    <a:pt x="1282238" y="351652"/>
                  </a:lnTo>
                  <a:lnTo>
                    <a:pt x="1281122" y="351873"/>
                  </a:lnTo>
                  <a:lnTo>
                    <a:pt x="1279783" y="351431"/>
                  </a:lnTo>
                  <a:lnTo>
                    <a:pt x="1278444" y="351431"/>
                  </a:lnTo>
                  <a:lnTo>
                    <a:pt x="1277105" y="352757"/>
                  </a:lnTo>
                  <a:lnTo>
                    <a:pt x="1275989" y="355188"/>
                  </a:lnTo>
                  <a:lnTo>
                    <a:pt x="1274649" y="358725"/>
                  </a:lnTo>
                  <a:lnTo>
                    <a:pt x="1273310" y="362261"/>
                  </a:lnTo>
                  <a:lnTo>
                    <a:pt x="1271971" y="365356"/>
                  </a:lnTo>
                  <a:lnTo>
                    <a:pt x="1270855" y="367566"/>
                  </a:lnTo>
                  <a:lnTo>
                    <a:pt x="1269516" y="368892"/>
                  </a:lnTo>
                  <a:lnTo>
                    <a:pt x="1268177" y="369113"/>
                  </a:lnTo>
                  <a:lnTo>
                    <a:pt x="1266838" y="368892"/>
                  </a:lnTo>
                  <a:lnTo>
                    <a:pt x="1265722" y="369113"/>
                  </a:lnTo>
                  <a:lnTo>
                    <a:pt x="1264383" y="369776"/>
                  </a:lnTo>
                  <a:lnTo>
                    <a:pt x="1263043" y="370660"/>
                  </a:lnTo>
                  <a:lnTo>
                    <a:pt x="1261704" y="371323"/>
                  </a:lnTo>
                  <a:lnTo>
                    <a:pt x="1260588" y="371323"/>
                  </a:lnTo>
                  <a:lnTo>
                    <a:pt x="1259249" y="371986"/>
                  </a:lnTo>
                  <a:lnTo>
                    <a:pt x="1257910" y="373534"/>
                  </a:lnTo>
                  <a:lnTo>
                    <a:pt x="1256571" y="375523"/>
                  </a:lnTo>
                  <a:lnTo>
                    <a:pt x="1255232" y="377291"/>
                  </a:lnTo>
                  <a:lnTo>
                    <a:pt x="1254116" y="377291"/>
                  </a:lnTo>
                  <a:lnTo>
                    <a:pt x="1252777" y="377291"/>
                  </a:lnTo>
                  <a:lnTo>
                    <a:pt x="1251437" y="377512"/>
                  </a:lnTo>
                  <a:lnTo>
                    <a:pt x="1250098" y="377512"/>
                  </a:lnTo>
                  <a:lnTo>
                    <a:pt x="1248982" y="377291"/>
                  </a:lnTo>
                  <a:lnTo>
                    <a:pt x="1247643" y="377070"/>
                  </a:lnTo>
                  <a:lnTo>
                    <a:pt x="1246304" y="376407"/>
                  </a:lnTo>
                  <a:lnTo>
                    <a:pt x="1244965" y="375081"/>
                  </a:lnTo>
                  <a:lnTo>
                    <a:pt x="1243849" y="374418"/>
                  </a:lnTo>
                  <a:lnTo>
                    <a:pt x="1242510" y="375081"/>
                  </a:lnTo>
                  <a:lnTo>
                    <a:pt x="1241171" y="377070"/>
                  </a:lnTo>
                  <a:lnTo>
                    <a:pt x="1239831" y="379722"/>
                  </a:lnTo>
                  <a:lnTo>
                    <a:pt x="1238716" y="382596"/>
                  </a:lnTo>
                  <a:lnTo>
                    <a:pt x="1237376" y="385911"/>
                  </a:lnTo>
                  <a:lnTo>
                    <a:pt x="1236037" y="390553"/>
                  </a:lnTo>
                  <a:lnTo>
                    <a:pt x="1234698" y="396299"/>
                  </a:lnTo>
                  <a:lnTo>
                    <a:pt x="1233582" y="401162"/>
                  </a:lnTo>
                  <a:lnTo>
                    <a:pt x="1232243" y="406688"/>
                  </a:lnTo>
                  <a:lnTo>
                    <a:pt x="1230904" y="411771"/>
                  </a:lnTo>
                  <a:lnTo>
                    <a:pt x="1229565" y="417518"/>
                  </a:lnTo>
                  <a:lnTo>
                    <a:pt x="1228226" y="422380"/>
                  </a:lnTo>
                  <a:lnTo>
                    <a:pt x="1227110" y="425475"/>
                  </a:lnTo>
                  <a:lnTo>
                    <a:pt x="1225770" y="426138"/>
                  </a:lnTo>
                  <a:lnTo>
                    <a:pt x="1224431" y="425254"/>
                  </a:lnTo>
                  <a:lnTo>
                    <a:pt x="1223092" y="423485"/>
                  </a:lnTo>
                  <a:lnTo>
                    <a:pt x="1221976" y="421717"/>
                  </a:lnTo>
                  <a:lnTo>
                    <a:pt x="1220637" y="419949"/>
                  </a:lnTo>
                  <a:lnTo>
                    <a:pt x="1219298" y="416855"/>
                  </a:lnTo>
                  <a:lnTo>
                    <a:pt x="1217959" y="412655"/>
                  </a:lnTo>
                  <a:lnTo>
                    <a:pt x="1216843" y="408235"/>
                  </a:lnTo>
                  <a:lnTo>
                    <a:pt x="1215504" y="404256"/>
                  </a:lnTo>
                  <a:lnTo>
                    <a:pt x="1214164" y="401383"/>
                  </a:lnTo>
                  <a:lnTo>
                    <a:pt x="1212825" y="399836"/>
                  </a:lnTo>
                  <a:lnTo>
                    <a:pt x="1211709" y="399836"/>
                  </a:lnTo>
                  <a:lnTo>
                    <a:pt x="1210370" y="401383"/>
                  </a:lnTo>
                  <a:lnTo>
                    <a:pt x="1209031" y="404256"/>
                  </a:lnTo>
                  <a:lnTo>
                    <a:pt x="1207692" y="407572"/>
                  </a:lnTo>
                  <a:lnTo>
                    <a:pt x="1206576" y="409119"/>
                  </a:lnTo>
                  <a:lnTo>
                    <a:pt x="1205237" y="409119"/>
                  </a:lnTo>
                  <a:lnTo>
                    <a:pt x="1203898" y="408677"/>
                  </a:lnTo>
                  <a:lnTo>
                    <a:pt x="1202558" y="406688"/>
                  </a:lnTo>
                  <a:lnTo>
                    <a:pt x="1201219" y="402267"/>
                  </a:lnTo>
                  <a:lnTo>
                    <a:pt x="1200103" y="397625"/>
                  </a:lnTo>
                  <a:lnTo>
                    <a:pt x="1198764" y="394310"/>
                  </a:lnTo>
                  <a:lnTo>
                    <a:pt x="1197425" y="391216"/>
                  </a:lnTo>
                  <a:lnTo>
                    <a:pt x="1196086" y="387458"/>
                  </a:lnTo>
                  <a:lnTo>
                    <a:pt x="1194970" y="384364"/>
                  </a:lnTo>
                  <a:lnTo>
                    <a:pt x="1193631" y="381491"/>
                  </a:lnTo>
                  <a:lnTo>
                    <a:pt x="1192292" y="377733"/>
                  </a:lnTo>
                  <a:lnTo>
                    <a:pt x="1190952" y="372871"/>
                  </a:lnTo>
                  <a:lnTo>
                    <a:pt x="1189836" y="368008"/>
                  </a:lnTo>
                  <a:lnTo>
                    <a:pt x="1188497" y="363808"/>
                  </a:lnTo>
                  <a:lnTo>
                    <a:pt x="1187158" y="360493"/>
                  </a:lnTo>
                  <a:lnTo>
                    <a:pt x="1185819" y="358062"/>
                  </a:lnTo>
                  <a:lnTo>
                    <a:pt x="1184703" y="355852"/>
                  </a:lnTo>
                  <a:lnTo>
                    <a:pt x="1183364" y="354304"/>
                  </a:lnTo>
                  <a:lnTo>
                    <a:pt x="1182025" y="352978"/>
                  </a:lnTo>
                  <a:lnTo>
                    <a:pt x="1180686" y="352315"/>
                  </a:lnTo>
                  <a:lnTo>
                    <a:pt x="1179570" y="350989"/>
                  </a:lnTo>
                  <a:lnTo>
                    <a:pt x="1178231" y="349221"/>
                  </a:lnTo>
                  <a:lnTo>
                    <a:pt x="1176891" y="347895"/>
                  </a:lnTo>
                  <a:lnTo>
                    <a:pt x="1175552" y="346126"/>
                  </a:lnTo>
                  <a:lnTo>
                    <a:pt x="1174436" y="343474"/>
                  </a:lnTo>
                  <a:lnTo>
                    <a:pt x="1173097" y="340822"/>
                  </a:lnTo>
                  <a:lnTo>
                    <a:pt x="1171758" y="339054"/>
                  </a:lnTo>
                  <a:lnTo>
                    <a:pt x="1170419" y="338833"/>
                  </a:lnTo>
                  <a:lnTo>
                    <a:pt x="1169080" y="338169"/>
                  </a:lnTo>
                  <a:lnTo>
                    <a:pt x="1167964" y="335738"/>
                  </a:lnTo>
                  <a:lnTo>
                    <a:pt x="1166625" y="332423"/>
                  </a:lnTo>
                  <a:lnTo>
                    <a:pt x="1165285" y="328665"/>
                  </a:lnTo>
                  <a:lnTo>
                    <a:pt x="1163946" y="326013"/>
                  </a:lnTo>
                  <a:lnTo>
                    <a:pt x="1162830" y="324466"/>
                  </a:lnTo>
                  <a:lnTo>
                    <a:pt x="1161491" y="322698"/>
                  </a:lnTo>
                  <a:lnTo>
                    <a:pt x="1160152" y="322035"/>
                  </a:lnTo>
                  <a:lnTo>
                    <a:pt x="1158813" y="322035"/>
                  </a:lnTo>
                  <a:lnTo>
                    <a:pt x="1157697" y="320929"/>
                  </a:lnTo>
                  <a:lnTo>
                    <a:pt x="1156358" y="318719"/>
                  </a:lnTo>
                  <a:lnTo>
                    <a:pt x="1155019" y="318498"/>
                  </a:lnTo>
                  <a:lnTo>
                    <a:pt x="1153679" y="319603"/>
                  </a:lnTo>
                  <a:lnTo>
                    <a:pt x="1152563" y="320929"/>
                  </a:lnTo>
                  <a:lnTo>
                    <a:pt x="1151224" y="322035"/>
                  </a:lnTo>
                  <a:lnTo>
                    <a:pt x="1149885" y="322477"/>
                  </a:lnTo>
                  <a:lnTo>
                    <a:pt x="1148546" y="323140"/>
                  </a:lnTo>
                  <a:lnTo>
                    <a:pt x="1147430" y="323361"/>
                  </a:lnTo>
                  <a:lnTo>
                    <a:pt x="1146091" y="322698"/>
                  </a:lnTo>
                  <a:lnTo>
                    <a:pt x="1144752" y="322698"/>
                  </a:lnTo>
                  <a:lnTo>
                    <a:pt x="1143413" y="324024"/>
                  </a:lnTo>
                  <a:lnTo>
                    <a:pt x="1142073" y="326234"/>
                  </a:lnTo>
                  <a:lnTo>
                    <a:pt x="1140957" y="328886"/>
                  </a:lnTo>
                  <a:lnTo>
                    <a:pt x="1139618" y="330213"/>
                  </a:lnTo>
                  <a:lnTo>
                    <a:pt x="1138279" y="330876"/>
                  </a:lnTo>
                  <a:lnTo>
                    <a:pt x="1136940" y="332202"/>
                  </a:lnTo>
                  <a:lnTo>
                    <a:pt x="1135824" y="333086"/>
                  </a:lnTo>
                  <a:lnTo>
                    <a:pt x="1134485" y="333749"/>
                  </a:lnTo>
                  <a:lnTo>
                    <a:pt x="1133146" y="333086"/>
                  </a:lnTo>
                  <a:lnTo>
                    <a:pt x="1131807" y="329107"/>
                  </a:lnTo>
                  <a:lnTo>
                    <a:pt x="1130691" y="325129"/>
                  </a:lnTo>
                  <a:lnTo>
                    <a:pt x="1129351" y="323361"/>
                  </a:lnTo>
                  <a:lnTo>
                    <a:pt x="1128012" y="322919"/>
                  </a:lnTo>
                  <a:lnTo>
                    <a:pt x="1126673" y="320266"/>
                  </a:lnTo>
                  <a:lnTo>
                    <a:pt x="1125557" y="317614"/>
                  </a:lnTo>
                  <a:lnTo>
                    <a:pt x="1124218" y="313194"/>
                  </a:lnTo>
                  <a:lnTo>
                    <a:pt x="1122879" y="306784"/>
                  </a:lnTo>
                  <a:lnTo>
                    <a:pt x="1121540" y="299490"/>
                  </a:lnTo>
                  <a:lnTo>
                    <a:pt x="1120424" y="292196"/>
                  </a:lnTo>
                  <a:lnTo>
                    <a:pt x="1119085" y="285565"/>
                  </a:lnTo>
                  <a:lnTo>
                    <a:pt x="1117745" y="280703"/>
                  </a:lnTo>
                  <a:lnTo>
                    <a:pt x="1116406" y="278050"/>
                  </a:lnTo>
                  <a:lnTo>
                    <a:pt x="1115067" y="276724"/>
                  </a:lnTo>
                  <a:lnTo>
                    <a:pt x="1113951" y="277387"/>
                  </a:lnTo>
                  <a:lnTo>
                    <a:pt x="1112612" y="278714"/>
                  </a:lnTo>
                  <a:lnTo>
                    <a:pt x="1111273" y="280703"/>
                  </a:lnTo>
                  <a:lnTo>
                    <a:pt x="1109934" y="286449"/>
                  </a:lnTo>
                  <a:lnTo>
                    <a:pt x="1108818" y="294185"/>
                  </a:lnTo>
                  <a:lnTo>
                    <a:pt x="1107479" y="303026"/>
                  </a:lnTo>
                  <a:lnTo>
                    <a:pt x="1106139" y="314299"/>
                  </a:lnTo>
                  <a:lnTo>
                    <a:pt x="1104800" y="326013"/>
                  </a:lnTo>
                  <a:lnTo>
                    <a:pt x="1103684" y="336622"/>
                  </a:lnTo>
                  <a:lnTo>
                    <a:pt x="1102345" y="345684"/>
                  </a:lnTo>
                  <a:lnTo>
                    <a:pt x="1101006" y="352094"/>
                  </a:lnTo>
                  <a:lnTo>
                    <a:pt x="1099667" y="356073"/>
                  </a:lnTo>
                  <a:lnTo>
                    <a:pt x="1098551" y="358504"/>
                  </a:lnTo>
                  <a:lnTo>
                    <a:pt x="1097212" y="358725"/>
                  </a:lnTo>
                  <a:lnTo>
                    <a:pt x="1095873" y="356957"/>
                  </a:lnTo>
                  <a:lnTo>
                    <a:pt x="1094534" y="354304"/>
                  </a:lnTo>
                  <a:lnTo>
                    <a:pt x="1093418" y="351210"/>
                  </a:lnTo>
                  <a:lnTo>
                    <a:pt x="1092078" y="348116"/>
                  </a:lnTo>
                  <a:lnTo>
                    <a:pt x="1090739" y="344800"/>
                  </a:lnTo>
                  <a:lnTo>
                    <a:pt x="1089400" y="340380"/>
                  </a:lnTo>
                  <a:lnTo>
                    <a:pt x="1088284" y="335517"/>
                  </a:lnTo>
                  <a:lnTo>
                    <a:pt x="1086945" y="329328"/>
                  </a:lnTo>
                  <a:lnTo>
                    <a:pt x="1085606" y="321372"/>
                  </a:lnTo>
                  <a:lnTo>
                    <a:pt x="1084267" y="311867"/>
                  </a:lnTo>
                  <a:lnTo>
                    <a:pt x="1082928" y="301921"/>
                  </a:lnTo>
                  <a:lnTo>
                    <a:pt x="1081812" y="293522"/>
                  </a:lnTo>
                  <a:lnTo>
                    <a:pt x="1080472" y="286670"/>
                  </a:lnTo>
                  <a:lnTo>
                    <a:pt x="1079133" y="280482"/>
                  </a:lnTo>
                  <a:lnTo>
                    <a:pt x="1077794" y="276061"/>
                  </a:lnTo>
                  <a:lnTo>
                    <a:pt x="1076678" y="273851"/>
                  </a:lnTo>
                  <a:lnTo>
                    <a:pt x="1075339" y="272304"/>
                  </a:lnTo>
                  <a:lnTo>
                    <a:pt x="1074000" y="270978"/>
                  </a:lnTo>
                  <a:lnTo>
                    <a:pt x="1072661" y="270978"/>
                  </a:lnTo>
                  <a:lnTo>
                    <a:pt x="1071545" y="272525"/>
                  </a:lnTo>
                  <a:lnTo>
                    <a:pt x="1070206" y="276945"/>
                  </a:lnTo>
                  <a:lnTo>
                    <a:pt x="1068866" y="280924"/>
                  </a:lnTo>
                  <a:lnTo>
                    <a:pt x="1067527" y="283134"/>
                  </a:lnTo>
                  <a:lnTo>
                    <a:pt x="1066411" y="285123"/>
                  </a:lnTo>
                  <a:lnTo>
                    <a:pt x="1065072" y="286892"/>
                  </a:lnTo>
                  <a:lnTo>
                    <a:pt x="1063733" y="289102"/>
                  </a:lnTo>
                  <a:lnTo>
                    <a:pt x="1062394" y="291091"/>
                  </a:lnTo>
                  <a:lnTo>
                    <a:pt x="1061278" y="292417"/>
                  </a:lnTo>
                  <a:lnTo>
                    <a:pt x="1059939" y="292638"/>
                  </a:lnTo>
                  <a:lnTo>
                    <a:pt x="1058600" y="291975"/>
                  </a:lnTo>
                  <a:lnTo>
                    <a:pt x="1057260" y="291754"/>
                  </a:lnTo>
                  <a:lnTo>
                    <a:pt x="1055921" y="291975"/>
                  </a:lnTo>
                  <a:lnTo>
                    <a:pt x="1054805" y="291754"/>
                  </a:lnTo>
                  <a:lnTo>
                    <a:pt x="1053466" y="291533"/>
                  </a:lnTo>
                  <a:lnTo>
                    <a:pt x="1052127" y="291312"/>
                  </a:lnTo>
                  <a:lnTo>
                    <a:pt x="1050788" y="291091"/>
                  </a:lnTo>
                  <a:lnTo>
                    <a:pt x="1049672" y="290870"/>
                  </a:lnTo>
                  <a:lnTo>
                    <a:pt x="1048333" y="289544"/>
                  </a:lnTo>
                  <a:lnTo>
                    <a:pt x="1046994" y="286228"/>
                  </a:lnTo>
                  <a:lnTo>
                    <a:pt x="1045654" y="281145"/>
                  </a:lnTo>
                  <a:lnTo>
                    <a:pt x="1044538" y="273630"/>
                  </a:lnTo>
                  <a:lnTo>
                    <a:pt x="1043199" y="264347"/>
                  </a:lnTo>
                  <a:lnTo>
                    <a:pt x="1041860" y="254622"/>
                  </a:lnTo>
                  <a:lnTo>
                    <a:pt x="1040521" y="245781"/>
                  </a:lnTo>
                  <a:lnTo>
                    <a:pt x="1039405" y="238929"/>
                  </a:lnTo>
                  <a:lnTo>
                    <a:pt x="1038066" y="233845"/>
                  </a:lnTo>
                  <a:lnTo>
                    <a:pt x="1036727" y="228983"/>
                  </a:lnTo>
                  <a:lnTo>
                    <a:pt x="1035388" y="223457"/>
                  </a:lnTo>
                  <a:lnTo>
                    <a:pt x="1034272" y="217268"/>
                  </a:lnTo>
                  <a:lnTo>
                    <a:pt x="1032932" y="211080"/>
                  </a:lnTo>
                  <a:lnTo>
                    <a:pt x="1031593" y="205333"/>
                  </a:lnTo>
                  <a:lnTo>
                    <a:pt x="1030254" y="199807"/>
                  </a:lnTo>
                  <a:lnTo>
                    <a:pt x="1028915" y="194503"/>
                  </a:lnTo>
                  <a:lnTo>
                    <a:pt x="1027799" y="191629"/>
                  </a:lnTo>
                  <a:lnTo>
                    <a:pt x="1026460" y="190303"/>
                  </a:lnTo>
                  <a:lnTo>
                    <a:pt x="1025121" y="190745"/>
                  </a:lnTo>
                  <a:lnTo>
                    <a:pt x="1023782" y="192735"/>
                  </a:lnTo>
                  <a:lnTo>
                    <a:pt x="1022666" y="195387"/>
                  </a:lnTo>
                  <a:lnTo>
                    <a:pt x="1021326" y="197818"/>
                  </a:lnTo>
                  <a:lnTo>
                    <a:pt x="1019987" y="200470"/>
                  </a:lnTo>
                  <a:lnTo>
                    <a:pt x="1018648" y="204228"/>
                  </a:lnTo>
                  <a:lnTo>
                    <a:pt x="1017532" y="209090"/>
                  </a:lnTo>
                  <a:lnTo>
                    <a:pt x="1016193" y="214395"/>
                  </a:lnTo>
                  <a:lnTo>
                    <a:pt x="1014854" y="219700"/>
                  </a:lnTo>
                  <a:lnTo>
                    <a:pt x="1013515" y="225225"/>
                  </a:lnTo>
                  <a:lnTo>
                    <a:pt x="1012399" y="230309"/>
                  </a:lnTo>
                  <a:lnTo>
                    <a:pt x="1011060" y="232961"/>
                  </a:lnTo>
                  <a:lnTo>
                    <a:pt x="1009721" y="234950"/>
                  </a:lnTo>
                  <a:lnTo>
                    <a:pt x="1008381" y="238266"/>
                  </a:lnTo>
                  <a:lnTo>
                    <a:pt x="1007265" y="243349"/>
                  </a:lnTo>
                  <a:lnTo>
                    <a:pt x="1005926" y="248875"/>
                  </a:lnTo>
                  <a:lnTo>
                    <a:pt x="1004587" y="252632"/>
                  </a:lnTo>
                  <a:lnTo>
                    <a:pt x="1003248" y="253075"/>
                  </a:lnTo>
                  <a:lnTo>
                    <a:pt x="1002132" y="253517"/>
                  </a:lnTo>
                  <a:lnTo>
                    <a:pt x="1000793" y="254180"/>
                  </a:lnTo>
                  <a:lnTo>
                    <a:pt x="999454" y="257053"/>
                  </a:lnTo>
                  <a:lnTo>
                    <a:pt x="998115" y="261695"/>
                  </a:lnTo>
                  <a:lnTo>
                    <a:pt x="996775" y="267662"/>
                  </a:lnTo>
                  <a:lnTo>
                    <a:pt x="995659" y="273630"/>
                  </a:lnTo>
                  <a:lnTo>
                    <a:pt x="994320" y="278935"/>
                  </a:lnTo>
                  <a:lnTo>
                    <a:pt x="992981" y="282471"/>
                  </a:lnTo>
                  <a:lnTo>
                    <a:pt x="991642" y="283134"/>
                  </a:lnTo>
                  <a:lnTo>
                    <a:pt x="990526" y="281587"/>
                  </a:lnTo>
                  <a:lnTo>
                    <a:pt x="989187" y="278271"/>
                  </a:lnTo>
                  <a:lnTo>
                    <a:pt x="987848" y="275177"/>
                  </a:lnTo>
                  <a:lnTo>
                    <a:pt x="986509" y="274072"/>
                  </a:lnTo>
                  <a:lnTo>
                    <a:pt x="985393" y="274735"/>
                  </a:lnTo>
                  <a:lnTo>
                    <a:pt x="984053" y="275177"/>
                  </a:lnTo>
                  <a:lnTo>
                    <a:pt x="982714" y="274956"/>
                  </a:lnTo>
                  <a:lnTo>
                    <a:pt x="981375" y="274735"/>
                  </a:lnTo>
                  <a:lnTo>
                    <a:pt x="980259" y="273851"/>
                  </a:lnTo>
                  <a:lnTo>
                    <a:pt x="978920" y="270978"/>
                  </a:lnTo>
                  <a:lnTo>
                    <a:pt x="977581" y="267441"/>
                  </a:lnTo>
                  <a:lnTo>
                    <a:pt x="976242" y="264789"/>
                  </a:lnTo>
                  <a:lnTo>
                    <a:pt x="975126" y="263242"/>
                  </a:lnTo>
                  <a:lnTo>
                    <a:pt x="973787" y="261474"/>
                  </a:lnTo>
                  <a:lnTo>
                    <a:pt x="972447" y="260589"/>
                  </a:lnTo>
                  <a:lnTo>
                    <a:pt x="971108" y="259926"/>
                  </a:lnTo>
                  <a:lnTo>
                    <a:pt x="969769" y="259705"/>
                  </a:lnTo>
                  <a:lnTo>
                    <a:pt x="968653" y="259484"/>
                  </a:lnTo>
                  <a:lnTo>
                    <a:pt x="967314" y="258821"/>
                  </a:lnTo>
                  <a:lnTo>
                    <a:pt x="965975" y="258158"/>
                  </a:lnTo>
                  <a:lnTo>
                    <a:pt x="964636" y="257274"/>
                  </a:lnTo>
                  <a:lnTo>
                    <a:pt x="963520" y="257495"/>
                  </a:lnTo>
                  <a:lnTo>
                    <a:pt x="962181" y="260147"/>
                  </a:lnTo>
                  <a:lnTo>
                    <a:pt x="960841" y="265894"/>
                  </a:lnTo>
                  <a:lnTo>
                    <a:pt x="959502" y="272746"/>
                  </a:lnTo>
                  <a:lnTo>
                    <a:pt x="958386" y="280482"/>
                  </a:lnTo>
                  <a:lnTo>
                    <a:pt x="957047" y="287776"/>
                  </a:lnTo>
                  <a:lnTo>
                    <a:pt x="955708" y="293522"/>
                  </a:lnTo>
                  <a:lnTo>
                    <a:pt x="954369" y="297280"/>
                  </a:lnTo>
                  <a:lnTo>
                    <a:pt x="953253" y="300816"/>
                  </a:lnTo>
                  <a:lnTo>
                    <a:pt x="951914" y="303689"/>
                  </a:lnTo>
                  <a:lnTo>
                    <a:pt x="950575" y="306563"/>
                  </a:lnTo>
                  <a:lnTo>
                    <a:pt x="949235" y="309657"/>
                  </a:lnTo>
                  <a:lnTo>
                    <a:pt x="948120" y="312088"/>
                  </a:lnTo>
                  <a:lnTo>
                    <a:pt x="946780" y="314520"/>
                  </a:lnTo>
                  <a:lnTo>
                    <a:pt x="945441" y="317835"/>
                  </a:lnTo>
                  <a:lnTo>
                    <a:pt x="944102" y="320708"/>
                  </a:lnTo>
                  <a:lnTo>
                    <a:pt x="942763" y="322256"/>
                  </a:lnTo>
                  <a:lnTo>
                    <a:pt x="941647" y="322477"/>
                  </a:lnTo>
                  <a:lnTo>
                    <a:pt x="940308" y="321814"/>
                  </a:lnTo>
                  <a:lnTo>
                    <a:pt x="938969" y="319161"/>
                  </a:lnTo>
                  <a:lnTo>
                    <a:pt x="937630" y="313857"/>
                  </a:lnTo>
                  <a:lnTo>
                    <a:pt x="936514" y="306784"/>
                  </a:lnTo>
                  <a:lnTo>
                    <a:pt x="935174" y="299490"/>
                  </a:lnTo>
                  <a:lnTo>
                    <a:pt x="933835" y="292859"/>
                  </a:lnTo>
                  <a:lnTo>
                    <a:pt x="932496" y="287113"/>
                  </a:lnTo>
                  <a:lnTo>
                    <a:pt x="931380" y="282913"/>
                  </a:lnTo>
                  <a:lnTo>
                    <a:pt x="930041" y="281145"/>
                  </a:lnTo>
                  <a:lnTo>
                    <a:pt x="928702" y="282692"/>
                  </a:lnTo>
                  <a:lnTo>
                    <a:pt x="927363" y="287997"/>
                  </a:lnTo>
                  <a:lnTo>
                    <a:pt x="926247" y="295954"/>
                  </a:lnTo>
                  <a:lnTo>
                    <a:pt x="924908" y="305679"/>
                  </a:lnTo>
                  <a:lnTo>
                    <a:pt x="923568" y="315183"/>
                  </a:lnTo>
                  <a:lnTo>
                    <a:pt x="922229" y="323803"/>
                  </a:lnTo>
                  <a:lnTo>
                    <a:pt x="921113" y="332865"/>
                  </a:lnTo>
                  <a:lnTo>
                    <a:pt x="919774" y="343695"/>
                  </a:lnTo>
                  <a:lnTo>
                    <a:pt x="918435" y="353641"/>
                  </a:lnTo>
                  <a:lnTo>
                    <a:pt x="917096" y="361156"/>
                  </a:lnTo>
                  <a:lnTo>
                    <a:pt x="915757" y="367345"/>
                  </a:lnTo>
                  <a:lnTo>
                    <a:pt x="914641" y="373534"/>
                  </a:lnTo>
                  <a:lnTo>
                    <a:pt x="913302" y="380164"/>
                  </a:lnTo>
                  <a:lnTo>
                    <a:pt x="911962" y="387237"/>
                  </a:lnTo>
                  <a:lnTo>
                    <a:pt x="910623" y="394531"/>
                  </a:lnTo>
                  <a:lnTo>
                    <a:pt x="909507" y="402046"/>
                  </a:lnTo>
                  <a:lnTo>
                    <a:pt x="908168" y="410224"/>
                  </a:lnTo>
                  <a:lnTo>
                    <a:pt x="906829" y="417960"/>
                  </a:lnTo>
                  <a:lnTo>
                    <a:pt x="905490" y="424370"/>
                  </a:lnTo>
                  <a:lnTo>
                    <a:pt x="904374" y="429453"/>
                  </a:lnTo>
                  <a:lnTo>
                    <a:pt x="903035" y="433432"/>
                  </a:lnTo>
                  <a:lnTo>
                    <a:pt x="901696" y="436968"/>
                  </a:lnTo>
                  <a:lnTo>
                    <a:pt x="900356" y="440946"/>
                  </a:lnTo>
                  <a:lnTo>
                    <a:pt x="899241" y="444704"/>
                  </a:lnTo>
                  <a:lnTo>
                    <a:pt x="897901" y="447356"/>
                  </a:lnTo>
                  <a:lnTo>
                    <a:pt x="896562" y="448461"/>
                  </a:lnTo>
                  <a:lnTo>
                    <a:pt x="895223" y="448903"/>
                  </a:lnTo>
                  <a:lnTo>
                    <a:pt x="894107" y="449788"/>
                  </a:lnTo>
                  <a:lnTo>
                    <a:pt x="892768" y="451335"/>
                  </a:lnTo>
                  <a:lnTo>
                    <a:pt x="891429" y="452661"/>
                  </a:lnTo>
                  <a:lnTo>
                    <a:pt x="890090" y="452661"/>
                  </a:lnTo>
                  <a:lnTo>
                    <a:pt x="888974" y="450672"/>
                  </a:lnTo>
                  <a:lnTo>
                    <a:pt x="887635" y="446472"/>
                  </a:lnTo>
                  <a:lnTo>
                    <a:pt x="886295" y="440504"/>
                  </a:lnTo>
                  <a:lnTo>
                    <a:pt x="884956" y="434095"/>
                  </a:lnTo>
                  <a:lnTo>
                    <a:pt x="883617" y="427022"/>
                  </a:lnTo>
                  <a:lnTo>
                    <a:pt x="882501" y="419286"/>
                  </a:lnTo>
                  <a:lnTo>
                    <a:pt x="881162" y="411329"/>
                  </a:lnTo>
                  <a:lnTo>
                    <a:pt x="879823" y="404035"/>
                  </a:lnTo>
                  <a:lnTo>
                    <a:pt x="878484" y="397404"/>
                  </a:lnTo>
                  <a:lnTo>
                    <a:pt x="877368" y="392763"/>
                  </a:lnTo>
                  <a:lnTo>
                    <a:pt x="876029" y="389890"/>
                  </a:lnTo>
                  <a:lnTo>
                    <a:pt x="874689" y="388121"/>
                  </a:lnTo>
                  <a:lnTo>
                    <a:pt x="873350" y="388784"/>
                  </a:lnTo>
                  <a:lnTo>
                    <a:pt x="872234" y="391437"/>
                  </a:lnTo>
                  <a:lnTo>
                    <a:pt x="870895" y="394973"/>
                  </a:lnTo>
                  <a:lnTo>
                    <a:pt x="869556" y="398510"/>
                  </a:lnTo>
                  <a:lnTo>
                    <a:pt x="868217" y="401383"/>
                  </a:lnTo>
                  <a:lnTo>
                    <a:pt x="867101" y="404698"/>
                  </a:lnTo>
                  <a:lnTo>
                    <a:pt x="865762" y="408235"/>
                  </a:lnTo>
                  <a:lnTo>
                    <a:pt x="864423" y="411550"/>
                  </a:lnTo>
                  <a:lnTo>
                    <a:pt x="863083" y="413981"/>
                  </a:lnTo>
                  <a:lnTo>
                    <a:pt x="861967" y="414644"/>
                  </a:lnTo>
                  <a:lnTo>
                    <a:pt x="860628" y="414202"/>
                  </a:lnTo>
                  <a:lnTo>
                    <a:pt x="859289" y="411771"/>
                  </a:lnTo>
                  <a:lnTo>
                    <a:pt x="857950" y="407351"/>
                  </a:lnTo>
                  <a:lnTo>
                    <a:pt x="856611" y="404256"/>
                  </a:lnTo>
                  <a:lnTo>
                    <a:pt x="855495" y="401383"/>
                  </a:lnTo>
                  <a:lnTo>
                    <a:pt x="854156" y="397404"/>
                  </a:lnTo>
                  <a:lnTo>
                    <a:pt x="852817" y="392984"/>
                  </a:lnTo>
                  <a:lnTo>
                    <a:pt x="851477" y="388563"/>
                  </a:lnTo>
                  <a:lnTo>
                    <a:pt x="850361" y="386574"/>
                  </a:lnTo>
                  <a:lnTo>
                    <a:pt x="849022" y="385690"/>
                  </a:lnTo>
                  <a:lnTo>
                    <a:pt x="847683" y="386132"/>
                  </a:lnTo>
                  <a:lnTo>
                    <a:pt x="846344" y="388342"/>
                  </a:lnTo>
                  <a:lnTo>
                    <a:pt x="845228" y="390995"/>
                  </a:lnTo>
                  <a:lnTo>
                    <a:pt x="843889" y="392984"/>
                  </a:lnTo>
                  <a:lnTo>
                    <a:pt x="842550" y="394973"/>
                  </a:lnTo>
                  <a:lnTo>
                    <a:pt x="841211" y="396299"/>
                  </a:lnTo>
                  <a:lnTo>
                    <a:pt x="840095" y="398510"/>
                  </a:lnTo>
                  <a:lnTo>
                    <a:pt x="838755" y="401162"/>
                  </a:lnTo>
                  <a:lnTo>
                    <a:pt x="837416" y="403593"/>
                  </a:lnTo>
                  <a:lnTo>
                    <a:pt x="836077" y="406466"/>
                  </a:lnTo>
                  <a:lnTo>
                    <a:pt x="834961" y="410666"/>
                  </a:lnTo>
                  <a:lnTo>
                    <a:pt x="833622" y="416192"/>
                  </a:lnTo>
                  <a:lnTo>
                    <a:pt x="832283" y="422380"/>
                  </a:lnTo>
                  <a:lnTo>
                    <a:pt x="830944" y="428348"/>
                  </a:lnTo>
                  <a:lnTo>
                    <a:pt x="829605" y="433874"/>
                  </a:lnTo>
                  <a:lnTo>
                    <a:pt x="828489" y="438294"/>
                  </a:lnTo>
                  <a:lnTo>
                    <a:pt x="827149" y="440504"/>
                  </a:lnTo>
                  <a:lnTo>
                    <a:pt x="825810" y="440946"/>
                  </a:lnTo>
                  <a:lnTo>
                    <a:pt x="824471" y="439841"/>
                  </a:lnTo>
                  <a:lnTo>
                    <a:pt x="823355" y="437852"/>
                  </a:lnTo>
                  <a:lnTo>
                    <a:pt x="822016" y="435863"/>
                  </a:lnTo>
                  <a:lnTo>
                    <a:pt x="820677" y="434537"/>
                  </a:lnTo>
                  <a:lnTo>
                    <a:pt x="819338" y="434316"/>
                  </a:lnTo>
                  <a:lnTo>
                    <a:pt x="818222" y="433432"/>
                  </a:lnTo>
                  <a:lnTo>
                    <a:pt x="816883" y="430558"/>
                  </a:lnTo>
                  <a:lnTo>
                    <a:pt x="815544" y="427464"/>
                  </a:lnTo>
                  <a:lnTo>
                    <a:pt x="814204" y="425033"/>
                  </a:lnTo>
                  <a:lnTo>
                    <a:pt x="813088" y="423485"/>
                  </a:lnTo>
                  <a:lnTo>
                    <a:pt x="811749" y="422380"/>
                  </a:lnTo>
                  <a:lnTo>
                    <a:pt x="810410" y="421275"/>
                  </a:lnTo>
                  <a:lnTo>
                    <a:pt x="809071" y="420391"/>
                  </a:lnTo>
                  <a:lnTo>
                    <a:pt x="807955" y="418844"/>
                  </a:lnTo>
                  <a:lnTo>
                    <a:pt x="806616" y="417076"/>
                  </a:lnTo>
                  <a:lnTo>
                    <a:pt x="805277" y="416192"/>
                  </a:lnTo>
                  <a:lnTo>
                    <a:pt x="803938" y="415529"/>
                  </a:lnTo>
                  <a:lnTo>
                    <a:pt x="802822" y="414423"/>
                  </a:lnTo>
                  <a:lnTo>
                    <a:pt x="801482" y="412655"/>
                  </a:lnTo>
                  <a:lnTo>
                    <a:pt x="800143" y="412876"/>
                  </a:lnTo>
                  <a:lnTo>
                    <a:pt x="798804" y="415529"/>
                  </a:lnTo>
                  <a:lnTo>
                    <a:pt x="797465" y="420612"/>
                  </a:lnTo>
                  <a:lnTo>
                    <a:pt x="796349" y="427906"/>
                  </a:lnTo>
                  <a:lnTo>
                    <a:pt x="795010" y="436305"/>
                  </a:lnTo>
                  <a:lnTo>
                    <a:pt x="793671" y="444262"/>
                  </a:lnTo>
                  <a:lnTo>
                    <a:pt x="792332" y="452219"/>
                  </a:lnTo>
                  <a:lnTo>
                    <a:pt x="791216" y="460176"/>
                  </a:lnTo>
                  <a:lnTo>
                    <a:pt x="789876" y="466143"/>
                  </a:lnTo>
                  <a:lnTo>
                    <a:pt x="788537" y="470122"/>
                  </a:lnTo>
                  <a:lnTo>
                    <a:pt x="787198" y="471890"/>
                  </a:lnTo>
                  <a:lnTo>
                    <a:pt x="786082" y="472111"/>
                  </a:lnTo>
                  <a:lnTo>
                    <a:pt x="784743" y="472111"/>
                  </a:lnTo>
                  <a:lnTo>
                    <a:pt x="783404" y="472774"/>
                  </a:lnTo>
                  <a:lnTo>
                    <a:pt x="782065" y="474321"/>
                  </a:lnTo>
                  <a:lnTo>
                    <a:pt x="780949" y="476974"/>
                  </a:lnTo>
                  <a:lnTo>
                    <a:pt x="779610" y="480068"/>
                  </a:lnTo>
                  <a:lnTo>
                    <a:pt x="778270" y="482278"/>
                  </a:lnTo>
                  <a:lnTo>
                    <a:pt x="776931" y="483825"/>
                  </a:lnTo>
                  <a:lnTo>
                    <a:pt x="775815" y="483383"/>
                  </a:lnTo>
                  <a:lnTo>
                    <a:pt x="774476" y="481394"/>
                  </a:lnTo>
                  <a:lnTo>
                    <a:pt x="773137" y="479184"/>
                  </a:lnTo>
                  <a:lnTo>
                    <a:pt x="771798" y="477637"/>
                  </a:lnTo>
                  <a:lnTo>
                    <a:pt x="770459" y="476532"/>
                  </a:lnTo>
                  <a:lnTo>
                    <a:pt x="769343" y="476753"/>
                  </a:lnTo>
                  <a:lnTo>
                    <a:pt x="768004" y="477858"/>
                  </a:lnTo>
                  <a:lnTo>
                    <a:pt x="766664" y="477637"/>
                  </a:lnTo>
                  <a:lnTo>
                    <a:pt x="765325" y="477416"/>
                  </a:lnTo>
                  <a:lnTo>
                    <a:pt x="764209" y="476974"/>
                  </a:lnTo>
                  <a:lnTo>
                    <a:pt x="762870" y="474984"/>
                  </a:lnTo>
                  <a:lnTo>
                    <a:pt x="761531" y="471227"/>
                  </a:lnTo>
                  <a:lnTo>
                    <a:pt x="760192" y="466364"/>
                  </a:lnTo>
                  <a:lnTo>
                    <a:pt x="759076" y="463491"/>
                  </a:lnTo>
                  <a:lnTo>
                    <a:pt x="757737" y="462828"/>
                  </a:lnTo>
                  <a:lnTo>
                    <a:pt x="756398" y="463491"/>
                  </a:lnTo>
                  <a:lnTo>
                    <a:pt x="755058" y="464817"/>
                  </a:lnTo>
                  <a:lnTo>
                    <a:pt x="753943" y="466585"/>
                  </a:lnTo>
                  <a:lnTo>
                    <a:pt x="752603" y="467691"/>
                  </a:lnTo>
                  <a:lnTo>
                    <a:pt x="751264" y="468354"/>
                  </a:lnTo>
                  <a:lnTo>
                    <a:pt x="749925" y="468575"/>
                  </a:lnTo>
                  <a:lnTo>
                    <a:pt x="748809" y="467912"/>
                  </a:lnTo>
                  <a:lnTo>
                    <a:pt x="747470" y="464817"/>
                  </a:lnTo>
                  <a:lnTo>
                    <a:pt x="746131" y="460618"/>
                  </a:lnTo>
                  <a:lnTo>
                    <a:pt x="744792" y="457523"/>
                  </a:lnTo>
                  <a:lnTo>
                    <a:pt x="743452" y="456197"/>
                  </a:lnTo>
                  <a:lnTo>
                    <a:pt x="742337" y="457081"/>
                  </a:lnTo>
                  <a:lnTo>
                    <a:pt x="740997" y="459292"/>
                  </a:lnTo>
                  <a:lnTo>
                    <a:pt x="739658" y="462386"/>
                  </a:lnTo>
                  <a:lnTo>
                    <a:pt x="738319" y="465259"/>
                  </a:lnTo>
                  <a:lnTo>
                    <a:pt x="737203" y="468133"/>
                  </a:lnTo>
                  <a:lnTo>
                    <a:pt x="735864" y="470785"/>
                  </a:lnTo>
                  <a:lnTo>
                    <a:pt x="734525" y="472774"/>
                  </a:lnTo>
                  <a:lnTo>
                    <a:pt x="733186" y="474763"/>
                  </a:lnTo>
                  <a:lnTo>
                    <a:pt x="732070" y="477416"/>
                  </a:lnTo>
                  <a:lnTo>
                    <a:pt x="730731" y="480289"/>
                  </a:lnTo>
                  <a:lnTo>
                    <a:pt x="729391" y="483162"/>
                  </a:lnTo>
                  <a:lnTo>
                    <a:pt x="728052" y="486257"/>
                  </a:lnTo>
                  <a:lnTo>
                    <a:pt x="726936" y="489351"/>
                  </a:lnTo>
                  <a:lnTo>
                    <a:pt x="725597" y="492667"/>
                  </a:lnTo>
                  <a:lnTo>
                    <a:pt x="724258" y="495982"/>
                  </a:lnTo>
                  <a:lnTo>
                    <a:pt x="722919" y="498413"/>
                  </a:lnTo>
                  <a:lnTo>
                    <a:pt x="721803" y="500623"/>
                  </a:lnTo>
                  <a:lnTo>
                    <a:pt x="720464" y="504823"/>
                  </a:lnTo>
                  <a:lnTo>
                    <a:pt x="719125" y="509686"/>
                  </a:lnTo>
                  <a:lnTo>
                    <a:pt x="717785" y="513885"/>
                  </a:lnTo>
                  <a:lnTo>
                    <a:pt x="716669" y="517200"/>
                  </a:lnTo>
                  <a:lnTo>
                    <a:pt x="715330" y="518969"/>
                  </a:lnTo>
                  <a:lnTo>
                    <a:pt x="713991" y="519632"/>
                  </a:lnTo>
                  <a:lnTo>
                    <a:pt x="712652" y="519632"/>
                  </a:lnTo>
                  <a:lnTo>
                    <a:pt x="711313" y="518527"/>
                  </a:lnTo>
                  <a:lnTo>
                    <a:pt x="710197" y="515874"/>
                  </a:lnTo>
                  <a:lnTo>
                    <a:pt x="708858" y="512117"/>
                  </a:lnTo>
                  <a:lnTo>
                    <a:pt x="707519" y="507475"/>
                  </a:lnTo>
                  <a:lnTo>
                    <a:pt x="706179" y="503055"/>
                  </a:lnTo>
                  <a:lnTo>
                    <a:pt x="705064" y="499518"/>
                  </a:lnTo>
                  <a:lnTo>
                    <a:pt x="703724" y="495982"/>
                  </a:lnTo>
                  <a:lnTo>
                    <a:pt x="702385" y="493330"/>
                  </a:lnTo>
                  <a:lnTo>
                    <a:pt x="701046" y="492667"/>
                  </a:lnTo>
                  <a:lnTo>
                    <a:pt x="699930" y="493109"/>
                  </a:lnTo>
                  <a:lnTo>
                    <a:pt x="698591" y="495098"/>
                  </a:lnTo>
                  <a:lnTo>
                    <a:pt x="697252" y="499076"/>
                  </a:lnTo>
                  <a:lnTo>
                    <a:pt x="695913" y="503939"/>
                  </a:lnTo>
                  <a:lnTo>
                    <a:pt x="694797" y="508801"/>
                  </a:lnTo>
                  <a:lnTo>
                    <a:pt x="693458" y="513222"/>
                  </a:lnTo>
                  <a:lnTo>
                    <a:pt x="692118" y="515211"/>
                  </a:lnTo>
                  <a:lnTo>
                    <a:pt x="690779" y="515211"/>
                  </a:lnTo>
                  <a:lnTo>
                    <a:pt x="689440" y="513885"/>
                  </a:lnTo>
                  <a:lnTo>
                    <a:pt x="688324" y="510570"/>
                  </a:lnTo>
                  <a:lnTo>
                    <a:pt x="686985" y="506149"/>
                  </a:lnTo>
                  <a:lnTo>
                    <a:pt x="685646" y="500844"/>
                  </a:lnTo>
                  <a:lnTo>
                    <a:pt x="684307" y="494877"/>
                  </a:lnTo>
                  <a:lnTo>
                    <a:pt x="683191" y="490014"/>
                  </a:lnTo>
                  <a:lnTo>
                    <a:pt x="681852" y="485815"/>
                  </a:lnTo>
                  <a:lnTo>
                    <a:pt x="680512" y="482720"/>
                  </a:lnTo>
                  <a:lnTo>
                    <a:pt x="679173" y="480289"/>
                  </a:lnTo>
                  <a:lnTo>
                    <a:pt x="678057" y="478300"/>
                  </a:lnTo>
                  <a:lnTo>
                    <a:pt x="676718" y="477195"/>
                  </a:lnTo>
                  <a:lnTo>
                    <a:pt x="675379" y="478742"/>
                  </a:lnTo>
                  <a:lnTo>
                    <a:pt x="674040" y="481173"/>
                  </a:lnTo>
                  <a:lnTo>
                    <a:pt x="672924" y="482720"/>
                  </a:lnTo>
                  <a:lnTo>
                    <a:pt x="671585" y="484047"/>
                  </a:lnTo>
                  <a:lnTo>
                    <a:pt x="670246" y="486036"/>
                  </a:lnTo>
                  <a:lnTo>
                    <a:pt x="668906" y="488246"/>
                  </a:lnTo>
                  <a:lnTo>
                    <a:pt x="667790" y="490456"/>
                  </a:lnTo>
                  <a:lnTo>
                    <a:pt x="666451" y="493109"/>
                  </a:lnTo>
                  <a:lnTo>
                    <a:pt x="665112" y="497087"/>
                  </a:lnTo>
                  <a:lnTo>
                    <a:pt x="663773" y="502171"/>
                  </a:lnTo>
                  <a:lnTo>
                    <a:pt x="662657" y="507917"/>
                  </a:lnTo>
                  <a:lnTo>
                    <a:pt x="661318" y="514327"/>
                  </a:lnTo>
                  <a:lnTo>
                    <a:pt x="659979" y="520958"/>
                  </a:lnTo>
                  <a:lnTo>
                    <a:pt x="658640" y="527368"/>
                  </a:lnTo>
                  <a:lnTo>
                    <a:pt x="657300" y="531788"/>
                  </a:lnTo>
                  <a:lnTo>
                    <a:pt x="656184" y="533777"/>
                  </a:lnTo>
                  <a:lnTo>
                    <a:pt x="654845" y="534219"/>
                  </a:lnTo>
                  <a:lnTo>
                    <a:pt x="653506" y="533998"/>
                  </a:lnTo>
                  <a:lnTo>
                    <a:pt x="652167" y="532672"/>
                  </a:lnTo>
                  <a:lnTo>
                    <a:pt x="651051" y="530904"/>
                  </a:lnTo>
                  <a:lnTo>
                    <a:pt x="649712" y="528252"/>
                  </a:lnTo>
                  <a:lnTo>
                    <a:pt x="648373" y="523831"/>
                  </a:lnTo>
                  <a:lnTo>
                    <a:pt x="647034" y="518527"/>
                  </a:lnTo>
                  <a:lnTo>
                    <a:pt x="645918" y="512338"/>
                  </a:lnTo>
                  <a:lnTo>
                    <a:pt x="644578" y="506149"/>
                  </a:lnTo>
                  <a:lnTo>
                    <a:pt x="643239" y="501729"/>
                  </a:lnTo>
                  <a:lnTo>
                    <a:pt x="641900" y="500181"/>
                  </a:lnTo>
                  <a:lnTo>
                    <a:pt x="640784" y="499960"/>
                  </a:lnTo>
                  <a:lnTo>
                    <a:pt x="639445" y="499518"/>
                  </a:lnTo>
                  <a:lnTo>
                    <a:pt x="638106" y="498634"/>
                  </a:lnTo>
                  <a:lnTo>
                    <a:pt x="636767" y="497087"/>
                  </a:lnTo>
                  <a:lnTo>
                    <a:pt x="635651" y="494656"/>
                  </a:lnTo>
                  <a:lnTo>
                    <a:pt x="634312" y="490235"/>
                  </a:lnTo>
                  <a:lnTo>
                    <a:pt x="632972" y="482720"/>
                  </a:lnTo>
                  <a:lnTo>
                    <a:pt x="631633" y="472774"/>
                  </a:lnTo>
                  <a:lnTo>
                    <a:pt x="630294" y="461060"/>
                  </a:lnTo>
                  <a:lnTo>
                    <a:pt x="629178" y="449788"/>
                  </a:lnTo>
                  <a:lnTo>
                    <a:pt x="627839" y="439841"/>
                  </a:lnTo>
                  <a:lnTo>
                    <a:pt x="626500" y="429895"/>
                  </a:lnTo>
                  <a:lnTo>
                    <a:pt x="625161" y="420170"/>
                  </a:lnTo>
                  <a:lnTo>
                    <a:pt x="624045" y="411771"/>
                  </a:lnTo>
                  <a:lnTo>
                    <a:pt x="622706" y="405140"/>
                  </a:lnTo>
                  <a:lnTo>
                    <a:pt x="621367" y="400941"/>
                  </a:lnTo>
                  <a:lnTo>
                    <a:pt x="620027" y="398731"/>
                  </a:lnTo>
                  <a:lnTo>
                    <a:pt x="618911" y="398067"/>
                  </a:lnTo>
                  <a:lnTo>
                    <a:pt x="617572" y="396962"/>
                  </a:lnTo>
                  <a:lnTo>
                    <a:pt x="616233" y="395636"/>
                  </a:lnTo>
                  <a:lnTo>
                    <a:pt x="614894" y="395194"/>
                  </a:lnTo>
                  <a:lnTo>
                    <a:pt x="613778" y="396299"/>
                  </a:lnTo>
                  <a:lnTo>
                    <a:pt x="612439" y="398288"/>
                  </a:lnTo>
                  <a:lnTo>
                    <a:pt x="611100" y="400278"/>
                  </a:lnTo>
                  <a:lnTo>
                    <a:pt x="609761" y="400720"/>
                  </a:lnTo>
                  <a:lnTo>
                    <a:pt x="608645" y="400278"/>
                  </a:lnTo>
                  <a:lnTo>
                    <a:pt x="607305" y="401604"/>
                  </a:lnTo>
                  <a:lnTo>
                    <a:pt x="605966" y="404698"/>
                  </a:lnTo>
                  <a:lnTo>
                    <a:pt x="604627" y="408456"/>
                  </a:lnTo>
                  <a:lnTo>
                    <a:pt x="603288" y="412655"/>
                  </a:lnTo>
                  <a:lnTo>
                    <a:pt x="602172" y="417518"/>
                  </a:lnTo>
                  <a:lnTo>
                    <a:pt x="600833" y="421938"/>
                  </a:lnTo>
                  <a:lnTo>
                    <a:pt x="599494" y="427022"/>
                  </a:lnTo>
                  <a:lnTo>
                    <a:pt x="598155" y="433432"/>
                  </a:lnTo>
                  <a:lnTo>
                    <a:pt x="597039" y="441610"/>
                  </a:lnTo>
                  <a:lnTo>
                    <a:pt x="595699" y="450893"/>
                  </a:lnTo>
                  <a:lnTo>
                    <a:pt x="594360" y="459071"/>
                  </a:lnTo>
                  <a:lnTo>
                    <a:pt x="593021" y="465038"/>
                  </a:lnTo>
                  <a:lnTo>
                    <a:pt x="591905" y="469459"/>
                  </a:lnTo>
                  <a:lnTo>
                    <a:pt x="590566" y="470785"/>
                  </a:lnTo>
                  <a:lnTo>
                    <a:pt x="589227" y="469680"/>
                  </a:lnTo>
                  <a:lnTo>
                    <a:pt x="587888" y="467028"/>
                  </a:lnTo>
                  <a:lnTo>
                    <a:pt x="586772" y="463270"/>
                  </a:lnTo>
                  <a:lnTo>
                    <a:pt x="585433" y="459734"/>
                  </a:lnTo>
                  <a:lnTo>
                    <a:pt x="584093" y="456860"/>
                  </a:lnTo>
                  <a:lnTo>
                    <a:pt x="582754" y="454429"/>
                  </a:lnTo>
                  <a:lnTo>
                    <a:pt x="581638" y="451998"/>
                  </a:lnTo>
                  <a:lnTo>
                    <a:pt x="580299" y="449124"/>
                  </a:lnTo>
                  <a:lnTo>
                    <a:pt x="578960" y="446472"/>
                  </a:lnTo>
                  <a:lnTo>
                    <a:pt x="577621" y="444925"/>
                  </a:lnTo>
                  <a:lnTo>
                    <a:pt x="576505" y="443378"/>
                  </a:lnTo>
                  <a:lnTo>
                    <a:pt x="575166" y="441831"/>
                  </a:lnTo>
                  <a:lnTo>
                    <a:pt x="573827" y="440283"/>
                  </a:lnTo>
                  <a:lnTo>
                    <a:pt x="572487" y="439399"/>
                  </a:lnTo>
                  <a:lnTo>
                    <a:pt x="571148" y="439620"/>
                  </a:lnTo>
                  <a:lnTo>
                    <a:pt x="570032" y="440062"/>
                  </a:lnTo>
                  <a:lnTo>
                    <a:pt x="568693" y="440062"/>
                  </a:lnTo>
                  <a:lnTo>
                    <a:pt x="567354" y="439841"/>
                  </a:lnTo>
                  <a:lnTo>
                    <a:pt x="566015" y="439841"/>
                  </a:lnTo>
                  <a:lnTo>
                    <a:pt x="564899" y="439620"/>
                  </a:lnTo>
                  <a:lnTo>
                    <a:pt x="563560" y="438073"/>
                  </a:lnTo>
                  <a:lnTo>
                    <a:pt x="562221" y="435200"/>
                  </a:lnTo>
                  <a:lnTo>
                    <a:pt x="560881" y="432990"/>
                  </a:lnTo>
                  <a:lnTo>
                    <a:pt x="559766" y="432326"/>
                  </a:lnTo>
                  <a:lnTo>
                    <a:pt x="558426" y="433432"/>
                  </a:lnTo>
                  <a:lnTo>
                    <a:pt x="557087" y="436084"/>
                  </a:lnTo>
                  <a:lnTo>
                    <a:pt x="555748" y="439178"/>
                  </a:lnTo>
                  <a:lnTo>
                    <a:pt x="554632" y="441389"/>
                  </a:lnTo>
                  <a:lnTo>
                    <a:pt x="553293" y="442715"/>
                  </a:lnTo>
                  <a:lnTo>
                    <a:pt x="551954" y="444704"/>
                  </a:lnTo>
                  <a:lnTo>
                    <a:pt x="550615" y="448903"/>
                  </a:lnTo>
                  <a:lnTo>
                    <a:pt x="549499" y="452219"/>
                  </a:lnTo>
                  <a:lnTo>
                    <a:pt x="548160" y="453766"/>
                  </a:lnTo>
                  <a:lnTo>
                    <a:pt x="546820" y="454429"/>
                  </a:lnTo>
                  <a:lnTo>
                    <a:pt x="545481" y="454650"/>
                  </a:lnTo>
                  <a:lnTo>
                    <a:pt x="544142" y="453987"/>
                  </a:lnTo>
                  <a:lnTo>
                    <a:pt x="543026" y="454429"/>
                  </a:lnTo>
                  <a:lnTo>
                    <a:pt x="541687" y="454650"/>
                  </a:lnTo>
                  <a:lnTo>
                    <a:pt x="540348" y="454429"/>
                  </a:lnTo>
                  <a:lnTo>
                    <a:pt x="539009" y="453766"/>
                  </a:lnTo>
                  <a:lnTo>
                    <a:pt x="537893" y="452440"/>
                  </a:lnTo>
                  <a:lnTo>
                    <a:pt x="536554" y="452219"/>
                  </a:lnTo>
                  <a:lnTo>
                    <a:pt x="535214" y="452440"/>
                  </a:lnTo>
                  <a:lnTo>
                    <a:pt x="533875" y="453766"/>
                  </a:lnTo>
                  <a:lnTo>
                    <a:pt x="532759" y="455534"/>
                  </a:lnTo>
                  <a:lnTo>
                    <a:pt x="531420" y="456860"/>
                  </a:lnTo>
                  <a:lnTo>
                    <a:pt x="530081" y="457523"/>
                  </a:lnTo>
                  <a:lnTo>
                    <a:pt x="528742" y="458408"/>
                  </a:lnTo>
                  <a:lnTo>
                    <a:pt x="527626" y="460397"/>
                  </a:lnTo>
                  <a:lnTo>
                    <a:pt x="526287" y="463049"/>
                  </a:lnTo>
                  <a:lnTo>
                    <a:pt x="524948" y="465922"/>
                  </a:lnTo>
                  <a:lnTo>
                    <a:pt x="523608" y="469017"/>
                  </a:lnTo>
                  <a:lnTo>
                    <a:pt x="522492" y="472332"/>
                  </a:lnTo>
                  <a:lnTo>
                    <a:pt x="521153" y="476090"/>
                  </a:lnTo>
                  <a:lnTo>
                    <a:pt x="519814" y="479184"/>
                  </a:lnTo>
                  <a:lnTo>
                    <a:pt x="518475" y="480731"/>
                  </a:lnTo>
                  <a:lnTo>
                    <a:pt x="517136" y="480068"/>
                  </a:lnTo>
                  <a:lnTo>
                    <a:pt x="516020" y="477416"/>
                  </a:lnTo>
                  <a:lnTo>
                    <a:pt x="514681" y="473658"/>
                  </a:lnTo>
                  <a:lnTo>
                    <a:pt x="513342" y="469459"/>
                  </a:lnTo>
                  <a:lnTo>
                    <a:pt x="512002" y="466585"/>
                  </a:lnTo>
                  <a:lnTo>
                    <a:pt x="510886" y="465038"/>
                  </a:lnTo>
                  <a:lnTo>
                    <a:pt x="509547" y="463933"/>
                  </a:lnTo>
                  <a:lnTo>
                    <a:pt x="508208" y="462386"/>
                  </a:lnTo>
                  <a:lnTo>
                    <a:pt x="506869" y="461281"/>
                  </a:lnTo>
                  <a:lnTo>
                    <a:pt x="505753" y="461723"/>
                  </a:lnTo>
                  <a:lnTo>
                    <a:pt x="504414" y="463491"/>
                  </a:lnTo>
                  <a:lnTo>
                    <a:pt x="503075" y="465038"/>
                  </a:lnTo>
                  <a:lnTo>
                    <a:pt x="501736" y="465259"/>
                  </a:lnTo>
                  <a:lnTo>
                    <a:pt x="500620" y="465922"/>
                  </a:lnTo>
                  <a:lnTo>
                    <a:pt x="499280" y="467249"/>
                  </a:lnTo>
                  <a:lnTo>
                    <a:pt x="497941" y="468354"/>
                  </a:lnTo>
                  <a:lnTo>
                    <a:pt x="496602" y="468796"/>
                  </a:lnTo>
                  <a:lnTo>
                    <a:pt x="495486" y="468354"/>
                  </a:lnTo>
                  <a:lnTo>
                    <a:pt x="494147" y="467470"/>
                  </a:lnTo>
                  <a:lnTo>
                    <a:pt x="492808" y="467470"/>
                  </a:lnTo>
                  <a:lnTo>
                    <a:pt x="491469" y="467912"/>
                  </a:lnTo>
                  <a:lnTo>
                    <a:pt x="490353" y="467470"/>
                  </a:lnTo>
                  <a:lnTo>
                    <a:pt x="489014" y="465259"/>
                  </a:lnTo>
                  <a:lnTo>
                    <a:pt x="487674" y="461723"/>
                  </a:lnTo>
                  <a:lnTo>
                    <a:pt x="486335" y="457081"/>
                  </a:lnTo>
                  <a:lnTo>
                    <a:pt x="484996" y="451777"/>
                  </a:lnTo>
                  <a:lnTo>
                    <a:pt x="483880" y="446914"/>
                  </a:lnTo>
                  <a:lnTo>
                    <a:pt x="482541" y="444483"/>
                  </a:lnTo>
                  <a:lnTo>
                    <a:pt x="481202" y="443820"/>
                  </a:lnTo>
                  <a:lnTo>
                    <a:pt x="479863" y="444704"/>
                  </a:lnTo>
                  <a:lnTo>
                    <a:pt x="478747" y="448240"/>
                  </a:lnTo>
                  <a:lnTo>
                    <a:pt x="477408" y="453545"/>
                  </a:lnTo>
                  <a:lnTo>
                    <a:pt x="476069" y="458850"/>
                  </a:lnTo>
                  <a:lnTo>
                    <a:pt x="474729" y="465701"/>
                  </a:lnTo>
                  <a:lnTo>
                    <a:pt x="473613" y="472774"/>
                  </a:lnTo>
                  <a:lnTo>
                    <a:pt x="472274" y="478963"/>
                  </a:lnTo>
                  <a:lnTo>
                    <a:pt x="470935" y="484268"/>
                  </a:lnTo>
                  <a:lnTo>
                    <a:pt x="469596" y="488025"/>
                  </a:lnTo>
                  <a:lnTo>
                    <a:pt x="468480" y="489793"/>
                  </a:lnTo>
                  <a:lnTo>
                    <a:pt x="467141" y="490014"/>
                  </a:lnTo>
                  <a:lnTo>
                    <a:pt x="465802" y="488246"/>
                  </a:lnTo>
                  <a:lnTo>
                    <a:pt x="464463" y="484710"/>
                  </a:lnTo>
                  <a:lnTo>
                    <a:pt x="463347" y="480510"/>
                  </a:lnTo>
                  <a:lnTo>
                    <a:pt x="462007" y="476974"/>
                  </a:lnTo>
                  <a:lnTo>
                    <a:pt x="460668" y="474100"/>
                  </a:lnTo>
                  <a:lnTo>
                    <a:pt x="459329" y="471006"/>
                  </a:lnTo>
                  <a:lnTo>
                    <a:pt x="457990" y="465922"/>
                  </a:lnTo>
                  <a:lnTo>
                    <a:pt x="456874" y="459292"/>
                  </a:lnTo>
                  <a:lnTo>
                    <a:pt x="455535" y="452219"/>
                  </a:lnTo>
                  <a:lnTo>
                    <a:pt x="454196" y="445367"/>
                  </a:lnTo>
                  <a:lnTo>
                    <a:pt x="452857" y="438294"/>
                  </a:lnTo>
                  <a:lnTo>
                    <a:pt x="451741" y="433432"/>
                  </a:lnTo>
                  <a:lnTo>
                    <a:pt x="450401" y="431221"/>
                  </a:lnTo>
                  <a:lnTo>
                    <a:pt x="449062" y="429453"/>
                  </a:lnTo>
                  <a:lnTo>
                    <a:pt x="447723" y="429232"/>
                  </a:lnTo>
                  <a:lnTo>
                    <a:pt x="446607" y="430116"/>
                  </a:lnTo>
                  <a:lnTo>
                    <a:pt x="445268" y="431221"/>
                  </a:lnTo>
                  <a:lnTo>
                    <a:pt x="443929" y="433211"/>
                  </a:lnTo>
                  <a:lnTo>
                    <a:pt x="442590" y="436305"/>
                  </a:lnTo>
                  <a:lnTo>
                    <a:pt x="441474" y="438073"/>
                  </a:lnTo>
                  <a:lnTo>
                    <a:pt x="440135" y="439841"/>
                  </a:lnTo>
                  <a:lnTo>
                    <a:pt x="438795" y="443378"/>
                  </a:lnTo>
                  <a:lnTo>
                    <a:pt x="437456" y="448019"/>
                  </a:lnTo>
                  <a:lnTo>
                    <a:pt x="436340" y="451998"/>
                  </a:lnTo>
                  <a:lnTo>
                    <a:pt x="435001" y="454650"/>
                  </a:lnTo>
                  <a:lnTo>
                    <a:pt x="433662" y="456860"/>
                  </a:lnTo>
                  <a:lnTo>
                    <a:pt x="432323" y="459734"/>
                  </a:lnTo>
                  <a:lnTo>
                    <a:pt x="430984" y="460397"/>
                  </a:lnTo>
                  <a:lnTo>
                    <a:pt x="429868" y="458187"/>
                  </a:lnTo>
                  <a:lnTo>
                    <a:pt x="428529" y="453987"/>
                  </a:lnTo>
                  <a:lnTo>
                    <a:pt x="427189" y="449124"/>
                  </a:lnTo>
                  <a:lnTo>
                    <a:pt x="425850" y="443599"/>
                  </a:lnTo>
                  <a:lnTo>
                    <a:pt x="424734" y="437189"/>
                  </a:lnTo>
                  <a:lnTo>
                    <a:pt x="423395" y="431221"/>
                  </a:lnTo>
                  <a:lnTo>
                    <a:pt x="422056" y="424370"/>
                  </a:lnTo>
                  <a:lnTo>
                    <a:pt x="420717" y="417297"/>
                  </a:lnTo>
                  <a:lnTo>
                    <a:pt x="419601" y="411329"/>
                  </a:lnTo>
                  <a:lnTo>
                    <a:pt x="418262" y="408235"/>
                  </a:lnTo>
                  <a:lnTo>
                    <a:pt x="416923" y="408014"/>
                  </a:lnTo>
                  <a:lnTo>
                    <a:pt x="415583" y="409561"/>
                  </a:lnTo>
                  <a:lnTo>
                    <a:pt x="414468" y="412434"/>
                  </a:lnTo>
                  <a:lnTo>
                    <a:pt x="413128" y="417960"/>
                  </a:lnTo>
                  <a:lnTo>
                    <a:pt x="411789" y="424812"/>
                  </a:lnTo>
                  <a:lnTo>
                    <a:pt x="410450" y="431884"/>
                  </a:lnTo>
                  <a:lnTo>
                    <a:pt x="409334" y="438073"/>
                  </a:lnTo>
                  <a:lnTo>
                    <a:pt x="407995" y="443157"/>
                  </a:lnTo>
                  <a:lnTo>
                    <a:pt x="406656" y="447577"/>
                  </a:lnTo>
                  <a:lnTo>
                    <a:pt x="405317" y="451998"/>
                  </a:lnTo>
                  <a:lnTo>
                    <a:pt x="403977" y="456860"/>
                  </a:lnTo>
                  <a:lnTo>
                    <a:pt x="402862" y="460839"/>
                  </a:lnTo>
                  <a:lnTo>
                    <a:pt x="401522" y="464596"/>
                  </a:lnTo>
                  <a:lnTo>
                    <a:pt x="400183" y="468796"/>
                  </a:lnTo>
                  <a:lnTo>
                    <a:pt x="398844" y="472774"/>
                  </a:lnTo>
                  <a:lnTo>
                    <a:pt x="397728" y="474763"/>
                  </a:lnTo>
                  <a:lnTo>
                    <a:pt x="396389" y="475426"/>
                  </a:lnTo>
                  <a:lnTo>
                    <a:pt x="395050" y="475648"/>
                  </a:lnTo>
                  <a:lnTo>
                    <a:pt x="393711" y="475869"/>
                  </a:lnTo>
                  <a:lnTo>
                    <a:pt x="392595" y="475869"/>
                  </a:lnTo>
                  <a:lnTo>
                    <a:pt x="391256" y="475648"/>
                  </a:lnTo>
                  <a:lnTo>
                    <a:pt x="389916" y="475648"/>
                  </a:lnTo>
                  <a:lnTo>
                    <a:pt x="388577" y="476974"/>
                  </a:lnTo>
                  <a:lnTo>
                    <a:pt x="387461" y="479405"/>
                  </a:lnTo>
                  <a:lnTo>
                    <a:pt x="386122" y="482941"/>
                  </a:lnTo>
                  <a:lnTo>
                    <a:pt x="384783" y="485373"/>
                  </a:lnTo>
                  <a:lnTo>
                    <a:pt x="383444" y="486699"/>
                  </a:lnTo>
                  <a:lnTo>
                    <a:pt x="382328" y="487362"/>
                  </a:lnTo>
                  <a:lnTo>
                    <a:pt x="380989" y="487141"/>
                  </a:lnTo>
                  <a:lnTo>
                    <a:pt x="379650" y="485594"/>
                  </a:lnTo>
                  <a:lnTo>
                    <a:pt x="378310" y="483162"/>
                  </a:lnTo>
                  <a:lnTo>
                    <a:pt x="377194" y="480510"/>
                  </a:lnTo>
                  <a:lnTo>
                    <a:pt x="375855" y="477416"/>
                  </a:lnTo>
                  <a:lnTo>
                    <a:pt x="374516" y="474542"/>
                  </a:lnTo>
                  <a:lnTo>
                    <a:pt x="373177" y="470564"/>
                  </a:lnTo>
                  <a:lnTo>
                    <a:pt x="371838" y="466143"/>
                  </a:lnTo>
                  <a:lnTo>
                    <a:pt x="370722" y="460618"/>
                  </a:lnTo>
                  <a:lnTo>
                    <a:pt x="369383" y="453103"/>
                  </a:lnTo>
                  <a:lnTo>
                    <a:pt x="368044" y="444262"/>
                  </a:lnTo>
                  <a:lnTo>
                    <a:pt x="366704" y="434095"/>
                  </a:lnTo>
                  <a:lnTo>
                    <a:pt x="365588" y="422601"/>
                  </a:lnTo>
                  <a:lnTo>
                    <a:pt x="364249" y="411108"/>
                  </a:lnTo>
                  <a:lnTo>
                    <a:pt x="362910" y="402046"/>
                  </a:lnTo>
                  <a:lnTo>
                    <a:pt x="361571" y="395194"/>
                  </a:lnTo>
                  <a:lnTo>
                    <a:pt x="360455" y="389890"/>
                  </a:lnTo>
                  <a:lnTo>
                    <a:pt x="359116" y="386353"/>
                  </a:lnTo>
                  <a:lnTo>
                    <a:pt x="357777" y="384585"/>
                  </a:lnTo>
                  <a:lnTo>
                    <a:pt x="356438" y="384585"/>
                  </a:lnTo>
                  <a:lnTo>
                    <a:pt x="355322" y="385469"/>
                  </a:lnTo>
                  <a:lnTo>
                    <a:pt x="353982" y="385469"/>
                  </a:lnTo>
                  <a:lnTo>
                    <a:pt x="352643" y="383922"/>
                  </a:lnTo>
                  <a:lnTo>
                    <a:pt x="351304" y="380827"/>
                  </a:lnTo>
                  <a:lnTo>
                    <a:pt x="350188" y="379059"/>
                  </a:lnTo>
                  <a:lnTo>
                    <a:pt x="348849" y="379501"/>
                  </a:lnTo>
                  <a:lnTo>
                    <a:pt x="347510" y="379059"/>
                  </a:lnTo>
                  <a:lnTo>
                    <a:pt x="346171" y="379501"/>
                  </a:lnTo>
                  <a:lnTo>
                    <a:pt x="344832" y="381491"/>
                  </a:lnTo>
                  <a:lnTo>
                    <a:pt x="343716" y="383701"/>
                  </a:lnTo>
                  <a:lnTo>
                    <a:pt x="342377" y="387458"/>
                  </a:lnTo>
                  <a:lnTo>
                    <a:pt x="341037" y="390995"/>
                  </a:lnTo>
                  <a:lnTo>
                    <a:pt x="339698" y="395194"/>
                  </a:lnTo>
                  <a:lnTo>
                    <a:pt x="338582" y="402046"/>
                  </a:lnTo>
                  <a:lnTo>
                    <a:pt x="337243" y="409561"/>
                  </a:lnTo>
                  <a:lnTo>
                    <a:pt x="335904" y="416855"/>
                  </a:lnTo>
                  <a:lnTo>
                    <a:pt x="334565" y="423043"/>
                  </a:lnTo>
                  <a:lnTo>
                    <a:pt x="333449" y="427464"/>
                  </a:lnTo>
                  <a:lnTo>
                    <a:pt x="332110" y="429895"/>
                  </a:lnTo>
                  <a:lnTo>
                    <a:pt x="330771" y="433874"/>
                  </a:lnTo>
                  <a:lnTo>
                    <a:pt x="329431" y="438515"/>
                  </a:lnTo>
                  <a:lnTo>
                    <a:pt x="328315" y="442715"/>
                  </a:lnTo>
                  <a:lnTo>
                    <a:pt x="326976" y="446030"/>
                  </a:lnTo>
                  <a:lnTo>
                    <a:pt x="325637" y="447798"/>
                  </a:lnTo>
                  <a:lnTo>
                    <a:pt x="324298" y="449345"/>
                  </a:lnTo>
                  <a:lnTo>
                    <a:pt x="323182" y="451777"/>
                  </a:lnTo>
                  <a:lnTo>
                    <a:pt x="321843" y="453987"/>
                  </a:lnTo>
                  <a:lnTo>
                    <a:pt x="320504" y="454871"/>
                  </a:lnTo>
                  <a:lnTo>
                    <a:pt x="319165" y="454429"/>
                  </a:lnTo>
                  <a:lnTo>
                    <a:pt x="317825" y="452661"/>
                  </a:lnTo>
                  <a:lnTo>
                    <a:pt x="316709" y="449345"/>
                  </a:lnTo>
                  <a:lnTo>
                    <a:pt x="315370" y="445588"/>
                  </a:lnTo>
                  <a:lnTo>
                    <a:pt x="314031" y="441831"/>
                  </a:lnTo>
                  <a:lnTo>
                    <a:pt x="312692" y="438515"/>
                  </a:lnTo>
                  <a:lnTo>
                    <a:pt x="311576" y="435642"/>
                  </a:lnTo>
                  <a:lnTo>
                    <a:pt x="310237" y="432990"/>
                  </a:lnTo>
                  <a:lnTo>
                    <a:pt x="308898" y="431221"/>
                  </a:lnTo>
                  <a:lnTo>
                    <a:pt x="307559" y="431221"/>
                  </a:lnTo>
                  <a:lnTo>
                    <a:pt x="306443" y="431221"/>
                  </a:lnTo>
                  <a:lnTo>
                    <a:pt x="305103" y="430116"/>
                  </a:lnTo>
                  <a:lnTo>
                    <a:pt x="303764" y="429011"/>
                  </a:lnTo>
                  <a:lnTo>
                    <a:pt x="302425" y="429011"/>
                  </a:lnTo>
                  <a:lnTo>
                    <a:pt x="301309" y="429232"/>
                  </a:lnTo>
                  <a:lnTo>
                    <a:pt x="299970" y="426359"/>
                  </a:lnTo>
                  <a:lnTo>
                    <a:pt x="298631" y="421938"/>
                  </a:lnTo>
                  <a:lnTo>
                    <a:pt x="297292" y="417739"/>
                  </a:lnTo>
                  <a:lnTo>
                    <a:pt x="296176" y="414644"/>
                  </a:lnTo>
                  <a:lnTo>
                    <a:pt x="294837" y="412434"/>
                  </a:lnTo>
                  <a:lnTo>
                    <a:pt x="293497" y="412876"/>
                  </a:lnTo>
                  <a:lnTo>
                    <a:pt x="292158" y="414644"/>
                  </a:lnTo>
                  <a:lnTo>
                    <a:pt x="291042" y="414865"/>
                  </a:lnTo>
                  <a:lnTo>
                    <a:pt x="289703" y="412213"/>
                  </a:lnTo>
                  <a:lnTo>
                    <a:pt x="288364" y="407572"/>
                  </a:lnTo>
                  <a:lnTo>
                    <a:pt x="287025" y="404477"/>
                  </a:lnTo>
                  <a:lnTo>
                    <a:pt x="285686" y="402488"/>
                  </a:lnTo>
                  <a:lnTo>
                    <a:pt x="284570" y="403372"/>
                  </a:lnTo>
                  <a:lnTo>
                    <a:pt x="283231" y="405803"/>
                  </a:lnTo>
                  <a:lnTo>
                    <a:pt x="281891" y="408898"/>
                  </a:lnTo>
                  <a:lnTo>
                    <a:pt x="280552" y="411329"/>
                  </a:lnTo>
                  <a:lnTo>
                    <a:pt x="279436" y="412213"/>
                  </a:lnTo>
                  <a:lnTo>
                    <a:pt x="278097" y="411992"/>
                  </a:lnTo>
                  <a:lnTo>
                    <a:pt x="276758" y="410224"/>
                  </a:lnTo>
                  <a:lnTo>
                    <a:pt x="275419" y="409561"/>
                  </a:lnTo>
                  <a:lnTo>
                    <a:pt x="274303" y="410445"/>
                  </a:lnTo>
                  <a:lnTo>
                    <a:pt x="272964" y="411992"/>
                  </a:lnTo>
                  <a:lnTo>
                    <a:pt x="271625" y="415086"/>
                  </a:lnTo>
                  <a:lnTo>
                    <a:pt x="270286" y="418844"/>
                  </a:lnTo>
                  <a:lnTo>
                    <a:pt x="269170" y="422601"/>
                  </a:lnTo>
                  <a:lnTo>
                    <a:pt x="267830" y="425696"/>
                  </a:lnTo>
                  <a:lnTo>
                    <a:pt x="266491" y="426580"/>
                  </a:lnTo>
                  <a:lnTo>
                    <a:pt x="265152" y="426801"/>
                  </a:lnTo>
                  <a:lnTo>
                    <a:pt x="264036" y="427022"/>
                  </a:lnTo>
                  <a:lnTo>
                    <a:pt x="262697" y="428569"/>
                  </a:lnTo>
                  <a:lnTo>
                    <a:pt x="261358" y="431221"/>
                  </a:lnTo>
                  <a:lnTo>
                    <a:pt x="260019" y="432326"/>
                  </a:lnTo>
                  <a:lnTo>
                    <a:pt x="258680" y="429895"/>
                  </a:lnTo>
                  <a:lnTo>
                    <a:pt x="257564" y="424812"/>
                  </a:lnTo>
                  <a:lnTo>
                    <a:pt x="256224" y="419728"/>
                  </a:lnTo>
                  <a:lnTo>
                    <a:pt x="254885" y="414423"/>
                  </a:lnTo>
                  <a:lnTo>
                    <a:pt x="253546" y="408235"/>
                  </a:lnTo>
                  <a:lnTo>
                    <a:pt x="252430" y="401162"/>
                  </a:lnTo>
                  <a:lnTo>
                    <a:pt x="251091" y="393868"/>
                  </a:lnTo>
                  <a:lnTo>
                    <a:pt x="249752" y="386574"/>
                  </a:lnTo>
                  <a:lnTo>
                    <a:pt x="248413" y="379280"/>
                  </a:lnTo>
                  <a:lnTo>
                    <a:pt x="247297" y="372650"/>
                  </a:lnTo>
                  <a:lnTo>
                    <a:pt x="245958" y="365577"/>
                  </a:lnTo>
                  <a:lnTo>
                    <a:pt x="244618" y="359609"/>
                  </a:lnTo>
                  <a:lnTo>
                    <a:pt x="243279" y="357178"/>
                  </a:lnTo>
                  <a:lnTo>
                    <a:pt x="242163" y="358504"/>
                  </a:lnTo>
                  <a:lnTo>
                    <a:pt x="240824" y="362482"/>
                  </a:lnTo>
                  <a:lnTo>
                    <a:pt x="239485" y="369334"/>
                  </a:lnTo>
                  <a:lnTo>
                    <a:pt x="238146" y="377954"/>
                  </a:lnTo>
                  <a:lnTo>
                    <a:pt x="237030" y="389890"/>
                  </a:lnTo>
                  <a:lnTo>
                    <a:pt x="235691" y="402930"/>
                  </a:lnTo>
                  <a:lnTo>
                    <a:pt x="234352" y="413539"/>
                  </a:lnTo>
                  <a:lnTo>
                    <a:pt x="233012" y="421938"/>
                  </a:lnTo>
                  <a:lnTo>
                    <a:pt x="231673" y="429674"/>
                  </a:lnTo>
                  <a:lnTo>
                    <a:pt x="230557" y="435421"/>
                  </a:lnTo>
                  <a:lnTo>
                    <a:pt x="229218" y="439178"/>
                  </a:lnTo>
                  <a:lnTo>
                    <a:pt x="227879" y="440946"/>
                  </a:lnTo>
                  <a:lnTo>
                    <a:pt x="226540" y="442494"/>
                  </a:lnTo>
                  <a:lnTo>
                    <a:pt x="225424" y="445809"/>
                  </a:lnTo>
                  <a:lnTo>
                    <a:pt x="224085" y="449124"/>
                  </a:lnTo>
                  <a:lnTo>
                    <a:pt x="222746" y="452440"/>
                  </a:lnTo>
                  <a:lnTo>
                    <a:pt x="221406" y="453545"/>
                  </a:lnTo>
                  <a:lnTo>
                    <a:pt x="220290" y="453766"/>
                  </a:lnTo>
                  <a:lnTo>
                    <a:pt x="218951" y="451114"/>
                  </a:lnTo>
                  <a:lnTo>
                    <a:pt x="217612" y="447798"/>
                  </a:lnTo>
                  <a:lnTo>
                    <a:pt x="216273" y="442052"/>
                  </a:lnTo>
                  <a:lnTo>
                    <a:pt x="215157" y="434537"/>
                  </a:lnTo>
                  <a:lnTo>
                    <a:pt x="213818" y="427464"/>
                  </a:lnTo>
                  <a:lnTo>
                    <a:pt x="212479" y="421938"/>
                  </a:lnTo>
                  <a:lnTo>
                    <a:pt x="211140" y="419065"/>
                  </a:lnTo>
                  <a:lnTo>
                    <a:pt x="210024" y="414202"/>
                  </a:lnTo>
                  <a:lnTo>
                    <a:pt x="208685" y="406245"/>
                  </a:lnTo>
                  <a:lnTo>
                    <a:pt x="207345" y="395636"/>
                  </a:lnTo>
                  <a:lnTo>
                    <a:pt x="206006" y="385690"/>
                  </a:lnTo>
                  <a:lnTo>
                    <a:pt x="204890" y="376849"/>
                  </a:lnTo>
                  <a:lnTo>
                    <a:pt x="203551" y="371544"/>
                  </a:lnTo>
                  <a:lnTo>
                    <a:pt x="202212" y="369113"/>
                  </a:lnTo>
                  <a:lnTo>
                    <a:pt x="200873" y="367566"/>
                  </a:lnTo>
                  <a:lnTo>
                    <a:pt x="199534" y="367124"/>
                  </a:lnTo>
                  <a:lnTo>
                    <a:pt x="198418" y="368671"/>
                  </a:lnTo>
                  <a:lnTo>
                    <a:pt x="197079" y="372207"/>
                  </a:lnTo>
                  <a:lnTo>
                    <a:pt x="195739" y="375744"/>
                  </a:lnTo>
                  <a:lnTo>
                    <a:pt x="194400" y="376407"/>
                  </a:lnTo>
                  <a:lnTo>
                    <a:pt x="193284" y="372871"/>
                  </a:lnTo>
                  <a:lnTo>
                    <a:pt x="191945" y="369334"/>
                  </a:lnTo>
                  <a:lnTo>
                    <a:pt x="190606" y="367345"/>
                  </a:lnTo>
                  <a:lnTo>
                    <a:pt x="189267" y="366240"/>
                  </a:lnTo>
                  <a:lnTo>
                    <a:pt x="188151" y="365356"/>
                  </a:lnTo>
                  <a:lnTo>
                    <a:pt x="186812" y="366682"/>
                  </a:lnTo>
                  <a:lnTo>
                    <a:pt x="185473" y="371323"/>
                  </a:lnTo>
                  <a:lnTo>
                    <a:pt x="184133" y="376849"/>
                  </a:lnTo>
                  <a:lnTo>
                    <a:pt x="183017" y="382375"/>
                  </a:lnTo>
                  <a:lnTo>
                    <a:pt x="181678" y="389447"/>
                  </a:lnTo>
                  <a:lnTo>
                    <a:pt x="180339" y="396299"/>
                  </a:lnTo>
                  <a:lnTo>
                    <a:pt x="179000" y="402046"/>
                  </a:lnTo>
                  <a:lnTo>
                    <a:pt x="177884" y="405361"/>
                  </a:lnTo>
                  <a:lnTo>
                    <a:pt x="176545" y="405803"/>
                  </a:lnTo>
                  <a:lnTo>
                    <a:pt x="175206" y="408898"/>
                  </a:lnTo>
                  <a:lnTo>
                    <a:pt x="173867" y="411992"/>
                  </a:lnTo>
                  <a:lnTo>
                    <a:pt x="172527" y="410445"/>
                  </a:lnTo>
                  <a:lnTo>
                    <a:pt x="171411" y="404477"/>
                  </a:lnTo>
                  <a:lnTo>
                    <a:pt x="170072" y="399173"/>
                  </a:lnTo>
                  <a:lnTo>
                    <a:pt x="168733" y="396299"/>
                  </a:lnTo>
                  <a:lnTo>
                    <a:pt x="167394" y="392100"/>
                  </a:lnTo>
                  <a:lnTo>
                    <a:pt x="166278" y="389005"/>
                  </a:lnTo>
                  <a:lnTo>
                    <a:pt x="164939" y="386353"/>
                  </a:lnTo>
                  <a:lnTo>
                    <a:pt x="163600" y="383259"/>
                  </a:lnTo>
                  <a:lnTo>
                    <a:pt x="162261" y="378838"/>
                  </a:lnTo>
                  <a:lnTo>
                    <a:pt x="161145" y="372428"/>
                  </a:lnTo>
                  <a:lnTo>
                    <a:pt x="159805" y="365577"/>
                  </a:lnTo>
                  <a:lnTo>
                    <a:pt x="158466" y="361156"/>
                  </a:lnTo>
                  <a:lnTo>
                    <a:pt x="157127" y="360714"/>
                  </a:lnTo>
                  <a:lnTo>
                    <a:pt x="156011" y="363366"/>
                  </a:lnTo>
                  <a:lnTo>
                    <a:pt x="154672" y="368671"/>
                  </a:lnTo>
                  <a:lnTo>
                    <a:pt x="153333" y="374197"/>
                  </a:lnTo>
                  <a:lnTo>
                    <a:pt x="151994" y="381270"/>
                  </a:lnTo>
                  <a:lnTo>
                    <a:pt x="150878" y="390553"/>
                  </a:lnTo>
                  <a:lnTo>
                    <a:pt x="149539" y="398510"/>
                  </a:lnTo>
                  <a:lnTo>
                    <a:pt x="148199" y="402488"/>
                  </a:lnTo>
                  <a:lnTo>
                    <a:pt x="146860" y="403593"/>
                  </a:lnTo>
                  <a:lnTo>
                    <a:pt x="145521" y="404477"/>
                  </a:lnTo>
                  <a:lnTo>
                    <a:pt x="144405" y="407572"/>
                  </a:lnTo>
                  <a:lnTo>
                    <a:pt x="143066" y="411108"/>
                  </a:lnTo>
                  <a:lnTo>
                    <a:pt x="141727" y="415529"/>
                  </a:lnTo>
                  <a:lnTo>
                    <a:pt x="140388" y="420612"/>
                  </a:lnTo>
                  <a:lnTo>
                    <a:pt x="139272" y="424812"/>
                  </a:lnTo>
                  <a:lnTo>
                    <a:pt x="137933" y="426801"/>
                  </a:lnTo>
                  <a:lnTo>
                    <a:pt x="136593" y="427906"/>
                  </a:lnTo>
                  <a:lnTo>
                    <a:pt x="135254" y="429895"/>
                  </a:lnTo>
                  <a:lnTo>
                    <a:pt x="134138" y="432990"/>
                  </a:lnTo>
                  <a:lnTo>
                    <a:pt x="132799" y="436305"/>
                  </a:lnTo>
                  <a:lnTo>
                    <a:pt x="131460" y="439620"/>
                  </a:lnTo>
                  <a:lnTo>
                    <a:pt x="130121" y="443157"/>
                  </a:lnTo>
                  <a:lnTo>
                    <a:pt x="129005" y="446914"/>
                  </a:lnTo>
                  <a:lnTo>
                    <a:pt x="127666" y="450230"/>
                  </a:lnTo>
                  <a:lnTo>
                    <a:pt x="126327" y="452661"/>
                  </a:lnTo>
                  <a:lnTo>
                    <a:pt x="124988" y="453545"/>
                  </a:lnTo>
                  <a:lnTo>
                    <a:pt x="123872" y="453103"/>
                  </a:lnTo>
                  <a:lnTo>
                    <a:pt x="122532" y="454871"/>
                  </a:lnTo>
                  <a:lnTo>
                    <a:pt x="121193" y="455976"/>
                  </a:lnTo>
                  <a:lnTo>
                    <a:pt x="119854" y="454429"/>
                  </a:lnTo>
                  <a:lnTo>
                    <a:pt x="118515" y="451114"/>
                  </a:lnTo>
                  <a:lnTo>
                    <a:pt x="117399" y="446251"/>
                  </a:lnTo>
                  <a:lnTo>
                    <a:pt x="116060" y="438515"/>
                  </a:lnTo>
                  <a:lnTo>
                    <a:pt x="114721" y="429011"/>
                  </a:lnTo>
                  <a:lnTo>
                    <a:pt x="113382" y="422159"/>
                  </a:lnTo>
                  <a:lnTo>
                    <a:pt x="112266" y="416855"/>
                  </a:lnTo>
                  <a:lnTo>
                    <a:pt x="110926" y="409782"/>
                  </a:lnTo>
                  <a:lnTo>
                    <a:pt x="109587" y="403151"/>
                  </a:lnTo>
                  <a:lnTo>
                    <a:pt x="108248" y="398510"/>
                  </a:lnTo>
                  <a:lnTo>
                    <a:pt x="107132" y="394973"/>
                  </a:lnTo>
                  <a:lnTo>
                    <a:pt x="105793" y="391658"/>
                  </a:lnTo>
                  <a:lnTo>
                    <a:pt x="104454" y="387900"/>
                  </a:lnTo>
                  <a:lnTo>
                    <a:pt x="103115" y="384585"/>
                  </a:lnTo>
                  <a:lnTo>
                    <a:pt x="101999" y="382154"/>
                  </a:lnTo>
                  <a:lnTo>
                    <a:pt x="100660" y="380606"/>
                  </a:lnTo>
                  <a:lnTo>
                    <a:pt x="99320" y="377512"/>
                  </a:lnTo>
                  <a:lnTo>
                    <a:pt x="97981" y="375302"/>
                  </a:lnTo>
                  <a:lnTo>
                    <a:pt x="96865" y="374418"/>
                  </a:lnTo>
                  <a:lnTo>
                    <a:pt x="95526" y="375965"/>
                  </a:lnTo>
                  <a:lnTo>
                    <a:pt x="94187" y="379501"/>
                  </a:lnTo>
                  <a:lnTo>
                    <a:pt x="92848" y="384364"/>
                  </a:lnTo>
                  <a:lnTo>
                    <a:pt x="91732" y="390995"/>
                  </a:lnTo>
                  <a:lnTo>
                    <a:pt x="90393" y="398731"/>
                  </a:lnTo>
                  <a:lnTo>
                    <a:pt x="89054" y="406024"/>
                  </a:lnTo>
                  <a:lnTo>
                    <a:pt x="87714" y="411992"/>
                  </a:lnTo>
                  <a:lnTo>
                    <a:pt x="86375" y="418844"/>
                  </a:lnTo>
                  <a:lnTo>
                    <a:pt x="85259" y="427243"/>
                  </a:lnTo>
                  <a:lnTo>
                    <a:pt x="83920" y="436968"/>
                  </a:lnTo>
                  <a:lnTo>
                    <a:pt x="82581" y="446030"/>
                  </a:lnTo>
                  <a:lnTo>
                    <a:pt x="81242" y="454208"/>
                  </a:lnTo>
                  <a:lnTo>
                    <a:pt x="80126" y="459955"/>
                  </a:lnTo>
                  <a:lnTo>
                    <a:pt x="78787" y="463491"/>
                  </a:lnTo>
                  <a:lnTo>
                    <a:pt x="77448" y="465701"/>
                  </a:lnTo>
                  <a:lnTo>
                    <a:pt x="76108" y="466364"/>
                  </a:lnTo>
                  <a:lnTo>
                    <a:pt x="74993" y="465701"/>
                  </a:lnTo>
                  <a:lnTo>
                    <a:pt x="73653" y="464817"/>
                  </a:lnTo>
                  <a:lnTo>
                    <a:pt x="72314" y="464154"/>
                  </a:lnTo>
                  <a:lnTo>
                    <a:pt x="70975" y="461944"/>
                  </a:lnTo>
                  <a:lnTo>
                    <a:pt x="69859" y="459071"/>
                  </a:lnTo>
                  <a:lnTo>
                    <a:pt x="68520" y="458187"/>
                  </a:lnTo>
                  <a:lnTo>
                    <a:pt x="67181" y="458408"/>
                  </a:lnTo>
                  <a:lnTo>
                    <a:pt x="65842" y="459513"/>
                  </a:lnTo>
                  <a:lnTo>
                    <a:pt x="64726" y="460839"/>
                  </a:lnTo>
                  <a:lnTo>
                    <a:pt x="63387" y="462607"/>
                  </a:lnTo>
                  <a:lnTo>
                    <a:pt x="62047" y="462828"/>
                  </a:lnTo>
                  <a:lnTo>
                    <a:pt x="60708" y="460397"/>
                  </a:lnTo>
                  <a:lnTo>
                    <a:pt x="59369" y="455534"/>
                  </a:lnTo>
                  <a:lnTo>
                    <a:pt x="58253" y="448461"/>
                  </a:lnTo>
                  <a:lnTo>
                    <a:pt x="56914" y="439620"/>
                  </a:lnTo>
                  <a:lnTo>
                    <a:pt x="55575" y="430558"/>
                  </a:lnTo>
                  <a:lnTo>
                    <a:pt x="54236" y="423927"/>
                  </a:lnTo>
                  <a:lnTo>
                    <a:pt x="53120" y="419065"/>
                  </a:lnTo>
                  <a:lnTo>
                    <a:pt x="51781" y="416855"/>
                  </a:lnTo>
                  <a:lnTo>
                    <a:pt x="50441" y="417739"/>
                  </a:lnTo>
                  <a:lnTo>
                    <a:pt x="49102" y="422380"/>
                  </a:lnTo>
                  <a:lnTo>
                    <a:pt x="47986" y="431000"/>
                  </a:lnTo>
                  <a:lnTo>
                    <a:pt x="46647" y="440725"/>
                  </a:lnTo>
                  <a:lnTo>
                    <a:pt x="45308" y="448461"/>
                  </a:lnTo>
                  <a:lnTo>
                    <a:pt x="43969" y="453545"/>
                  </a:lnTo>
                  <a:lnTo>
                    <a:pt x="42853" y="456418"/>
                  </a:lnTo>
                  <a:lnTo>
                    <a:pt x="41514" y="458408"/>
                  </a:lnTo>
                  <a:lnTo>
                    <a:pt x="40175" y="459513"/>
                  </a:lnTo>
                  <a:lnTo>
                    <a:pt x="38835" y="460176"/>
                  </a:lnTo>
                  <a:lnTo>
                    <a:pt x="37719" y="460839"/>
                  </a:lnTo>
                  <a:lnTo>
                    <a:pt x="36380" y="461502"/>
                  </a:lnTo>
                  <a:lnTo>
                    <a:pt x="35041" y="461723"/>
                  </a:lnTo>
                  <a:lnTo>
                    <a:pt x="33702" y="460618"/>
                  </a:lnTo>
                  <a:lnTo>
                    <a:pt x="32363" y="457744"/>
                  </a:lnTo>
                  <a:lnTo>
                    <a:pt x="31247" y="451335"/>
                  </a:lnTo>
                  <a:lnTo>
                    <a:pt x="29908" y="443820"/>
                  </a:lnTo>
                  <a:lnTo>
                    <a:pt x="28569" y="438073"/>
                  </a:lnTo>
                  <a:lnTo>
                    <a:pt x="27229" y="434316"/>
                  </a:lnTo>
                  <a:lnTo>
                    <a:pt x="26113" y="431663"/>
                  </a:lnTo>
                  <a:lnTo>
                    <a:pt x="24774" y="430779"/>
                  </a:lnTo>
                  <a:lnTo>
                    <a:pt x="23435" y="431884"/>
                  </a:lnTo>
                  <a:lnTo>
                    <a:pt x="22096" y="433874"/>
                  </a:lnTo>
                  <a:lnTo>
                    <a:pt x="20980" y="435642"/>
                  </a:lnTo>
                  <a:lnTo>
                    <a:pt x="19641" y="438736"/>
                  </a:lnTo>
                  <a:lnTo>
                    <a:pt x="18302" y="441168"/>
                  </a:lnTo>
                  <a:lnTo>
                    <a:pt x="16963" y="442936"/>
                  </a:lnTo>
                  <a:lnTo>
                    <a:pt x="15847" y="442936"/>
                  </a:lnTo>
                  <a:lnTo>
                    <a:pt x="14507" y="441389"/>
                  </a:lnTo>
                  <a:lnTo>
                    <a:pt x="13168" y="438957"/>
                  </a:lnTo>
                  <a:lnTo>
                    <a:pt x="11829" y="436526"/>
                  </a:lnTo>
                  <a:lnTo>
                    <a:pt x="10713" y="435200"/>
                  </a:lnTo>
                  <a:lnTo>
                    <a:pt x="9374" y="435200"/>
                  </a:lnTo>
                  <a:lnTo>
                    <a:pt x="8035" y="435642"/>
                  </a:lnTo>
                  <a:lnTo>
                    <a:pt x="6696" y="437410"/>
                  </a:lnTo>
                  <a:lnTo>
                    <a:pt x="5580" y="440062"/>
                  </a:lnTo>
                  <a:lnTo>
                    <a:pt x="4241" y="441831"/>
                  </a:lnTo>
                  <a:lnTo>
                    <a:pt x="2901" y="442494"/>
                  </a:lnTo>
                  <a:lnTo>
                    <a:pt x="1562" y="441389"/>
                  </a:lnTo>
                  <a:lnTo>
                    <a:pt x="223" y="439620"/>
                  </a:lnTo>
                  <a:lnTo>
                    <a:pt x="0" y="439178"/>
                  </a:lnTo>
                </a:path>
              </a:pathLst>
            </a:custGeom>
            <a:solidFill>
              <a:srgbClr val="7E7E7E"/>
            </a:solidFill>
            <a:ln w="22295" cap="flat">
              <a:noFill/>
              <a:prstDash val="solid"/>
              <a:miter/>
            </a:ln>
          </p:spPr>
          <p:txBody>
            <a:bodyPr rtlCol="0" anchor="ctr"/>
            <a:lstStyle/>
            <a:p>
              <a:endParaRPr lang="en-US" sz="1000">
                <a:solidFill>
                  <a:schemeClr val="tx2"/>
                </a:solidFill>
              </a:endParaRPr>
            </a:p>
          </p:txBody>
        </p:sp>
        <p:sp>
          <p:nvSpPr>
            <p:cNvPr id="1366" name="Freeform 1365">
              <a:extLst>
                <a:ext uri="{FF2B5EF4-FFF2-40B4-BE49-F238E27FC236}">
                  <a16:creationId xmlns:a16="http://schemas.microsoft.com/office/drawing/2014/main" id="{115A1A3D-5644-215D-9848-DB7988374ABD}"/>
                </a:ext>
              </a:extLst>
            </p:cNvPr>
            <p:cNvSpPr/>
            <p:nvPr/>
          </p:nvSpPr>
          <p:spPr>
            <a:xfrm>
              <a:off x="5708720" y="2732288"/>
              <a:ext cx="2912630" cy="611076"/>
            </a:xfrm>
            <a:custGeom>
              <a:avLst/>
              <a:gdLst>
                <a:gd name="connsiteX0" fmla="*/ 0 w 1852046"/>
                <a:gd name="connsiteY0" fmla="*/ 299711 h 388563"/>
                <a:gd name="connsiteX1" fmla="*/ 223 w 1852046"/>
                <a:gd name="connsiteY1" fmla="*/ 300153 h 388563"/>
                <a:gd name="connsiteX2" fmla="*/ 1562 w 1852046"/>
                <a:gd name="connsiteY2" fmla="*/ 300816 h 388563"/>
                <a:gd name="connsiteX3" fmla="*/ 2901 w 1852046"/>
                <a:gd name="connsiteY3" fmla="*/ 301921 h 388563"/>
                <a:gd name="connsiteX4" fmla="*/ 4241 w 1852046"/>
                <a:gd name="connsiteY4" fmla="*/ 302142 h 388563"/>
                <a:gd name="connsiteX5" fmla="*/ 5580 w 1852046"/>
                <a:gd name="connsiteY5" fmla="*/ 301921 h 388563"/>
                <a:gd name="connsiteX6" fmla="*/ 6696 w 1852046"/>
                <a:gd name="connsiteY6" fmla="*/ 300374 h 388563"/>
                <a:gd name="connsiteX7" fmla="*/ 8035 w 1852046"/>
                <a:gd name="connsiteY7" fmla="*/ 299269 h 388563"/>
                <a:gd name="connsiteX8" fmla="*/ 9374 w 1852046"/>
                <a:gd name="connsiteY8" fmla="*/ 299711 h 388563"/>
                <a:gd name="connsiteX9" fmla="*/ 10713 w 1852046"/>
                <a:gd name="connsiteY9" fmla="*/ 300816 h 388563"/>
                <a:gd name="connsiteX10" fmla="*/ 11829 w 1852046"/>
                <a:gd name="connsiteY10" fmla="*/ 303247 h 388563"/>
                <a:gd name="connsiteX11" fmla="*/ 13168 w 1852046"/>
                <a:gd name="connsiteY11" fmla="*/ 306563 h 388563"/>
                <a:gd name="connsiteX12" fmla="*/ 14507 w 1852046"/>
                <a:gd name="connsiteY12" fmla="*/ 309657 h 388563"/>
                <a:gd name="connsiteX13" fmla="*/ 15847 w 1852046"/>
                <a:gd name="connsiteY13" fmla="*/ 311867 h 388563"/>
                <a:gd name="connsiteX14" fmla="*/ 16963 w 1852046"/>
                <a:gd name="connsiteY14" fmla="*/ 312309 h 388563"/>
                <a:gd name="connsiteX15" fmla="*/ 18302 w 1852046"/>
                <a:gd name="connsiteY15" fmla="*/ 310541 h 388563"/>
                <a:gd name="connsiteX16" fmla="*/ 19641 w 1852046"/>
                <a:gd name="connsiteY16" fmla="*/ 307668 h 388563"/>
                <a:gd name="connsiteX17" fmla="*/ 20980 w 1852046"/>
                <a:gd name="connsiteY17" fmla="*/ 304132 h 388563"/>
                <a:gd name="connsiteX18" fmla="*/ 22096 w 1852046"/>
                <a:gd name="connsiteY18" fmla="*/ 302805 h 388563"/>
                <a:gd name="connsiteX19" fmla="*/ 23435 w 1852046"/>
                <a:gd name="connsiteY19" fmla="*/ 301700 h 388563"/>
                <a:gd name="connsiteX20" fmla="*/ 24774 w 1852046"/>
                <a:gd name="connsiteY20" fmla="*/ 300374 h 388563"/>
                <a:gd name="connsiteX21" fmla="*/ 26113 w 1852046"/>
                <a:gd name="connsiteY21" fmla="*/ 301037 h 388563"/>
                <a:gd name="connsiteX22" fmla="*/ 27229 w 1852046"/>
                <a:gd name="connsiteY22" fmla="*/ 303689 h 388563"/>
                <a:gd name="connsiteX23" fmla="*/ 28569 w 1852046"/>
                <a:gd name="connsiteY23" fmla="*/ 306784 h 388563"/>
                <a:gd name="connsiteX24" fmla="*/ 29908 w 1852046"/>
                <a:gd name="connsiteY24" fmla="*/ 311425 h 388563"/>
                <a:gd name="connsiteX25" fmla="*/ 31247 w 1852046"/>
                <a:gd name="connsiteY25" fmla="*/ 319603 h 388563"/>
                <a:gd name="connsiteX26" fmla="*/ 32363 w 1852046"/>
                <a:gd name="connsiteY26" fmla="*/ 327118 h 388563"/>
                <a:gd name="connsiteX27" fmla="*/ 33702 w 1852046"/>
                <a:gd name="connsiteY27" fmla="*/ 330213 h 388563"/>
                <a:gd name="connsiteX28" fmla="*/ 35041 w 1852046"/>
                <a:gd name="connsiteY28" fmla="*/ 330876 h 388563"/>
                <a:gd name="connsiteX29" fmla="*/ 36380 w 1852046"/>
                <a:gd name="connsiteY29" fmla="*/ 329992 h 388563"/>
                <a:gd name="connsiteX30" fmla="*/ 37719 w 1852046"/>
                <a:gd name="connsiteY30" fmla="*/ 328665 h 388563"/>
                <a:gd name="connsiteX31" fmla="*/ 38835 w 1852046"/>
                <a:gd name="connsiteY31" fmla="*/ 327781 h 388563"/>
                <a:gd name="connsiteX32" fmla="*/ 40175 w 1852046"/>
                <a:gd name="connsiteY32" fmla="*/ 326455 h 388563"/>
                <a:gd name="connsiteX33" fmla="*/ 41514 w 1852046"/>
                <a:gd name="connsiteY33" fmla="*/ 324687 h 388563"/>
                <a:gd name="connsiteX34" fmla="*/ 42853 w 1852046"/>
                <a:gd name="connsiteY34" fmla="*/ 321814 h 388563"/>
                <a:gd name="connsiteX35" fmla="*/ 43969 w 1852046"/>
                <a:gd name="connsiteY35" fmla="*/ 317393 h 388563"/>
                <a:gd name="connsiteX36" fmla="*/ 45308 w 1852046"/>
                <a:gd name="connsiteY36" fmla="*/ 311204 h 388563"/>
                <a:gd name="connsiteX37" fmla="*/ 46647 w 1852046"/>
                <a:gd name="connsiteY37" fmla="*/ 302805 h 388563"/>
                <a:gd name="connsiteX38" fmla="*/ 47986 w 1852046"/>
                <a:gd name="connsiteY38" fmla="*/ 292638 h 388563"/>
                <a:gd name="connsiteX39" fmla="*/ 49102 w 1852046"/>
                <a:gd name="connsiteY39" fmla="*/ 284460 h 388563"/>
                <a:gd name="connsiteX40" fmla="*/ 50441 w 1852046"/>
                <a:gd name="connsiteY40" fmla="*/ 281587 h 388563"/>
                <a:gd name="connsiteX41" fmla="*/ 51781 w 1852046"/>
                <a:gd name="connsiteY41" fmla="*/ 283134 h 388563"/>
                <a:gd name="connsiteX42" fmla="*/ 53120 w 1852046"/>
                <a:gd name="connsiteY42" fmla="*/ 288439 h 388563"/>
                <a:gd name="connsiteX43" fmla="*/ 54236 w 1852046"/>
                <a:gd name="connsiteY43" fmla="*/ 296175 h 388563"/>
                <a:gd name="connsiteX44" fmla="*/ 55575 w 1852046"/>
                <a:gd name="connsiteY44" fmla="*/ 305237 h 388563"/>
                <a:gd name="connsiteX45" fmla="*/ 56914 w 1852046"/>
                <a:gd name="connsiteY45" fmla="*/ 316509 h 388563"/>
                <a:gd name="connsiteX46" fmla="*/ 58253 w 1852046"/>
                <a:gd name="connsiteY46" fmla="*/ 326676 h 388563"/>
                <a:gd name="connsiteX47" fmla="*/ 59369 w 1852046"/>
                <a:gd name="connsiteY47" fmla="*/ 335075 h 388563"/>
                <a:gd name="connsiteX48" fmla="*/ 60708 w 1852046"/>
                <a:gd name="connsiteY48" fmla="*/ 340822 h 388563"/>
                <a:gd name="connsiteX49" fmla="*/ 62047 w 1852046"/>
                <a:gd name="connsiteY49" fmla="*/ 343916 h 388563"/>
                <a:gd name="connsiteX50" fmla="*/ 63387 w 1852046"/>
                <a:gd name="connsiteY50" fmla="*/ 344137 h 388563"/>
                <a:gd name="connsiteX51" fmla="*/ 64726 w 1852046"/>
                <a:gd name="connsiteY51" fmla="*/ 342369 h 388563"/>
                <a:gd name="connsiteX52" fmla="*/ 65842 w 1852046"/>
                <a:gd name="connsiteY52" fmla="*/ 340601 h 388563"/>
                <a:gd name="connsiteX53" fmla="*/ 67181 w 1852046"/>
                <a:gd name="connsiteY53" fmla="*/ 339054 h 388563"/>
                <a:gd name="connsiteX54" fmla="*/ 68520 w 1852046"/>
                <a:gd name="connsiteY54" fmla="*/ 337948 h 388563"/>
                <a:gd name="connsiteX55" fmla="*/ 69859 w 1852046"/>
                <a:gd name="connsiteY55" fmla="*/ 337506 h 388563"/>
                <a:gd name="connsiteX56" fmla="*/ 70975 w 1852046"/>
                <a:gd name="connsiteY56" fmla="*/ 338833 h 388563"/>
                <a:gd name="connsiteX57" fmla="*/ 72314 w 1852046"/>
                <a:gd name="connsiteY57" fmla="*/ 339054 h 388563"/>
                <a:gd name="connsiteX58" fmla="*/ 73653 w 1852046"/>
                <a:gd name="connsiteY58" fmla="*/ 337064 h 388563"/>
                <a:gd name="connsiteX59" fmla="*/ 74993 w 1852046"/>
                <a:gd name="connsiteY59" fmla="*/ 333970 h 388563"/>
                <a:gd name="connsiteX60" fmla="*/ 76108 w 1852046"/>
                <a:gd name="connsiteY60" fmla="*/ 329550 h 388563"/>
                <a:gd name="connsiteX61" fmla="*/ 77448 w 1852046"/>
                <a:gd name="connsiteY61" fmla="*/ 322919 h 388563"/>
                <a:gd name="connsiteX62" fmla="*/ 78787 w 1852046"/>
                <a:gd name="connsiteY62" fmla="*/ 315625 h 388563"/>
                <a:gd name="connsiteX63" fmla="*/ 80126 w 1852046"/>
                <a:gd name="connsiteY63" fmla="*/ 308552 h 388563"/>
                <a:gd name="connsiteX64" fmla="*/ 81242 w 1852046"/>
                <a:gd name="connsiteY64" fmla="*/ 301037 h 388563"/>
                <a:gd name="connsiteX65" fmla="*/ 82581 w 1852046"/>
                <a:gd name="connsiteY65" fmla="*/ 292196 h 388563"/>
                <a:gd name="connsiteX66" fmla="*/ 83920 w 1852046"/>
                <a:gd name="connsiteY66" fmla="*/ 282471 h 388563"/>
                <a:gd name="connsiteX67" fmla="*/ 85259 w 1852046"/>
                <a:gd name="connsiteY67" fmla="*/ 272304 h 388563"/>
                <a:gd name="connsiteX68" fmla="*/ 86375 w 1852046"/>
                <a:gd name="connsiteY68" fmla="*/ 263905 h 388563"/>
                <a:gd name="connsiteX69" fmla="*/ 87714 w 1852046"/>
                <a:gd name="connsiteY69" fmla="*/ 257274 h 388563"/>
                <a:gd name="connsiteX70" fmla="*/ 89054 w 1852046"/>
                <a:gd name="connsiteY70" fmla="*/ 252190 h 388563"/>
                <a:gd name="connsiteX71" fmla="*/ 90393 w 1852046"/>
                <a:gd name="connsiteY71" fmla="*/ 246886 h 388563"/>
                <a:gd name="connsiteX72" fmla="*/ 91732 w 1852046"/>
                <a:gd name="connsiteY72" fmla="*/ 240918 h 388563"/>
                <a:gd name="connsiteX73" fmla="*/ 92848 w 1852046"/>
                <a:gd name="connsiteY73" fmla="*/ 236277 h 388563"/>
                <a:gd name="connsiteX74" fmla="*/ 94187 w 1852046"/>
                <a:gd name="connsiteY74" fmla="*/ 232961 h 388563"/>
                <a:gd name="connsiteX75" fmla="*/ 95526 w 1852046"/>
                <a:gd name="connsiteY75" fmla="*/ 231193 h 388563"/>
                <a:gd name="connsiteX76" fmla="*/ 96865 w 1852046"/>
                <a:gd name="connsiteY76" fmla="*/ 230972 h 388563"/>
                <a:gd name="connsiteX77" fmla="*/ 97981 w 1852046"/>
                <a:gd name="connsiteY77" fmla="*/ 232519 h 388563"/>
                <a:gd name="connsiteX78" fmla="*/ 99320 w 1852046"/>
                <a:gd name="connsiteY78" fmla="*/ 234508 h 388563"/>
                <a:gd name="connsiteX79" fmla="*/ 100660 w 1852046"/>
                <a:gd name="connsiteY79" fmla="*/ 236719 h 388563"/>
                <a:gd name="connsiteX80" fmla="*/ 101999 w 1852046"/>
                <a:gd name="connsiteY80" fmla="*/ 236056 h 388563"/>
                <a:gd name="connsiteX81" fmla="*/ 103115 w 1852046"/>
                <a:gd name="connsiteY81" fmla="*/ 235614 h 388563"/>
                <a:gd name="connsiteX82" fmla="*/ 104454 w 1852046"/>
                <a:gd name="connsiteY82" fmla="*/ 236719 h 388563"/>
                <a:gd name="connsiteX83" fmla="*/ 105793 w 1852046"/>
                <a:gd name="connsiteY83" fmla="*/ 239592 h 388563"/>
                <a:gd name="connsiteX84" fmla="*/ 107132 w 1852046"/>
                <a:gd name="connsiteY84" fmla="*/ 243128 h 388563"/>
                <a:gd name="connsiteX85" fmla="*/ 108248 w 1852046"/>
                <a:gd name="connsiteY85" fmla="*/ 246886 h 388563"/>
                <a:gd name="connsiteX86" fmla="*/ 109587 w 1852046"/>
                <a:gd name="connsiteY86" fmla="*/ 251306 h 388563"/>
                <a:gd name="connsiteX87" fmla="*/ 110926 w 1852046"/>
                <a:gd name="connsiteY87" fmla="*/ 258379 h 388563"/>
                <a:gd name="connsiteX88" fmla="*/ 112266 w 1852046"/>
                <a:gd name="connsiteY88" fmla="*/ 266557 h 388563"/>
                <a:gd name="connsiteX89" fmla="*/ 113382 w 1852046"/>
                <a:gd name="connsiteY89" fmla="*/ 272967 h 388563"/>
                <a:gd name="connsiteX90" fmla="*/ 114721 w 1852046"/>
                <a:gd name="connsiteY90" fmla="*/ 280924 h 388563"/>
                <a:gd name="connsiteX91" fmla="*/ 116060 w 1852046"/>
                <a:gd name="connsiteY91" fmla="*/ 291754 h 388563"/>
                <a:gd name="connsiteX92" fmla="*/ 117399 w 1852046"/>
                <a:gd name="connsiteY92" fmla="*/ 300374 h 388563"/>
                <a:gd name="connsiteX93" fmla="*/ 118515 w 1852046"/>
                <a:gd name="connsiteY93" fmla="*/ 305016 h 388563"/>
                <a:gd name="connsiteX94" fmla="*/ 119854 w 1852046"/>
                <a:gd name="connsiteY94" fmla="*/ 308552 h 388563"/>
                <a:gd name="connsiteX95" fmla="*/ 121193 w 1852046"/>
                <a:gd name="connsiteY95" fmla="*/ 310541 h 388563"/>
                <a:gd name="connsiteX96" fmla="*/ 122532 w 1852046"/>
                <a:gd name="connsiteY96" fmla="*/ 309878 h 388563"/>
                <a:gd name="connsiteX97" fmla="*/ 123872 w 1852046"/>
                <a:gd name="connsiteY97" fmla="*/ 308773 h 388563"/>
                <a:gd name="connsiteX98" fmla="*/ 124988 w 1852046"/>
                <a:gd name="connsiteY98" fmla="*/ 310099 h 388563"/>
                <a:gd name="connsiteX99" fmla="*/ 126327 w 1852046"/>
                <a:gd name="connsiteY99" fmla="*/ 310099 h 388563"/>
                <a:gd name="connsiteX100" fmla="*/ 127666 w 1852046"/>
                <a:gd name="connsiteY100" fmla="*/ 309215 h 388563"/>
                <a:gd name="connsiteX101" fmla="*/ 129005 w 1852046"/>
                <a:gd name="connsiteY101" fmla="*/ 308773 h 388563"/>
                <a:gd name="connsiteX102" fmla="*/ 130121 w 1852046"/>
                <a:gd name="connsiteY102" fmla="*/ 308552 h 388563"/>
                <a:gd name="connsiteX103" fmla="*/ 131460 w 1852046"/>
                <a:gd name="connsiteY103" fmla="*/ 308331 h 388563"/>
                <a:gd name="connsiteX104" fmla="*/ 132799 w 1852046"/>
                <a:gd name="connsiteY104" fmla="*/ 308994 h 388563"/>
                <a:gd name="connsiteX105" fmla="*/ 134138 w 1852046"/>
                <a:gd name="connsiteY105" fmla="*/ 308331 h 388563"/>
                <a:gd name="connsiteX106" fmla="*/ 135254 w 1852046"/>
                <a:gd name="connsiteY106" fmla="*/ 305900 h 388563"/>
                <a:gd name="connsiteX107" fmla="*/ 136593 w 1852046"/>
                <a:gd name="connsiteY107" fmla="*/ 303026 h 388563"/>
                <a:gd name="connsiteX108" fmla="*/ 137933 w 1852046"/>
                <a:gd name="connsiteY108" fmla="*/ 299932 h 388563"/>
                <a:gd name="connsiteX109" fmla="*/ 139272 w 1852046"/>
                <a:gd name="connsiteY109" fmla="*/ 295512 h 388563"/>
                <a:gd name="connsiteX110" fmla="*/ 140388 w 1852046"/>
                <a:gd name="connsiteY110" fmla="*/ 288660 h 388563"/>
                <a:gd name="connsiteX111" fmla="*/ 141727 w 1852046"/>
                <a:gd name="connsiteY111" fmla="*/ 280703 h 388563"/>
                <a:gd name="connsiteX112" fmla="*/ 143066 w 1852046"/>
                <a:gd name="connsiteY112" fmla="*/ 273851 h 388563"/>
                <a:gd name="connsiteX113" fmla="*/ 144405 w 1852046"/>
                <a:gd name="connsiteY113" fmla="*/ 268325 h 388563"/>
                <a:gd name="connsiteX114" fmla="*/ 145521 w 1852046"/>
                <a:gd name="connsiteY114" fmla="*/ 263905 h 388563"/>
                <a:gd name="connsiteX115" fmla="*/ 146860 w 1852046"/>
                <a:gd name="connsiteY115" fmla="*/ 261916 h 388563"/>
                <a:gd name="connsiteX116" fmla="*/ 148199 w 1852046"/>
                <a:gd name="connsiteY116" fmla="*/ 260589 h 388563"/>
                <a:gd name="connsiteX117" fmla="*/ 149539 w 1852046"/>
                <a:gd name="connsiteY117" fmla="*/ 257053 h 388563"/>
                <a:gd name="connsiteX118" fmla="*/ 150878 w 1852046"/>
                <a:gd name="connsiteY118" fmla="*/ 250643 h 388563"/>
                <a:gd name="connsiteX119" fmla="*/ 151994 w 1852046"/>
                <a:gd name="connsiteY119" fmla="*/ 242465 h 388563"/>
                <a:gd name="connsiteX120" fmla="*/ 153333 w 1852046"/>
                <a:gd name="connsiteY120" fmla="*/ 235835 h 388563"/>
                <a:gd name="connsiteX121" fmla="*/ 154672 w 1852046"/>
                <a:gd name="connsiteY121" fmla="*/ 230751 h 388563"/>
                <a:gd name="connsiteX122" fmla="*/ 156011 w 1852046"/>
                <a:gd name="connsiteY122" fmla="*/ 225446 h 388563"/>
                <a:gd name="connsiteX123" fmla="*/ 157127 w 1852046"/>
                <a:gd name="connsiteY123" fmla="*/ 223015 h 388563"/>
                <a:gd name="connsiteX124" fmla="*/ 158466 w 1852046"/>
                <a:gd name="connsiteY124" fmla="*/ 224120 h 388563"/>
                <a:gd name="connsiteX125" fmla="*/ 159805 w 1852046"/>
                <a:gd name="connsiteY125" fmla="*/ 229646 h 388563"/>
                <a:gd name="connsiteX126" fmla="*/ 161145 w 1852046"/>
                <a:gd name="connsiteY126" fmla="*/ 237161 h 388563"/>
                <a:gd name="connsiteX127" fmla="*/ 162261 w 1852046"/>
                <a:gd name="connsiteY127" fmla="*/ 244234 h 388563"/>
                <a:gd name="connsiteX128" fmla="*/ 163600 w 1852046"/>
                <a:gd name="connsiteY128" fmla="*/ 248654 h 388563"/>
                <a:gd name="connsiteX129" fmla="*/ 164939 w 1852046"/>
                <a:gd name="connsiteY129" fmla="*/ 252854 h 388563"/>
                <a:gd name="connsiteX130" fmla="*/ 166278 w 1852046"/>
                <a:gd name="connsiteY130" fmla="*/ 257053 h 388563"/>
                <a:gd name="connsiteX131" fmla="*/ 167394 w 1852046"/>
                <a:gd name="connsiteY131" fmla="*/ 261031 h 388563"/>
                <a:gd name="connsiteX132" fmla="*/ 168733 w 1852046"/>
                <a:gd name="connsiteY132" fmla="*/ 265894 h 388563"/>
                <a:gd name="connsiteX133" fmla="*/ 170072 w 1852046"/>
                <a:gd name="connsiteY133" fmla="*/ 268767 h 388563"/>
                <a:gd name="connsiteX134" fmla="*/ 171411 w 1852046"/>
                <a:gd name="connsiteY134" fmla="*/ 273851 h 388563"/>
                <a:gd name="connsiteX135" fmla="*/ 172527 w 1852046"/>
                <a:gd name="connsiteY135" fmla="*/ 278714 h 388563"/>
                <a:gd name="connsiteX136" fmla="*/ 173867 w 1852046"/>
                <a:gd name="connsiteY136" fmla="*/ 278935 h 388563"/>
                <a:gd name="connsiteX137" fmla="*/ 175206 w 1852046"/>
                <a:gd name="connsiteY137" fmla="*/ 274293 h 388563"/>
                <a:gd name="connsiteX138" fmla="*/ 176545 w 1852046"/>
                <a:gd name="connsiteY138" fmla="*/ 270094 h 388563"/>
                <a:gd name="connsiteX139" fmla="*/ 177884 w 1852046"/>
                <a:gd name="connsiteY139" fmla="*/ 269651 h 388563"/>
                <a:gd name="connsiteX140" fmla="*/ 179000 w 1852046"/>
                <a:gd name="connsiteY140" fmla="*/ 266115 h 388563"/>
                <a:gd name="connsiteX141" fmla="*/ 180339 w 1852046"/>
                <a:gd name="connsiteY141" fmla="*/ 259263 h 388563"/>
                <a:gd name="connsiteX142" fmla="*/ 181678 w 1852046"/>
                <a:gd name="connsiteY142" fmla="*/ 250201 h 388563"/>
                <a:gd name="connsiteX143" fmla="*/ 183017 w 1852046"/>
                <a:gd name="connsiteY143" fmla="*/ 240255 h 388563"/>
                <a:gd name="connsiteX144" fmla="*/ 184133 w 1852046"/>
                <a:gd name="connsiteY144" fmla="*/ 231856 h 388563"/>
                <a:gd name="connsiteX145" fmla="*/ 185473 w 1852046"/>
                <a:gd name="connsiteY145" fmla="*/ 223899 h 388563"/>
                <a:gd name="connsiteX146" fmla="*/ 186812 w 1852046"/>
                <a:gd name="connsiteY146" fmla="*/ 217710 h 388563"/>
                <a:gd name="connsiteX147" fmla="*/ 188151 w 1852046"/>
                <a:gd name="connsiteY147" fmla="*/ 216605 h 388563"/>
                <a:gd name="connsiteX148" fmla="*/ 189267 w 1852046"/>
                <a:gd name="connsiteY148" fmla="*/ 217489 h 388563"/>
                <a:gd name="connsiteX149" fmla="*/ 190606 w 1852046"/>
                <a:gd name="connsiteY149" fmla="*/ 217710 h 388563"/>
                <a:gd name="connsiteX150" fmla="*/ 191945 w 1852046"/>
                <a:gd name="connsiteY150" fmla="*/ 219700 h 388563"/>
                <a:gd name="connsiteX151" fmla="*/ 193284 w 1852046"/>
                <a:gd name="connsiteY151" fmla="*/ 223678 h 388563"/>
                <a:gd name="connsiteX152" fmla="*/ 194400 w 1852046"/>
                <a:gd name="connsiteY152" fmla="*/ 227878 h 388563"/>
                <a:gd name="connsiteX153" fmla="*/ 195739 w 1852046"/>
                <a:gd name="connsiteY153" fmla="*/ 226330 h 388563"/>
                <a:gd name="connsiteX154" fmla="*/ 197079 w 1852046"/>
                <a:gd name="connsiteY154" fmla="*/ 221247 h 388563"/>
                <a:gd name="connsiteX155" fmla="*/ 198418 w 1852046"/>
                <a:gd name="connsiteY155" fmla="*/ 216605 h 388563"/>
                <a:gd name="connsiteX156" fmla="*/ 199534 w 1852046"/>
                <a:gd name="connsiteY156" fmla="*/ 215500 h 388563"/>
                <a:gd name="connsiteX157" fmla="*/ 200873 w 1852046"/>
                <a:gd name="connsiteY157" fmla="*/ 217268 h 388563"/>
                <a:gd name="connsiteX158" fmla="*/ 202212 w 1852046"/>
                <a:gd name="connsiteY158" fmla="*/ 219921 h 388563"/>
                <a:gd name="connsiteX159" fmla="*/ 203551 w 1852046"/>
                <a:gd name="connsiteY159" fmla="*/ 224120 h 388563"/>
                <a:gd name="connsiteX160" fmla="*/ 204890 w 1852046"/>
                <a:gd name="connsiteY160" fmla="*/ 232519 h 388563"/>
                <a:gd name="connsiteX161" fmla="*/ 206006 w 1852046"/>
                <a:gd name="connsiteY161" fmla="*/ 245339 h 388563"/>
                <a:gd name="connsiteX162" fmla="*/ 207345 w 1852046"/>
                <a:gd name="connsiteY162" fmla="*/ 259484 h 388563"/>
                <a:gd name="connsiteX163" fmla="*/ 208685 w 1852046"/>
                <a:gd name="connsiteY163" fmla="*/ 273188 h 388563"/>
                <a:gd name="connsiteX164" fmla="*/ 210024 w 1852046"/>
                <a:gd name="connsiteY164" fmla="*/ 283797 h 388563"/>
                <a:gd name="connsiteX165" fmla="*/ 211140 w 1852046"/>
                <a:gd name="connsiteY165" fmla="*/ 290428 h 388563"/>
                <a:gd name="connsiteX166" fmla="*/ 212479 w 1852046"/>
                <a:gd name="connsiteY166" fmla="*/ 294185 h 388563"/>
                <a:gd name="connsiteX167" fmla="*/ 213818 w 1852046"/>
                <a:gd name="connsiteY167" fmla="*/ 300374 h 388563"/>
                <a:gd name="connsiteX168" fmla="*/ 215157 w 1852046"/>
                <a:gd name="connsiteY168" fmla="*/ 308331 h 388563"/>
                <a:gd name="connsiteX169" fmla="*/ 216273 w 1852046"/>
                <a:gd name="connsiteY169" fmla="*/ 316509 h 388563"/>
                <a:gd name="connsiteX170" fmla="*/ 217612 w 1852046"/>
                <a:gd name="connsiteY170" fmla="*/ 322919 h 388563"/>
                <a:gd name="connsiteX171" fmla="*/ 218951 w 1852046"/>
                <a:gd name="connsiteY171" fmla="*/ 326897 h 388563"/>
                <a:gd name="connsiteX172" fmla="*/ 220290 w 1852046"/>
                <a:gd name="connsiteY172" fmla="*/ 329550 h 388563"/>
                <a:gd name="connsiteX173" fmla="*/ 221406 w 1852046"/>
                <a:gd name="connsiteY173" fmla="*/ 328886 h 388563"/>
                <a:gd name="connsiteX174" fmla="*/ 222746 w 1852046"/>
                <a:gd name="connsiteY174" fmla="*/ 327118 h 388563"/>
                <a:gd name="connsiteX175" fmla="*/ 224085 w 1852046"/>
                <a:gd name="connsiteY175" fmla="*/ 322477 h 388563"/>
                <a:gd name="connsiteX176" fmla="*/ 225424 w 1852046"/>
                <a:gd name="connsiteY176" fmla="*/ 317393 h 388563"/>
                <a:gd name="connsiteX177" fmla="*/ 226540 w 1852046"/>
                <a:gd name="connsiteY177" fmla="*/ 312531 h 388563"/>
                <a:gd name="connsiteX178" fmla="*/ 227879 w 1852046"/>
                <a:gd name="connsiteY178" fmla="*/ 310099 h 388563"/>
                <a:gd name="connsiteX179" fmla="*/ 229218 w 1852046"/>
                <a:gd name="connsiteY179" fmla="*/ 307447 h 388563"/>
                <a:gd name="connsiteX180" fmla="*/ 230557 w 1852046"/>
                <a:gd name="connsiteY180" fmla="*/ 302805 h 388563"/>
                <a:gd name="connsiteX181" fmla="*/ 231673 w 1852046"/>
                <a:gd name="connsiteY181" fmla="*/ 296175 h 388563"/>
                <a:gd name="connsiteX182" fmla="*/ 233012 w 1852046"/>
                <a:gd name="connsiteY182" fmla="*/ 287997 h 388563"/>
                <a:gd name="connsiteX183" fmla="*/ 234352 w 1852046"/>
                <a:gd name="connsiteY183" fmla="*/ 279377 h 388563"/>
                <a:gd name="connsiteX184" fmla="*/ 235691 w 1852046"/>
                <a:gd name="connsiteY184" fmla="*/ 268546 h 388563"/>
                <a:gd name="connsiteX185" fmla="*/ 237030 w 1852046"/>
                <a:gd name="connsiteY185" fmla="*/ 254401 h 388563"/>
                <a:gd name="connsiteX186" fmla="*/ 238146 w 1852046"/>
                <a:gd name="connsiteY186" fmla="*/ 240255 h 388563"/>
                <a:gd name="connsiteX187" fmla="*/ 239485 w 1852046"/>
                <a:gd name="connsiteY187" fmla="*/ 228762 h 388563"/>
                <a:gd name="connsiteX188" fmla="*/ 240824 w 1852046"/>
                <a:gd name="connsiteY188" fmla="*/ 220142 h 388563"/>
                <a:gd name="connsiteX189" fmla="*/ 242163 w 1852046"/>
                <a:gd name="connsiteY189" fmla="*/ 215500 h 388563"/>
                <a:gd name="connsiteX190" fmla="*/ 243279 w 1852046"/>
                <a:gd name="connsiteY190" fmla="*/ 214837 h 388563"/>
                <a:gd name="connsiteX191" fmla="*/ 244618 w 1852046"/>
                <a:gd name="connsiteY191" fmla="*/ 218374 h 388563"/>
                <a:gd name="connsiteX192" fmla="*/ 245958 w 1852046"/>
                <a:gd name="connsiteY192" fmla="*/ 225446 h 388563"/>
                <a:gd name="connsiteX193" fmla="*/ 247297 w 1852046"/>
                <a:gd name="connsiteY193" fmla="*/ 233624 h 388563"/>
                <a:gd name="connsiteX194" fmla="*/ 248413 w 1852046"/>
                <a:gd name="connsiteY194" fmla="*/ 241139 h 388563"/>
                <a:gd name="connsiteX195" fmla="*/ 249752 w 1852046"/>
                <a:gd name="connsiteY195" fmla="*/ 248875 h 388563"/>
                <a:gd name="connsiteX196" fmla="*/ 251091 w 1852046"/>
                <a:gd name="connsiteY196" fmla="*/ 256169 h 388563"/>
                <a:gd name="connsiteX197" fmla="*/ 252430 w 1852046"/>
                <a:gd name="connsiteY197" fmla="*/ 263242 h 388563"/>
                <a:gd name="connsiteX198" fmla="*/ 253546 w 1852046"/>
                <a:gd name="connsiteY198" fmla="*/ 270315 h 388563"/>
                <a:gd name="connsiteX199" fmla="*/ 254885 w 1852046"/>
                <a:gd name="connsiteY199" fmla="*/ 277387 h 388563"/>
                <a:gd name="connsiteX200" fmla="*/ 256224 w 1852046"/>
                <a:gd name="connsiteY200" fmla="*/ 284018 h 388563"/>
                <a:gd name="connsiteX201" fmla="*/ 257564 w 1852046"/>
                <a:gd name="connsiteY201" fmla="*/ 290870 h 388563"/>
                <a:gd name="connsiteX202" fmla="*/ 258680 w 1852046"/>
                <a:gd name="connsiteY202" fmla="*/ 297722 h 388563"/>
                <a:gd name="connsiteX203" fmla="*/ 260019 w 1852046"/>
                <a:gd name="connsiteY203" fmla="*/ 302142 h 388563"/>
                <a:gd name="connsiteX204" fmla="*/ 261358 w 1852046"/>
                <a:gd name="connsiteY204" fmla="*/ 302805 h 388563"/>
                <a:gd name="connsiteX205" fmla="*/ 262697 w 1852046"/>
                <a:gd name="connsiteY205" fmla="*/ 301258 h 388563"/>
                <a:gd name="connsiteX206" fmla="*/ 264036 w 1852046"/>
                <a:gd name="connsiteY206" fmla="*/ 300374 h 388563"/>
                <a:gd name="connsiteX207" fmla="*/ 265152 w 1852046"/>
                <a:gd name="connsiteY207" fmla="*/ 300816 h 388563"/>
                <a:gd name="connsiteX208" fmla="*/ 266491 w 1852046"/>
                <a:gd name="connsiteY208" fmla="*/ 300595 h 388563"/>
                <a:gd name="connsiteX209" fmla="*/ 267830 w 1852046"/>
                <a:gd name="connsiteY209" fmla="*/ 298827 h 388563"/>
                <a:gd name="connsiteX210" fmla="*/ 269170 w 1852046"/>
                <a:gd name="connsiteY210" fmla="*/ 293964 h 388563"/>
                <a:gd name="connsiteX211" fmla="*/ 270286 w 1852046"/>
                <a:gd name="connsiteY211" fmla="*/ 287776 h 388563"/>
                <a:gd name="connsiteX212" fmla="*/ 271625 w 1852046"/>
                <a:gd name="connsiteY212" fmla="*/ 281145 h 388563"/>
                <a:gd name="connsiteX213" fmla="*/ 272964 w 1852046"/>
                <a:gd name="connsiteY213" fmla="*/ 274956 h 388563"/>
                <a:gd name="connsiteX214" fmla="*/ 274303 w 1852046"/>
                <a:gd name="connsiteY214" fmla="*/ 270757 h 388563"/>
                <a:gd name="connsiteX215" fmla="*/ 275419 w 1852046"/>
                <a:gd name="connsiteY215" fmla="*/ 267441 h 388563"/>
                <a:gd name="connsiteX216" fmla="*/ 276758 w 1852046"/>
                <a:gd name="connsiteY216" fmla="*/ 266336 h 388563"/>
                <a:gd name="connsiteX217" fmla="*/ 278097 w 1852046"/>
                <a:gd name="connsiteY217" fmla="*/ 266778 h 388563"/>
                <a:gd name="connsiteX218" fmla="*/ 279436 w 1852046"/>
                <a:gd name="connsiteY218" fmla="*/ 266336 h 388563"/>
                <a:gd name="connsiteX219" fmla="*/ 280552 w 1852046"/>
                <a:gd name="connsiteY219" fmla="*/ 263905 h 388563"/>
                <a:gd name="connsiteX220" fmla="*/ 281891 w 1852046"/>
                <a:gd name="connsiteY220" fmla="*/ 259705 h 388563"/>
                <a:gd name="connsiteX221" fmla="*/ 283231 w 1852046"/>
                <a:gd name="connsiteY221" fmla="*/ 254622 h 388563"/>
                <a:gd name="connsiteX222" fmla="*/ 284570 w 1852046"/>
                <a:gd name="connsiteY222" fmla="*/ 250201 h 388563"/>
                <a:gd name="connsiteX223" fmla="*/ 285686 w 1852046"/>
                <a:gd name="connsiteY223" fmla="*/ 248433 h 388563"/>
                <a:gd name="connsiteX224" fmla="*/ 287025 w 1852046"/>
                <a:gd name="connsiteY224" fmla="*/ 249980 h 388563"/>
                <a:gd name="connsiteX225" fmla="*/ 288364 w 1852046"/>
                <a:gd name="connsiteY225" fmla="*/ 253075 h 388563"/>
                <a:gd name="connsiteX226" fmla="*/ 289703 w 1852046"/>
                <a:gd name="connsiteY226" fmla="*/ 259042 h 388563"/>
                <a:gd name="connsiteX227" fmla="*/ 291042 w 1852046"/>
                <a:gd name="connsiteY227" fmla="*/ 263905 h 388563"/>
                <a:gd name="connsiteX228" fmla="*/ 292158 w 1852046"/>
                <a:gd name="connsiteY228" fmla="*/ 266999 h 388563"/>
                <a:gd name="connsiteX229" fmla="*/ 293497 w 1852046"/>
                <a:gd name="connsiteY229" fmla="*/ 268988 h 388563"/>
                <a:gd name="connsiteX230" fmla="*/ 294837 w 1852046"/>
                <a:gd name="connsiteY230" fmla="*/ 271641 h 388563"/>
                <a:gd name="connsiteX231" fmla="*/ 296176 w 1852046"/>
                <a:gd name="connsiteY231" fmla="*/ 276061 h 388563"/>
                <a:gd name="connsiteX232" fmla="*/ 297292 w 1852046"/>
                <a:gd name="connsiteY232" fmla="*/ 280482 h 388563"/>
                <a:gd name="connsiteX233" fmla="*/ 298631 w 1852046"/>
                <a:gd name="connsiteY233" fmla="*/ 284681 h 388563"/>
                <a:gd name="connsiteX234" fmla="*/ 299970 w 1852046"/>
                <a:gd name="connsiteY234" fmla="*/ 289102 h 388563"/>
                <a:gd name="connsiteX235" fmla="*/ 301309 w 1852046"/>
                <a:gd name="connsiteY235" fmla="*/ 292196 h 388563"/>
                <a:gd name="connsiteX236" fmla="*/ 302425 w 1852046"/>
                <a:gd name="connsiteY236" fmla="*/ 292859 h 388563"/>
                <a:gd name="connsiteX237" fmla="*/ 303764 w 1852046"/>
                <a:gd name="connsiteY237" fmla="*/ 293964 h 388563"/>
                <a:gd name="connsiteX238" fmla="*/ 305103 w 1852046"/>
                <a:gd name="connsiteY238" fmla="*/ 295954 h 388563"/>
                <a:gd name="connsiteX239" fmla="*/ 306443 w 1852046"/>
                <a:gd name="connsiteY239" fmla="*/ 297280 h 388563"/>
                <a:gd name="connsiteX240" fmla="*/ 307559 w 1852046"/>
                <a:gd name="connsiteY240" fmla="*/ 297501 h 388563"/>
                <a:gd name="connsiteX241" fmla="*/ 308898 w 1852046"/>
                <a:gd name="connsiteY241" fmla="*/ 297722 h 388563"/>
                <a:gd name="connsiteX242" fmla="*/ 310237 w 1852046"/>
                <a:gd name="connsiteY242" fmla="*/ 299932 h 388563"/>
                <a:gd name="connsiteX243" fmla="*/ 311576 w 1852046"/>
                <a:gd name="connsiteY243" fmla="*/ 303026 h 388563"/>
                <a:gd name="connsiteX244" fmla="*/ 312692 w 1852046"/>
                <a:gd name="connsiteY244" fmla="*/ 305679 h 388563"/>
                <a:gd name="connsiteX245" fmla="*/ 314031 w 1852046"/>
                <a:gd name="connsiteY245" fmla="*/ 308994 h 388563"/>
                <a:gd name="connsiteX246" fmla="*/ 315370 w 1852046"/>
                <a:gd name="connsiteY246" fmla="*/ 312088 h 388563"/>
                <a:gd name="connsiteX247" fmla="*/ 316709 w 1852046"/>
                <a:gd name="connsiteY247" fmla="*/ 314078 h 388563"/>
                <a:gd name="connsiteX248" fmla="*/ 317825 w 1852046"/>
                <a:gd name="connsiteY248" fmla="*/ 315625 h 388563"/>
                <a:gd name="connsiteX249" fmla="*/ 319165 w 1852046"/>
                <a:gd name="connsiteY249" fmla="*/ 315183 h 388563"/>
                <a:gd name="connsiteX250" fmla="*/ 320504 w 1852046"/>
                <a:gd name="connsiteY250" fmla="*/ 313194 h 388563"/>
                <a:gd name="connsiteX251" fmla="*/ 321843 w 1852046"/>
                <a:gd name="connsiteY251" fmla="*/ 309657 h 388563"/>
                <a:gd name="connsiteX252" fmla="*/ 323182 w 1852046"/>
                <a:gd name="connsiteY252" fmla="*/ 305458 h 388563"/>
                <a:gd name="connsiteX253" fmla="*/ 324298 w 1852046"/>
                <a:gd name="connsiteY253" fmla="*/ 301479 h 388563"/>
                <a:gd name="connsiteX254" fmla="*/ 325637 w 1852046"/>
                <a:gd name="connsiteY254" fmla="*/ 299048 h 388563"/>
                <a:gd name="connsiteX255" fmla="*/ 326976 w 1852046"/>
                <a:gd name="connsiteY255" fmla="*/ 296617 h 388563"/>
                <a:gd name="connsiteX256" fmla="*/ 328315 w 1852046"/>
                <a:gd name="connsiteY256" fmla="*/ 293080 h 388563"/>
                <a:gd name="connsiteX257" fmla="*/ 329431 w 1852046"/>
                <a:gd name="connsiteY257" fmla="*/ 289544 h 388563"/>
                <a:gd name="connsiteX258" fmla="*/ 330771 w 1852046"/>
                <a:gd name="connsiteY258" fmla="*/ 285786 h 388563"/>
                <a:gd name="connsiteX259" fmla="*/ 332110 w 1852046"/>
                <a:gd name="connsiteY259" fmla="*/ 282471 h 388563"/>
                <a:gd name="connsiteX260" fmla="*/ 333449 w 1852046"/>
                <a:gd name="connsiteY260" fmla="*/ 281145 h 388563"/>
                <a:gd name="connsiteX261" fmla="*/ 334565 w 1852046"/>
                <a:gd name="connsiteY261" fmla="*/ 277608 h 388563"/>
                <a:gd name="connsiteX262" fmla="*/ 335904 w 1852046"/>
                <a:gd name="connsiteY262" fmla="*/ 271862 h 388563"/>
                <a:gd name="connsiteX263" fmla="*/ 337243 w 1852046"/>
                <a:gd name="connsiteY263" fmla="*/ 264568 h 388563"/>
                <a:gd name="connsiteX264" fmla="*/ 338582 w 1852046"/>
                <a:gd name="connsiteY264" fmla="*/ 256611 h 388563"/>
                <a:gd name="connsiteX265" fmla="*/ 339698 w 1852046"/>
                <a:gd name="connsiteY265" fmla="*/ 249317 h 388563"/>
                <a:gd name="connsiteX266" fmla="*/ 341037 w 1852046"/>
                <a:gd name="connsiteY266" fmla="*/ 245339 h 388563"/>
                <a:gd name="connsiteX267" fmla="*/ 342377 w 1852046"/>
                <a:gd name="connsiteY267" fmla="*/ 241802 h 388563"/>
                <a:gd name="connsiteX268" fmla="*/ 343716 w 1852046"/>
                <a:gd name="connsiteY268" fmla="*/ 237824 h 388563"/>
                <a:gd name="connsiteX269" fmla="*/ 344832 w 1852046"/>
                <a:gd name="connsiteY269" fmla="*/ 235614 h 388563"/>
                <a:gd name="connsiteX270" fmla="*/ 346171 w 1852046"/>
                <a:gd name="connsiteY270" fmla="*/ 233624 h 388563"/>
                <a:gd name="connsiteX271" fmla="*/ 347510 w 1852046"/>
                <a:gd name="connsiteY271" fmla="*/ 233182 h 388563"/>
                <a:gd name="connsiteX272" fmla="*/ 348849 w 1852046"/>
                <a:gd name="connsiteY272" fmla="*/ 233845 h 388563"/>
                <a:gd name="connsiteX273" fmla="*/ 350188 w 1852046"/>
                <a:gd name="connsiteY273" fmla="*/ 232961 h 388563"/>
                <a:gd name="connsiteX274" fmla="*/ 351304 w 1852046"/>
                <a:gd name="connsiteY274" fmla="*/ 234508 h 388563"/>
                <a:gd name="connsiteX275" fmla="*/ 352643 w 1852046"/>
                <a:gd name="connsiteY275" fmla="*/ 238487 h 388563"/>
                <a:gd name="connsiteX276" fmla="*/ 353982 w 1852046"/>
                <a:gd name="connsiteY276" fmla="*/ 240918 h 388563"/>
                <a:gd name="connsiteX277" fmla="*/ 355322 w 1852046"/>
                <a:gd name="connsiteY277" fmla="*/ 240918 h 388563"/>
                <a:gd name="connsiteX278" fmla="*/ 356438 w 1852046"/>
                <a:gd name="connsiteY278" fmla="*/ 239592 h 388563"/>
                <a:gd name="connsiteX279" fmla="*/ 357777 w 1852046"/>
                <a:gd name="connsiteY279" fmla="*/ 238929 h 388563"/>
                <a:gd name="connsiteX280" fmla="*/ 359116 w 1852046"/>
                <a:gd name="connsiteY280" fmla="*/ 240034 h 388563"/>
                <a:gd name="connsiteX281" fmla="*/ 360455 w 1852046"/>
                <a:gd name="connsiteY281" fmla="*/ 243570 h 388563"/>
                <a:gd name="connsiteX282" fmla="*/ 361571 w 1852046"/>
                <a:gd name="connsiteY282" fmla="*/ 250864 h 388563"/>
                <a:gd name="connsiteX283" fmla="*/ 362910 w 1852046"/>
                <a:gd name="connsiteY283" fmla="*/ 259263 h 388563"/>
                <a:gd name="connsiteX284" fmla="*/ 364249 w 1852046"/>
                <a:gd name="connsiteY284" fmla="*/ 270757 h 388563"/>
                <a:gd name="connsiteX285" fmla="*/ 365588 w 1852046"/>
                <a:gd name="connsiteY285" fmla="*/ 284902 h 388563"/>
                <a:gd name="connsiteX286" fmla="*/ 366704 w 1852046"/>
                <a:gd name="connsiteY286" fmla="*/ 298606 h 388563"/>
                <a:gd name="connsiteX287" fmla="*/ 368044 w 1852046"/>
                <a:gd name="connsiteY287" fmla="*/ 308994 h 388563"/>
                <a:gd name="connsiteX288" fmla="*/ 369383 w 1852046"/>
                <a:gd name="connsiteY288" fmla="*/ 317172 h 388563"/>
                <a:gd name="connsiteX289" fmla="*/ 370722 w 1852046"/>
                <a:gd name="connsiteY289" fmla="*/ 324466 h 388563"/>
                <a:gd name="connsiteX290" fmla="*/ 371838 w 1852046"/>
                <a:gd name="connsiteY290" fmla="*/ 330655 h 388563"/>
                <a:gd name="connsiteX291" fmla="*/ 373177 w 1852046"/>
                <a:gd name="connsiteY291" fmla="*/ 335738 h 388563"/>
                <a:gd name="connsiteX292" fmla="*/ 374516 w 1852046"/>
                <a:gd name="connsiteY292" fmla="*/ 340601 h 388563"/>
                <a:gd name="connsiteX293" fmla="*/ 375855 w 1852046"/>
                <a:gd name="connsiteY293" fmla="*/ 344579 h 388563"/>
                <a:gd name="connsiteX294" fmla="*/ 377194 w 1852046"/>
                <a:gd name="connsiteY294" fmla="*/ 349000 h 388563"/>
                <a:gd name="connsiteX295" fmla="*/ 378310 w 1852046"/>
                <a:gd name="connsiteY295" fmla="*/ 352315 h 388563"/>
                <a:gd name="connsiteX296" fmla="*/ 379650 w 1852046"/>
                <a:gd name="connsiteY296" fmla="*/ 355410 h 388563"/>
                <a:gd name="connsiteX297" fmla="*/ 380989 w 1852046"/>
                <a:gd name="connsiteY297" fmla="*/ 357841 h 388563"/>
                <a:gd name="connsiteX298" fmla="*/ 382328 w 1852046"/>
                <a:gd name="connsiteY298" fmla="*/ 359167 h 388563"/>
                <a:gd name="connsiteX299" fmla="*/ 383444 w 1852046"/>
                <a:gd name="connsiteY299" fmla="*/ 359388 h 388563"/>
                <a:gd name="connsiteX300" fmla="*/ 384783 w 1852046"/>
                <a:gd name="connsiteY300" fmla="*/ 359388 h 388563"/>
                <a:gd name="connsiteX301" fmla="*/ 386122 w 1852046"/>
                <a:gd name="connsiteY301" fmla="*/ 358062 h 388563"/>
                <a:gd name="connsiteX302" fmla="*/ 387461 w 1852046"/>
                <a:gd name="connsiteY302" fmla="*/ 355410 h 388563"/>
                <a:gd name="connsiteX303" fmla="*/ 388577 w 1852046"/>
                <a:gd name="connsiteY303" fmla="*/ 352978 h 388563"/>
                <a:gd name="connsiteX304" fmla="*/ 389916 w 1852046"/>
                <a:gd name="connsiteY304" fmla="*/ 351210 h 388563"/>
                <a:gd name="connsiteX305" fmla="*/ 391256 w 1852046"/>
                <a:gd name="connsiteY305" fmla="*/ 349884 h 388563"/>
                <a:gd name="connsiteX306" fmla="*/ 392595 w 1852046"/>
                <a:gd name="connsiteY306" fmla="*/ 348337 h 388563"/>
                <a:gd name="connsiteX307" fmla="*/ 393711 w 1852046"/>
                <a:gd name="connsiteY307" fmla="*/ 346568 h 388563"/>
                <a:gd name="connsiteX308" fmla="*/ 395050 w 1852046"/>
                <a:gd name="connsiteY308" fmla="*/ 344800 h 388563"/>
                <a:gd name="connsiteX309" fmla="*/ 396389 w 1852046"/>
                <a:gd name="connsiteY309" fmla="*/ 343474 h 388563"/>
                <a:gd name="connsiteX310" fmla="*/ 397728 w 1852046"/>
                <a:gd name="connsiteY310" fmla="*/ 341706 h 388563"/>
                <a:gd name="connsiteX311" fmla="*/ 398844 w 1852046"/>
                <a:gd name="connsiteY311" fmla="*/ 338391 h 388563"/>
                <a:gd name="connsiteX312" fmla="*/ 400183 w 1852046"/>
                <a:gd name="connsiteY312" fmla="*/ 333528 h 388563"/>
                <a:gd name="connsiteX313" fmla="*/ 401522 w 1852046"/>
                <a:gd name="connsiteY313" fmla="*/ 328444 h 388563"/>
                <a:gd name="connsiteX314" fmla="*/ 402862 w 1852046"/>
                <a:gd name="connsiteY314" fmla="*/ 323803 h 388563"/>
                <a:gd name="connsiteX315" fmla="*/ 403977 w 1852046"/>
                <a:gd name="connsiteY315" fmla="*/ 318277 h 388563"/>
                <a:gd name="connsiteX316" fmla="*/ 405317 w 1852046"/>
                <a:gd name="connsiteY316" fmla="*/ 311204 h 388563"/>
                <a:gd name="connsiteX317" fmla="*/ 406656 w 1852046"/>
                <a:gd name="connsiteY317" fmla="*/ 304574 h 388563"/>
                <a:gd name="connsiteX318" fmla="*/ 407995 w 1852046"/>
                <a:gd name="connsiteY318" fmla="*/ 298827 h 388563"/>
                <a:gd name="connsiteX319" fmla="*/ 409334 w 1852046"/>
                <a:gd name="connsiteY319" fmla="*/ 292859 h 388563"/>
                <a:gd name="connsiteX320" fmla="*/ 410450 w 1852046"/>
                <a:gd name="connsiteY320" fmla="*/ 286228 h 388563"/>
                <a:gd name="connsiteX321" fmla="*/ 411789 w 1852046"/>
                <a:gd name="connsiteY321" fmla="*/ 279377 h 388563"/>
                <a:gd name="connsiteX322" fmla="*/ 413128 w 1852046"/>
                <a:gd name="connsiteY322" fmla="*/ 273409 h 388563"/>
                <a:gd name="connsiteX323" fmla="*/ 414468 w 1852046"/>
                <a:gd name="connsiteY323" fmla="*/ 269873 h 388563"/>
                <a:gd name="connsiteX324" fmla="*/ 415583 w 1852046"/>
                <a:gd name="connsiteY324" fmla="*/ 268988 h 388563"/>
                <a:gd name="connsiteX325" fmla="*/ 416923 w 1852046"/>
                <a:gd name="connsiteY325" fmla="*/ 270094 h 388563"/>
                <a:gd name="connsiteX326" fmla="*/ 418262 w 1852046"/>
                <a:gd name="connsiteY326" fmla="*/ 272525 h 388563"/>
                <a:gd name="connsiteX327" fmla="*/ 419601 w 1852046"/>
                <a:gd name="connsiteY327" fmla="*/ 277829 h 388563"/>
                <a:gd name="connsiteX328" fmla="*/ 420717 w 1852046"/>
                <a:gd name="connsiteY328" fmla="*/ 284902 h 388563"/>
                <a:gd name="connsiteX329" fmla="*/ 422056 w 1852046"/>
                <a:gd name="connsiteY329" fmla="*/ 292859 h 388563"/>
                <a:gd name="connsiteX330" fmla="*/ 423395 w 1852046"/>
                <a:gd name="connsiteY330" fmla="*/ 300153 h 388563"/>
                <a:gd name="connsiteX331" fmla="*/ 424734 w 1852046"/>
                <a:gd name="connsiteY331" fmla="*/ 306563 h 388563"/>
                <a:gd name="connsiteX332" fmla="*/ 425850 w 1852046"/>
                <a:gd name="connsiteY332" fmla="*/ 312973 h 388563"/>
                <a:gd name="connsiteX333" fmla="*/ 427189 w 1852046"/>
                <a:gd name="connsiteY333" fmla="*/ 317835 h 388563"/>
                <a:gd name="connsiteX334" fmla="*/ 428529 w 1852046"/>
                <a:gd name="connsiteY334" fmla="*/ 322035 h 388563"/>
                <a:gd name="connsiteX335" fmla="*/ 429868 w 1852046"/>
                <a:gd name="connsiteY335" fmla="*/ 325350 h 388563"/>
                <a:gd name="connsiteX336" fmla="*/ 430984 w 1852046"/>
                <a:gd name="connsiteY336" fmla="*/ 327339 h 388563"/>
                <a:gd name="connsiteX337" fmla="*/ 432323 w 1852046"/>
                <a:gd name="connsiteY337" fmla="*/ 325792 h 388563"/>
                <a:gd name="connsiteX338" fmla="*/ 433662 w 1852046"/>
                <a:gd name="connsiteY338" fmla="*/ 321372 h 388563"/>
                <a:gd name="connsiteX339" fmla="*/ 435001 w 1852046"/>
                <a:gd name="connsiteY339" fmla="*/ 317835 h 388563"/>
                <a:gd name="connsiteX340" fmla="*/ 436340 w 1852046"/>
                <a:gd name="connsiteY340" fmla="*/ 314741 h 388563"/>
                <a:gd name="connsiteX341" fmla="*/ 437456 w 1852046"/>
                <a:gd name="connsiteY341" fmla="*/ 309878 h 388563"/>
                <a:gd name="connsiteX342" fmla="*/ 438795 w 1852046"/>
                <a:gd name="connsiteY342" fmla="*/ 304353 h 388563"/>
                <a:gd name="connsiteX343" fmla="*/ 440135 w 1852046"/>
                <a:gd name="connsiteY343" fmla="*/ 299932 h 388563"/>
                <a:gd name="connsiteX344" fmla="*/ 441474 w 1852046"/>
                <a:gd name="connsiteY344" fmla="*/ 298606 h 388563"/>
                <a:gd name="connsiteX345" fmla="*/ 442590 w 1852046"/>
                <a:gd name="connsiteY345" fmla="*/ 296838 h 388563"/>
                <a:gd name="connsiteX346" fmla="*/ 443929 w 1852046"/>
                <a:gd name="connsiteY346" fmla="*/ 293080 h 388563"/>
                <a:gd name="connsiteX347" fmla="*/ 445268 w 1852046"/>
                <a:gd name="connsiteY347" fmla="*/ 289986 h 388563"/>
                <a:gd name="connsiteX348" fmla="*/ 446607 w 1852046"/>
                <a:gd name="connsiteY348" fmla="*/ 288218 h 388563"/>
                <a:gd name="connsiteX349" fmla="*/ 447723 w 1852046"/>
                <a:gd name="connsiteY349" fmla="*/ 286892 h 388563"/>
                <a:gd name="connsiteX350" fmla="*/ 449062 w 1852046"/>
                <a:gd name="connsiteY350" fmla="*/ 287334 h 388563"/>
                <a:gd name="connsiteX351" fmla="*/ 450401 w 1852046"/>
                <a:gd name="connsiteY351" fmla="*/ 289323 h 388563"/>
                <a:gd name="connsiteX352" fmla="*/ 451741 w 1852046"/>
                <a:gd name="connsiteY352" fmla="*/ 291975 h 388563"/>
                <a:gd name="connsiteX353" fmla="*/ 452857 w 1852046"/>
                <a:gd name="connsiteY353" fmla="*/ 297943 h 388563"/>
                <a:gd name="connsiteX354" fmla="*/ 454196 w 1852046"/>
                <a:gd name="connsiteY354" fmla="*/ 305900 h 388563"/>
                <a:gd name="connsiteX355" fmla="*/ 455535 w 1852046"/>
                <a:gd name="connsiteY355" fmla="*/ 313194 h 388563"/>
                <a:gd name="connsiteX356" fmla="*/ 456874 w 1852046"/>
                <a:gd name="connsiteY356" fmla="*/ 320266 h 388563"/>
                <a:gd name="connsiteX357" fmla="*/ 457990 w 1852046"/>
                <a:gd name="connsiteY357" fmla="*/ 326676 h 388563"/>
                <a:gd name="connsiteX358" fmla="*/ 459329 w 1852046"/>
                <a:gd name="connsiteY358" fmla="*/ 330434 h 388563"/>
                <a:gd name="connsiteX359" fmla="*/ 460668 w 1852046"/>
                <a:gd name="connsiteY359" fmla="*/ 331760 h 388563"/>
                <a:gd name="connsiteX360" fmla="*/ 462007 w 1852046"/>
                <a:gd name="connsiteY360" fmla="*/ 333086 h 388563"/>
                <a:gd name="connsiteX361" fmla="*/ 463347 w 1852046"/>
                <a:gd name="connsiteY361" fmla="*/ 335517 h 388563"/>
                <a:gd name="connsiteX362" fmla="*/ 464463 w 1852046"/>
                <a:gd name="connsiteY362" fmla="*/ 339275 h 388563"/>
                <a:gd name="connsiteX363" fmla="*/ 465802 w 1852046"/>
                <a:gd name="connsiteY363" fmla="*/ 342811 h 388563"/>
                <a:gd name="connsiteX364" fmla="*/ 467141 w 1852046"/>
                <a:gd name="connsiteY364" fmla="*/ 345684 h 388563"/>
                <a:gd name="connsiteX365" fmla="*/ 468480 w 1852046"/>
                <a:gd name="connsiteY365" fmla="*/ 346789 h 388563"/>
                <a:gd name="connsiteX366" fmla="*/ 469596 w 1852046"/>
                <a:gd name="connsiteY366" fmla="*/ 347011 h 388563"/>
                <a:gd name="connsiteX367" fmla="*/ 470935 w 1852046"/>
                <a:gd name="connsiteY367" fmla="*/ 345905 h 388563"/>
                <a:gd name="connsiteX368" fmla="*/ 472274 w 1852046"/>
                <a:gd name="connsiteY368" fmla="*/ 343253 h 388563"/>
                <a:gd name="connsiteX369" fmla="*/ 473613 w 1852046"/>
                <a:gd name="connsiteY369" fmla="*/ 338833 h 388563"/>
                <a:gd name="connsiteX370" fmla="*/ 474729 w 1852046"/>
                <a:gd name="connsiteY370" fmla="*/ 333086 h 388563"/>
                <a:gd name="connsiteX371" fmla="*/ 476069 w 1852046"/>
                <a:gd name="connsiteY371" fmla="*/ 326455 h 388563"/>
                <a:gd name="connsiteX372" fmla="*/ 477408 w 1852046"/>
                <a:gd name="connsiteY372" fmla="*/ 320487 h 388563"/>
                <a:gd name="connsiteX373" fmla="*/ 478747 w 1852046"/>
                <a:gd name="connsiteY373" fmla="*/ 313636 h 388563"/>
                <a:gd name="connsiteX374" fmla="*/ 479863 w 1852046"/>
                <a:gd name="connsiteY374" fmla="*/ 307668 h 388563"/>
                <a:gd name="connsiteX375" fmla="*/ 481202 w 1852046"/>
                <a:gd name="connsiteY375" fmla="*/ 303910 h 388563"/>
                <a:gd name="connsiteX376" fmla="*/ 482541 w 1852046"/>
                <a:gd name="connsiteY376" fmla="*/ 301700 h 388563"/>
                <a:gd name="connsiteX377" fmla="*/ 483880 w 1852046"/>
                <a:gd name="connsiteY377" fmla="*/ 302142 h 388563"/>
                <a:gd name="connsiteX378" fmla="*/ 484996 w 1852046"/>
                <a:gd name="connsiteY378" fmla="*/ 305458 h 388563"/>
                <a:gd name="connsiteX379" fmla="*/ 486335 w 1852046"/>
                <a:gd name="connsiteY379" fmla="*/ 310099 h 388563"/>
                <a:gd name="connsiteX380" fmla="*/ 487674 w 1852046"/>
                <a:gd name="connsiteY380" fmla="*/ 314741 h 388563"/>
                <a:gd name="connsiteX381" fmla="*/ 489014 w 1852046"/>
                <a:gd name="connsiteY381" fmla="*/ 318277 h 388563"/>
                <a:gd name="connsiteX382" fmla="*/ 490353 w 1852046"/>
                <a:gd name="connsiteY382" fmla="*/ 320487 h 388563"/>
                <a:gd name="connsiteX383" fmla="*/ 491469 w 1852046"/>
                <a:gd name="connsiteY383" fmla="*/ 320266 h 388563"/>
                <a:gd name="connsiteX384" fmla="*/ 492808 w 1852046"/>
                <a:gd name="connsiteY384" fmla="*/ 319824 h 388563"/>
                <a:gd name="connsiteX385" fmla="*/ 494147 w 1852046"/>
                <a:gd name="connsiteY385" fmla="*/ 320487 h 388563"/>
                <a:gd name="connsiteX386" fmla="*/ 495486 w 1852046"/>
                <a:gd name="connsiteY386" fmla="*/ 322477 h 388563"/>
                <a:gd name="connsiteX387" fmla="*/ 496602 w 1852046"/>
                <a:gd name="connsiteY387" fmla="*/ 323582 h 388563"/>
                <a:gd name="connsiteX388" fmla="*/ 497941 w 1852046"/>
                <a:gd name="connsiteY388" fmla="*/ 323803 h 388563"/>
                <a:gd name="connsiteX389" fmla="*/ 499280 w 1852046"/>
                <a:gd name="connsiteY389" fmla="*/ 323582 h 388563"/>
                <a:gd name="connsiteX390" fmla="*/ 500620 w 1852046"/>
                <a:gd name="connsiteY390" fmla="*/ 323361 h 388563"/>
                <a:gd name="connsiteX391" fmla="*/ 501736 w 1852046"/>
                <a:gd name="connsiteY391" fmla="*/ 324466 h 388563"/>
                <a:gd name="connsiteX392" fmla="*/ 503075 w 1852046"/>
                <a:gd name="connsiteY392" fmla="*/ 326455 h 388563"/>
                <a:gd name="connsiteX393" fmla="*/ 504414 w 1852046"/>
                <a:gd name="connsiteY393" fmla="*/ 327118 h 388563"/>
                <a:gd name="connsiteX394" fmla="*/ 505753 w 1852046"/>
                <a:gd name="connsiteY394" fmla="*/ 326676 h 388563"/>
                <a:gd name="connsiteX395" fmla="*/ 506869 w 1852046"/>
                <a:gd name="connsiteY395" fmla="*/ 327118 h 388563"/>
                <a:gd name="connsiteX396" fmla="*/ 508208 w 1852046"/>
                <a:gd name="connsiteY396" fmla="*/ 328444 h 388563"/>
                <a:gd name="connsiteX397" fmla="*/ 509547 w 1852046"/>
                <a:gd name="connsiteY397" fmla="*/ 329770 h 388563"/>
                <a:gd name="connsiteX398" fmla="*/ 510886 w 1852046"/>
                <a:gd name="connsiteY398" fmla="*/ 329992 h 388563"/>
                <a:gd name="connsiteX399" fmla="*/ 512002 w 1852046"/>
                <a:gd name="connsiteY399" fmla="*/ 330655 h 388563"/>
                <a:gd name="connsiteX400" fmla="*/ 513342 w 1852046"/>
                <a:gd name="connsiteY400" fmla="*/ 333086 h 388563"/>
                <a:gd name="connsiteX401" fmla="*/ 514681 w 1852046"/>
                <a:gd name="connsiteY401" fmla="*/ 336180 h 388563"/>
                <a:gd name="connsiteX402" fmla="*/ 516020 w 1852046"/>
                <a:gd name="connsiteY402" fmla="*/ 339054 h 388563"/>
                <a:gd name="connsiteX403" fmla="*/ 517136 w 1852046"/>
                <a:gd name="connsiteY403" fmla="*/ 340159 h 388563"/>
                <a:gd name="connsiteX404" fmla="*/ 518475 w 1852046"/>
                <a:gd name="connsiteY404" fmla="*/ 339496 h 388563"/>
                <a:gd name="connsiteX405" fmla="*/ 519814 w 1852046"/>
                <a:gd name="connsiteY405" fmla="*/ 337285 h 388563"/>
                <a:gd name="connsiteX406" fmla="*/ 521153 w 1852046"/>
                <a:gd name="connsiteY406" fmla="*/ 334191 h 388563"/>
                <a:gd name="connsiteX407" fmla="*/ 522492 w 1852046"/>
                <a:gd name="connsiteY407" fmla="*/ 330876 h 388563"/>
                <a:gd name="connsiteX408" fmla="*/ 523608 w 1852046"/>
                <a:gd name="connsiteY408" fmla="*/ 328002 h 388563"/>
                <a:gd name="connsiteX409" fmla="*/ 524948 w 1852046"/>
                <a:gd name="connsiteY409" fmla="*/ 325792 h 388563"/>
                <a:gd name="connsiteX410" fmla="*/ 526287 w 1852046"/>
                <a:gd name="connsiteY410" fmla="*/ 323361 h 388563"/>
                <a:gd name="connsiteX411" fmla="*/ 527626 w 1852046"/>
                <a:gd name="connsiteY411" fmla="*/ 321372 h 388563"/>
                <a:gd name="connsiteX412" fmla="*/ 528742 w 1852046"/>
                <a:gd name="connsiteY412" fmla="*/ 319603 h 388563"/>
                <a:gd name="connsiteX413" fmla="*/ 530081 w 1852046"/>
                <a:gd name="connsiteY413" fmla="*/ 318719 h 388563"/>
                <a:gd name="connsiteX414" fmla="*/ 531420 w 1852046"/>
                <a:gd name="connsiteY414" fmla="*/ 318498 h 388563"/>
                <a:gd name="connsiteX415" fmla="*/ 532759 w 1852046"/>
                <a:gd name="connsiteY415" fmla="*/ 317393 h 388563"/>
                <a:gd name="connsiteX416" fmla="*/ 533875 w 1852046"/>
                <a:gd name="connsiteY416" fmla="*/ 315625 h 388563"/>
                <a:gd name="connsiteX417" fmla="*/ 535214 w 1852046"/>
                <a:gd name="connsiteY417" fmla="*/ 314299 h 388563"/>
                <a:gd name="connsiteX418" fmla="*/ 536554 w 1852046"/>
                <a:gd name="connsiteY418" fmla="*/ 313415 h 388563"/>
                <a:gd name="connsiteX419" fmla="*/ 537893 w 1852046"/>
                <a:gd name="connsiteY419" fmla="*/ 312973 h 388563"/>
                <a:gd name="connsiteX420" fmla="*/ 539009 w 1852046"/>
                <a:gd name="connsiteY420" fmla="*/ 313857 h 388563"/>
                <a:gd name="connsiteX421" fmla="*/ 540348 w 1852046"/>
                <a:gd name="connsiteY421" fmla="*/ 313857 h 388563"/>
                <a:gd name="connsiteX422" fmla="*/ 541687 w 1852046"/>
                <a:gd name="connsiteY422" fmla="*/ 312973 h 388563"/>
                <a:gd name="connsiteX423" fmla="*/ 543026 w 1852046"/>
                <a:gd name="connsiteY423" fmla="*/ 311204 h 388563"/>
                <a:gd name="connsiteX424" fmla="*/ 544142 w 1852046"/>
                <a:gd name="connsiteY424" fmla="*/ 309657 h 388563"/>
                <a:gd name="connsiteX425" fmla="*/ 545481 w 1852046"/>
                <a:gd name="connsiteY425" fmla="*/ 309215 h 388563"/>
                <a:gd name="connsiteX426" fmla="*/ 546820 w 1852046"/>
                <a:gd name="connsiteY426" fmla="*/ 308773 h 388563"/>
                <a:gd name="connsiteX427" fmla="*/ 548160 w 1852046"/>
                <a:gd name="connsiteY427" fmla="*/ 308773 h 388563"/>
                <a:gd name="connsiteX428" fmla="*/ 549499 w 1852046"/>
                <a:gd name="connsiteY428" fmla="*/ 308110 h 388563"/>
                <a:gd name="connsiteX429" fmla="*/ 550615 w 1852046"/>
                <a:gd name="connsiteY429" fmla="*/ 305237 h 388563"/>
                <a:gd name="connsiteX430" fmla="*/ 551954 w 1852046"/>
                <a:gd name="connsiteY430" fmla="*/ 302142 h 388563"/>
                <a:gd name="connsiteX431" fmla="*/ 553293 w 1852046"/>
                <a:gd name="connsiteY431" fmla="*/ 301921 h 388563"/>
                <a:gd name="connsiteX432" fmla="*/ 554632 w 1852046"/>
                <a:gd name="connsiteY432" fmla="*/ 302584 h 388563"/>
                <a:gd name="connsiteX433" fmla="*/ 555748 w 1852046"/>
                <a:gd name="connsiteY433" fmla="*/ 301258 h 388563"/>
                <a:gd name="connsiteX434" fmla="*/ 557087 w 1852046"/>
                <a:gd name="connsiteY434" fmla="*/ 297501 h 388563"/>
                <a:gd name="connsiteX435" fmla="*/ 558426 w 1852046"/>
                <a:gd name="connsiteY435" fmla="*/ 293301 h 388563"/>
                <a:gd name="connsiteX436" fmla="*/ 559766 w 1852046"/>
                <a:gd name="connsiteY436" fmla="*/ 290870 h 388563"/>
                <a:gd name="connsiteX437" fmla="*/ 560881 w 1852046"/>
                <a:gd name="connsiteY437" fmla="*/ 290870 h 388563"/>
                <a:gd name="connsiteX438" fmla="*/ 562221 w 1852046"/>
                <a:gd name="connsiteY438" fmla="*/ 293301 h 388563"/>
                <a:gd name="connsiteX439" fmla="*/ 563560 w 1852046"/>
                <a:gd name="connsiteY439" fmla="*/ 296617 h 388563"/>
                <a:gd name="connsiteX440" fmla="*/ 564899 w 1852046"/>
                <a:gd name="connsiteY440" fmla="*/ 299048 h 388563"/>
                <a:gd name="connsiteX441" fmla="*/ 566015 w 1852046"/>
                <a:gd name="connsiteY441" fmla="*/ 300153 h 388563"/>
                <a:gd name="connsiteX442" fmla="*/ 567354 w 1852046"/>
                <a:gd name="connsiteY442" fmla="*/ 301037 h 388563"/>
                <a:gd name="connsiteX443" fmla="*/ 568693 w 1852046"/>
                <a:gd name="connsiteY443" fmla="*/ 301921 h 388563"/>
                <a:gd name="connsiteX444" fmla="*/ 570032 w 1852046"/>
                <a:gd name="connsiteY444" fmla="*/ 303247 h 388563"/>
                <a:gd name="connsiteX445" fmla="*/ 571148 w 1852046"/>
                <a:gd name="connsiteY445" fmla="*/ 304353 h 388563"/>
                <a:gd name="connsiteX446" fmla="*/ 572487 w 1852046"/>
                <a:gd name="connsiteY446" fmla="*/ 306121 h 388563"/>
                <a:gd name="connsiteX447" fmla="*/ 573827 w 1852046"/>
                <a:gd name="connsiteY447" fmla="*/ 308994 h 388563"/>
                <a:gd name="connsiteX448" fmla="*/ 575166 w 1852046"/>
                <a:gd name="connsiteY448" fmla="*/ 312309 h 388563"/>
                <a:gd name="connsiteX449" fmla="*/ 576505 w 1852046"/>
                <a:gd name="connsiteY449" fmla="*/ 315625 h 388563"/>
                <a:gd name="connsiteX450" fmla="*/ 577621 w 1852046"/>
                <a:gd name="connsiteY450" fmla="*/ 317835 h 388563"/>
                <a:gd name="connsiteX451" fmla="*/ 578960 w 1852046"/>
                <a:gd name="connsiteY451" fmla="*/ 319824 h 388563"/>
                <a:gd name="connsiteX452" fmla="*/ 580299 w 1852046"/>
                <a:gd name="connsiteY452" fmla="*/ 322035 h 388563"/>
                <a:gd name="connsiteX453" fmla="*/ 581638 w 1852046"/>
                <a:gd name="connsiteY453" fmla="*/ 324245 h 388563"/>
                <a:gd name="connsiteX454" fmla="*/ 582754 w 1852046"/>
                <a:gd name="connsiteY454" fmla="*/ 325350 h 388563"/>
                <a:gd name="connsiteX455" fmla="*/ 584093 w 1852046"/>
                <a:gd name="connsiteY455" fmla="*/ 326455 h 388563"/>
                <a:gd name="connsiteX456" fmla="*/ 585433 w 1852046"/>
                <a:gd name="connsiteY456" fmla="*/ 328223 h 388563"/>
                <a:gd name="connsiteX457" fmla="*/ 586772 w 1852046"/>
                <a:gd name="connsiteY457" fmla="*/ 330655 h 388563"/>
                <a:gd name="connsiteX458" fmla="*/ 587888 w 1852046"/>
                <a:gd name="connsiteY458" fmla="*/ 333749 h 388563"/>
                <a:gd name="connsiteX459" fmla="*/ 589227 w 1852046"/>
                <a:gd name="connsiteY459" fmla="*/ 336180 h 388563"/>
                <a:gd name="connsiteX460" fmla="*/ 590566 w 1852046"/>
                <a:gd name="connsiteY460" fmla="*/ 337064 h 388563"/>
                <a:gd name="connsiteX461" fmla="*/ 591905 w 1852046"/>
                <a:gd name="connsiteY461" fmla="*/ 335296 h 388563"/>
                <a:gd name="connsiteX462" fmla="*/ 593021 w 1852046"/>
                <a:gd name="connsiteY462" fmla="*/ 330655 h 388563"/>
                <a:gd name="connsiteX463" fmla="*/ 594360 w 1852046"/>
                <a:gd name="connsiteY463" fmla="*/ 324024 h 388563"/>
                <a:gd name="connsiteX464" fmla="*/ 595699 w 1852046"/>
                <a:gd name="connsiteY464" fmla="*/ 314962 h 388563"/>
                <a:gd name="connsiteX465" fmla="*/ 597039 w 1852046"/>
                <a:gd name="connsiteY465" fmla="*/ 304353 h 388563"/>
                <a:gd name="connsiteX466" fmla="*/ 598155 w 1852046"/>
                <a:gd name="connsiteY466" fmla="*/ 294627 h 388563"/>
                <a:gd name="connsiteX467" fmla="*/ 599494 w 1852046"/>
                <a:gd name="connsiteY467" fmla="*/ 286892 h 388563"/>
                <a:gd name="connsiteX468" fmla="*/ 600833 w 1852046"/>
                <a:gd name="connsiteY468" fmla="*/ 280924 h 388563"/>
                <a:gd name="connsiteX469" fmla="*/ 602172 w 1852046"/>
                <a:gd name="connsiteY469" fmla="*/ 275619 h 388563"/>
                <a:gd name="connsiteX470" fmla="*/ 603288 w 1852046"/>
                <a:gd name="connsiteY470" fmla="*/ 270094 h 388563"/>
                <a:gd name="connsiteX471" fmla="*/ 604627 w 1852046"/>
                <a:gd name="connsiteY471" fmla="*/ 264347 h 388563"/>
                <a:gd name="connsiteX472" fmla="*/ 605966 w 1852046"/>
                <a:gd name="connsiteY472" fmla="*/ 258379 h 388563"/>
                <a:gd name="connsiteX473" fmla="*/ 607305 w 1852046"/>
                <a:gd name="connsiteY473" fmla="*/ 253296 h 388563"/>
                <a:gd name="connsiteX474" fmla="*/ 608645 w 1852046"/>
                <a:gd name="connsiteY474" fmla="*/ 250201 h 388563"/>
                <a:gd name="connsiteX475" fmla="*/ 609761 w 1852046"/>
                <a:gd name="connsiteY475" fmla="*/ 249317 h 388563"/>
                <a:gd name="connsiteX476" fmla="*/ 611100 w 1852046"/>
                <a:gd name="connsiteY476" fmla="*/ 247549 h 388563"/>
                <a:gd name="connsiteX477" fmla="*/ 612439 w 1852046"/>
                <a:gd name="connsiteY477" fmla="*/ 244234 h 388563"/>
                <a:gd name="connsiteX478" fmla="*/ 613778 w 1852046"/>
                <a:gd name="connsiteY478" fmla="*/ 241360 h 388563"/>
                <a:gd name="connsiteX479" fmla="*/ 614894 w 1852046"/>
                <a:gd name="connsiteY479" fmla="*/ 240034 h 388563"/>
                <a:gd name="connsiteX480" fmla="*/ 616233 w 1852046"/>
                <a:gd name="connsiteY480" fmla="*/ 240918 h 388563"/>
                <a:gd name="connsiteX481" fmla="*/ 617572 w 1852046"/>
                <a:gd name="connsiteY481" fmla="*/ 243791 h 388563"/>
                <a:gd name="connsiteX482" fmla="*/ 618911 w 1852046"/>
                <a:gd name="connsiteY482" fmla="*/ 246223 h 388563"/>
                <a:gd name="connsiteX483" fmla="*/ 620027 w 1852046"/>
                <a:gd name="connsiteY483" fmla="*/ 248875 h 388563"/>
                <a:gd name="connsiteX484" fmla="*/ 621367 w 1852046"/>
                <a:gd name="connsiteY484" fmla="*/ 252854 h 388563"/>
                <a:gd name="connsiteX485" fmla="*/ 622706 w 1852046"/>
                <a:gd name="connsiteY485" fmla="*/ 259263 h 388563"/>
                <a:gd name="connsiteX486" fmla="*/ 624045 w 1852046"/>
                <a:gd name="connsiteY486" fmla="*/ 268104 h 388563"/>
                <a:gd name="connsiteX487" fmla="*/ 625161 w 1852046"/>
                <a:gd name="connsiteY487" fmla="*/ 278493 h 388563"/>
                <a:gd name="connsiteX488" fmla="*/ 626500 w 1852046"/>
                <a:gd name="connsiteY488" fmla="*/ 289765 h 388563"/>
                <a:gd name="connsiteX489" fmla="*/ 627839 w 1852046"/>
                <a:gd name="connsiteY489" fmla="*/ 300595 h 388563"/>
                <a:gd name="connsiteX490" fmla="*/ 629178 w 1852046"/>
                <a:gd name="connsiteY490" fmla="*/ 310541 h 388563"/>
                <a:gd name="connsiteX491" fmla="*/ 630294 w 1852046"/>
                <a:gd name="connsiteY491" fmla="*/ 321372 h 388563"/>
                <a:gd name="connsiteX492" fmla="*/ 631633 w 1852046"/>
                <a:gd name="connsiteY492" fmla="*/ 332644 h 388563"/>
                <a:gd name="connsiteX493" fmla="*/ 632972 w 1852046"/>
                <a:gd name="connsiteY493" fmla="*/ 341927 h 388563"/>
                <a:gd name="connsiteX494" fmla="*/ 634312 w 1852046"/>
                <a:gd name="connsiteY494" fmla="*/ 348116 h 388563"/>
                <a:gd name="connsiteX495" fmla="*/ 635651 w 1852046"/>
                <a:gd name="connsiteY495" fmla="*/ 351431 h 388563"/>
                <a:gd name="connsiteX496" fmla="*/ 636767 w 1852046"/>
                <a:gd name="connsiteY496" fmla="*/ 352536 h 388563"/>
                <a:gd name="connsiteX497" fmla="*/ 638106 w 1852046"/>
                <a:gd name="connsiteY497" fmla="*/ 352978 h 388563"/>
                <a:gd name="connsiteX498" fmla="*/ 639445 w 1852046"/>
                <a:gd name="connsiteY498" fmla="*/ 352978 h 388563"/>
                <a:gd name="connsiteX499" fmla="*/ 640784 w 1852046"/>
                <a:gd name="connsiteY499" fmla="*/ 352536 h 388563"/>
                <a:gd name="connsiteX500" fmla="*/ 641900 w 1852046"/>
                <a:gd name="connsiteY500" fmla="*/ 352094 h 388563"/>
                <a:gd name="connsiteX501" fmla="*/ 643239 w 1852046"/>
                <a:gd name="connsiteY501" fmla="*/ 353420 h 388563"/>
                <a:gd name="connsiteX502" fmla="*/ 644578 w 1852046"/>
                <a:gd name="connsiteY502" fmla="*/ 358283 h 388563"/>
                <a:gd name="connsiteX503" fmla="*/ 645918 w 1852046"/>
                <a:gd name="connsiteY503" fmla="*/ 365356 h 388563"/>
                <a:gd name="connsiteX504" fmla="*/ 647034 w 1852046"/>
                <a:gd name="connsiteY504" fmla="*/ 372650 h 388563"/>
                <a:gd name="connsiteX505" fmla="*/ 648373 w 1852046"/>
                <a:gd name="connsiteY505" fmla="*/ 378617 h 388563"/>
                <a:gd name="connsiteX506" fmla="*/ 649712 w 1852046"/>
                <a:gd name="connsiteY506" fmla="*/ 383038 h 388563"/>
                <a:gd name="connsiteX507" fmla="*/ 651051 w 1852046"/>
                <a:gd name="connsiteY507" fmla="*/ 385690 h 388563"/>
                <a:gd name="connsiteX508" fmla="*/ 652167 w 1852046"/>
                <a:gd name="connsiteY508" fmla="*/ 387237 h 388563"/>
                <a:gd name="connsiteX509" fmla="*/ 653506 w 1852046"/>
                <a:gd name="connsiteY509" fmla="*/ 388342 h 388563"/>
                <a:gd name="connsiteX510" fmla="*/ 654845 w 1852046"/>
                <a:gd name="connsiteY510" fmla="*/ 388563 h 388563"/>
                <a:gd name="connsiteX511" fmla="*/ 656184 w 1852046"/>
                <a:gd name="connsiteY511" fmla="*/ 387900 h 388563"/>
                <a:gd name="connsiteX512" fmla="*/ 657300 w 1852046"/>
                <a:gd name="connsiteY512" fmla="*/ 386132 h 388563"/>
                <a:gd name="connsiteX513" fmla="*/ 658640 w 1852046"/>
                <a:gd name="connsiteY513" fmla="*/ 381712 h 388563"/>
                <a:gd name="connsiteX514" fmla="*/ 659979 w 1852046"/>
                <a:gd name="connsiteY514" fmla="*/ 375081 h 388563"/>
                <a:gd name="connsiteX515" fmla="*/ 661318 w 1852046"/>
                <a:gd name="connsiteY515" fmla="*/ 368229 h 388563"/>
                <a:gd name="connsiteX516" fmla="*/ 662657 w 1852046"/>
                <a:gd name="connsiteY516" fmla="*/ 362040 h 388563"/>
                <a:gd name="connsiteX517" fmla="*/ 663773 w 1852046"/>
                <a:gd name="connsiteY517" fmla="*/ 356957 h 388563"/>
                <a:gd name="connsiteX518" fmla="*/ 665112 w 1852046"/>
                <a:gd name="connsiteY518" fmla="*/ 353641 h 388563"/>
                <a:gd name="connsiteX519" fmla="*/ 666451 w 1852046"/>
                <a:gd name="connsiteY519" fmla="*/ 352094 h 388563"/>
                <a:gd name="connsiteX520" fmla="*/ 667790 w 1852046"/>
                <a:gd name="connsiteY520" fmla="*/ 351652 h 388563"/>
                <a:gd name="connsiteX521" fmla="*/ 668906 w 1852046"/>
                <a:gd name="connsiteY521" fmla="*/ 351210 h 388563"/>
                <a:gd name="connsiteX522" fmla="*/ 670246 w 1852046"/>
                <a:gd name="connsiteY522" fmla="*/ 350105 h 388563"/>
                <a:gd name="connsiteX523" fmla="*/ 671585 w 1852046"/>
                <a:gd name="connsiteY523" fmla="*/ 347674 h 388563"/>
                <a:gd name="connsiteX524" fmla="*/ 672924 w 1852046"/>
                <a:gd name="connsiteY524" fmla="*/ 344800 h 388563"/>
                <a:gd name="connsiteX525" fmla="*/ 674040 w 1852046"/>
                <a:gd name="connsiteY525" fmla="*/ 341264 h 388563"/>
                <a:gd name="connsiteX526" fmla="*/ 675379 w 1852046"/>
                <a:gd name="connsiteY526" fmla="*/ 336843 h 388563"/>
                <a:gd name="connsiteX527" fmla="*/ 676718 w 1852046"/>
                <a:gd name="connsiteY527" fmla="*/ 333970 h 388563"/>
                <a:gd name="connsiteX528" fmla="*/ 678057 w 1852046"/>
                <a:gd name="connsiteY528" fmla="*/ 333528 h 388563"/>
                <a:gd name="connsiteX529" fmla="*/ 679173 w 1852046"/>
                <a:gd name="connsiteY529" fmla="*/ 334854 h 388563"/>
                <a:gd name="connsiteX530" fmla="*/ 680512 w 1852046"/>
                <a:gd name="connsiteY530" fmla="*/ 336622 h 388563"/>
                <a:gd name="connsiteX531" fmla="*/ 681852 w 1852046"/>
                <a:gd name="connsiteY531" fmla="*/ 339275 h 388563"/>
                <a:gd name="connsiteX532" fmla="*/ 683191 w 1852046"/>
                <a:gd name="connsiteY532" fmla="*/ 342811 h 388563"/>
                <a:gd name="connsiteX533" fmla="*/ 684307 w 1852046"/>
                <a:gd name="connsiteY533" fmla="*/ 347232 h 388563"/>
                <a:gd name="connsiteX534" fmla="*/ 685646 w 1852046"/>
                <a:gd name="connsiteY534" fmla="*/ 352094 h 388563"/>
                <a:gd name="connsiteX535" fmla="*/ 686985 w 1852046"/>
                <a:gd name="connsiteY535" fmla="*/ 356294 h 388563"/>
                <a:gd name="connsiteX536" fmla="*/ 688324 w 1852046"/>
                <a:gd name="connsiteY536" fmla="*/ 359609 h 388563"/>
                <a:gd name="connsiteX537" fmla="*/ 689440 w 1852046"/>
                <a:gd name="connsiteY537" fmla="*/ 361819 h 388563"/>
                <a:gd name="connsiteX538" fmla="*/ 690779 w 1852046"/>
                <a:gd name="connsiteY538" fmla="*/ 362482 h 388563"/>
                <a:gd name="connsiteX539" fmla="*/ 692118 w 1852046"/>
                <a:gd name="connsiteY539" fmla="*/ 361377 h 388563"/>
                <a:gd name="connsiteX540" fmla="*/ 693458 w 1852046"/>
                <a:gd name="connsiteY540" fmla="*/ 358504 h 388563"/>
                <a:gd name="connsiteX541" fmla="*/ 694797 w 1852046"/>
                <a:gd name="connsiteY541" fmla="*/ 352757 h 388563"/>
                <a:gd name="connsiteX542" fmla="*/ 695913 w 1852046"/>
                <a:gd name="connsiteY542" fmla="*/ 346347 h 388563"/>
                <a:gd name="connsiteX543" fmla="*/ 697252 w 1852046"/>
                <a:gd name="connsiteY543" fmla="*/ 341043 h 388563"/>
                <a:gd name="connsiteX544" fmla="*/ 698591 w 1852046"/>
                <a:gd name="connsiteY544" fmla="*/ 338169 h 388563"/>
                <a:gd name="connsiteX545" fmla="*/ 699930 w 1852046"/>
                <a:gd name="connsiteY545" fmla="*/ 338391 h 388563"/>
                <a:gd name="connsiteX546" fmla="*/ 701046 w 1852046"/>
                <a:gd name="connsiteY546" fmla="*/ 340601 h 388563"/>
                <a:gd name="connsiteX547" fmla="*/ 702385 w 1852046"/>
                <a:gd name="connsiteY547" fmla="*/ 342590 h 388563"/>
                <a:gd name="connsiteX548" fmla="*/ 703724 w 1852046"/>
                <a:gd name="connsiteY548" fmla="*/ 347232 h 388563"/>
                <a:gd name="connsiteX549" fmla="*/ 705064 w 1852046"/>
                <a:gd name="connsiteY549" fmla="*/ 353862 h 388563"/>
                <a:gd name="connsiteX550" fmla="*/ 706179 w 1852046"/>
                <a:gd name="connsiteY550" fmla="*/ 360935 h 388563"/>
                <a:gd name="connsiteX551" fmla="*/ 707519 w 1852046"/>
                <a:gd name="connsiteY551" fmla="*/ 368450 h 388563"/>
                <a:gd name="connsiteX552" fmla="*/ 708858 w 1852046"/>
                <a:gd name="connsiteY552" fmla="*/ 375302 h 388563"/>
                <a:gd name="connsiteX553" fmla="*/ 710197 w 1852046"/>
                <a:gd name="connsiteY553" fmla="*/ 380385 h 388563"/>
                <a:gd name="connsiteX554" fmla="*/ 711313 w 1852046"/>
                <a:gd name="connsiteY554" fmla="*/ 383259 h 388563"/>
                <a:gd name="connsiteX555" fmla="*/ 712652 w 1852046"/>
                <a:gd name="connsiteY555" fmla="*/ 383701 h 388563"/>
                <a:gd name="connsiteX556" fmla="*/ 713991 w 1852046"/>
                <a:gd name="connsiteY556" fmla="*/ 382375 h 388563"/>
                <a:gd name="connsiteX557" fmla="*/ 715330 w 1852046"/>
                <a:gd name="connsiteY557" fmla="*/ 380164 h 388563"/>
                <a:gd name="connsiteX558" fmla="*/ 716669 w 1852046"/>
                <a:gd name="connsiteY558" fmla="*/ 377070 h 388563"/>
                <a:gd name="connsiteX559" fmla="*/ 717785 w 1852046"/>
                <a:gd name="connsiteY559" fmla="*/ 372428 h 388563"/>
                <a:gd name="connsiteX560" fmla="*/ 719125 w 1852046"/>
                <a:gd name="connsiteY560" fmla="*/ 366903 h 388563"/>
                <a:gd name="connsiteX561" fmla="*/ 720464 w 1852046"/>
                <a:gd name="connsiteY561" fmla="*/ 360935 h 388563"/>
                <a:gd name="connsiteX562" fmla="*/ 721803 w 1852046"/>
                <a:gd name="connsiteY562" fmla="*/ 355852 h 388563"/>
                <a:gd name="connsiteX563" fmla="*/ 722919 w 1852046"/>
                <a:gd name="connsiteY563" fmla="*/ 352757 h 388563"/>
                <a:gd name="connsiteX564" fmla="*/ 724258 w 1852046"/>
                <a:gd name="connsiteY564" fmla="*/ 348337 h 388563"/>
                <a:gd name="connsiteX565" fmla="*/ 725597 w 1852046"/>
                <a:gd name="connsiteY565" fmla="*/ 342590 h 388563"/>
                <a:gd name="connsiteX566" fmla="*/ 726936 w 1852046"/>
                <a:gd name="connsiteY566" fmla="*/ 336843 h 388563"/>
                <a:gd name="connsiteX567" fmla="*/ 728052 w 1852046"/>
                <a:gd name="connsiteY567" fmla="*/ 331981 h 388563"/>
                <a:gd name="connsiteX568" fmla="*/ 729391 w 1852046"/>
                <a:gd name="connsiteY568" fmla="*/ 327781 h 388563"/>
                <a:gd name="connsiteX569" fmla="*/ 730731 w 1852046"/>
                <a:gd name="connsiteY569" fmla="*/ 324466 h 388563"/>
                <a:gd name="connsiteX570" fmla="*/ 732070 w 1852046"/>
                <a:gd name="connsiteY570" fmla="*/ 321814 h 388563"/>
                <a:gd name="connsiteX571" fmla="*/ 733186 w 1852046"/>
                <a:gd name="connsiteY571" fmla="*/ 319603 h 388563"/>
                <a:gd name="connsiteX572" fmla="*/ 734525 w 1852046"/>
                <a:gd name="connsiteY572" fmla="*/ 318056 h 388563"/>
                <a:gd name="connsiteX573" fmla="*/ 735864 w 1852046"/>
                <a:gd name="connsiteY573" fmla="*/ 316288 h 388563"/>
                <a:gd name="connsiteX574" fmla="*/ 737203 w 1852046"/>
                <a:gd name="connsiteY574" fmla="*/ 313857 h 388563"/>
                <a:gd name="connsiteX575" fmla="*/ 738319 w 1852046"/>
                <a:gd name="connsiteY575" fmla="*/ 310983 h 388563"/>
                <a:gd name="connsiteX576" fmla="*/ 739658 w 1852046"/>
                <a:gd name="connsiteY576" fmla="*/ 307668 h 388563"/>
                <a:gd name="connsiteX577" fmla="*/ 740997 w 1852046"/>
                <a:gd name="connsiteY577" fmla="*/ 304132 h 388563"/>
                <a:gd name="connsiteX578" fmla="*/ 742337 w 1852046"/>
                <a:gd name="connsiteY578" fmla="*/ 301258 h 388563"/>
                <a:gd name="connsiteX579" fmla="*/ 743452 w 1852046"/>
                <a:gd name="connsiteY579" fmla="*/ 300153 h 388563"/>
                <a:gd name="connsiteX580" fmla="*/ 744792 w 1852046"/>
                <a:gd name="connsiteY580" fmla="*/ 301921 h 388563"/>
                <a:gd name="connsiteX581" fmla="*/ 746131 w 1852046"/>
                <a:gd name="connsiteY581" fmla="*/ 306121 h 388563"/>
                <a:gd name="connsiteX582" fmla="*/ 747470 w 1852046"/>
                <a:gd name="connsiteY582" fmla="*/ 311646 h 388563"/>
                <a:gd name="connsiteX583" fmla="*/ 748809 w 1852046"/>
                <a:gd name="connsiteY583" fmla="*/ 316288 h 388563"/>
                <a:gd name="connsiteX584" fmla="*/ 749925 w 1852046"/>
                <a:gd name="connsiteY584" fmla="*/ 317835 h 388563"/>
                <a:gd name="connsiteX585" fmla="*/ 751264 w 1852046"/>
                <a:gd name="connsiteY585" fmla="*/ 318056 h 388563"/>
                <a:gd name="connsiteX586" fmla="*/ 752603 w 1852046"/>
                <a:gd name="connsiteY586" fmla="*/ 317172 h 388563"/>
                <a:gd name="connsiteX587" fmla="*/ 753943 w 1852046"/>
                <a:gd name="connsiteY587" fmla="*/ 315183 h 388563"/>
                <a:gd name="connsiteX588" fmla="*/ 755058 w 1852046"/>
                <a:gd name="connsiteY588" fmla="*/ 312531 h 388563"/>
                <a:gd name="connsiteX589" fmla="*/ 756398 w 1852046"/>
                <a:gd name="connsiteY589" fmla="*/ 310320 h 388563"/>
                <a:gd name="connsiteX590" fmla="*/ 757737 w 1852046"/>
                <a:gd name="connsiteY590" fmla="*/ 309215 h 388563"/>
                <a:gd name="connsiteX591" fmla="*/ 759076 w 1852046"/>
                <a:gd name="connsiteY591" fmla="*/ 309657 h 388563"/>
                <a:gd name="connsiteX592" fmla="*/ 760192 w 1852046"/>
                <a:gd name="connsiteY592" fmla="*/ 312752 h 388563"/>
                <a:gd name="connsiteX593" fmla="*/ 761531 w 1852046"/>
                <a:gd name="connsiteY593" fmla="*/ 318056 h 388563"/>
                <a:gd name="connsiteX594" fmla="*/ 762870 w 1852046"/>
                <a:gd name="connsiteY594" fmla="*/ 322477 h 388563"/>
                <a:gd name="connsiteX595" fmla="*/ 764209 w 1852046"/>
                <a:gd name="connsiteY595" fmla="*/ 325129 h 388563"/>
                <a:gd name="connsiteX596" fmla="*/ 765325 w 1852046"/>
                <a:gd name="connsiteY596" fmla="*/ 325350 h 388563"/>
                <a:gd name="connsiteX597" fmla="*/ 766664 w 1852046"/>
                <a:gd name="connsiteY597" fmla="*/ 324908 h 388563"/>
                <a:gd name="connsiteX598" fmla="*/ 768004 w 1852046"/>
                <a:gd name="connsiteY598" fmla="*/ 324024 h 388563"/>
                <a:gd name="connsiteX599" fmla="*/ 769343 w 1852046"/>
                <a:gd name="connsiteY599" fmla="*/ 321814 h 388563"/>
                <a:gd name="connsiteX600" fmla="*/ 770459 w 1852046"/>
                <a:gd name="connsiteY600" fmla="*/ 321593 h 388563"/>
                <a:gd name="connsiteX601" fmla="*/ 771798 w 1852046"/>
                <a:gd name="connsiteY601" fmla="*/ 323140 h 388563"/>
                <a:gd name="connsiteX602" fmla="*/ 773137 w 1852046"/>
                <a:gd name="connsiteY602" fmla="*/ 325792 h 388563"/>
                <a:gd name="connsiteX603" fmla="*/ 774476 w 1852046"/>
                <a:gd name="connsiteY603" fmla="*/ 329328 h 388563"/>
                <a:gd name="connsiteX604" fmla="*/ 775815 w 1852046"/>
                <a:gd name="connsiteY604" fmla="*/ 333086 h 388563"/>
                <a:gd name="connsiteX605" fmla="*/ 776931 w 1852046"/>
                <a:gd name="connsiteY605" fmla="*/ 334854 h 388563"/>
                <a:gd name="connsiteX606" fmla="*/ 778270 w 1852046"/>
                <a:gd name="connsiteY606" fmla="*/ 334191 h 388563"/>
                <a:gd name="connsiteX607" fmla="*/ 779610 w 1852046"/>
                <a:gd name="connsiteY607" fmla="*/ 332202 h 388563"/>
                <a:gd name="connsiteX608" fmla="*/ 780949 w 1852046"/>
                <a:gd name="connsiteY608" fmla="*/ 329107 h 388563"/>
                <a:gd name="connsiteX609" fmla="*/ 782065 w 1852046"/>
                <a:gd name="connsiteY609" fmla="*/ 326234 h 388563"/>
                <a:gd name="connsiteX610" fmla="*/ 783404 w 1852046"/>
                <a:gd name="connsiteY610" fmla="*/ 324245 h 388563"/>
                <a:gd name="connsiteX611" fmla="*/ 784743 w 1852046"/>
                <a:gd name="connsiteY611" fmla="*/ 322698 h 388563"/>
                <a:gd name="connsiteX612" fmla="*/ 786082 w 1852046"/>
                <a:gd name="connsiteY612" fmla="*/ 321814 h 388563"/>
                <a:gd name="connsiteX613" fmla="*/ 787198 w 1852046"/>
                <a:gd name="connsiteY613" fmla="*/ 320487 h 388563"/>
                <a:gd name="connsiteX614" fmla="*/ 788537 w 1852046"/>
                <a:gd name="connsiteY614" fmla="*/ 317393 h 388563"/>
                <a:gd name="connsiteX615" fmla="*/ 789876 w 1852046"/>
                <a:gd name="connsiteY615" fmla="*/ 311867 h 388563"/>
                <a:gd name="connsiteX616" fmla="*/ 791216 w 1852046"/>
                <a:gd name="connsiteY616" fmla="*/ 303689 h 388563"/>
                <a:gd name="connsiteX617" fmla="*/ 792332 w 1852046"/>
                <a:gd name="connsiteY617" fmla="*/ 293743 h 388563"/>
                <a:gd name="connsiteX618" fmla="*/ 793671 w 1852046"/>
                <a:gd name="connsiteY618" fmla="*/ 283134 h 388563"/>
                <a:gd name="connsiteX619" fmla="*/ 795010 w 1852046"/>
                <a:gd name="connsiteY619" fmla="*/ 272083 h 388563"/>
                <a:gd name="connsiteX620" fmla="*/ 796349 w 1852046"/>
                <a:gd name="connsiteY620" fmla="*/ 259926 h 388563"/>
                <a:gd name="connsiteX621" fmla="*/ 797465 w 1852046"/>
                <a:gd name="connsiteY621" fmla="*/ 249096 h 388563"/>
                <a:gd name="connsiteX622" fmla="*/ 798804 w 1852046"/>
                <a:gd name="connsiteY622" fmla="*/ 240918 h 388563"/>
                <a:gd name="connsiteX623" fmla="*/ 800143 w 1852046"/>
                <a:gd name="connsiteY623" fmla="*/ 235392 h 388563"/>
                <a:gd name="connsiteX624" fmla="*/ 801482 w 1852046"/>
                <a:gd name="connsiteY624" fmla="*/ 232740 h 388563"/>
                <a:gd name="connsiteX625" fmla="*/ 802822 w 1852046"/>
                <a:gd name="connsiteY625" fmla="*/ 232077 h 388563"/>
                <a:gd name="connsiteX626" fmla="*/ 803938 w 1852046"/>
                <a:gd name="connsiteY626" fmla="*/ 231414 h 388563"/>
                <a:gd name="connsiteX627" fmla="*/ 805277 w 1852046"/>
                <a:gd name="connsiteY627" fmla="*/ 230751 h 388563"/>
                <a:gd name="connsiteX628" fmla="*/ 806616 w 1852046"/>
                <a:gd name="connsiteY628" fmla="*/ 230972 h 388563"/>
                <a:gd name="connsiteX629" fmla="*/ 807955 w 1852046"/>
                <a:gd name="connsiteY629" fmla="*/ 232740 h 388563"/>
                <a:gd name="connsiteX630" fmla="*/ 809071 w 1852046"/>
                <a:gd name="connsiteY630" fmla="*/ 234508 h 388563"/>
                <a:gd name="connsiteX631" fmla="*/ 810410 w 1852046"/>
                <a:gd name="connsiteY631" fmla="*/ 236056 h 388563"/>
                <a:gd name="connsiteX632" fmla="*/ 811749 w 1852046"/>
                <a:gd name="connsiteY632" fmla="*/ 237603 h 388563"/>
                <a:gd name="connsiteX633" fmla="*/ 813088 w 1852046"/>
                <a:gd name="connsiteY633" fmla="*/ 239813 h 388563"/>
                <a:gd name="connsiteX634" fmla="*/ 814204 w 1852046"/>
                <a:gd name="connsiteY634" fmla="*/ 242465 h 388563"/>
                <a:gd name="connsiteX635" fmla="*/ 815544 w 1852046"/>
                <a:gd name="connsiteY635" fmla="*/ 246002 h 388563"/>
                <a:gd name="connsiteX636" fmla="*/ 816883 w 1852046"/>
                <a:gd name="connsiteY636" fmla="*/ 250643 h 388563"/>
                <a:gd name="connsiteX637" fmla="*/ 818222 w 1852046"/>
                <a:gd name="connsiteY637" fmla="*/ 254401 h 388563"/>
                <a:gd name="connsiteX638" fmla="*/ 819338 w 1852046"/>
                <a:gd name="connsiteY638" fmla="*/ 256169 h 388563"/>
                <a:gd name="connsiteX639" fmla="*/ 820677 w 1852046"/>
                <a:gd name="connsiteY639" fmla="*/ 257495 h 388563"/>
                <a:gd name="connsiteX640" fmla="*/ 822016 w 1852046"/>
                <a:gd name="connsiteY640" fmla="*/ 259926 h 388563"/>
                <a:gd name="connsiteX641" fmla="*/ 823355 w 1852046"/>
                <a:gd name="connsiteY641" fmla="*/ 263021 h 388563"/>
                <a:gd name="connsiteX642" fmla="*/ 824471 w 1852046"/>
                <a:gd name="connsiteY642" fmla="*/ 266557 h 388563"/>
                <a:gd name="connsiteX643" fmla="*/ 825810 w 1852046"/>
                <a:gd name="connsiteY643" fmla="*/ 268988 h 388563"/>
                <a:gd name="connsiteX644" fmla="*/ 827149 w 1852046"/>
                <a:gd name="connsiteY644" fmla="*/ 270094 h 388563"/>
                <a:gd name="connsiteX645" fmla="*/ 828489 w 1852046"/>
                <a:gd name="connsiteY645" fmla="*/ 269430 h 388563"/>
                <a:gd name="connsiteX646" fmla="*/ 829605 w 1852046"/>
                <a:gd name="connsiteY646" fmla="*/ 266115 h 388563"/>
                <a:gd name="connsiteX647" fmla="*/ 830944 w 1852046"/>
                <a:gd name="connsiteY647" fmla="*/ 261253 h 388563"/>
                <a:gd name="connsiteX648" fmla="*/ 832283 w 1852046"/>
                <a:gd name="connsiteY648" fmla="*/ 255285 h 388563"/>
                <a:gd name="connsiteX649" fmla="*/ 833622 w 1852046"/>
                <a:gd name="connsiteY649" fmla="*/ 248875 h 388563"/>
                <a:gd name="connsiteX650" fmla="*/ 834961 w 1852046"/>
                <a:gd name="connsiteY650" fmla="*/ 242907 h 388563"/>
                <a:gd name="connsiteX651" fmla="*/ 836077 w 1852046"/>
                <a:gd name="connsiteY651" fmla="*/ 237382 h 388563"/>
                <a:gd name="connsiteX652" fmla="*/ 837416 w 1852046"/>
                <a:gd name="connsiteY652" fmla="*/ 232298 h 388563"/>
                <a:gd name="connsiteX653" fmla="*/ 838755 w 1852046"/>
                <a:gd name="connsiteY653" fmla="*/ 227215 h 388563"/>
                <a:gd name="connsiteX654" fmla="*/ 840095 w 1852046"/>
                <a:gd name="connsiteY654" fmla="*/ 221247 h 388563"/>
                <a:gd name="connsiteX655" fmla="*/ 841211 w 1852046"/>
                <a:gd name="connsiteY655" fmla="*/ 215058 h 388563"/>
                <a:gd name="connsiteX656" fmla="*/ 842550 w 1852046"/>
                <a:gd name="connsiteY656" fmla="*/ 209532 h 388563"/>
                <a:gd name="connsiteX657" fmla="*/ 843889 w 1852046"/>
                <a:gd name="connsiteY657" fmla="*/ 203565 h 388563"/>
                <a:gd name="connsiteX658" fmla="*/ 845228 w 1852046"/>
                <a:gd name="connsiteY658" fmla="*/ 197155 h 388563"/>
                <a:gd name="connsiteX659" fmla="*/ 846344 w 1852046"/>
                <a:gd name="connsiteY659" fmla="*/ 190303 h 388563"/>
                <a:gd name="connsiteX660" fmla="*/ 847683 w 1852046"/>
                <a:gd name="connsiteY660" fmla="*/ 184557 h 388563"/>
                <a:gd name="connsiteX661" fmla="*/ 849022 w 1852046"/>
                <a:gd name="connsiteY661" fmla="*/ 181683 h 388563"/>
                <a:gd name="connsiteX662" fmla="*/ 850361 w 1852046"/>
                <a:gd name="connsiteY662" fmla="*/ 181683 h 388563"/>
                <a:gd name="connsiteX663" fmla="*/ 851477 w 1852046"/>
                <a:gd name="connsiteY663" fmla="*/ 183672 h 388563"/>
                <a:gd name="connsiteX664" fmla="*/ 852817 w 1852046"/>
                <a:gd name="connsiteY664" fmla="*/ 188756 h 388563"/>
                <a:gd name="connsiteX665" fmla="*/ 854156 w 1852046"/>
                <a:gd name="connsiteY665" fmla="*/ 194945 h 388563"/>
                <a:gd name="connsiteX666" fmla="*/ 855495 w 1852046"/>
                <a:gd name="connsiteY666" fmla="*/ 201355 h 388563"/>
                <a:gd name="connsiteX667" fmla="*/ 856611 w 1852046"/>
                <a:gd name="connsiteY667" fmla="*/ 207101 h 388563"/>
                <a:gd name="connsiteX668" fmla="*/ 857950 w 1852046"/>
                <a:gd name="connsiteY668" fmla="*/ 213290 h 388563"/>
                <a:gd name="connsiteX669" fmla="*/ 859289 w 1852046"/>
                <a:gd name="connsiteY669" fmla="*/ 220363 h 388563"/>
                <a:gd name="connsiteX670" fmla="*/ 860628 w 1852046"/>
                <a:gd name="connsiteY670" fmla="*/ 225225 h 388563"/>
                <a:gd name="connsiteX671" fmla="*/ 861967 w 1852046"/>
                <a:gd name="connsiteY671" fmla="*/ 228099 h 388563"/>
                <a:gd name="connsiteX672" fmla="*/ 863083 w 1852046"/>
                <a:gd name="connsiteY672" fmla="*/ 228983 h 388563"/>
                <a:gd name="connsiteX673" fmla="*/ 864423 w 1852046"/>
                <a:gd name="connsiteY673" fmla="*/ 227878 h 388563"/>
                <a:gd name="connsiteX674" fmla="*/ 865762 w 1852046"/>
                <a:gd name="connsiteY674" fmla="*/ 225004 h 388563"/>
                <a:gd name="connsiteX675" fmla="*/ 867101 w 1852046"/>
                <a:gd name="connsiteY675" fmla="*/ 221247 h 388563"/>
                <a:gd name="connsiteX676" fmla="*/ 868217 w 1852046"/>
                <a:gd name="connsiteY676" fmla="*/ 217489 h 388563"/>
                <a:gd name="connsiteX677" fmla="*/ 869556 w 1852046"/>
                <a:gd name="connsiteY677" fmla="*/ 213069 h 388563"/>
                <a:gd name="connsiteX678" fmla="*/ 870895 w 1852046"/>
                <a:gd name="connsiteY678" fmla="*/ 207543 h 388563"/>
                <a:gd name="connsiteX679" fmla="*/ 872234 w 1852046"/>
                <a:gd name="connsiteY679" fmla="*/ 201797 h 388563"/>
                <a:gd name="connsiteX680" fmla="*/ 873350 w 1852046"/>
                <a:gd name="connsiteY680" fmla="*/ 197597 h 388563"/>
                <a:gd name="connsiteX681" fmla="*/ 874689 w 1852046"/>
                <a:gd name="connsiteY681" fmla="*/ 196492 h 388563"/>
                <a:gd name="connsiteX682" fmla="*/ 876029 w 1852046"/>
                <a:gd name="connsiteY682" fmla="*/ 198702 h 388563"/>
                <a:gd name="connsiteX683" fmla="*/ 877368 w 1852046"/>
                <a:gd name="connsiteY683" fmla="*/ 203123 h 388563"/>
                <a:gd name="connsiteX684" fmla="*/ 878484 w 1852046"/>
                <a:gd name="connsiteY684" fmla="*/ 209974 h 388563"/>
                <a:gd name="connsiteX685" fmla="*/ 879823 w 1852046"/>
                <a:gd name="connsiteY685" fmla="*/ 219700 h 388563"/>
                <a:gd name="connsiteX686" fmla="*/ 881162 w 1852046"/>
                <a:gd name="connsiteY686" fmla="*/ 230972 h 388563"/>
                <a:gd name="connsiteX687" fmla="*/ 882501 w 1852046"/>
                <a:gd name="connsiteY687" fmla="*/ 242465 h 388563"/>
                <a:gd name="connsiteX688" fmla="*/ 883617 w 1852046"/>
                <a:gd name="connsiteY688" fmla="*/ 253075 h 388563"/>
                <a:gd name="connsiteX689" fmla="*/ 884956 w 1852046"/>
                <a:gd name="connsiteY689" fmla="*/ 262137 h 388563"/>
                <a:gd name="connsiteX690" fmla="*/ 886295 w 1852046"/>
                <a:gd name="connsiteY690" fmla="*/ 269873 h 388563"/>
                <a:gd name="connsiteX691" fmla="*/ 887635 w 1852046"/>
                <a:gd name="connsiteY691" fmla="*/ 276945 h 388563"/>
                <a:gd name="connsiteX692" fmla="*/ 888974 w 1852046"/>
                <a:gd name="connsiteY692" fmla="*/ 282692 h 388563"/>
                <a:gd name="connsiteX693" fmla="*/ 890090 w 1852046"/>
                <a:gd name="connsiteY693" fmla="*/ 286670 h 388563"/>
                <a:gd name="connsiteX694" fmla="*/ 891429 w 1852046"/>
                <a:gd name="connsiteY694" fmla="*/ 289102 h 388563"/>
                <a:gd name="connsiteX695" fmla="*/ 892768 w 1852046"/>
                <a:gd name="connsiteY695" fmla="*/ 289986 h 388563"/>
                <a:gd name="connsiteX696" fmla="*/ 894107 w 1852046"/>
                <a:gd name="connsiteY696" fmla="*/ 289986 h 388563"/>
                <a:gd name="connsiteX697" fmla="*/ 895223 w 1852046"/>
                <a:gd name="connsiteY697" fmla="*/ 289986 h 388563"/>
                <a:gd name="connsiteX698" fmla="*/ 896562 w 1852046"/>
                <a:gd name="connsiteY698" fmla="*/ 289323 h 388563"/>
                <a:gd name="connsiteX699" fmla="*/ 897901 w 1852046"/>
                <a:gd name="connsiteY699" fmla="*/ 287113 h 388563"/>
                <a:gd name="connsiteX700" fmla="*/ 899241 w 1852046"/>
                <a:gd name="connsiteY700" fmla="*/ 282471 h 388563"/>
                <a:gd name="connsiteX701" fmla="*/ 900356 w 1852046"/>
                <a:gd name="connsiteY701" fmla="*/ 276503 h 388563"/>
                <a:gd name="connsiteX702" fmla="*/ 901696 w 1852046"/>
                <a:gd name="connsiteY702" fmla="*/ 270536 h 388563"/>
                <a:gd name="connsiteX703" fmla="*/ 903035 w 1852046"/>
                <a:gd name="connsiteY703" fmla="*/ 264568 h 388563"/>
                <a:gd name="connsiteX704" fmla="*/ 904374 w 1852046"/>
                <a:gd name="connsiteY704" fmla="*/ 258821 h 388563"/>
                <a:gd name="connsiteX705" fmla="*/ 905490 w 1852046"/>
                <a:gd name="connsiteY705" fmla="*/ 252190 h 388563"/>
                <a:gd name="connsiteX706" fmla="*/ 906829 w 1852046"/>
                <a:gd name="connsiteY706" fmla="*/ 244455 h 388563"/>
                <a:gd name="connsiteX707" fmla="*/ 908168 w 1852046"/>
                <a:gd name="connsiteY707" fmla="*/ 235392 h 388563"/>
                <a:gd name="connsiteX708" fmla="*/ 909507 w 1852046"/>
                <a:gd name="connsiteY708" fmla="*/ 225888 h 388563"/>
                <a:gd name="connsiteX709" fmla="*/ 910623 w 1852046"/>
                <a:gd name="connsiteY709" fmla="*/ 217489 h 388563"/>
                <a:gd name="connsiteX710" fmla="*/ 911962 w 1852046"/>
                <a:gd name="connsiteY710" fmla="*/ 209754 h 388563"/>
                <a:gd name="connsiteX711" fmla="*/ 913302 w 1852046"/>
                <a:gd name="connsiteY711" fmla="*/ 202681 h 388563"/>
                <a:gd name="connsiteX712" fmla="*/ 914641 w 1852046"/>
                <a:gd name="connsiteY712" fmla="*/ 196934 h 388563"/>
                <a:gd name="connsiteX713" fmla="*/ 915757 w 1852046"/>
                <a:gd name="connsiteY713" fmla="*/ 192071 h 388563"/>
                <a:gd name="connsiteX714" fmla="*/ 917096 w 1852046"/>
                <a:gd name="connsiteY714" fmla="*/ 186767 h 388563"/>
                <a:gd name="connsiteX715" fmla="*/ 918435 w 1852046"/>
                <a:gd name="connsiteY715" fmla="*/ 180136 h 388563"/>
                <a:gd name="connsiteX716" fmla="*/ 919774 w 1852046"/>
                <a:gd name="connsiteY716" fmla="*/ 170853 h 388563"/>
                <a:gd name="connsiteX717" fmla="*/ 921113 w 1852046"/>
                <a:gd name="connsiteY717" fmla="*/ 160465 h 388563"/>
                <a:gd name="connsiteX718" fmla="*/ 922229 w 1852046"/>
                <a:gd name="connsiteY718" fmla="*/ 151624 h 388563"/>
                <a:gd name="connsiteX719" fmla="*/ 923568 w 1852046"/>
                <a:gd name="connsiteY719" fmla="*/ 143667 h 388563"/>
                <a:gd name="connsiteX720" fmla="*/ 924908 w 1852046"/>
                <a:gd name="connsiteY720" fmla="*/ 134163 h 388563"/>
                <a:gd name="connsiteX721" fmla="*/ 926247 w 1852046"/>
                <a:gd name="connsiteY721" fmla="*/ 123774 h 388563"/>
                <a:gd name="connsiteX722" fmla="*/ 927363 w 1852046"/>
                <a:gd name="connsiteY722" fmla="*/ 114712 h 388563"/>
                <a:gd name="connsiteX723" fmla="*/ 928702 w 1852046"/>
                <a:gd name="connsiteY723" fmla="*/ 108966 h 388563"/>
                <a:gd name="connsiteX724" fmla="*/ 930041 w 1852046"/>
                <a:gd name="connsiteY724" fmla="*/ 107861 h 388563"/>
                <a:gd name="connsiteX725" fmla="*/ 931380 w 1852046"/>
                <a:gd name="connsiteY725" fmla="*/ 111176 h 388563"/>
                <a:gd name="connsiteX726" fmla="*/ 932496 w 1852046"/>
                <a:gd name="connsiteY726" fmla="*/ 117807 h 388563"/>
                <a:gd name="connsiteX727" fmla="*/ 933835 w 1852046"/>
                <a:gd name="connsiteY727" fmla="*/ 126206 h 388563"/>
                <a:gd name="connsiteX728" fmla="*/ 935174 w 1852046"/>
                <a:gd name="connsiteY728" fmla="*/ 135489 h 388563"/>
                <a:gd name="connsiteX729" fmla="*/ 936514 w 1852046"/>
                <a:gd name="connsiteY729" fmla="*/ 145214 h 388563"/>
                <a:gd name="connsiteX730" fmla="*/ 937630 w 1852046"/>
                <a:gd name="connsiteY730" fmla="*/ 153613 h 388563"/>
                <a:gd name="connsiteX731" fmla="*/ 938969 w 1852046"/>
                <a:gd name="connsiteY731" fmla="*/ 160023 h 388563"/>
                <a:gd name="connsiteX732" fmla="*/ 940308 w 1852046"/>
                <a:gd name="connsiteY732" fmla="*/ 163117 h 388563"/>
                <a:gd name="connsiteX733" fmla="*/ 941647 w 1852046"/>
                <a:gd name="connsiteY733" fmla="*/ 164885 h 388563"/>
                <a:gd name="connsiteX734" fmla="*/ 942763 w 1852046"/>
                <a:gd name="connsiteY734" fmla="*/ 165548 h 388563"/>
                <a:gd name="connsiteX735" fmla="*/ 944102 w 1852046"/>
                <a:gd name="connsiteY735" fmla="*/ 164222 h 388563"/>
                <a:gd name="connsiteX736" fmla="*/ 945441 w 1852046"/>
                <a:gd name="connsiteY736" fmla="*/ 161791 h 388563"/>
                <a:gd name="connsiteX737" fmla="*/ 946780 w 1852046"/>
                <a:gd name="connsiteY737" fmla="*/ 159360 h 388563"/>
                <a:gd name="connsiteX738" fmla="*/ 948120 w 1852046"/>
                <a:gd name="connsiteY738" fmla="*/ 157591 h 388563"/>
                <a:gd name="connsiteX739" fmla="*/ 949235 w 1852046"/>
                <a:gd name="connsiteY739" fmla="*/ 155602 h 388563"/>
                <a:gd name="connsiteX740" fmla="*/ 950575 w 1852046"/>
                <a:gd name="connsiteY740" fmla="*/ 152066 h 388563"/>
                <a:gd name="connsiteX741" fmla="*/ 951914 w 1852046"/>
                <a:gd name="connsiteY741" fmla="*/ 147866 h 388563"/>
                <a:gd name="connsiteX742" fmla="*/ 953253 w 1852046"/>
                <a:gd name="connsiteY742" fmla="*/ 143446 h 388563"/>
                <a:gd name="connsiteX743" fmla="*/ 954369 w 1852046"/>
                <a:gd name="connsiteY743" fmla="*/ 138583 h 388563"/>
                <a:gd name="connsiteX744" fmla="*/ 955708 w 1852046"/>
                <a:gd name="connsiteY744" fmla="*/ 133279 h 388563"/>
                <a:gd name="connsiteX745" fmla="*/ 957047 w 1852046"/>
                <a:gd name="connsiteY745" fmla="*/ 125985 h 388563"/>
                <a:gd name="connsiteX746" fmla="*/ 958386 w 1852046"/>
                <a:gd name="connsiteY746" fmla="*/ 117144 h 388563"/>
                <a:gd name="connsiteX747" fmla="*/ 959502 w 1852046"/>
                <a:gd name="connsiteY747" fmla="*/ 108303 h 388563"/>
                <a:gd name="connsiteX748" fmla="*/ 960841 w 1852046"/>
                <a:gd name="connsiteY748" fmla="*/ 100788 h 388563"/>
                <a:gd name="connsiteX749" fmla="*/ 962181 w 1852046"/>
                <a:gd name="connsiteY749" fmla="*/ 95262 h 388563"/>
                <a:gd name="connsiteX750" fmla="*/ 963520 w 1852046"/>
                <a:gd name="connsiteY750" fmla="*/ 93052 h 388563"/>
                <a:gd name="connsiteX751" fmla="*/ 964636 w 1852046"/>
                <a:gd name="connsiteY751" fmla="*/ 93494 h 388563"/>
                <a:gd name="connsiteX752" fmla="*/ 965975 w 1852046"/>
                <a:gd name="connsiteY752" fmla="*/ 95262 h 388563"/>
                <a:gd name="connsiteX753" fmla="*/ 967314 w 1852046"/>
                <a:gd name="connsiteY753" fmla="*/ 97030 h 388563"/>
                <a:gd name="connsiteX754" fmla="*/ 968653 w 1852046"/>
                <a:gd name="connsiteY754" fmla="*/ 98356 h 388563"/>
                <a:gd name="connsiteX755" fmla="*/ 969769 w 1852046"/>
                <a:gd name="connsiteY755" fmla="*/ 98799 h 388563"/>
                <a:gd name="connsiteX756" fmla="*/ 971108 w 1852046"/>
                <a:gd name="connsiteY756" fmla="*/ 99020 h 388563"/>
                <a:gd name="connsiteX757" fmla="*/ 972447 w 1852046"/>
                <a:gd name="connsiteY757" fmla="*/ 99241 h 388563"/>
                <a:gd name="connsiteX758" fmla="*/ 973787 w 1852046"/>
                <a:gd name="connsiteY758" fmla="*/ 99904 h 388563"/>
                <a:gd name="connsiteX759" fmla="*/ 975126 w 1852046"/>
                <a:gd name="connsiteY759" fmla="*/ 100788 h 388563"/>
                <a:gd name="connsiteX760" fmla="*/ 976242 w 1852046"/>
                <a:gd name="connsiteY760" fmla="*/ 101893 h 388563"/>
                <a:gd name="connsiteX761" fmla="*/ 977581 w 1852046"/>
                <a:gd name="connsiteY761" fmla="*/ 104324 h 388563"/>
                <a:gd name="connsiteX762" fmla="*/ 978920 w 1852046"/>
                <a:gd name="connsiteY762" fmla="*/ 107640 h 388563"/>
                <a:gd name="connsiteX763" fmla="*/ 980259 w 1852046"/>
                <a:gd name="connsiteY763" fmla="*/ 110513 h 388563"/>
                <a:gd name="connsiteX764" fmla="*/ 981375 w 1852046"/>
                <a:gd name="connsiteY764" fmla="*/ 111618 h 388563"/>
                <a:gd name="connsiteX765" fmla="*/ 982714 w 1852046"/>
                <a:gd name="connsiteY765" fmla="*/ 112060 h 388563"/>
                <a:gd name="connsiteX766" fmla="*/ 984053 w 1852046"/>
                <a:gd name="connsiteY766" fmla="*/ 112502 h 388563"/>
                <a:gd name="connsiteX767" fmla="*/ 985393 w 1852046"/>
                <a:gd name="connsiteY767" fmla="*/ 111397 h 388563"/>
                <a:gd name="connsiteX768" fmla="*/ 986509 w 1852046"/>
                <a:gd name="connsiteY768" fmla="*/ 109187 h 388563"/>
                <a:gd name="connsiteX769" fmla="*/ 987848 w 1852046"/>
                <a:gd name="connsiteY769" fmla="*/ 109187 h 388563"/>
                <a:gd name="connsiteX770" fmla="*/ 989187 w 1852046"/>
                <a:gd name="connsiteY770" fmla="*/ 112502 h 388563"/>
                <a:gd name="connsiteX771" fmla="*/ 990526 w 1852046"/>
                <a:gd name="connsiteY771" fmla="*/ 115818 h 388563"/>
                <a:gd name="connsiteX772" fmla="*/ 991642 w 1852046"/>
                <a:gd name="connsiteY772" fmla="*/ 116923 h 388563"/>
                <a:gd name="connsiteX773" fmla="*/ 992981 w 1852046"/>
                <a:gd name="connsiteY773" fmla="*/ 115154 h 388563"/>
                <a:gd name="connsiteX774" fmla="*/ 994320 w 1852046"/>
                <a:gd name="connsiteY774" fmla="*/ 110513 h 388563"/>
                <a:gd name="connsiteX775" fmla="*/ 995659 w 1852046"/>
                <a:gd name="connsiteY775" fmla="*/ 104103 h 388563"/>
                <a:gd name="connsiteX776" fmla="*/ 996775 w 1852046"/>
                <a:gd name="connsiteY776" fmla="*/ 97472 h 388563"/>
                <a:gd name="connsiteX777" fmla="*/ 998115 w 1852046"/>
                <a:gd name="connsiteY777" fmla="*/ 91284 h 388563"/>
                <a:gd name="connsiteX778" fmla="*/ 999454 w 1852046"/>
                <a:gd name="connsiteY778" fmla="*/ 86421 h 388563"/>
                <a:gd name="connsiteX779" fmla="*/ 1000793 w 1852046"/>
                <a:gd name="connsiteY779" fmla="*/ 83990 h 388563"/>
                <a:gd name="connsiteX780" fmla="*/ 1002132 w 1852046"/>
                <a:gd name="connsiteY780" fmla="*/ 83769 h 388563"/>
                <a:gd name="connsiteX781" fmla="*/ 1003248 w 1852046"/>
                <a:gd name="connsiteY781" fmla="*/ 83548 h 388563"/>
                <a:gd name="connsiteX782" fmla="*/ 1004587 w 1852046"/>
                <a:gd name="connsiteY782" fmla="*/ 82664 h 388563"/>
                <a:gd name="connsiteX783" fmla="*/ 1005926 w 1852046"/>
                <a:gd name="connsiteY783" fmla="*/ 78243 h 388563"/>
                <a:gd name="connsiteX784" fmla="*/ 1007265 w 1852046"/>
                <a:gd name="connsiteY784" fmla="*/ 72054 h 388563"/>
                <a:gd name="connsiteX785" fmla="*/ 1008381 w 1852046"/>
                <a:gd name="connsiteY785" fmla="*/ 66971 h 388563"/>
                <a:gd name="connsiteX786" fmla="*/ 1009721 w 1852046"/>
                <a:gd name="connsiteY786" fmla="*/ 63876 h 388563"/>
                <a:gd name="connsiteX787" fmla="*/ 1011060 w 1852046"/>
                <a:gd name="connsiteY787" fmla="*/ 62550 h 388563"/>
                <a:gd name="connsiteX788" fmla="*/ 1012399 w 1852046"/>
                <a:gd name="connsiteY788" fmla="*/ 60340 h 388563"/>
                <a:gd name="connsiteX789" fmla="*/ 1013515 w 1852046"/>
                <a:gd name="connsiteY789" fmla="*/ 55256 h 388563"/>
                <a:gd name="connsiteX790" fmla="*/ 1014854 w 1852046"/>
                <a:gd name="connsiteY790" fmla="*/ 49510 h 388563"/>
                <a:gd name="connsiteX791" fmla="*/ 1016193 w 1852046"/>
                <a:gd name="connsiteY791" fmla="*/ 43321 h 388563"/>
                <a:gd name="connsiteX792" fmla="*/ 1017532 w 1852046"/>
                <a:gd name="connsiteY792" fmla="*/ 36248 h 388563"/>
                <a:gd name="connsiteX793" fmla="*/ 1018648 w 1852046"/>
                <a:gd name="connsiteY793" fmla="*/ 28954 h 388563"/>
                <a:gd name="connsiteX794" fmla="*/ 1019987 w 1852046"/>
                <a:gd name="connsiteY794" fmla="*/ 22766 h 388563"/>
                <a:gd name="connsiteX795" fmla="*/ 1021326 w 1852046"/>
                <a:gd name="connsiteY795" fmla="*/ 18124 h 388563"/>
                <a:gd name="connsiteX796" fmla="*/ 1022666 w 1852046"/>
                <a:gd name="connsiteY796" fmla="*/ 13704 h 388563"/>
                <a:gd name="connsiteX797" fmla="*/ 1023782 w 1852046"/>
                <a:gd name="connsiteY797" fmla="*/ 8841 h 388563"/>
                <a:gd name="connsiteX798" fmla="*/ 1025121 w 1852046"/>
                <a:gd name="connsiteY798" fmla="*/ 4642 h 388563"/>
                <a:gd name="connsiteX799" fmla="*/ 1026460 w 1852046"/>
                <a:gd name="connsiteY799" fmla="*/ 1547 h 388563"/>
                <a:gd name="connsiteX800" fmla="*/ 1027799 w 1852046"/>
                <a:gd name="connsiteY800" fmla="*/ 0 h 388563"/>
                <a:gd name="connsiteX801" fmla="*/ 1028915 w 1852046"/>
                <a:gd name="connsiteY801" fmla="*/ 442 h 388563"/>
                <a:gd name="connsiteX802" fmla="*/ 1030254 w 1852046"/>
                <a:gd name="connsiteY802" fmla="*/ 2873 h 388563"/>
                <a:gd name="connsiteX803" fmla="*/ 1031593 w 1852046"/>
                <a:gd name="connsiteY803" fmla="*/ 5305 h 388563"/>
                <a:gd name="connsiteX804" fmla="*/ 1032932 w 1852046"/>
                <a:gd name="connsiteY804" fmla="*/ 7736 h 388563"/>
                <a:gd name="connsiteX805" fmla="*/ 1034272 w 1852046"/>
                <a:gd name="connsiteY805" fmla="*/ 11051 h 388563"/>
                <a:gd name="connsiteX806" fmla="*/ 1035388 w 1852046"/>
                <a:gd name="connsiteY806" fmla="*/ 15030 h 388563"/>
                <a:gd name="connsiteX807" fmla="*/ 1036727 w 1852046"/>
                <a:gd name="connsiteY807" fmla="*/ 19671 h 388563"/>
                <a:gd name="connsiteX808" fmla="*/ 1038066 w 1852046"/>
                <a:gd name="connsiteY808" fmla="*/ 24534 h 388563"/>
                <a:gd name="connsiteX809" fmla="*/ 1039405 w 1852046"/>
                <a:gd name="connsiteY809" fmla="*/ 30723 h 388563"/>
                <a:gd name="connsiteX810" fmla="*/ 1040521 w 1852046"/>
                <a:gd name="connsiteY810" fmla="*/ 39122 h 388563"/>
                <a:gd name="connsiteX811" fmla="*/ 1041860 w 1852046"/>
                <a:gd name="connsiteY811" fmla="*/ 50173 h 388563"/>
                <a:gd name="connsiteX812" fmla="*/ 1043199 w 1852046"/>
                <a:gd name="connsiteY812" fmla="*/ 62550 h 388563"/>
                <a:gd name="connsiteX813" fmla="*/ 1044538 w 1852046"/>
                <a:gd name="connsiteY813" fmla="*/ 73381 h 388563"/>
                <a:gd name="connsiteX814" fmla="*/ 1045654 w 1852046"/>
                <a:gd name="connsiteY814" fmla="*/ 81337 h 388563"/>
                <a:gd name="connsiteX815" fmla="*/ 1046994 w 1852046"/>
                <a:gd name="connsiteY815" fmla="*/ 87084 h 388563"/>
                <a:gd name="connsiteX816" fmla="*/ 1048333 w 1852046"/>
                <a:gd name="connsiteY816" fmla="*/ 91063 h 388563"/>
                <a:gd name="connsiteX817" fmla="*/ 1049672 w 1852046"/>
                <a:gd name="connsiteY817" fmla="*/ 92831 h 388563"/>
                <a:gd name="connsiteX818" fmla="*/ 1050788 w 1852046"/>
                <a:gd name="connsiteY818" fmla="*/ 92831 h 388563"/>
                <a:gd name="connsiteX819" fmla="*/ 1052127 w 1852046"/>
                <a:gd name="connsiteY819" fmla="*/ 92610 h 388563"/>
                <a:gd name="connsiteX820" fmla="*/ 1053466 w 1852046"/>
                <a:gd name="connsiteY820" fmla="*/ 92831 h 388563"/>
                <a:gd name="connsiteX821" fmla="*/ 1054805 w 1852046"/>
                <a:gd name="connsiteY821" fmla="*/ 92831 h 388563"/>
                <a:gd name="connsiteX822" fmla="*/ 1055921 w 1852046"/>
                <a:gd name="connsiteY822" fmla="*/ 93273 h 388563"/>
                <a:gd name="connsiteX823" fmla="*/ 1057260 w 1852046"/>
                <a:gd name="connsiteY823" fmla="*/ 93715 h 388563"/>
                <a:gd name="connsiteX824" fmla="*/ 1058600 w 1852046"/>
                <a:gd name="connsiteY824" fmla="*/ 95483 h 388563"/>
                <a:gd name="connsiteX825" fmla="*/ 1059939 w 1852046"/>
                <a:gd name="connsiteY825" fmla="*/ 98356 h 388563"/>
                <a:gd name="connsiteX826" fmla="*/ 1061278 w 1852046"/>
                <a:gd name="connsiteY826" fmla="*/ 100567 h 388563"/>
                <a:gd name="connsiteX827" fmla="*/ 1062394 w 1852046"/>
                <a:gd name="connsiteY827" fmla="*/ 102114 h 388563"/>
                <a:gd name="connsiteX828" fmla="*/ 1063733 w 1852046"/>
                <a:gd name="connsiteY828" fmla="*/ 102998 h 388563"/>
                <a:gd name="connsiteX829" fmla="*/ 1065072 w 1852046"/>
                <a:gd name="connsiteY829" fmla="*/ 103882 h 388563"/>
                <a:gd name="connsiteX830" fmla="*/ 1066411 w 1852046"/>
                <a:gd name="connsiteY830" fmla="*/ 105208 h 388563"/>
                <a:gd name="connsiteX831" fmla="*/ 1067527 w 1852046"/>
                <a:gd name="connsiteY831" fmla="*/ 106976 h 388563"/>
                <a:gd name="connsiteX832" fmla="*/ 1068866 w 1852046"/>
                <a:gd name="connsiteY832" fmla="*/ 108303 h 388563"/>
                <a:gd name="connsiteX833" fmla="*/ 1070206 w 1852046"/>
                <a:gd name="connsiteY833" fmla="*/ 108524 h 388563"/>
                <a:gd name="connsiteX834" fmla="*/ 1071545 w 1852046"/>
                <a:gd name="connsiteY834" fmla="*/ 108524 h 388563"/>
                <a:gd name="connsiteX835" fmla="*/ 1072661 w 1852046"/>
                <a:gd name="connsiteY835" fmla="*/ 110734 h 388563"/>
                <a:gd name="connsiteX836" fmla="*/ 1074000 w 1852046"/>
                <a:gd name="connsiteY836" fmla="*/ 113607 h 388563"/>
                <a:gd name="connsiteX837" fmla="*/ 1075339 w 1852046"/>
                <a:gd name="connsiteY837" fmla="*/ 116481 h 388563"/>
                <a:gd name="connsiteX838" fmla="*/ 1076678 w 1852046"/>
                <a:gd name="connsiteY838" fmla="*/ 119133 h 388563"/>
                <a:gd name="connsiteX839" fmla="*/ 1077794 w 1852046"/>
                <a:gd name="connsiteY839" fmla="*/ 121785 h 388563"/>
                <a:gd name="connsiteX840" fmla="*/ 1079133 w 1852046"/>
                <a:gd name="connsiteY840" fmla="*/ 125543 h 388563"/>
                <a:gd name="connsiteX841" fmla="*/ 1080472 w 1852046"/>
                <a:gd name="connsiteY841" fmla="*/ 131068 h 388563"/>
                <a:gd name="connsiteX842" fmla="*/ 1081812 w 1852046"/>
                <a:gd name="connsiteY842" fmla="*/ 137257 h 388563"/>
                <a:gd name="connsiteX843" fmla="*/ 1082928 w 1852046"/>
                <a:gd name="connsiteY843" fmla="*/ 144993 h 388563"/>
                <a:gd name="connsiteX844" fmla="*/ 1084267 w 1852046"/>
                <a:gd name="connsiteY844" fmla="*/ 154497 h 388563"/>
                <a:gd name="connsiteX845" fmla="*/ 1085606 w 1852046"/>
                <a:gd name="connsiteY845" fmla="*/ 163117 h 388563"/>
                <a:gd name="connsiteX846" fmla="*/ 1086945 w 1852046"/>
                <a:gd name="connsiteY846" fmla="*/ 169969 h 388563"/>
                <a:gd name="connsiteX847" fmla="*/ 1088284 w 1852046"/>
                <a:gd name="connsiteY847" fmla="*/ 174831 h 388563"/>
                <a:gd name="connsiteX848" fmla="*/ 1089400 w 1852046"/>
                <a:gd name="connsiteY848" fmla="*/ 177926 h 388563"/>
                <a:gd name="connsiteX849" fmla="*/ 1090739 w 1852046"/>
                <a:gd name="connsiteY849" fmla="*/ 180357 h 388563"/>
                <a:gd name="connsiteX850" fmla="*/ 1092078 w 1852046"/>
                <a:gd name="connsiteY850" fmla="*/ 181683 h 388563"/>
                <a:gd name="connsiteX851" fmla="*/ 1093418 w 1852046"/>
                <a:gd name="connsiteY851" fmla="*/ 183230 h 388563"/>
                <a:gd name="connsiteX852" fmla="*/ 1094534 w 1852046"/>
                <a:gd name="connsiteY852" fmla="*/ 185662 h 388563"/>
                <a:gd name="connsiteX853" fmla="*/ 1095873 w 1852046"/>
                <a:gd name="connsiteY853" fmla="*/ 187872 h 388563"/>
                <a:gd name="connsiteX854" fmla="*/ 1097212 w 1852046"/>
                <a:gd name="connsiteY854" fmla="*/ 189640 h 388563"/>
                <a:gd name="connsiteX855" fmla="*/ 1098551 w 1852046"/>
                <a:gd name="connsiteY855" fmla="*/ 189640 h 388563"/>
                <a:gd name="connsiteX856" fmla="*/ 1099667 w 1852046"/>
                <a:gd name="connsiteY856" fmla="*/ 187209 h 388563"/>
                <a:gd name="connsiteX857" fmla="*/ 1101006 w 1852046"/>
                <a:gd name="connsiteY857" fmla="*/ 182788 h 388563"/>
                <a:gd name="connsiteX858" fmla="*/ 1102345 w 1852046"/>
                <a:gd name="connsiteY858" fmla="*/ 174831 h 388563"/>
                <a:gd name="connsiteX859" fmla="*/ 1103684 w 1852046"/>
                <a:gd name="connsiteY859" fmla="*/ 163559 h 388563"/>
                <a:gd name="connsiteX860" fmla="*/ 1104800 w 1852046"/>
                <a:gd name="connsiteY860" fmla="*/ 149634 h 388563"/>
                <a:gd name="connsiteX861" fmla="*/ 1106139 w 1852046"/>
                <a:gd name="connsiteY861" fmla="*/ 133942 h 388563"/>
                <a:gd name="connsiteX862" fmla="*/ 1107479 w 1852046"/>
                <a:gd name="connsiteY862" fmla="*/ 118691 h 388563"/>
                <a:gd name="connsiteX863" fmla="*/ 1108818 w 1852046"/>
                <a:gd name="connsiteY863" fmla="*/ 106092 h 388563"/>
                <a:gd name="connsiteX864" fmla="*/ 1109934 w 1852046"/>
                <a:gd name="connsiteY864" fmla="*/ 93936 h 388563"/>
                <a:gd name="connsiteX865" fmla="*/ 1111273 w 1852046"/>
                <a:gd name="connsiteY865" fmla="*/ 83548 h 388563"/>
                <a:gd name="connsiteX866" fmla="*/ 1112612 w 1852046"/>
                <a:gd name="connsiteY866" fmla="*/ 78685 h 388563"/>
                <a:gd name="connsiteX867" fmla="*/ 1113951 w 1852046"/>
                <a:gd name="connsiteY867" fmla="*/ 76475 h 388563"/>
                <a:gd name="connsiteX868" fmla="*/ 1115067 w 1852046"/>
                <a:gd name="connsiteY868" fmla="*/ 76475 h 388563"/>
                <a:gd name="connsiteX869" fmla="*/ 1116406 w 1852046"/>
                <a:gd name="connsiteY869" fmla="*/ 78685 h 388563"/>
                <a:gd name="connsiteX870" fmla="*/ 1117745 w 1852046"/>
                <a:gd name="connsiteY870" fmla="*/ 82885 h 388563"/>
                <a:gd name="connsiteX871" fmla="*/ 1119085 w 1852046"/>
                <a:gd name="connsiteY871" fmla="*/ 89958 h 388563"/>
                <a:gd name="connsiteX872" fmla="*/ 1120424 w 1852046"/>
                <a:gd name="connsiteY872" fmla="*/ 99462 h 388563"/>
                <a:gd name="connsiteX873" fmla="*/ 1121540 w 1852046"/>
                <a:gd name="connsiteY873" fmla="*/ 109629 h 388563"/>
                <a:gd name="connsiteX874" fmla="*/ 1122879 w 1852046"/>
                <a:gd name="connsiteY874" fmla="*/ 120459 h 388563"/>
                <a:gd name="connsiteX875" fmla="*/ 1124218 w 1852046"/>
                <a:gd name="connsiteY875" fmla="*/ 130184 h 388563"/>
                <a:gd name="connsiteX876" fmla="*/ 1125557 w 1852046"/>
                <a:gd name="connsiteY876" fmla="*/ 137478 h 388563"/>
                <a:gd name="connsiteX877" fmla="*/ 1126673 w 1852046"/>
                <a:gd name="connsiteY877" fmla="*/ 142783 h 388563"/>
                <a:gd name="connsiteX878" fmla="*/ 1128012 w 1852046"/>
                <a:gd name="connsiteY878" fmla="*/ 147866 h 388563"/>
                <a:gd name="connsiteX879" fmla="*/ 1129351 w 1852046"/>
                <a:gd name="connsiteY879" fmla="*/ 150961 h 388563"/>
                <a:gd name="connsiteX880" fmla="*/ 1130691 w 1852046"/>
                <a:gd name="connsiteY880" fmla="*/ 154055 h 388563"/>
                <a:gd name="connsiteX881" fmla="*/ 1131807 w 1852046"/>
                <a:gd name="connsiteY881" fmla="*/ 158697 h 388563"/>
                <a:gd name="connsiteX882" fmla="*/ 1133146 w 1852046"/>
                <a:gd name="connsiteY882" fmla="*/ 163117 h 388563"/>
                <a:gd name="connsiteX883" fmla="*/ 1134485 w 1852046"/>
                <a:gd name="connsiteY883" fmla="*/ 164001 h 388563"/>
                <a:gd name="connsiteX884" fmla="*/ 1135824 w 1852046"/>
                <a:gd name="connsiteY884" fmla="*/ 162675 h 388563"/>
                <a:gd name="connsiteX885" fmla="*/ 1136940 w 1852046"/>
                <a:gd name="connsiteY885" fmla="*/ 160244 h 388563"/>
                <a:gd name="connsiteX886" fmla="*/ 1138279 w 1852046"/>
                <a:gd name="connsiteY886" fmla="*/ 157370 h 388563"/>
                <a:gd name="connsiteX887" fmla="*/ 1139618 w 1852046"/>
                <a:gd name="connsiteY887" fmla="*/ 155160 h 388563"/>
                <a:gd name="connsiteX888" fmla="*/ 1140957 w 1852046"/>
                <a:gd name="connsiteY888" fmla="*/ 152287 h 388563"/>
                <a:gd name="connsiteX889" fmla="*/ 1142073 w 1852046"/>
                <a:gd name="connsiteY889" fmla="*/ 148750 h 388563"/>
                <a:gd name="connsiteX890" fmla="*/ 1143413 w 1852046"/>
                <a:gd name="connsiteY890" fmla="*/ 145656 h 388563"/>
                <a:gd name="connsiteX891" fmla="*/ 1144752 w 1852046"/>
                <a:gd name="connsiteY891" fmla="*/ 144109 h 388563"/>
                <a:gd name="connsiteX892" fmla="*/ 1146091 w 1852046"/>
                <a:gd name="connsiteY892" fmla="*/ 144772 h 388563"/>
                <a:gd name="connsiteX893" fmla="*/ 1147430 w 1852046"/>
                <a:gd name="connsiteY893" fmla="*/ 146319 h 388563"/>
                <a:gd name="connsiteX894" fmla="*/ 1148546 w 1852046"/>
                <a:gd name="connsiteY894" fmla="*/ 147203 h 388563"/>
                <a:gd name="connsiteX895" fmla="*/ 1149885 w 1852046"/>
                <a:gd name="connsiteY895" fmla="*/ 147645 h 388563"/>
                <a:gd name="connsiteX896" fmla="*/ 1151224 w 1852046"/>
                <a:gd name="connsiteY896" fmla="*/ 148308 h 388563"/>
                <a:gd name="connsiteX897" fmla="*/ 1152563 w 1852046"/>
                <a:gd name="connsiteY897" fmla="*/ 148750 h 388563"/>
                <a:gd name="connsiteX898" fmla="*/ 1153679 w 1852046"/>
                <a:gd name="connsiteY898" fmla="*/ 148750 h 388563"/>
                <a:gd name="connsiteX899" fmla="*/ 1155019 w 1852046"/>
                <a:gd name="connsiteY899" fmla="*/ 148971 h 388563"/>
                <a:gd name="connsiteX900" fmla="*/ 1156358 w 1852046"/>
                <a:gd name="connsiteY900" fmla="*/ 150740 h 388563"/>
                <a:gd name="connsiteX901" fmla="*/ 1157697 w 1852046"/>
                <a:gd name="connsiteY901" fmla="*/ 154276 h 388563"/>
                <a:gd name="connsiteX902" fmla="*/ 1158813 w 1852046"/>
                <a:gd name="connsiteY902" fmla="*/ 156707 h 388563"/>
                <a:gd name="connsiteX903" fmla="*/ 1160152 w 1852046"/>
                <a:gd name="connsiteY903" fmla="*/ 158254 h 388563"/>
                <a:gd name="connsiteX904" fmla="*/ 1161491 w 1852046"/>
                <a:gd name="connsiteY904" fmla="*/ 160686 h 388563"/>
                <a:gd name="connsiteX905" fmla="*/ 1162830 w 1852046"/>
                <a:gd name="connsiteY905" fmla="*/ 164664 h 388563"/>
                <a:gd name="connsiteX906" fmla="*/ 1163946 w 1852046"/>
                <a:gd name="connsiteY906" fmla="*/ 168864 h 388563"/>
                <a:gd name="connsiteX907" fmla="*/ 1165285 w 1852046"/>
                <a:gd name="connsiteY907" fmla="*/ 173505 h 388563"/>
                <a:gd name="connsiteX908" fmla="*/ 1166625 w 1852046"/>
                <a:gd name="connsiteY908" fmla="*/ 178810 h 388563"/>
                <a:gd name="connsiteX909" fmla="*/ 1167964 w 1852046"/>
                <a:gd name="connsiteY909" fmla="*/ 183451 h 388563"/>
                <a:gd name="connsiteX910" fmla="*/ 1169080 w 1852046"/>
                <a:gd name="connsiteY910" fmla="*/ 186988 h 388563"/>
                <a:gd name="connsiteX911" fmla="*/ 1170419 w 1852046"/>
                <a:gd name="connsiteY911" fmla="*/ 189198 h 388563"/>
                <a:gd name="connsiteX912" fmla="*/ 1171758 w 1852046"/>
                <a:gd name="connsiteY912" fmla="*/ 191408 h 388563"/>
                <a:gd name="connsiteX913" fmla="*/ 1173097 w 1852046"/>
                <a:gd name="connsiteY913" fmla="*/ 194724 h 388563"/>
                <a:gd name="connsiteX914" fmla="*/ 1174436 w 1852046"/>
                <a:gd name="connsiteY914" fmla="*/ 198702 h 388563"/>
                <a:gd name="connsiteX915" fmla="*/ 1175552 w 1852046"/>
                <a:gd name="connsiteY915" fmla="*/ 202460 h 388563"/>
                <a:gd name="connsiteX916" fmla="*/ 1176891 w 1852046"/>
                <a:gd name="connsiteY916" fmla="*/ 204670 h 388563"/>
                <a:gd name="connsiteX917" fmla="*/ 1178231 w 1852046"/>
                <a:gd name="connsiteY917" fmla="*/ 206217 h 388563"/>
                <a:gd name="connsiteX918" fmla="*/ 1179570 w 1852046"/>
                <a:gd name="connsiteY918" fmla="*/ 207985 h 388563"/>
                <a:gd name="connsiteX919" fmla="*/ 1180686 w 1852046"/>
                <a:gd name="connsiteY919" fmla="*/ 209311 h 388563"/>
                <a:gd name="connsiteX920" fmla="*/ 1182025 w 1852046"/>
                <a:gd name="connsiteY920" fmla="*/ 210196 h 388563"/>
                <a:gd name="connsiteX921" fmla="*/ 1183364 w 1852046"/>
                <a:gd name="connsiteY921" fmla="*/ 212185 h 388563"/>
                <a:gd name="connsiteX922" fmla="*/ 1184703 w 1852046"/>
                <a:gd name="connsiteY922" fmla="*/ 215279 h 388563"/>
                <a:gd name="connsiteX923" fmla="*/ 1185819 w 1852046"/>
                <a:gd name="connsiteY923" fmla="*/ 218816 h 388563"/>
                <a:gd name="connsiteX924" fmla="*/ 1187158 w 1852046"/>
                <a:gd name="connsiteY924" fmla="*/ 222352 h 388563"/>
                <a:gd name="connsiteX925" fmla="*/ 1188497 w 1852046"/>
                <a:gd name="connsiteY925" fmla="*/ 225667 h 388563"/>
                <a:gd name="connsiteX926" fmla="*/ 1189836 w 1852046"/>
                <a:gd name="connsiteY926" fmla="*/ 229204 h 388563"/>
                <a:gd name="connsiteX927" fmla="*/ 1190952 w 1852046"/>
                <a:gd name="connsiteY927" fmla="*/ 233182 h 388563"/>
                <a:gd name="connsiteX928" fmla="*/ 1192292 w 1852046"/>
                <a:gd name="connsiteY928" fmla="*/ 236498 h 388563"/>
                <a:gd name="connsiteX929" fmla="*/ 1193631 w 1852046"/>
                <a:gd name="connsiteY929" fmla="*/ 238266 h 388563"/>
                <a:gd name="connsiteX930" fmla="*/ 1194970 w 1852046"/>
                <a:gd name="connsiteY930" fmla="*/ 238929 h 388563"/>
                <a:gd name="connsiteX931" fmla="*/ 1196086 w 1852046"/>
                <a:gd name="connsiteY931" fmla="*/ 239592 h 388563"/>
                <a:gd name="connsiteX932" fmla="*/ 1197425 w 1852046"/>
                <a:gd name="connsiteY932" fmla="*/ 240918 h 388563"/>
                <a:gd name="connsiteX933" fmla="*/ 1198764 w 1852046"/>
                <a:gd name="connsiteY933" fmla="*/ 241581 h 388563"/>
                <a:gd name="connsiteX934" fmla="*/ 1200103 w 1852046"/>
                <a:gd name="connsiteY934" fmla="*/ 242907 h 388563"/>
                <a:gd name="connsiteX935" fmla="*/ 1201219 w 1852046"/>
                <a:gd name="connsiteY935" fmla="*/ 246223 h 388563"/>
                <a:gd name="connsiteX936" fmla="*/ 1202558 w 1852046"/>
                <a:gd name="connsiteY936" fmla="*/ 249759 h 388563"/>
                <a:gd name="connsiteX937" fmla="*/ 1203898 w 1852046"/>
                <a:gd name="connsiteY937" fmla="*/ 251527 h 388563"/>
                <a:gd name="connsiteX938" fmla="*/ 1205237 w 1852046"/>
                <a:gd name="connsiteY938" fmla="*/ 251969 h 388563"/>
                <a:gd name="connsiteX939" fmla="*/ 1206576 w 1852046"/>
                <a:gd name="connsiteY939" fmla="*/ 251969 h 388563"/>
                <a:gd name="connsiteX940" fmla="*/ 1207692 w 1852046"/>
                <a:gd name="connsiteY940" fmla="*/ 251085 h 388563"/>
                <a:gd name="connsiteX941" fmla="*/ 1209031 w 1852046"/>
                <a:gd name="connsiteY941" fmla="*/ 247991 h 388563"/>
                <a:gd name="connsiteX942" fmla="*/ 1210370 w 1852046"/>
                <a:gd name="connsiteY942" fmla="*/ 245560 h 388563"/>
                <a:gd name="connsiteX943" fmla="*/ 1211709 w 1852046"/>
                <a:gd name="connsiteY943" fmla="*/ 244676 h 388563"/>
                <a:gd name="connsiteX944" fmla="*/ 1212825 w 1852046"/>
                <a:gd name="connsiteY944" fmla="*/ 245339 h 388563"/>
                <a:gd name="connsiteX945" fmla="*/ 1214164 w 1852046"/>
                <a:gd name="connsiteY945" fmla="*/ 247549 h 388563"/>
                <a:gd name="connsiteX946" fmla="*/ 1215504 w 1852046"/>
                <a:gd name="connsiteY946" fmla="*/ 251527 h 388563"/>
                <a:gd name="connsiteX947" fmla="*/ 1216843 w 1852046"/>
                <a:gd name="connsiteY947" fmla="*/ 256832 h 388563"/>
                <a:gd name="connsiteX948" fmla="*/ 1217959 w 1852046"/>
                <a:gd name="connsiteY948" fmla="*/ 263021 h 388563"/>
                <a:gd name="connsiteX949" fmla="*/ 1219298 w 1852046"/>
                <a:gd name="connsiteY949" fmla="*/ 269209 h 388563"/>
                <a:gd name="connsiteX950" fmla="*/ 1220637 w 1852046"/>
                <a:gd name="connsiteY950" fmla="*/ 273630 h 388563"/>
                <a:gd name="connsiteX951" fmla="*/ 1221976 w 1852046"/>
                <a:gd name="connsiteY951" fmla="*/ 276282 h 388563"/>
                <a:gd name="connsiteX952" fmla="*/ 1223092 w 1852046"/>
                <a:gd name="connsiteY952" fmla="*/ 278493 h 388563"/>
                <a:gd name="connsiteX953" fmla="*/ 1224431 w 1852046"/>
                <a:gd name="connsiteY953" fmla="*/ 280703 h 388563"/>
                <a:gd name="connsiteX954" fmla="*/ 1225770 w 1852046"/>
                <a:gd name="connsiteY954" fmla="*/ 282471 h 388563"/>
                <a:gd name="connsiteX955" fmla="*/ 1227110 w 1852046"/>
                <a:gd name="connsiteY955" fmla="*/ 283355 h 388563"/>
                <a:gd name="connsiteX956" fmla="*/ 1228226 w 1852046"/>
                <a:gd name="connsiteY956" fmla="*/ 281587 h 388563"/>
                <a:gd name="connsiteX957" fmla="*/ 1229565 w 1852046"/>
                <a:gd name="connsiteY957" fmla="*/ 277166 h 388563"/>
                <a:gd name="connsiteX958" fmla="*/ 1230904 w 1852046"/>
                <a:gd name="connsiteY958" fmla="*/ 271199 h 388563"/>
                <a:gd name="connsiteX959" fmla="*/ 1232243 w 1852046"/>
                <a:gd name="connsiteY959" fmla="*/ 265894 h 388563"/>
                <a:gd name="connsiteX960" fmla="*/ 1233582 w 1852046"/>
                <a:gd name="connsiteY960" fmla="*/ 260589 h 388563"/>
                <a:gd name="connsiteX961" fmla="*/ 1234698 w 1852046"/>
                <a:gd name="connsiteY961" fmla="*/ 255285 h 388563"/>
                <a:gd name="connsiteX962" fmla="*/ 1236037 w 1852046"/>
                <a:gd name="connsiteY962" fmla="*/ 248433 h 388563"/>
                <a:gd name="connsiteX963" fmla="*/ 1237376 w 1852046"/>
                <a:gd name="connsiteY963" fmla="*/ 242465 h 388563"/>
                <a:gd name="connsiteX964" fmla="*/ 1238716 w 1852046"/>
                <a:gd name="connsiteY964" fmla="*/ 237603 h 388563"/>
                <a:gd name="connsiteX965" fmla="*/ 1239831 w 1852046"/>
                <a:gd name="connsiteY965" fmla="*/ 233403 h 388563"/>
                <a:gd name="connsiteX966" fmla="*/ 1241171 w 1852046"/>
                <a:gd name="connsiteY966" fmla="*/ 228541 h 388563"/>
                <a:gd name="connsiteX967" fmla="*/ 1242510 w 1852046"/>
                <a:gd name="connsiteY967" fmla="*/ 224341 h 388563"/>
                <a:gd name="connsiteX968" fmla="*/ 1243849 w 1852046"/>
                <a:gd name="connsiteY968" fmla="*/ 221468 h 388563"/>
                <a:gd name="connsiteX969" fmla="*/ 1244965 w 1852046"/>
                <a:gd name="connsiteY969" fmla="*/ 220584 h 388563"/>
                <a:gd name="connsiteX970" fmla="*/ 1246304 w 1852046"/>
                <a:gd name="connsiteY970" fmla="*/ 220584 h 388563"/>
                <a:gd name="connsiteX971" fmla="*/ 1247643 w 1852046"/>
                <a:gd name="connsiteY971" fmla="*/ 220584 h 388563"/>
                <a:gd name="connsiteX972" fmla="*/ 1248982 w 1852046"/>
                <a:gd name="connsiteY972" fmla="*/ 220142 h 388563"/>
                <a:gd name="connsiteX973" fmla="*/ 1250098 w 1852046"/>
                <a:gd name="connsiteY973" fmla="*/ 219700 h 388563"/>
                <a:gd name="connsiteX974" fmla="*/ 1251437 w 1852046"/>
                <a:gd name="connsiteY974" fmla="*/ 218816 h 388563"/>
                <a:gd name="connsiteX975" fmla="*/ 1252777 w 1852046"/>
                <a:gd name="connsiteY975" fmla="*/ 217489 h 388563"/>
                <a:gd name="connsiteX976" fmla="*/ 1254116 w 1852046"/>
                <a:gd name="connsiteY976" fmla="*/ 216163 h 388563"/>
                <a:gd name="connsiteX977" fmla="*/ 1255232 w 1852046"/>
                <a:gd name="connsiteY977" fmla="*/ 214837 h 388563"/>
                <a:gd name="connsiteX978" fmla="*/ 1256571 w 1852046"/>
                <a:gd name="connsiteY978" fmla="*/ 211743 h 388563"/>
                <a:gd name="connsiteX979" fmla="*/ 1257910 w 1852046"/>
                <a:gd name="connsiteY979" fmla="*/ 207985 h 388563"/>
                <a:gd name="connsiteX980" fmla="*/ 1259249 w 1852046"/>
                <a:gd name="connsiteY980" fmla="*/ 204670 h 388563"/>
                <a:gd name="connsiteX981" fmla="*/ 1260588 w 1852046"/>
                <a:gd name="connsiteY981" fmla="*/ 202460 h 388563"/>
                <a:gd name="connsiteX982" fmla="*/ 1261704 w 1852046"/>
                <a:gd name="connsiteY982" fmla="*/ 200912 h 388563"/>
                <a:gd name="connsiteX983" fmla="*/ 1263043 w 1852046"/>
                <a:gd name="connsiteY983" fmla="*/ 198923 h 388563"/>
                <a:gd name="connsiteX984" fmla="*/ 1264383 w 1852046"/>
                <a:gd name="connsiteY984" fmla="*/ 196492 h 388563"/>
                <a:gd name="connsiteX985" fmla="*/ 1265722 w 1852046"/>
                <a:gd name="connsiteY985" fmla="*/ 194503 h 388563"/>
                <a:gd name="connsiteX986" fmla="*/ 1266838 w 1852046"/>
                <a:gd name="connsiteY986" fmla="*/ 193177 h 388563"/>
                <a:gd name="connsiteX987" fmla="*/ 1268177 w 1852046"/>
                <a:gd name="connsiteY987" fmla="*/ 191629 h 388563"/>
                <a:gd name="connsiteX988" fmla="*/ 1269516 w 1852046"/>
                <a:gd name="connsiteY988" fmla="*/ 190966 h 388563"/>
                <a:gd name="connsiteX989" fmla="*/ 1270855 w 1852046"/>
                <a:gd name="connsiteY989" fmla="*/ 189861 h 388563"/>
                <a:gd name="connsiteX990" fmla="*/ 1271971 w 1852046"/>
                <a:gd name="connsiteY990" fmla="*/ 187651 h 388563"/>
                <a:gd name="connsiteX991" fmla="*/ 1273310 w 1852046"/>
                <a:gd name="connsiteY991" fmla="*/ 184115 h 388563"/>
                <a:gd name="connsiteX992" fmla="*/ 1274649 w 1852046"/>
                <a:gd name="connsiteY992" fmla="*/ 180136 h 388563"/>
                <a:gd name="connsiteX993" fmla="*/ 1275989 w 1852046"/>
                <a:gd name="connsiteY993" fmla="*/ 176379 h 388563"/>
                <a:gd name="connsiteX994" fmla="*/ 1277105 w 1852046"/>
                <a:gd name="connsiteY994" fmla="*/ 174389 h 388563"/>
                <a:gd name="connsiteX995" fmla="*/ 1278444 w 1852046"/>
                <a:gd name="connsiteY995" fmla="*/ 174389 h 388563"/>
                <a:gd name="connsiteX996" fmla="*/ 1279783 w 1852046"/>
                <a:gd name="connsiteY996" fmla="*/ 176158 h 388563"/>
                <a:gd name="connsiteX997" fmla="*/ 1281122 w 1852046"/>
                <a:gd name="connsiteY997" fmla="*/ 178147 h 388563"/>
                <a:gd name="connsiteX998" fmla="*/ 1282238 w 1852046"/>
                <a:gd name="connsiteY998" fmla="*/ 179252 h 388563"/>
                <a:gd name="connsiteX999" fmla="*/ 1283577 w 1852046"/>
                <a:gd name="connsiteY999" fmla="*/ 179473 h 388563"/>
                <a:gd name="connsiteX1000" fmla="*/ 1284916 w 1852046"/>
                <a:gd name="connsiteY1000" fmla="*/ 178589 h 388563"/>
                <a:gd name="connsiteX1001" fmla="*/ 1286255 w 1852046"/>
                <a:gd name="connsiteY1001" fmla="*/ 178147 h 388563"/>
                <a:gd name="connsiteX1002" fmla="*/ 1287595 w 1852046"/>
                <a:gd name="connsiteY1002" fmla="*/ 179031 h 388563"/>
                <a:gd name="connsiteX1003" fmla="*/ 1288711 w 1852046"/>
                <a:gd name="connsiteY1003" fmla="*/ 182346 h 388563"/>
                <a:gd name="connsiteX1004" fmla="*/ 1290050 w 1852046"/>
                <a:gd name="connsiteY1004" fmla="*/ 188756 h 388563"/>
                <a:gd name="connsiteX1005" fmla="*/ 1291389 w 1852046"/>
                <a:gd name="connsiteY1005" fmla="*/ 198039 h 388563"/>
                <a:gd name="connsiteX1006" fmla="*/ 1292728 w 1852046"/>
                <a:gd name="connsiteY1006" fmla="*/ 207101 h 388563"/>
                <a:gd name="connsiteX1007" fmla="*/ 1293844 w 1852046"/>
                <a:gd name="connsiteY1007" fmla="*/ 215279 h 388563"/>
                <a:gd name="connsiteX1008" fmla="*/ 1295183 w 1852046"/>
                <a:gd name="connsiteY1008" fmla="*/ 222573 h 388563"/>
                <a:gd name="connsiteX1009" fmla="*/ 1296522 w 1852046"/>
                <a:gd name="connsiteY1009" fmla="*/ 228983 h 388563"/>
                <a:gd name="connsiteX1010" fmla="*/ 1297861 w 1852046"/>
                <a:gd name="connsiteY1010" fmla="*/ 234066 h 388563"/>
                <a:gd name="connsiteX1011" fmla="*/ 1298977 w 1852046"/>
                <a:gd name="connsiteY1011" fmla="*/ 238266 h 388563"/>
                <a:gd name="connsiteX1012" fmla="*/ 1300317 w 1852046"/>
                <a:gd name="connsiteY1012" fmla="*/ 242907 h 388563"/>
                <a:gd name="connsiteX1013" fmla="*/ 1301656 w 1852046"/>
                <a:gd name="connsiteY1013" fmla="*/ 248212 h 388563"/>
                <a:gd name="connsiteX1014" fmla="*/ 1302995 w 1852046"/>
                <a:gd name="connsiteY1014" fmla="*/ 253296 h 388563"/>
                <a:gd name="connsiteX1015" fmla="*/ 1304111 w 1852046"/>
                <a:gd name="connsiteY1015" fmla="*/ 257716 h 388563"/>
                <a:gd name="connsiteX1016" fmla="*/ 1305450 w 1852046"/>
                <a:gd name="connsiteY1016" fmla="*/ 262137 h 388563"/>
                <a:gd name="connsiteX1017" fmla="*/ 1306789 w 1852046"/>
                <a:gd name="connsiteY1017" fmla="*/ 266999 h 388563"/>
                <a:gd name="connsiteX1018" fmla="*/ 1308128 w 1852046"/>
                <a:gd name="connsiteY1018" fmla="*/ 272083 h 388563"/>
                <a:gd name="connsiteX1019" fmla="*/ 1309244 w 1852046"/>
                <a:gd name="connsiteY1019" fmla="*/ 277608 h 388563"/>
                <a:gd name="connsiteX1020" fmla="*/ 1310583 w 1852046"/>
                <a:gd name="connsiteY1020" fmla="*/ 283355 h 388563"/>
                <a:gd name="connsiteX1021" fmla="*/ 1311922 w 1852046"/>
                <a:gd name="connsiteY1021" fmla="*/ 288218 h 388563"/>
                <a:gd name="connsiteX1022" fmla="*/ 1313262 w 1852046"/>
                <a:gd name="connsiteY1022" fmla="*/ 293301 h 388563"/>
                <a:gd name="connsiteX1023" fmla="*/ 1314378 w 1852046"/>
                <a:gd name="connsiteY1023" fmla="*/ 298164 h 388563"/>
                <a:gd name="connsiteX1024" fmla="*/ 1315717 w 1852046"/>
                <a:gd name="connsiteY1024" fmla="*/ 301479 h 388563"/>
                <a:gd name="connsiteX1025" fmla="*/ 1317056 w 1852046"/>
                <a:gd name="connsiteY1025" fmla="*/ 302805 h 388563"/>
                <a:gd name="connsiteX1026" fmla="*/ 1318395 w 1852046"/>
                <a:gd name="connsiteY1026" fmla="*/ 303468 h 388563"/>
                <a:gd name="connsiteX1027" fmla="*/ 1319734 w 1852046"/>
                <a:gd name="connsiteY1027" fmla="*/ 303910 h 388563"/>
                <a:gd name="connsiteX1028" fmla="*/ 1320850 w 1852046"/>
                <a:gd name="connsiteY1028" fmla="*/ 303026 h 388563"/>
                <a:gd name="connsiteX1029" fmla="*/ 1322189 w 1852046"/>
                <a:gd name="connsiteY1029" fmla="*/ 302363 h 388563"/>
                <a:gd name="connsiteX1030" fmla="*/ 1323528 w 1852046"/>
                <a:gd name="connsiteY1030" fmla="*/ 303468 h 388563"/>
                <a:gd name="connsiteX1031" fmla="*/ 1324868 w 1852046"/>
                <a:gd name="connsiteY1031" fmla="*/ 304353 h 388563"/>
                <a:gd name="connsiteX1032" fmla="*/ 1325984 w 1852046"/>
                <a:gd name="connsiteY1032" fmla="*/ 304795 h 388563"/>
                <a:gd name="connsiteX1033" fmla="*/ 1327323 w 1852046"/>
                <a:gd name="connsiteY1033" fmla="*/ 305458 h 388563"/>
                <a:gd name="connsiteX1034" fmla="*/ 1328662 w 1852046"/>
                <a:gd name="connsiteY1034" fmla="*/ 305679 h 388563"/>
                <a:gd name="connsiteX1035" fmla="*/ 1330001 w 1852046"/>
                <a:gd name="connsiteY1035" fmla="*/ 306121 h 388563"/>
                <a:gd name="connsiteX1036" fmla="*/ 1331117 w 1852046"/>
                <a:gd name="connsiteY1036" fmla="*/ 306784 h 388563"/>
                <a:gd name="connsiteX1037" fmla="*/ 1332456 w 1852046"/>
                <a:gd name="connsiteY1037" fmla="*/ 308110 h 388563"/>
                <a:gd name="connsiteX1038" fmla="*/ 1333795 w 1852046"/>
                <a:gd name="connsiteY1038" fmla="*/ 308552 h 388563"/>
                <a:gd name="connsiteX1039" fmla="*/ 1335134 w 1852046"/>
                <a:gd name="connsiteY1039" fmla="*/ 308994 h 388563"/>
                <a:gd name="connsiteX1040" fmla="*/ 1336250 w 1852046"/>
                <a:gd name="connsiteY1040" fmla="*/ 308773 h 388563"/>
                <a:gd name="connsiteX1041" fmla="*/ 1337590 w 1852046"/>
                <a:gd name="connsiteY1041" fmla="*/ 310320 h 388563"/>
                <a:gd name="connsiteX1042" fmla="*/ 1338929 w 1852046"/>
                <a:gd name="connsiteY1042" fmla="*/ 313857 h 388563"/>
                <a:gd name="connsiteX1043" fmla="*/ 1340268 w 1852046"/>
                <a:gd name="connsiteY1043" fmla="*/ 319603 h 388563"/>
                <a:gd name="connsiteX1044" fmla="*/ 1341384 w 1852046"/>
                <a:gd name="connsiteY1044" fmla="*/ 326455 h 388563"/>
                <a:gd name="connsiteX1045" fmla="*/ 1342723 w 1852046"/>
                <a:gd name="connsiteY1045" fmla="*/ 334191 h 388563"/>
                <a:gd name="connsiteX1046" fmla="*/ 1344062 w 1852046"/>
                <a:gd name="connsiteY1046" fmla="*/ 340601 h 388563"/>
                <a:gd name="connsiteX1047" fmla="*/ 1345401 w 1852046"/>
                <a:gd name="connsiteY1047" fmla="*/ 345463 h 388563"/>
                <a:gd name="connsiteX1048" fmla="*/ 1346740 w 1852046"/>
                <a:gd name="connsiteY1048" fmla="*/ 348779 h 388563"/>
                <a:gd name="connsiteX1049" fmla="*/ 1347856 w 1852046"/>
                <a:gd name="connsiteY1049" fmla="*/ 350105 h 388563"/>
                <a:gd name="connsiteX1050" fmla="*/ 1349196 w 1852046"/>
                <a:gd name="connsiteY1050" fmla="*/ 351210 h 388563"/>
                <a:gd name="connsiteX1051" fmla="*/ 1350535 w 1852046"/>
                <a:gd name="connsiteY1051" fmla="*/ 352315 h 388563"/>
                <a:gd name="connsiteX1052" fmla="*/ 1351874 w 1852046"/>
                <a:gd name="connsiteY1052" fmla="*/ 352978 h 388563"/>
                <a:gd name="connsiteX1053" fmla="*/ 1352990 w 1852046"/>
                <a:gd name="connsiteY1053" fmla="*/ 352094 h 388563"/>
                <a:gd name="connsiteX1054" fmla="*/ 1354329 w 1852046"/>
                <a:gd name="connsiteY1054" fmla="*/ 349000 h 388563"/>
                <a:gd name="connsiteX1055" fmla="*/ 1355668 w 1852046"/>
                <a:gd name="connsiteY1055" fmla="*/ 345242 h 388563"/>
                <a:gd name="connsiteX1056" fmla="*/ 1357007 w 1852046"/>
                <a:gd name="connsiteY1056" fmla="*/ 341264 h 388563"/>
                <a:gd name="connsiteX1057" fmla="*/ 1358123 w 1852046"/>
                <a:gd name="connsiteY1057" fmla="*/ 337285 h 388563"/>
                <a:gd name="connsiteX1058" fmla="*/ 1359462 w 1852046"/>
                <a:gd name="connsiteY1058" fmla="*/ 332865 h 388563"/>
                <a:gd name="connsiteX1059" fmla="*/ 1360802 w 1852046"/>
                <a:gd name="connsiteY1059" fmla="*/ 329550 h 388563"/>
                <a:gd name="connsiteX1060" fmla="*/ 1362141 w 1852046"/>
                <a:gd name="connsiteY1060" fmla="*/ 327118 h 388563"/>
                <a:gd name="connsiteX1061" fmla="*/ 1363257 w 1852046"/>
                <a:gd name="connsiteY1061" fmla="*/ 324687 h 388563"/>
                <a:gd name="connsiteX1062" fmla="*/ 1364596 w 1852046"/>
                <a:gd name="connsiteY1062" fmla="*/ 322919 h 388563"/>
                <a:gd name="connsiteX1063" fmla="*/ 1365935 w 1852046"/>
                <a:gd name="connsiteY1063" fmla="*/ 320929 h 388563"/>
                <a:gd name="connsiteX1064" fmla="*/ 1367274 w 1852046"/>
                <a:gd name="connsiteY1064" fmla="*/ 318940 h 388563"/>
                <a:gd name="connsiteX1065" fmla="*/ 1368390 w 1852046"/>
                <a:gd name="connsiteY1065" fmla="*/ 316288 h 388563"/>
                <a:gd name="connsiteX1066" fmla="*/ 1369729 w 1852046"/>
                <a:gd name="connsiteY1066" fmla="*/ 312531 h 388563"/>
                <a:gd name="connsiteX1067" fmla="*/ 1371068 w 1852046"/>
                <a:gd name="connsiteY1067" fmla="*/ 306784 h 388563"/>
                <a:gd name="connsiteX1068" fmla="*/ 1372408 w 1852046"/>
                <a:gd name="connsiteY1068" fmla="*/ 299269 h 388563"/>
                <a:gd name="connsiteX1069" fmla="*/ 1373747 w 1852046"/>
                <a:gd name="connsiteY1069" fmla="*/ 291091 h 388563"/>
                <a:gd name="connsiteX1070" fmla="*/ 1374863 w 1852046"/>
                <a:gd name="connsiteY1070" fmla="*/ 283576 h 388563"/>
                <a:gd name="connsiteX1071" fmla="*/ 1376202 w 1852046"/>
                <a:gd name="connsiteY1071" fmla="*/ 276945 h 388563"/>
                <a:gd name="connsiteX1072" fmla="*/ 1377541 w 1852046"/>
                <a:gd name="connsiteY1072" fmla="*/ 271199 h 388563"/>
                <a:gd name="connsiteX1073" fmla="*/ 1378880 w 1852046"/>
                <a:gd name="connsiteY1073" fmla="*/ 267883 h 388563"/>
                <a:gd name="connsiteX1074" fmla="*/ 1379996 w 1852046"/>
                <a:gd name="connsiteY1074" fmla="*/ 266999 h 388563"/>
                <a:gd name="connsiteX1075" fmla="*/ 1381335 w 1852046"/>
                <a:gd name="connsiteY1075" fmla="*/ 267883 h 388563"/>
                <a:gd name="connsiteX1076" fmla="*/ 1382674 w 1852046"/>
                <a:gd name="connsiteY1076" fmla="*/ 269651 h 388563"/>
                <a:gd name="connsiteX1077" fmla="*/ 1384013 w 1852046"/>
                <a:gd name="connsiteY1077" fmla="*/ 272304 h 388563"/>
                <a:gd name="connsiteX1078" fmla="*/ 1385129 w 1852046"/>
                <a:gd name="connsiteY1078" fmla="*/ 275619 h 388563"/>
                <a:gd name="connsiteX1079" fmla="*/ 1386469 w 1852046"/>
                <a:gd name="connsiteY1079" fmla="*/ 279377 h 388563"/>
                <a:gd name="connsiteX1080" fmla="*/ 1387808 w 1852046"/>
                <a:gd name="connsiteY1080" fmla="*/ 283134 h 388563"/>
                <a:gd name="connsiteX1081" fmla="*/ 1389147 w 1852046"/>
                <a:gd name="connsiteY1081" fmla="*/ 287997 h 388563"/>
                <a:gd name="connsiteX1082" fmla="*/ 1390263 w 1852046"/>
                <a:gd name="connsiteY1082" fmla="*/ 292196 h 388563"/>
                <a:gd name="connsiteX1083" fmla="*/ 1391602 w 1852046"/>
                <a:gd name="connsiteY1083" fmla="*/ 293743 h 388563"/>
                <a:gd name="connsiteX1084" fmla="*/ 1392941 w 1852046"/>
                <a:gd name="connsiteY1084" fmla="*/ 293522 h 388563"/>
                <a:gd name="connsiteX1085" fmla="*/ 1394280 w 1852046"/>
                <a:gd name="connsiteY1085" fmla="*/ 292859 h 388563"/>
                <a:gd name="connsiteX1086" fmla="*/ 1395396 w 1852046"/>
                <a:gd name="connsiteY1086" fmla="*/ 292638 h 388563"/>
                <a:gd name="connsiteX1087" fmla="*/ 1396736 w 1852046"/>
                <a:gd name="connsiteY1087" fmla="*/ 293080 h 388563"/>
                <a:gd name="connsiteX1088" fmla="*/ 1398075 w 1852046"/>
                <a:gd name="connsiteY1088" fmla="*/ 292859 h 388563"/>
                <a:gd name="connsiteX1089" fmla="*/ 1399414 w 1852046"/>
                <a:gd name="connsiteY1089" fmla="*/ 291975 h 388563"/>
                <a:gd name="connsiteX1090" fmla="*/ 1400530 w 1852046"/>
                <a:gd name="connsiteY1090" fmla="*/ 291312 h 388563"/>
                <a:gd name="connsiteX1091" fmla="*/ 1401869 w 1852046"/>
                <a:gd name="connsiteY1091" fmla="*/ 291312 h 388563"/>
                <a:gd name="connsiteX1092" fmla="*/ 1403208 w 1852046"/>
                <a:gd name="connsiteY1092" fmla="*/ 293743 h 388563"/>
                <a:gd name="connsiteX1093" fmla="*/ 1404547 w 1852046"/>
                <a:gd name="connsiteY1093" fmla="*/ 300374 h 388563"/>
                <a:gd name="connsiteX1094" fmla="*/ 1405886 w 1852046"/>
                <a:gd name="connsiteY1094" fmla="*/ 308110 h 388563"/>
                <a:gd name="connsiteX1095" fmla="*/ 1407002 w 1852046"/>
                <a:gd name="connsiteY1095" fmla="*/ 316730 h 388563"/>
                <a:gd name="connsiteX1096" fmla="*/ 1408341 w 1852046"/>
                <a:gd name="connsiteY1096" fmla="*/ 327339 h 388563"/>
                <a:gd name="connsiteX1097" fmla="*/ 1409681 w 1852046"/>
                <a:gd name="connsiteY1097" fmla="*/ 338169 h 388563"/>
                <a:gd name="connsiteX1098" fmla="*/ 1411020 w 1852046"/>
                <a:gd name="connsiteY1098" fmla="*/ 347453 h 388563"/>
                <a:gd name="connsiteX1099" fmla="*/ 1412136 w 1852046"/>
                <a:gd name="connsiteY1099" fmla="*/ 355631 h 388563"/>
                <a:gd name="connsiteX1100" fmla="*/ 1413475 w 1852046"/>
                <a:gd name="connsiteY1100" fmla="*/ 362261 h 388563"/>
                <a:gd name="connsiteX1101" fmla="*/ 1414814 w 1852046"/>
                <a:gd name="connsiteY1101" fmla="*/ 366903 h 388563"/>
                <a:gd name="connsiteX1102" fmla="*/ 1416153 w 1852046"/>
                <a:gd name="connsiteY1102" fmla="*/ 369997 h 388563"/>
                <a:gd name="connsiteX1103" fmla="*/ 1417269 w 1852046"/>
                <a:gd name="connsiteY1103" fmla="*/ 371323 h 388563"/>
                <a:gd name="connsiteX1104" fmla="*/ 1418608 w 1852046"/>
                <a:gd name="connsiteY1104" fmla="*/ 370218 h 388563"/>
                <a:gd name="connsiteX1105" fmla="*/ 1419948 w 1852046"/>
                <a:gd name="connsiteY1105" fmla="*/ 367124 h 388563"/>
                <a:gd name="connsiteX1106" fmla="*/ 1421287 w 1852046"/>
                <a:gd name="connsiteY1106" fmla="*/ 363808 h 388563"/>
                <a:gd name="connsiteX1107" fmla="*/ 1422402 w 1852046"/>
                <a:gd name="connsiteY1107" fmla="*/ 360493 h 388563"/>
                <a:gd name="connsiteX1108" fmla="*/ 1423742 w 1852046"/>
                <a:gd name="connsiteY1108" fmla="*/ 357178 h 388563"/>
                <a:gd name="connsiteX1109" fmla="*/ 1425081 w 1852046"/>
                <a:gd name="connsiteY1109" fmla="*/ 353420 h 388563"/>
                <a:gd name="connsiteX1110" fmla="*/ 1426420 w 1852046"/>
                <a:gd name="connsiteY1110" fmla="*/ 348558 h 388563"/>
                <a:gd name="connsiteX1111" fmla="*/ 1427536 w 1852046"/>
                <a:gd name="connsiteY1111" fmla="*/ 342148 h 388563"/>
                <a:gd name="connsiteX1112" fmla="*/ 1428875 w 1852046"/>
                <a:gd name="connsiteY1112" fmla="*/ 334191 h 388563"/>
                <a:gd name="connsiteX1113" fmla="*/ 1430214 w 1852046"/>
                <a:gd name="connsiteY1113" fmla="*/ 325350 h 388563"/>
                <a:gd name="connsiteX1114" fmla="*/ 1431553 w 1852046"/>
                <a:gd name="connsiteY1114" fmla="*/ 316288 h 388563"/>
                <a:gd name="connsiteX1115" fmla="*/ 1432893 w 1852046"/>
                <a:gd name="connsiteY1115" fmla="*/ 308552 h 388563"/>
                <a:gd name="connsiteX1116" fmla="*/ 1434009 w 1852046"/>
                <a:gd name="connsiteY1116" fmla="*/ 302363 h 388563"/>
                <a:gd name="connsiteX1117" fmla="*/ 1435348 w 1852046"/>
                <a:gd name="connsiteY1117" fmla="*/ 296838 h 388563"/>
                <a:gd name="connsiteX1118" fmla="*/ 1436687 w 1852046"/>
                <a:gd name="connsiteY1118" fmla="*/ 292196 h 388563"/>
                <a:gd name="connsiteX1119" fmla="*/ 1438026 w 1852046"/>
                <a:gd name="connsiteY1119" fmla="*/ 287555 h 388563"/>
                <a:gd name="connsiteX1120" fmla="*/ 1439142 w 1852046"/>
                <a:gd name="connsiteY1120" fmla="*/ 282471 h 388563"/>
                <a:gd name="connsiteX1121" fmla="*/ 1440481 w 1852046"/>
                <a:gd name="connsiteY1121" fmla="*/ 277608 h 388563"/>
                <a:gd name="connsiteX1122" fmla="*/ 1441820 w 1852046"/>
                <a:gd name="connsiteY1122" fmla="*/ 273188 h 388563"/>
                <a:gd name="connsiteX1123" fmla="*/ 1443159 w 1852046"/>
                <a:gd name="connsiteY1123" fmla="*/ 269209 h 388563"/>
                <a:gd name="connsiteX1124" fmla="*/ 1444275 w 1852046"/>
                <a:gd name="connsiteY1124" fmla="*/ 265894 h 388563"/>
                <a:gd name="connsiteX1125" fmla="*/ 1445614 w 1852046"/>
                <a:gd name="connsiteY1125" fmla="*/ 263021 h 388563"/>
                <a:gd name="connsiteX1126" fmla="*/ 1446954 w 1852046"/>
                <a:gd name="connsiteY1126" fmla="*/ 260810 h 388563"/>
                <a:gd name="connsiteX1127" fmla="*/ 1448293 w 1852046"/>
                <a:gd name="connsiteY1127" fmla="*/ 258379 h 388563"/>
                <a:gd name="connsiteX1128" fmla="*/ 1449409 w 1852046"/>
                <a:gd name="connsiteY1128" fmla="*/ 256169 h 388563"/>
                <a:gd name="connsiteX1129" fmla="*/ 1450748 w 1852046"/>
                <a:gd name="connsiteY1129" fmla="*/ 254180 h 388563"/>
                <a:gd name="connsiteX1130" fmla="*/ 1452087 w 1852046"/>
                <a:gd name="connsiteY1130" fmla="*/ 253296 h 388563"/>
                <a:gd name="connsiteX1131" fmla="*/ 1453426 w 1852046"/>
                <a:gd name="connsiteY1131" fmla="*/ 254180 h 388563"/>
                <a:gd name="connsiteX1132" fmla="*/ 1454542 w 1852046"/>
                <a:gd name="connsiteY1132" fmla="*/ 257274 h 388563"/>
                <a:gd name="connsiteX1133" fmla="*/ 1455881 w 1852046"/>
                <a:gd name="connsiteY1133" fmla="*/ 262579 h 388563"/>
                <a:gd name="connsiteX1134" fmla="*/ 1457221 w 1852046"/>
                <a:gd name="connsiteY1134" fmla="*/ 269651 h 388563"/>
                <a:gd name="connsiteX1135" fmla="*/ 1458560 w 1852046"/>
                <a:gd name="connsiteY1135" fmla="*/ 276945 h 388563"/>
                <a:gd name="connsiteX1136" fmla="*/ 1459899 w 1852046"/>
                <a:gd name="connsiteY1136" fmla="*/ 282913 h 388563"/>
                <a:gd name="connsiteX1137" fmla="*/ 1461015 w 1852046"/>
                <a:gd name="connsiteY1137" fmla="*/ 288218 h 388563"/>
                <a:gd name="connsiteX1138" fmla="*/ 1462354 w 1852046"/>
                <a:gd name="connsiteY1138" fmla="*/ 292417 h 388563"/>
                <a:gd name="connsiteX1139" fmla="*/ 1463693 w 1852046"/>
                <a:gd name="connsiteY1139" fmla="*/ 293743 h 388563"/>
                <a:gd name="connsiteX1140" fmla="*/ 1465032 w 1852046"/>
                <a:gd name="connsiteY1140" fmla="*/ 293743 h 388563"/>
                <a:gd name="connsiteX1141" fmla="*/ 1466148 w 1852046"/>
                <a:gd name="connsiteY1141" fmla="*/ 293301 h 388563"/>
                <a:gd name="connsiteX1142" fmla="*/ 1467487 w 1852046"/>
                <a:gd name="connsiteY1142" fmla="*/ 292638 h 388563"/>
                <a:gd name="connsiteX1143" fmla="*/ 1468826 w 1852046"/>
                <a:gd name="connsiteY1143" fmla="*/ 292638 h 388563"/>
                <a:gd name="connsiteX1144" fmla="*/ 1470166 w 1852046"/>
                <a:gd name="connsiteY1144" fmla="*/ 293080 h 388563"/>
                <a:gd name="connsiteX1145" fmla="*/ 1471282 w 1852046"/>
                <a:gd name="connsiteY1145" fmla="*/ 294185 h 388563"/>
                <a:gd name="connsiteX1146" fmla="*/ 1472621 w 1852046"/>
                <a:gd name="connsiteY1146" fmla="*/ 295290 h 388563"/>
                <a:gd name="connsiteX1147" fmla="*/ 1473960 w 1852046"/>
                <a:gd name="connsiteY1147" fmla="*/ 296175 h 388563"/>
                <a:gd name="connsiteX1148" fmla="*/ 1475299 w 1852046"/>
                <a:gd name="connsiteY1148" fmla="*/ 297059 h 388563"/>
                <a:gd name="connsiteX1149" fmla="*/ 1476415 w 1852046"/>
                <a:gd name="connsiteY1149" fmla="*/ 298606 h 388563"/>
                <a:gd name="connsiteX1150" fmla="*/ 1477754 w 1852046"/>
                <a:gd name="connsiteY1150" fmla="*/ 300595 h 388563"/>
                <a:gd name="connsiteX1151" fmla="*/ 1479093 w 1852046"/>
                <a:gd name="connsiteY1151" fmla="*/ 302363 h 388563"/>
                <a:gd name="connsiteX1152" fmla="*/ 1480433 w 1852046"/>
                <a:gd name="connsiteY1152" fmla="*/ 302142 h 388563"/>
                <a:gd name="connsiteX1153" fmla="*/ 1481548 w 1852046"/>
                <a:gd name="connsiteY1153" fmla="*/ 301037 h 388563"/>
                <a:gd name="connsiteX1154" fmla="*/ 1482888 w 1852046"/>
                <a:gd name="connsiteY1154" fmla="*/ 299490 h 388563"/>
                <a:gd name="connsiteX1155" fmla="*/ 1484227 w 1852046"/>
                <a:gd name="connsiteY1155" fmla="*/ 298164 h 388563"/>
                <a:gd name="connsiteX1156" fmla="*/ 1485566 w 1852046"/>
                <a:gd name="connsiteY1156" fmla="*/ 297943 h 388563"/>
                <a:gd name="connsiteX1157" fmla="*/ 1486905 w 1852046"/>
                <a:gd name="connsiteY1157" fmla="*/ 298827 h 388563"/>
                <a:gd name="connsiteX1158" fmla="*/ 1488021 w 1852046"/>
                <a:gd name="connsiteY1158" fmla="*/ 300374 h 388563"/>
                <a:gd name="connsiteX1159" fmla="*/ 1489360 w 1852046"/>
                <a:gd name="connsiteY1159" fmla="*/ 301700 h 388563"/>
                <a:gd name="connsiteX1160" fmla="*/ 1490699 w 1852046"/>
                <a:gd name="connsiteY1160" fmla="*/ 301921 h 388563"/>
                <a:gd name="connsiteX1161" fmla="*/ 1492038 w 1852046"/>
                <a:gd name="connsiteY1161" fmla="*/ 299490 h 388563"/>
                <a:gd name="connsiteX1162" fmla="*/ 1493154 w 1852046"/>
                <a:gd name="connsiteY1162" fmla="*/ 295290 h 388563"/>
                <a:gd name="connsiteX1163" fmla="*/ 1494494 w 1852046"/>
                <a:gd name="connsiteY1163" fmla="*/ 291754 h 388563"/>
                <a:gd name="connsiteX1164" fmla="*/ 1495833 w 1852046"/>
                <a:gd name="connsiteY1164" fmla="*/ 289323 h 388563"/>
                <a:gd name="connsiteX1165" fmla="*/ 1497172 w 1852046"/>
                <a:gd name="connsiteY1165" fmla="*/ 285123 h 388563"/>
                <a:gd name="connsiteX1166" fmla="*/ 1498288 w 1852046"/>
                <a:gd name="connsiteY1166" fmla="*/ 281145 h 388563"/>
                <a:gd name="connsiteX1167" fmla="*/ 1499627 w 1852046"/>
                <a:gd name="connsiteY1167" fmla="*/ 278714 h 388563"/>
                <a:gd name="connsiteX1168" fmla="*/ 1500966 w 1852046"/>
                <a:gd name="connsiteY1168" fmla="*/ 276724 h 388563"/>
                <a:gd name="connsiteX1169" fmla="*/ 1502305 w 1852046"/>
                <a:gd name="connsiteY1169" fmla="*/ 274956 h 388563"/>
                <a:gd name="connsiteX1170" fmla="*/ 1503421 w 1852046"/>
                <a:gd name="connsiteY1170" fmla="*/ 272967 h 388563"/>
                <a:gd name="connsiteX1171" fmla="*/ 1504760 w 1852046"/>
                <a:gd name="connsiteY1171" fmla="*/ 270536 h 388563"/>
                <a:gd name="connsiteX1172" fmla="*/ 1506099 w 1852046"/>
                <a:gd name="connsiteY1172" fmla="*/ 268546 h 388563"/>
                <a:gd name="connsiteX1173" fmla="*/ 1507439 w 1852046"/>
                <a:gd name="connsiteY1173" fmla="*/ 266778 h 388563"/>
                <a:gd name="connsiteX1174" fmla="*/ 1508555 w 1852046"/>
                <a:gd name="connsiteY1174" fmla="*/ 265894 h 388563"/>
                <a:gd name="connsiteX1175" fmla="*/ 1509894 w 1852046"/>
                <a:gd name="connsiteY1175" fmla="*/ 265452 h 388563"/>
                <a:gd name="connsiteX1176" fmla="*/ 1511233 w 1852046"/>
                <a:gd name="connsiteY1176" fmla="*/ 264347 h 388563"/>
                <a:gd name="connsiteX1177" fmla="*/ 1512572 w 1852046"/>
                <a:gd name="connsiteY1177" fmla="*/ 261916 h 388563"/>
                <a:gd name="connsiteX1178" fmla="*/ 1513911 w 1852046"/>
                <a:gd name="connsiteY1178" fmla="*/ 258379 h 388563"/>
                <a:gd name="connsiteX1179" fmla="*/ 1515027 w 1852046"/>
                <a:gd name="connsiteY1179" fmla="*/ 253517 h 388563"/>
                <a:gd name="connsiteX1180" fmla="*/ 1516366 w 1852046"/>
                <a:gd name="connsiteY1180" fmla="*/ 248875 h 388563"/>
                <a:gd name="connsiteX1181" fmla="*/ 1517706 w 1852046"/>
                <a:gd name="connsiteY1181" fmla="*/ 246444 h 388563"/>
                <a:gd name="connsiteX1182" fmla="*/ 1519045 w 1852046"/>
                <a:gd name="connsiteY1182" fmla="*/ 245339 h 388563"/>
                <a:gd name="connsiteX1183" fmla="*/ 1520161 w 1852046"/>
                <a:gd name="connsiteY1183" fmla="*/ 246665 h 388563"/>
                <a:gd name="connsiteX1184" fmla="*/ 1521500 w 1852046"/>
                <a:gd name="connsiteY1184" fmla="*/ 251306 h 388563"/>
                <a:gd name="connsiteX1185" fmla="*/ 1522839 w 1852046"/>
                <a:gd name="connsiteY1185" fmla="*/ 256390 h 388563"/>
                <a:gd name="connsiteX1186" fmla="*/ 1524178 w 1852046"/>
                <a:gd name="connsiteY1186" fmla="*/ 261031 h 388563"/>
                <a:gd name="connsiteX1187" fmla="*/ 1525294 w 1852046"/>
                <a:gd name="connsiteY1187" fmla="*/ 265452 h 388563"/>
                <a:gd name="connsiteX1188" fmla="*/ 1526633 w 1852046"/>
                <a:gd name="connsiteY1188" fmla="*/ 271199 h 388563"/>
                <a:gd name="connsiteX1189" fmla="*/ 1527972 w 1852046"/>
                <a:gd name="connsiteY1189" fmla="*/ 278714 h 388563"/>
                <a:gd name="connsiteX1190" fmla="*/ 1529311 w 1852046"/>
                <a:gd name="connsiteY1190" fmla="*/ 287334 h 388563"/>
                <a:gd name="connsiteX1191" fmla="*/ 1530427 w 1852046"/>
                <a:gd name="connsiteY1191" fmla="*/ 296396 h 388563"/>
                <a:gd name="connsiteX1192" fmla="*/ 1531767 w 1852046"/>
                <a:gd name="connsiteY1192" fmla="*/ 305016 h 388563"/>
                <a:gd name="connsiteX1193" fmla="*/ 1533106 w 1852046"/>
                <a:gd name="connsiteY1193" fmla="*/ 313636 h 388563"/>
                <a:gd name="connsiteX1194" fmla="*/ 1534445 w 1852046"/>
                <a:gd name="connsiteY1194" fmla="*/ 321372 h 388563"/>
                <a:gd name="connsiteX1195" fmla="*/ 1535561 w 1852046"/>
                <a:gd name="connsiteY1195" fmla="*/ 328665 h 388563"/>
                <a:gd name="connsiteX1196" fmla="*/ 1536900 w 1852046"/>
                <a:gd name="connsiteY1196" fmla="*/ 335738 h 388563"/>
                <a:gd name="connsiteX1197" fmla="*/ 1538239 w 1852046"/>
                <a:gd name="connsiteY1197" fmla="*/ 342590 h 388563"/>
                <a:gd name="connsiteX1198" fmla="*/ 1539578 w 1852046"/>
                <a:gd name="connsiteY1198" fmla="*/ 347453 h 388563"/>
                <a:gd name="connsiteX1199" fmla="*/ 1540694 w 1852046"/>
                <a:gd name="connsiteY1199" fmla="*/ 350547 h 388563"/>
                <a:gd name="connsiteX1200" fmla="*/ 1542033 w 1852046"/>
                <a:gd name="connsiteY1200" fmla="*/ 352536 h 388563"/>
                <a:gd name="connsiteX1201" fmla="*/ 1543373 w 1852046"/>
                <a:gd name="connsiteY1201" fmla="*/ 354083 h 388563"/>
                <a:gd name="connsiteX1202" fmla="*/ 1544712 w 1852046"/>
                <a:gd name="connsiteY1202" fmla="*/ 355410 h 388563"/>
                <a:gd name="connsiteX1203" fmla="*/ 1546051 w 1852046"/>
                <a:gd name="connsiteY1203" fmla="*/ 357399 h 388563"/>
                <a:gd name="connsiteX1204" fmla="*/ 1547167 w 1852046"/>
                <a:gd name="connsiteY1204" fmla="*/ 360935 h 388563"/>
                <a:gd name="connsiteX1205" fmla="*/ 1548506 w 1852046"/>
                <a:gd name="connsiteY1205" fmla="*/ 366019 h 388563"/>
                <a:gd name="connsiteX1206" fmla="*/ 1549845 w 1852046"/>
                <a:gd name="connsiteY1206" fmla="*/ 371544 h 388563"/>
                <a:gd name="connsiteX1207" fmla="*/ 1551184 w 1852046"/>
                <a:gd name="connsiteY1207" fmla="*/ 376186 h 388563"/>
                <a:gd name="connsiteX1208" fmla="*/ 1552300 w 1852046"/>
                <a:gd name="connsiteY1208" fmla="*/ 379280 h 388563"/>
                <a:gd name="connsiteX1209" fmla="*/ 1553639 w 1852046"/>
                <a:gd name="connsiteY1209" fmla="*/ 380385 h 388563"/>
                <a:gd name="connsiteX1210" fmla="*/ 1554979 w 1852046"/>
                <a:gd name="connsiteY1210" fmla="*/ 380164 h 388563"/>
                <a:gd name="connsiteX1211" fmla="*/ 1556318 w 1852046"/>
                <a:gd name="connsiteY1211" fmla="*/ 379280 h 388563"/>
                <a:gd name="connsiteX1212" fmla="*/ 1557434 w 1852046"/>
                <a:gd name="connsiteY1212" fmla="*/ 377291 h 388563"/>
                <a:gd name="connsiteX1213" fmla="*/ 1558773 w 1852046"/>
                <a:gd name="connsiteY1213" fmla="*/ 373976 h 388563"/>
                <a:gd name="connsiteX1214" fmla="*/ 1560112 w 1852046"/>
                <a:gd name="connsiteY1214" fmla="*/ 369334 h 388563"/>
                <a:gd name="connsiteX1215" fmla="*/ 1561451 w 1852046"/>
                <a:gd name="connsiteY1215" fmla="*/ 364472 h 388563"/>
                <a:gd name="connsiteX1216" fmla="*/ 1562567 w 1852046"/>
                <a:gd name="connsiteY1216" fmla="*/ 360051 h 388563"/>
                <a:gd name="connsiteX1217" fmla="*/ 1563906 w 1852046"/>
                <a:gd name="connsiteY1217" fmla="*/ 356294 h 388563"/>
                <a:gd name="connsiteX1218" fmla="*/ 1565245 w 1852046"/>
                <a:gd name="connsiteY1218" fmla="*/ 352094 h 388563"/>
                <a:gd name="connsiteX1219" fmla="*/ 1566585 w 1852046"/>
                <a:gd name="connsiteY1219" fmla="*/ 349221 h 388563"/>
                <a:gd name="connsiteX1220" fmla="*/ 1567700 w 1852046"/>
                <a:gd name="connsiteY1220" fmla="*/ 347232 h 388563"/>
                <a:gd name="connsiteX1221" fmla="*/ 1569040 w 1852046"/>
                <a:gd name="connsiteY1221" fmla="*/ 345905 h 388563"/>
                <a:gd name="connsiteX1222" fmla="*/ 1570379 w 1852046"/>
                <a:gd name="connsiteY1222" fmla="*/ 343916 h 388563"/>
                <a:gd name="connsiteX1223" fmla="*/ 1571718 w 1852046"/>
                <a:gd name="connsiteY1223" fmla="*/ 340601 h 388563"/>
                <a:gd name="connsiteX1224" fmla="*/ 1573057 w 1852046"/>
                <a:gd name="connsiteY1224" fmla="*/ 336843 h 388563"/>
                <a:gd name="connsiteX1225" fmla="*/ 1574173 w 1852046"/>
                <a:gd name="connsiteY1225" fmla="*/ 333086 h 388563"/>
                <a:gd name="connsiteX1226" fmla="*/ 1575512 w 1852046"/>
                <a:gd name="connsiteY1226" fmla="*/ 328886 h 388563"/>
                <a:gd name="connsiteX1227" fmla="*/ 1576851 w 1852046"/>
                <a:gd name="connsiteY1227" fmla="*/ 324024 h 388563"/>
                <a:gd name="connsiteX1228" fmla="*/ 1578191 w 1852046"/>
                <a:gd name="connsiteY1228" fmla="*/ 318940 h 388563"/>
                <a:gd name="connsiteX1229" fmla="*/ 1579307 w 1852046"/>
                <a:gd name="connsiteY1229" fmla="*/ 313857 h 388563"/>
                <a:gd name="connsiteX1230" fmla="*/ 1580646 w 1852046"/>
                <a:gd name="connsiteY1230" fmla="*/ 309878 h 388563"/>
                <a:gd name="connsiteX1231" fmla="*/ 1581985 w 1852046"/>
                <a:gd name="connsiteY1231" fmla="*/ 307447 h 388563"/>
                <a:gd name="connsiteX1232" fmla="*/ 1583324 w 1852046"/>
                <a:gd name="connsiteY1232" fmla="*/ 306563 h 388563"/>
                <a:gd name="connsiteX1233" fmla="*/ 1584440 w 1852046"/>
                <a:gd name="connsiteY1233" fmla="*/ 307226 h 388563"/>
                <a:gd name="connsiteX1234" fmla="*/ 1585779 w 1852046"/>
                <a:gd name="connsiteY1234" fmla="*/ 309215 h 388563"/>
                <a:gd name="connsiteX1235" fmla="*/ 1587118 w 1852046"/>
                <a:gd name="connsiteY1235" fmla="*/ 310983 h 388563"/>
                <a:gd name="connsiteX1236" fmla="*/ 1588457 w 1852046"/>
                <a:gd name="connsiteY1236" fmla="*/ 312088 h 388563"/>
                <a:gd name="connsiteX1237" fmla="*/ 1589573 w 1852046"/>
                <a:gd name="connsiteY1237" fmla="*/ 313415 h 388563"/>
                <a:gd name="connsiteX1238" fmla="*/ 1590912 w 1852046"/>
                <a:gd name="connsiteY1238" fmla="*/ 315625 h 388563"/>
                <a:gd name="connsiteX1239" fmla="*/ 1592252 w 1852046"/>
                <a:gd name="connsiteY1239" fmla="*/ 317393 h 388563"/>
                <a:gd name="connsiteX1240" fmla="*/ 1593591 w 1852046"/>
                <a:gd name="connsiteY1240" fmla="*/ 317835 h 388563"/>
                <a:gd name="connsiteX1241" fmla="*/ 1594707 w 1852046"/>
                <a:gd name="connsiteY1241" fmla="*/ 318277 h 388563"/>
                <a:gd name="connsiteX1242" fmla="*/ 1596046 w 1852046"/>
                <a:gd name="connsiteY1242" fmla="*/ 318498 h 388563"/>
                <a:gd name="connsiteX1243" fmla="*/ 1597385 w 1852046"/>
                <a:gd name="connsiteY1243" fmla="*/ 318940 h 388563"/>
                <a:gd name="connsiteX1244" fmla="*/ 1598724 w 1852046"/>
                <a:gd name="connsiteY1244" fmla="*/ 320708 h 388563"/>
                <a:gd name="connsiteX1245" fmla="*/ 1600063 w 1852046"/>
                <a:gd name="connsiteY1245" fmla="*/ 322919 h 388563"/>
                <a:gd name="connsiteX1246" fmla="*/ 1601179 w 1852046"/>
                <a:gd name="connsiteY1246" fmla="*/ 325129 h 388563"/>
                <a:gd name="connsiteX1247" fmla="*/ 1602519 w 1852046"/>
                <a:gd name="connsiteY1247" fmla="*/ 328444 h 388563"/>
                <a:gd name="connsiteX1248" fmla="*/ 1603858 w 1852046"/>
                <a:gd name="connsiteY1248" fmla="*/ 332423 h 388563"/>
                <a:gd name="connsiteX1249" fmla="*/ 1605197 w 1852046"/>
                <a:gd name="connsiteY1249" fmla="*/ 336622 h 388563"/>
                <a:gd name="connsiteX1250" fmla="*/ 1606313 w 1852046"/>
                <a:gd name="connsiteY1250" fmla="*/ 340601 h 388563"/>
                <a:gd name="connsiteX1251" fmla="*/ 1607652 w 1852046"/>
                <a:gd name="connsiteY1251" fmla="*/ 343916 h 388563"/>
                <a:gd name="connsiteX1252" fmla="*/ 1608991 w 1852046"/>
                <a:gd name="connsiteY1252" fmla="*/ 345905 h 388563"/>
                <a:gd name="connsiteX1253" fmla="*/ 1610330 w 1852046"/>
                <a:gd name="connsiteY1253" fmla="*/ 346568 h 388563"/>
                <a:gd name="connsiteX1254" fmla="*/ 1611446 w 1852046"/>
                <a:gd name="connsiteY1254" fmla="*/ 347232 h 388563"/>
                <a:gd name="connsiteX1255" fmla="*/ 1612785 w 1852046"/>
                <a:gd name="connsiteY1255" fmla="*/ 348116 h 388563"/>
                <a:gd name="connsiteX1256" fmla="*/ 1614124 w 1852046"/>
                <a:gd name="connsiteY1256" fmla="*/ 348779 h 388563"/>
                <a:gd name="connsiteX1257" fmla="*/ 1615464 w 1852046"/>
                <a:gd name="connsiteY1257" fmla="*/ 349884 h 388563"/>
                <a:gd name="connsiteX1258" fmla="*/ 1616580 w 1852046"/>
                <a:gd name="connsiteY1258" fmla="*/ 351431 h 388563"/>
                <a:gd name="connsiteX1259" fmla="*/ 1617919 w 1852046"/>
                <a:gd name="connsiteY1259" fmla="*/ 353420 h 388563"/>
                <a:gd name="connsiteX1260" fmla="*/ 1619258 w 1852046"/>
                <a:gd name="connsiteY1260" fmla="*/ 356073 h 388563"/>
                <a:gd name="connsiteX1261" fmla="*/ 1620597 w 1852046"/>
                <a:gd name="connsiteY1261" fmla="*/ 359167 h 388563"/>
                <a:gd name="connsiteX1262" fmla="*/ 1621713 w 1852046"/>
                <a:gd name="connsiteY1262" fmla="*/ 361598 h 388563"/>
                <a:gd name="connsiteX1263" fmla="*/ 1623052 w 1852046"/>
                <a:gd name="connsiteY1263" fmla="*/ 362703 h 388563"/>
                <a:gd name="connsiteX1264" fmla="*/ 1624391 w 1852046"/>
                <a:gd name="connsiteY1264" fmla="*/ 362040 h 388563"/>
                <a:gd name="connsiteX1265" fmla="*/ 1625730 w 1852046"/>
                <a:gd name="connsiteY1265" fmla="*/ 359609 h 388563"/>
                <a:gd name="connsiteX1266" fmla="*/ 1626846 w 1852046"/>
                <a:gd name="connsiteY1266" fmla="*/ 355852 h 388563"/>
                <a:gd name="connsiteX1267" fmla="*/ 1628185 w 1852046"/>
                <a:gd name="connsiteY1267" fmla="*/ 352315 h 388563"/>
                <a:gd name="connsiteX1268" fmla="*/ 1629525 w 1852046"/>
                <a:gd name="connsiteY1268" fmla="*/ 349442 h 388563"/>
                <a:gd name="connsiteX1269" fmla="*/ 1630864 w 1852046"/>
                <a:gd name="connsiteY1269" fmla="*/ 347011 h 388563"/>
                <a:gd name="connsiteX1270" fmla="*/ 1632203 w 1852046"/>
                <a:gd name="connsiteY1270" fmla="*/ 343916 h 388563"/>
                <a:gd name="connsiteX1271" fmla="*/ 1633319 w 1852046"/>
                <a:gd name="connsiteY1271" fmla="*/ 340601 h 388563"/>
                <a:gd name="connsiteX1272" fmla="*/ 1634658 w 1852046"/>
                <a:gd name="connsiteY1272" fmla="*/ 337727 h 388563"/>
                <a:gd name="connsiteX1273" fmla="*/ 1635997 w 1852046"/>
                <a:gd name="connsiteY1273" fmla="*/ 335075 h 388563"/>
                <a:gd name="connsiteX1274" fmla="*/ 1637336 w 1852046"/>
                <a:gd name="connsiteY1274" fmla="*/ 332423 h 388563"/>
                <a:gd name="connsiteX1275" fmla="*/ 1638452 w 1852046"/>
                <a:gd name="connsiteY1275" fmla="*/ 329107 h 388563"/>
                <a:gd name="connsiteX1276" fmla="*/ 1639792 w 1852046"/>
                <a:gd name="connsiteY1276" fmla="*/ 325571 h 388563"/>
                <a:gd name="connsiteX1277" fmla="*/ 1641131 w 1852046"/>
                <a:gd name="connsiteY1277" fmla="*/ 322477 h 388563"/>
                <a:gd name="connsiteX1278" fmla="*/ 1642470 w 1852046"/>
                <a:gd name="connsiteY1278" fmla="*/ 320045 h 388563"/>
                <a:gd name="connsiteX1279" fmla="*/ 1643586 w 1852046"/>
                <a:gd name="connsiteY1279" fmla="*/ 318498 h 388563"/>
                <a:gd name="connsiteX1280" fmla="*/ 1644925 w 1852046"/>
                <a:gd name="connsiteY1280" fmla="*/ 316951 h 388563"/>
                <a:gd name="connsiteX1281" fmla="*/ 1646264 w 1852046"/>
                <a:gd name="connsiteY1281" fmla="*/ 315404 h 388563"/>
                <a:gd name="connsiteX1282" fmla="*/ 1647603 w 1852046"/>
                <a:gd name="connsiteY1282" fmla="*/ 314078 h 388563"/>
                <a:gd name="connsiteX1283" fmla="*/ 1648719 w 1852046"/>
                <a:gd name="connsiteY1283" fmla="*/ 312309 h 388563"/>
                <a:gd name="connsiteX1284" fmla="*/ 1650058 w 1852046"/>
                <a:gd name="connsiteY1284" fmla="*/ 310541 h 388563"/>
                <a:gd name="connsiteX1285" fmla="*/ 1651397 w 1852046"/>
                <a:gd name="connsiteY1285" fmla="*/ 308773 h 388563"/>
                <a:gd name="connsiteX1286" fmla="*/ 1652737 w 1852046"/>
                <a:gd name="connsiteY1286" fmla="*/ 307005 h 388563"/>
                <a:gd name="connsiteX1287" fmla="*/ 1653853 w 1852046"/>
                <a:gd name="connsiteY1287" fmla="*/ 305458 h 388563"/>
                <a:gd name="connsiteX1288" fmla="*/ 1655192 w 1852046"/>
                <a:gd name="connsiteY1288" fmla="*/ 304574 h 388563"/>
                <a:gd name="connsiteX1289" fmla="*/ 1656531 w 1852046"/>
                <a:gd name="connsiteY1289" fmla="*/ 304574 h 388563"/>
                <a:gd name="connsiteX1290" fmla="*/ 1657870 w 1852046"/>
                <a:gd name="connsiteY1290" fmla="*/ 305900 h 388563"/>
                <a:gd name="connsiteX1291" fmla="*/ 1659209 w 1852046"/>
                <a:gd name="connsiteY1291" fmla="*/ 307668 h 388563"/>
                <a:gd name="connsiteX1292" fmla="*/ 1660325 w 1852046"/>
                <a:gd name="connsiteY1292" fmla="*/ 309436 h 388563"/>
                <a:gd name="connsiteX1293" fmla="*/ 1661664 w 1852046"/>
                <a:gd name="connsiteY1293" fmla="*/ 310762 h 388563"/>
                <a:gd name="connsiteX1294" fmla="*/ 1663004 w 1852046"/>
                <a:gd name="connsiteY1294" fmla="*/ 311425 h 388563"/>
                <a:gd name="connsiteX1295" fmla="*/ 1664343 w 1852046"/>
                <a:gd name="connsiteY1295" fmla="*/ 310320 h 388563"/>
                <a:gd name="connsiteX1296" fmla="*/ 1665459 w 1852046"/>
                <a:gd name="connsiteY1296" fmla="*/ 309878 h 388563"/>
                <a:gd name="connsiteX1297" fmla="*/ 1666798 w 1852046"/>
                <a:gd name="connsiteY1297" fmla="*/ 309436 h 388563"/>
                <a:gd name="connsiteX1298" fmla="*/ 1668137 w 1852046"/>
                <a:gd name="connsiteY1298" fmla="*/ 309215 h 388563"/>
                <a:gd name="connsiteX1299" fmla="*/ 1669476 w 1852046"/>
                <a:gd name="connsiteY1299" fmla="*/ 308994 h 388563"/>
                <a:gd name="connsiteX1300" fmla="*/ 1670592 w 1852046"/>
                <a:gd name="connsiteY1300" fmla="*/ 308552 h 388563"/>
                <a:gd name="connsiteX1301" fmla="*/ 1671931 w 1852046"/>
                <a:gd name="connsiteY1301" fmla="*/ 307447 h 388563"/>
                <a:gd name="connsiteX1302" fmla="*/ 1673270 w 1852046"/>
                <a:gd name="connsiteY1302" fmla="*/ 306784 h 388563"/>
                <a:gd name="connsiteX1303" fmla="*/ 1674609 w 1852046"/>
                <a:gd name="connsiteY1303" fmla="*/ 306784 h 388563"/>
                <a:gd name="connsiteX1304" fmla="*/ 1675725 w 1852046"/>
                <a:gd name="connsiteY1304" fmla="*/ 306784 h 388563"/>
                <a:gd name="connsiteX1305" fmla="*/ 1677065 w 1852046"/>
                <a:gd name="connsiteY1305" fmla="*/ 305900 h 388563"/>
                <a:gd name="connsiteX1306" fmla="*/ 1678404 w 1852046"/>
                <a:gd name="connsiteY1306" fmla="*/ 303689 h 388563"/>
                <a:gd name="connsiteX1307" fmla="*/ 1679743 w 1852046"/>
                <a:gd name="connsiteY1307" fmla="*/ 299932 h 388563"/>
                <a:gd name="connsiteX1308" fmla="*/ 1680859 w 1852046"/>
                <a:gd name="connsiteY1308" fmla="*/ 294848 h 388563"/>
                <a:gd name="connsiteX1309" fmla="*/ 1682198 w 1852046"/>
                <a:gd name="connsiteY1309" fmla="*/ 287776 h 388563"/>
                <a:gd name="connsiteX1310" fmla="*/ 1683537 w 1852046"/>
                <a:gd name="connsiteY1310" fmla="*/ 279377 h 388563"/>
                <a:gd name="connsiteX1311" fmla="*/ 1684876 w 1852046"/>
                <a:gd name="connsiteY1311" fmla="*/ 270536 h 388563"/>
                <a:gd name="connsiteX1312" fmla="*/ 1686216 w 1852046"/>
                <a:gd name="connsiteY1312" fmla="*/ 261253 h 388563"/>
                <a:gd name="connsiteX1313" fmla="*/ 1687331 w 1852046"/>
                <a:gd name="connsiteY1313" fmla="*/ 251969 h 388563"/>
                <a:gd name="connsiteX1314" fmla="*/ 1688670 w 1852046"/>
                <a:gd name="connsiteY1314" fmla="*/ 244234 h 388563"/>
                <a:gd name="connsiteX1315" fmla="*/ 1690010 w 1852046"/>
                <a:gd name="connsiteY1315" fmla="*/ 238045 h 388563"/>
                <a:gd name="connsiteX1316" fmla="*/ 1691349 w 1852046"/>
                <a:gd name="connsiteY1316" fmla="*/ 233624 h 388563"/>
                <a:gd name="connsiteX1317" fmla="*/ 1692465 w 1852046"/>
                <a:gd name="connsiteY1317" fmla="*/ 230309 h 388563"/>
                <a:gd name="connsiteX1318" fmla="*/ 1693804 w 1852046"/>
                <a:gd name="connsiteY1318" fmla="*/ 228320 h 388563"/>
                <a:gd name="connsiteX1319" fmla="*/ 1695143 w 1852046"/>
                <a:gd name="connsiteY1319" fmla="*/ 227215 h 388563"/>
                <a:gd name="connsiteX1320" fmla="*/ 1696482 w 1852046"/>
                <a:gd name="connsiteY1320" fmla="*/ 226993 h 388563"/>
                <a:gd name="connsiteX1321" fmla="*/ 1697598 w 1852046"/>
                <a:gd name="connsiteY1321" fmla="*/ 227215 h 388563"/>
                <a:gd name="connsiteX1322" fmla="*/ 1698937 w 1852046"/>
                <a:gd name="connsiteY1322" fmla="*/ 227657 h 388563"/>
                <a:gd name="connsiteX1323" fmla="*/ 1700277 w 1852046"/>
                <a:gd name="connsiteY1323" fmla="*/ 228320 h 388563"/>
                <a:gd name="connsiteX1324" fmla="*/ 1701616 w 1852046"/>
                <a:gd name="connsiteY1324" fmla="*/ 229425 h 388563"/>
                <a:gd name="connsiteX1325" fmla="*/ 1702732 w 1852046"/>
                <a:gd name="connsiteY1325" fmla="*/ 230088 h 388563"/>
                <a:gd name="connsiteX1326" fmla="*/ 1704071 w 1852046"/>
                <a:gd name="connsiteY1326" fmla="*/ 230309 h 388563"/>
                <a:gd name="connsiteX1327" fmla="*/ 1705410 w 1852046"/>
                <a:gd name="connsiteY1327" fmla="*/ 229646 h 388563"/>
                <a:gd name="connsiteX1328" fmla="*/ 1706749 w 1852046"/>
                <a:gd name="connsiteY1328" fmla="*/ 228099 h 388563"/>
                <a:gd name="connsiteX1329" fmla="*/ 1707865 w 1852046"/>
                <a:gd name="connsiteY1329" fmla="*/ 226330 h 388563"/>
                <a:gd name="connsiteX1330" fmla="*/ 1709204 w 1852046"/>
                <a:gd name="connsiteY1330" fmla="*/ 225888 h 388563"/>
                <a:gd name="connsiteX1331" fmla="*/ 1710543 w 1852046"/>
                <a:gd name="connsiteY1331" fmla="*/ 226993 h 388563"/>
                <a:gd name="connsiteX1332" fmla="*/ 1711882 w 1852046"/>
                <a:gd name="connsiteY1332" fmla="*/ 229425 h 388563"/>
                <a:gd name="connsiteX1333" fmla="*/ 1712999 w 1852046"/>
                <a:gd name="connsiteY1333" fmla="*/ 233182 h 388563"/>
                <a:gd name="connsiteX1334" fmla="*/ 1714338 w 1852046"/>
                <a:gd name="connsiteY1334" fmla="*/ 238708 h 388563"/>
                <a:gd name="connsiteX1335" fmla="*/ 1715677 w 1852046"/>
                <a:gd name="connsiteY1335" fmla="*/ 245339 h 388563"/>
                <a:gd name="connsiteX1336" fmla="*/ 1717016 w 1852046"/>
                <a:gd name="connsiteY1336" fmla="*/ 251748 h 388563"/>
                <a:gd name="connsiteX1337" fmla="*/ 1718355 w 1852046"/>
                <a:gd name="connsiteY1337" fmla="*/ 257937 h 388563"/>
                <a:gd name="connsiteX1338" fmla="*/ 1719471 w 1852046"/>
                <a:gd name="connsiteY1338" fmla="*/ 263463 h 388563"/>
                <a:gd name="connsiteX1339" fmla="*/ 1720810 w 1852046"/>
                <a:gd name="connsiteY1339" fmla="*/ 268767 h 388563"/>
                <a:gd name="connsiteX1340" fmla="*/ 1722149 w 1852046"/>
                <a:gd name="connsiteY1340" fmla="*/ 274072 h 388563"/>
                <a:gd name="connsiteX1341" fmla="*/ 1723489 w 1852046"/>
                <a:gd name="connsiteY1341" fmla="*/ 278271 h 388563"/>
                <a:gd name="connsiteX1342" fmla="*/ 1724604 w 1852046"/>
                <a:gd name="connsiteY1342" fmla="*/ 281808 h 388563"/>
                <a:gd name="connsiteX1343" fmla="*/ 1725944 w 1852046"/>
                <a:gd name="connsiteY1343" fmla="*/ 285123 h 388563"/>
                <a:gd name="connsiteX1344" fmla="*/ 1727283 w 1852046"/>
                <a:gd name="connsiteY1344" fmla="*/ 287113 h 388563"/>
                <a:gd name="connsiteX1345" fmla="*/ 1728622 w 1852046"/>
                <a:gd name="connsiteY1345" fmla="*/ 287997 h 388563"/>
                <a:gd name="connsiteX1346" fmla="*/ 1729738 w 1852046"/>
                <a:gd name="connsiteY1346" fmla="*/ 288660 h 388563"/>
                <a:gd name="connsiteX1347" fmla="*/ 1731077 w 1852046"/>
                <a:gd name="connsiteY1347" fmla="*/ 291091 h 388563"/>
                <a:gd name="connsiteX1348" fmla="*/ 1732416 w 1852046"/>
                <a:gd name="connsiteY1348" fmla="*/ 294185 h 388563"/>
                <a:gd name="connsiteX1349" fmla="*/ 1733755 w 1852046"/>
                <a:gd name="connsiteY1349" fmla="*/ 295954 h 388563"/>
                <a:gd name="connsiteX1350" fmla="*/ 1734871 w 1852046"/>
                <a:gd name="connsiteY1350" fmla="*/ 297059 h 388563"/>
                <a:gd name="connsiteX1351" fmla="*/ 1736210 w 1852046"/>
                <a:gd name="connsiteY1351" fmla="*/ 297943 h 388563"/>
                <a:gd name="connsiteX1352" fmla="*/ 1737550 w 1852046"/>
                <a:gd name="connsiteY1352" fmla="*/ 299490 h 388563"/>
                <a:gd name="connsiteX1353" fmla="*/ 1738889 w 1852046"/>
                <a:gd name="connsiteY1353" fmla="*/ 300374 h 388563"/>
                <a:gd name="connsiteX1354" fmla="*/ 1740005 w 1852046"/>
                <a:gd name="connsiteY1354" fmla="*/ 299932 h 388563"/>
                <a:gd name="connsiteX1355" fmla="*/ 1741344 w 1852046"/>
                <a:gd name="connsiteY1355" fmla="*/ 297722 h 388563"/>
                <a:gd name="connsiteX1356" fmla="*/ 1742683 w 1852046"/>
                <a:gd name="connsiteY1356" fmla="*/ 294848 h 388563"/>
                <a:gd name="connsiteX1357" fmla="*/ 1744022 w 1852046"/>
                <a:gd name="connsiteY1357" fmla="*/ 291754 h 388563"/>
                <a:gd name="connsiteX1358" fmla="*/ 1745361 w 1852046"/>
                <a:gd name="connsiteY1358" fmla="*/ 288881 h 388563"/>
                <a:gd name="connsiteX1359" fmla="*/ 1746477 w 1852046"/>
                <a:gd name="connsiteY1359" fmla="*/ 286007 h 388563"/>
                <a:gd name="connsiteX1360" fmla="*/ 1747816 w 1852046"/>
                <a:gd name="connsiteY1360" fmla="*/ 282913 h 388563"/>
                <a:gd name="connsiteX1361" fmla="*/ 1749156 w 1852046"/>
                <a:gd name="connsiteY1361" fmla="*/ 278935 h 388563"/>
                <a:gd name="connsiteX1362" fmla="*/ 1750495 w 1852046"/>
                <a:gd name="connsiteY1362" fmla="*/ 274514 h 388563"/>
                <a:gd name="connsiteX1363" fmla="*/ 1751611 w 1852046"/>
                <a:gd name="connsiteY1363" fmla="*/ 269651 h 388563"/>
                <a:gd name="connsiteX1364" fmla="*/ 1752950 w 1852046"/>
                <a:gd name="connsiteY1364" fmla="*/ 264568 h 388563"/>
                <a:gd name="connsiteX1365" fmla="*/ 1754289 w 1852046"/>
                <a:gd name="connsiteY1365" fmla="*/ 259042 h 388563"/>
                <a:gd name="connsiteX1366" fmla="*/ 1755628 w 1852046"/>
                <a:gd name="connsiteY1366" fmla="*/ 253738 h 388563"/>
                <a:gd name="connsiteX1367" fmla="*/ 1756744 w 1852046"/>
                <a:gd name="connsiteY1367" fmla="*/ 249096 h 388563"/>
                <a:gd name="connsiteX1368" fmla="*/ 1758083 w 1852046"/>
                <a:gd name="connsiteY1368" fmla="*/ 246444 h 388563"/>
                <a:gd name="connsiteX1369" fmla="*/ 1759422 w 1852046"/>
                <a:gd name="connsiteY1369" fmla="*/ 246665 h 388563"/>
                <a:gd name="connsiteX1370" fmla="*/ 1760762 w 1852046"/>
                <a:gd name="connsiteY1370" fmla="*/ 247770 h 388563"/>
                <a:gd name="connsiteX1371" fmla="*/ 1761878 w 1852046"/>
                <a:gd name="connsiteY1371" fmla="*/ 249096 h 388563"/>
                <a:gd name="connsiteX1372" fmla="*/ 1763217 w 1852046"/>
                <a:gd name="connsiteY1372" fmla="*/ 250422 h 388563"/>
                <a:gd name="connsiteX1373" fmla="*/ 1764556 w 1852046"/>
                <a:gd name="connsiteY1373" fmla="*/ 251306 h 388563"/>
                <a:gd name="connsiteX1374" fmla="*/ 1765895 w 1852046"/>
                <a:gd name="connsiteY1374" fmla="*/ 253075 h 388563"/>
                <a:gd name="connsiteX1375" fmla="*/ 1767011 w 1852046"/>
                <a:gd name="connsiteY1375" fmla="*/ 254622 h 388563"/>
                <a:gd name="connsiteX1376" fmla="*/ 1768350 w 1852046"/>
                <a:gd name="connsiteY1376" fmla="*/ 255948 h 388563"/>
                <a:gd name="connsiteX1377" fmla="*/ 1769689 w 1852046"/>
                <a:gd name="connsiteY1377" fmla="*/ 256832 h 388563"/>
                <a:gd name="connsiteX1378" fmla="*/ 1771028 w 1852046"/>
                <a:gd name="connsiteY1378" fmla="*/ 257716 h 388563"/>
                <a:gd name="connsiteX1379" fmla="*/ 1772367 w 1852046"/>
                <a:gd name="connsiteY1379" fmla="*/ 258600 h 388563"/>
                <a:gd name="connsiteX1380" fmla="*/ 1773484 w 1852046"/>
                <a:gd name="connsiteY1380" fmla="*/ 259263 h 388563"/>
                <a:gd name="connsiteX1381" fmla="*/ 1774823 w 1852046"/>
                <a:gd name="connsiteY1381" fmla="*/ 260589 h 388563"/>
                <a:gd name="connsiteX1382" fmla="*/ 1776162 w 1852046"/>
                <a:gd name="connsiteY1382" fmla="*/ 261031 h 388563"/>
                <a:gd name="connsiteX1383" fmla="*/ 1777501 w 1852046"/>
                <a:gd name="connsiteY1383" fmla="*/ 260810 h 388563"/>
                <a:gd name="connsiteX1384" fmla="*/ 1778617 w 1852046"/>
                <a:gd name="connsiteY1384" fmla="*/ 260147 h 388563"/>
                <a:gd name="connsiteX1385" fmla="*/ 1779956 w 1852046"/>
                <a:gd name="connsiteY1385" fmla="*/ 259263 h 388563"/>
                <a:gd name="connsiteX1386" fmla="*/ 1781295 w 1852046"/>
                <a:gd name="connsiteY1386" fmla="*/ 258821 h 388563"/>
                <a:gd name="connsiteX1387" fmla="*/ 1782634 w 1852046"/>
                <a:gd name="connsiteY1387" fmla="*/ 260147 h 388563"/>
                <a:gd name="connsiteX1388" fmla="*/ 1783750 w 1852046"/>
                <a:gd name="connsiteY1388" fmla="*/ 262137 h 388563"/>
                <a:gd name="connsiteX1389" fmla="*/ 1785089 w 1852046"/>
                <a:gd name="connsiteY1389" fmla="*/ 265010 h 388563"/>
                <a:gd name="connsiteX1390" fmla="*/ 1786429 w 1852046"/>
                <a:gd name="connsiteY1390" fmla="*/ 269651 h 388563"/>
                <a:gd name="connsiteX1391" fmla="*/ 1787768 w 1852046"/>
                <a:gd name="connsiteY1391" fmla="*/ 275840 h 388563"/>
                <a:gd name="connsiteX1392" fmla="*/ 1788884 w 1852046"/>
                <a:gd name="connsiteY1392" fmla="*/ 282471 h 388563"/>
                <a:gd name="connsiteX1393" fmla="*/ 1790223 w 1852046"/>
                <a:gd name="connsiteY1393" fmla="*/ 289323 h 388563"/>
                <a:gd name="connsiteX1394" fmla="*/ 1791562 w 1852046"/>
                <a:gd name="connsiteY1394" fmla="*/ 295733 h 388563"/>
                <a:gd name="connsiteX1395" fmla="*/ 1792901 w 1852046"/>
                <a:gd name="connsiteY1395" fmla="*/ 300374 h 388563"/>
                <a:gd name="connsiteX1396" fmla="*/ 1794017 w 1852046"/>
                <a:gd name="connsiteY1396" fmla="*/ 304574 h 388563"/>
                <a:gd name="connsiteX1397" fmla="*/ 1795356 w 1852046"/>
                <a:gd name="connsiteY1397" fmla="*/ 308552 h 388563"/>
                <a:gd name="connsiteX1398" fmla="*/ 1796695 w 1852046"/>
                <a:gd name="connsiteY1398" fmla="*/ 312309 h 388563"/>
                <a:gd name="connsiteX1399" fmla="*/ 1798035 w 1852046"/>
                <a:gd name="connsiteY1399" fmla="*/ 316509 h 388563"/>
                <a:gd name="connsiteX1400" fmla="*/ 1799374 w 1852046"/>
                <a:gd name="connsiteY1400" fmla="*/ 321372 h 388563"/>
                <a:gd name="connsiteX1401" fmla="*/ 1800490 w 1852046"/>
                <a:gd name="connsiteY1401" fmla="*/ 326234 h 388563"/>
                <a:gd name="connsiteX1402" fmla="*/ 1801829 w 1852046"/>
                <a:gd name="connsiteY1402" fmla="*/ 330655 h 388563"/>
                <a:gd name="connsiteX1403" fmla="*/ 1803168 w 1852046"/>
                <a:gd name="connsiteY1403" fmla="*/ 333970 h 388563"/>
                <a:gd name="connsiteX1404" fmla="*/ 1804507 w 1852046"/>
                <a:gd name="connsiteY1404" fmla="*/ 336180 h 388563"/>
                <a:gd name="connsiteX1405" fmla="*/ 1805623 w 1852046"/>
                <a:gd name="connsiteY1405" fmla="*/ 336843 h 388563"/>
                <a:gd name="connsiteX1406" fmla="*/ 1806962 w 1852046"/>
                <a:gd name="connsiteY1406" fmla="*/ 336180 h 388563"/>
                <a:gd name="connsiteX1407" fmla="*/ 1808301 w 1852046"/>
                <a:gd name="connsiteY1407" fmla="*/ 333970 h 388563"/>
                <a:gd name="connsiteX1408" fmla="*/ 1809641 w 1852046"/>
                <a:gd name="connsiteY1408" fmla="*/ 330876 h 388563"/>
                <a:gd name="connsiteX1409" fmla="*/ 1810757 w 1852046"/>
                <a:gd name="connsiteY1409" fmla="*/ 327560 h 388563"/>
                <a:gd name="connsiteX1410" fmla="*/ 1812096 w 1852046"/>
                <a:gd name="connsiteY1410" fmla="*/ 324908 h 388563"/>
                <a:gd name="connsiteX1411" fmla="*/ 1813435 w 1852046"/>
                <a:gd name="connsiteY1411" fmla="*/ 323361 h 388563"/>
                <a:gd name="connsiteX1412" fmla="*/ 1814774 w 1852046"/>
                <a:gd name="connsiteY1412" fmla="*/ 322256 h 388563"/>
                <a:gd name="connsiteX1413" fmla="*/ 1815890 w 1852046"/>
                <a:gd name="connsiteY1413" fmla="*/ 322035 h 388563"/>
                <a:gd name="connsiteX1414" fmla="*/ 1817229 w 1852046"/>
                <a:gd name="connsiteY1414" fmla="*/ 322477 h 388563"/>
                <a:gd name="connsiteX1415" fmla="*/ 1818568 w 1852046"/>
                <a:gd name="connsiteY1415" fmla="*/ 323803 h 388563"/>
                <a:gd name="connsiteX1416" fmla="*/ 1819907 w 1852046"/>
                <a:gd name="connsiteY1416" fmla="*/ 326897 h 388563"/>
                <a:gd name="connsiteX1417" fmla="*/ 1821023 w 1852046"/>
                <a:gd name="connsiteY1417" fmla="*/ 331097 h 388563"/>
                <a:gd name="connsiteX1418" fmla="*/ 1822363 w 1852046"/>
                <a:gd name="connsiteY1418" fmla="*/ 334412 h 388563"/>
                <a:gd name="connsiteX1419" fmla="*/ 1823702 w 1852046"/>
                <a:gd name="connsiteY1419" fmla="*/ 337285 h 388563"/>
                <a:gd name="connsiteX1420" fmla="*/ 1825041 w 1852046"/>
                <a:gd name="connsiteY1420" fmla="*/ 340380 h 388563"/>
                <a:gd name="connsiteX1421" fmla="*/ 1826157 w 1852046"/>
                <a:gd name="connsiteY1421" fmla="*/ 343695 h 388563"/>
                <a:gd name="connsiteX1422" fmla="*/ 1827496 w 1852046"/>
                <a:gd name="connsiteY1422" fmla="*/ 346347 h 388563"/>
                <a:gd name="connsiteX1423" fmla="*/ 1828835 w 1852046"/>
                <a:gd name="connsiteY1423" fmla="*/ 349442 h 388563"/>
                <a:gd name="connsiteX1424" fmla="*/ 1830174 w 1852046"/>
                <a:gd name="connsiteY1424" fmla="*/ 352978 h 388563"/>
                <a:gd name="connsiteX1425" fmla="*/ 1831513 w 1852046"/>
                <a:gd name="connsiteY1425" fmla="*/ 356073 h 388563"/>
                <a:gd name="connsiteX1426" fmla="*/ 1832629 w 1852046"/>
                <a:gd name="connsiteY1426" fmla="*/ 358283 h 388563"/>
                <a:gd name="connsiteX1427" fmla="*/ 1833969 w 1852046"/>
                <a:gd name="connsiteY1427" fmla="*/ 359609 h 388563"/>
                <a:gd name="connsiteX1428" fmla="*/ 1835308 w 1852046"/>
                <a:gd name="connsiteY1428" fmla="*/ 358725 h 388563"/>
                <a:gd name="connsiteX1429" fmla="*/ 1836647 w 1852046"/>
                <a:gd name="connsiteY1429" fmla="*/ 356736 h 388563"/>
                <a:gd name="connsiteX1430" fmla="*/ 1837763 w 1852046"/>
                <a:gd name="connsiteY1430" fmla="*/ 355188 h 388563"/>
                <a:gd name="connsiteX1431" fmla="*/ 1839102 w 1852046"/>
                <a:gd name="connsiteY1431" fmla="*/ 354083 h 388563"/>
                <a:gd name="connsiteX1432" fmla="*/ 1840441 w 1852046"/>
                <a:gd name="connsiteY1432" fmla="*/ 352757 h 388563"/>
                <a:gd name="connsiteX1433" fmla="*/ 1841780 w 1852046"/>
                <a:gd name="connsiteY1433" fmla="*/ 351652 h 388563"/>
                <a:gd name="connsiteX1434" fmla="*/ 1842896 w 1852046"/>
                <a:gd name="connsiteY1434" fmla="*/ 349663 h 388563"/>
                <a:gd name="connsiteX1435" fmla="*/ 1844235 w 1852046"/>
                <a:gd name="connsiteY1435" fmla="*/ 347011 h 388563"/>
                <a:gd name="connsiteX1436" fmla="*/ 1845575 w 1852046"/>
                <a:gd name="connsiteY1436" fmla="*/ 342811 h 388563"/>
                <a:gd name="connsiteX1437" fmla="*/ 1846914 w 1852046"/>
                <a:gd name="connsiteY1437" fmla="*/ 338169 h 388563"/>
                <a:gd name="connsiteX1438" fmla="*/ 1848030 w 1852046"/>
                <a:gd name="connsiteY1438" fmla="*/ 334191 h 388563"/>
                <a:gd name="connsiteX1439" fmla="*/ 1849369 w 1852046"/>
                <a:gd name="connsiteY1439" fmla="*/ 330876 h 388563"/>
                <a:gd name="connsiteX1440" fmla="*/ 1850708 w 1852046"/>
                <a:gd name="connsiteY1440" fmla="*/ 328002 h 388563"/>
                <a:gd name="connsiteX1441" fmla="*/ 1852047 w 1852046"/>
                <a:gd name="connsiteY1441" fmla="*/ 325350 h 3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Lst>
              <a:rect l="l" t="t" r="r" b="b"/>
              <a:pathLst>
                <a:path w="1852046" h="388563">
                  <a:moveTo>
                    <a:pt x="0" y="299711"/>
                  </a:moveTo>
                  <a:lnTo>
                    <a:pt x="223" y="300153"/>
                  </a:lnTo>
                  <a:lnTo>
                    <a:pt x="1562" y="300816"/>
                  </a:lnTo>
                  <a:lnTo>
                    <a:pt x="2901" y="301921"/>
                  </a:lnTo>
                  <a:lnTo>
                    <a:pt x="4241" y="302142"/>
                  </a:lnTo>
                  <a:lnTo>
                    <a:pt x="5580" y="301921"/>
                  </a:lnTo>
                  <a:lnTo>
                    <a:pt x="6696" y="300374"/>
                  </a:lnTo>
                  <a:lnTo>
                    <a:pt x="8035" y="299269"/>
                  </a:lnTo>
                  <a:lnTo>
                    <a:pt x="9374" y="299711"/>
                  </a:lnTo>
                  <a:lnTo>
                    <a:pt x="10713" y="300816"/>
                  </a:lnTo>
                  <a:lnTo>
                    <a:pt x="11829" y="303247"/>
                  </a:lnTo>
                  <a:lnTo>
                    <a:pt x="13168" y="306563"/>
                  </a:lnTo>
                  <a:lnTo>
                    <a:pt x="14507" y="309657"/>
                  </a:lnTo>
                  <a:lnTo>
                    <a:pt x="15847" y="311867"/>
                  </a:lnTo>
                  <a:lnTo>
                    <a:pt x="16963" y="312309"/>
                  </a:lnTo>
                  <a:lnTo>
                    <a:pt x="18302" y="310541"/>
                  </a:lnTo>
                  <a:lnTo>
                    <a:pt x="19641" y="307668"/>
                  </a:lnTo>
                  <a:lnTo>
                    <a:pt x="20980" y="304132"/>
                  </a:lnTo>
                  <a:lnTo>
                    <a:pt x="22096" y="302805"/>
                  </a:lnTo>
                  <a:lnTo>
                    <a:pt x="23435" y="301700"/>
                  </a:lnTo>
                  <a:lnTo>
                    <a:pt x="24774" y="300374"/>
                  </a:lnTo>
                  <a:lnTo>
                    <a:pt x="26113" y="301037"/>
                  </a:lnTo>
                  <a:lnTo>
                    <a:pt x="27229" y="303689"/>
                  </a:lnTo>
                  <a:lnTo>
                    <a:pt x="28569" y="306784"/>
                  </a:lnTo>
                  <a:lnTo>
                    <a:pt x="29908" y="311425"/>
                  </a:lnTo>
                  <a:lnTo>
                    <a:pt x="31247" y="319603"/>
                  </a:lnTo>
                  <a:lnTo>
                    <a:pt x="32363" y="327118"/>
                  </a:lnTo>
                  <a:lnTo>
                    <a:pt x="33702" y="330213"/>
                  </a:lnTo>
                  <a:lnTo>
                    <a:pt x="35041" y="330876"/>
                  </a:lnTo>
                  <a:lnTo>
                    <a:pt x="36380" y="329992"/>
                  </a:lnTo>
                  <a:lnTo>
                    <a:pt x="37719" y="328665"/>
                  </a:lnTo>
                  <a:lnTo>
                    <a:pt x="38835" y="327781"/>
                  </a:lnTo>
                  <a:lnTo>
                    <a:pt x="40175" y="326455"/>
                  </a:lnTo>
                  <a:lnTo>
                    <a:pt x="41514" y="324687"/>
                  </a:lnTo>
                  <a:lnTo>
                    <a:pt x="42853" y="321814"/>
                  </a:lnTo>
                  <a:lnTo>
                    <a:pt x="43969" y="317393"/>
                  </a:lnTo>
                  <a:lnTo>
                    <a:pt x="45308" y="311204"/>
                  </a:lnTo>
                  <a:lnTo>
                    <a:pt x="46647" y="302805"/>
                  </a:lnTo>
                  <a:lnTo>
                    <a:pt x="47986" y="292638"/>
                  </a:lnTo>
                  <a:lnTo>
                    <a:pt x="49102" y="284460"/>
                  </a:lnTo>
                  <a:lnTo>
                    <a:pt x="50441" y="281587"/>
                  </a:lnTo>
                  <a:lnTo>
                    <a:pt x="51781" y="283134"/>
                  </a:lnTo>
                  <a:lnTo>
                    <a:pt x="53120" y="288439"/>
                  </a:lnTo>
                  <a:lnTo>
                    <a:pt x="54236" y="296175"/>
                  </a:lnTo>
                  <a:lnTo>
                    <a:pt x="55575" y="305237"/>
                  </a:lnTo>
                  <a:lnTo>
                    <a:pt x="56914" y="316509"/>
                  </a:lnTo>
                  <a:lnTo>
                    <a:pt x="58253" y="326676"/>
                  </a:lnTo>
                  <a:lnTo>
                    <a:pt x="59369" y="335075"/>
                  </a:lnTo>
                  <a:lnTo>
                    <a:pt x="60708" y="340822"/>
                  </a:lnTo>
                  <a:lnTo>
                    <a:pt x="62047" y="343916"/>
                  </a:lnTo>
                  <a:lnTo>
                    <a:pt x="63387" y="344137"/>
                  </a:lnTo>
                  <a:lnTo>
                    <a:pt x="64726" y="342369"/>
                  </a:lnTo>
                  <a:lnTo>
                    <a:pt x="65842" y="340601"/>
                  </a:lnTo>
                  <a:lnTo>
                    <a:pt x="67181" y="339054"/>
                  </a:lnTo>
                  <a:lnTo>
                    <a:pt x="68520" y="337948"/>
                  </a:lnTo>
                  <a:lnTo>
                    <a:pt x="69859" y="337506"/>
                  </a:lnTo>
                  <a:lnTo>
                    <a:pt x="70975" y="338833"/>
                  </a:lnTo>
                  <a:lnTo>
                    <a:pt x="72314" y="339054"/>
                  </a:lnTo>
                  <a:lnTo>
                    <a:pt x="73653" y="337064"/>
                  </a:lnTo>
                  <a:lnTo>
                    <a:pt x="74993" y="333970"/>
                  </a:lnTo>
                  <a:lnTo>
                    <a:pt x="76108" y="329550"/>
                  </a:lnTo>
                  <a:lnTo>
                    <a:pt x="77448" y="322919"/>
                  </a:lnTo>
                  <a:lnTo>
                    <a:pt x="78787" y="315625"/>
                  </a:lnTo>
                  <a:lnTo>
                    <a:pt x="80126" y="308552"/>
                  </a:lnTo>
                  <a:lnTo>
                    <a:pt x="81242" y="301037"/>
                  </a:lnTo>
                  <a:lnTo>
                    <a:pt x="82581" y="292196"/>
                  </a:lnTo>
                  <a:lnTo>
                    <a:pt x="83920" y="282471"/>
                  </a:lnTo>
                  <a:lnTo>
                    <a:pt x="85259" y="272304"/>
                  </a:lnTo>
                  <a:lnTo>
                    <a:pt x="86375" y="263905"/>
                  </a:lnTo>
                  <a:lnTo>
                    <a:pt x="87714" y="257274"/>
                  </a:lnTo>
                  <a:lnTo>
                    <a:pt x="89054" y="252190"/>
                  </a:lnTo>
                  <a:lnTo>
                    <a:pt x="90393" y="246886"/>
                  </a:lnTo>
                  <a:lnTo>
                    <a:pt x="91732" y="240918"/>
                  </a:lnTo>
                  <a:lnTo>
                    <a:pt x="92848" y="236277"/>
                  </a:lnTo>
                  <a:lnTo>
                    <a:pt x="94187" y="232961"/>
                  </a:lnTo>
                  <a:lnTo>
                    <a:pt x="95526" y="231193"/>
                  </a:lnTo>
                  <a:lnTo>
                    <a:pt x="96865" y="230972"/>
                  </a:lnTo>
                  <a:lnTo>
                    <a:pt x="97981" y="232519"/>
                  </a:lnTo>
                  <a:lnTo>
                    <a:pt x="99320" y="234508"/>
                  </a:lnTo>
                  <a:lnTo>
                    <a:pt x="100660" y="236719"/>
                  </a:lnTo>
                  <a:lnTo>
                    <a:pt x="101999" y="236056"/>
                  </a:lnTo>
                  <a:lnTo>
                    <a:pt x="103115" y="235614"/>
                  </a:lnTo>
                  <a:lnTo>
                    <a:pt x="104454" y="236719"/>
                  </a:lnTo>
                  <a:lnTo>
                    <a:pt x="105793" y="239592"/>
                  </a:lnTo>
                  <a:lnTo>
                    <a:pt x="107132" y="243128"/>
                  </a:lnTo>
                  <a:lnTo>
                    <a:pt x="108248" y="246886"/>
                  </a:lnTo>
                  <a:lnTo>
                    <a:pt x="109587" y="251306"/>
                  </a:lnTo>
                  <a:lnTo>
                    <a:pt x="110926" y="258379"/>
                  </a:lnTo>
                  <a:lnTo>
                    <a:pt x="112266" y="266557"/>
                  </a:lnTo>
                  <a:lnTo>
                    <a:pt x="113382" y="272967"/>
                  </a:lnTo>
                  <a:lnTo>
                    <a:pt x="114721" y="280924"/>
                  </a:lnTo>
                  <a:lnTo>
                    <a:pt x="116060" y="291754"/>
                  </a:lnTo>
                  <a:lnTo>
                    <a:pt x="117399" y="300374"/>
                  </a:lnTo>
                  <a:lnTo>
                    <a:pt x="118515" y="305016"/>
                  </a:lnTo>
                  <a:lnTo>
                    <a:pt x="119854" y="308552"/>
                  </a:lnTo>
                  <a:lnTo>
                    <a:pt x="121193" y="310541"/>
                  </a:lnTo>
                  <a:lnTo>
                    <a:pt x="122532" y="309878"/>
                  </a:lnTo>
                  <a:lnTo>
                    <a:pt x="123872" y="308773"/>
                  </a:lnTo>
                  <a:lnTo>
                    <a:pt x="124988" y="310099"/>
                  </a:lnTo>
                  <a:lnTo>
                    <a:pt x="126327" y="310099"/>
                  </a:lnTo>
                  <a:lnTo>
                    <a:pt x="127666" y="309215"/>
                  </a:lnTo>
                  <a:lnTo>
                    <a:pt x="129005" y="308773"/>
                  </a:lnTo>
                  <a:lnTo>
                    <a:pt x="130121" y="308552"/>
                  </a:lnTo>
                  <a:lnTo>
                    <a:pt x="131460" y="308331"/>
                  </a:lnTo>
                  <a:lnTo>
                    <a:pt x="132799" y="308994"/>
                  </a:lnTo>
                  <a:lnTo>
                    <a:pt x="134138" y="308331"/>
                  </a:lnTo>
                  <a:lnTo>
                    <a:pt x="135254" y="305900"/>
                  </a:lnTo>
                  <a:lnTo>
                    <a:pt x="136593" y="303026"/>
                  </a:lnTo>
                  <a:lnTo>
                    <a:pt x="137933" y="299932"/>
                  </a:lnTo>
                  <a:lnTo>
                    <a:pt x="139272" y="295512"/>
                  </a:lnTo>
                  <a:lnTo>
                    <a:pt x="140388" y="288660"/>
                  </a:lnTo>
                  <a:lnTo>
                    <a:pt x="141727" y="280703"/>
                  </a:lnTo>
                  <a:lnTo>
                    <a:pt x="143066" y="273851"/>
                  </a:lnTo>
                  <a:lnTo>
                    <a:pt x="144405" y="268325"/>
                  </a:lnTo>
                  <a:lnTo>
                    <a:pt x="145521" y="263905"/>
                  </a:lnTo>
                  <a:lnTo>
                    <a:pt x="146860" y="261916"/>
                  </a:lnTo>
                  <a:lnTo>
                    <a:pt x="148199" y="260589"/>
                  </a:lnTo>
                  <a:lnTo>
                    <a:pt x="149539" y="257053"/>
                  </a:lnTo>
                  <a:lnTo>
                    <a:pt x="150878" y="250643"/>
                  </a:lnTo>
                  <a:lnTo>
                    <a:pt x="151994" y="242465"/>
                  </a:lnTo>
                  <a:lnTo>
                    <a:pt x="153333" y="235835"/>
                  </a:lnTo>
                  <a:lnTo>
                    <a:pt x="154672" y="230751"/>
                  </a:lnTo>
                  <a:lnTo>
                    <a:pt x="156011" y="225446"/>
                  </a:lnTo>
                  <a:lnTo>
                    <a:pt x="157127" y="223015"/>
                  </a:lnTo>
                  <a:lnTo>
                    <a:pt x="158466" y="224120"/>
                  </a:lnTo>
                  <a:lnTo>
                    <a:pt x="159805" y="229646"/>
                  </a:lnTo>
                  <a:lnTo>
                    <a:pt x="161145" y="237161"/>
                  </a:lnTo>
                  <a:lnTo>
                    <a:pt x="162261" y="244234"/>
                  </a:lnTo>
                  <a:lnTo>
                    <a:pt x="163600" y="248654"/>
                  </a:lnTo>
                  <a:lnTo>
                    <a:pt x="164939" y="252854"/>
                  </a:lnTo>
                  <a:lnTo>
                    <a:pt x="166278" y="257053"/>
                  </a:lnTo>
                  <a:lnTo>
                    <a:pt x="167394" y="261031"/>
                  </a:lnTo>
                  <a:lnTo>
                    <a:pt x="168733" y="265894"/>
                  </a:lnTo>
                  <a:lnTo>
                    <a:pt x="170072" y="268767"/>
                  </a:lnTo>
                  <a:lnTo>
                    <a:pt x="171411" y="273851"/>
                  </a:lnTo>
                  <a:lnTo>
                    <a:pt x="172527" y="278714"/>
                  </a:lnTo>
                  <a:lnTo>
                    <a:pt x="173867" y="278935"/>
                  </a:lnTo>
                  <a:lnTo>
                    <a:pt x="175206" y="274293"/>
                  </a:lnTo>
                  <a:lnTo>
                    <a:pt x="176545" y="270094"/>
                  </a:lnTo>
                  <a:lnTo>
                    <a:pt x="177884" y="269651"/>
                  </a:lnTo>
                  <a:lnTo>
                    <a:pt x="179000" y="266115"/>
                  </a:lnTo>
                  <a:lnTo>
                    <a:pt x="180339" y="259263"/>
                  </a:lnTo>
                  <a:lnTo>
                    <a:pt x="181678" y="250201"/>
                  </a:lnTo>
                  <a:lnTo>
                    <a:pt x="183017" y="240255"/>
                  </a:lnTo>
                  <a:lnTo>
                    <a:pt x="184133" y="231856"/>
                  </a:lnTo>
                  <a:lnTo>
                    <a:pt x="185473" y="223899"/>
                  </a:lnTo>
                  <a:lnTo>
                    <a:pt x="186812" y="217710"/>
                  </a:lnTo>
                  <a:lnTo>
                    <a:pt x="188151" y="216605"/>
                  </a:lnTo>
                  <a:lnTo>
                    <a:pt x="189267" y="217489"/>
                  </a:lnTo>
                  <a:lnTo>
                    <a:pt x="190606" y="217710"/>
                  </a:lnTo>
                  <a:lnTo>
                    <a:pt x="191945" y="219700"/>
                  </a:lnTo>
                  <a:lnTo>
                    <a:pt x="193284" y="223678"/>
                  </a:lnTo>
                  <a:lnTo>
                    <a:pt x="194400" y="227878"/>
                  </a:lnTo>
                  <a:lnTo>
                    <a:pt x="195739" y="226330"/>
                  </a:lnTo>
                  <a:lnTo>
                    <a:pt x="197079" y="221247"/>
                  </a:lnTo>
                  <a:lnTo>
                    <a:pt x="198418" y="216605"/>
                  </a:lnTo>
                  <a:lnTo>
                    <a:pt x="199534" y="215500"/>
                  </a:lnTo>
                  <a:lnTo>
                    <a:pt x="200873" y="217268"/>
                  </a:lnTo>
                  <a:lnTo>
                    <a:pt x="202212" y="219921"/>
                  </a:lnTo>
                  <a:lnTo>
                    <a:pt x="203551" y="224120"/>
                  </a:lnTo>
                  <a:lnTo>
                    <a:pt x="204890" y="232519"/>
                  </a:lnTo>
                  <a:lnTo>
                    <a:pt x="206006" y="245339"/>
                  </a:lnTo>
                  <a:lnTo>
                    <a:pt x="207345" y="259484"/>
                  </a:lnTo>
                  <a:lnTo>
                    <a:pt x="208685" y="273188"/>
                  </a:lnTo>
                  <a:lnTo>
                    <a:pt x="210024" y="283797"/>
                  </a:lnTo>
                  <a:lnTo>
                    <a:pt x="211140" y="290428"/>
                  </a:lnTo>
                  <a:lnTo>
                    <a:pt x="212479" y="294185"/>
                  </a:lnTo>
                  <a:lnTo>
                    <a:pt x="213818" y="300374"/>
                  </a:lnTo>
                  <a:lnTo>
                    <a:pt x="215157" y="308331"/>
                  </a:lnTo>
                  <a:lnTo>
                    <a:pt x="216273" y="316509"/>
                  </a:lnTo>
                  <a:lnTo>
                    <a:pt x="217612" y="322919"/>
                  </a:lnTo>
                  <a:lnTo>
                    <a:pt x="218951" y="326897"/>
                  </a:lnTo>
                  <a:lnTo>
                    <a:pt x="220290" y="329550"/>
                  </a:lnTo>
                  <a:lnTo>
                    <a:pt x="221406" y="328886"/>
                  </a:lnTo>
                  <a:lnTo>
                    <a:pt x="222746" y="327118"/>
                  </a:lnTo>
                  <a:lnTo>
                    <a:pt x="224085" y="322477"/>
                  </a:lnTo>
                  <a:lnTo>
                    <a:pt x="225424" y="317393"/>
                  </a:lnTo>
                  <a:lnTo>
                    <a:pt x="226540" y="312531"/>
                  </a:lnTo>
                  <a:lnTo>
                    <a:pt x="227879" y="310099"/>
                  </a:lnTo>
                  <a:lnTo>
                    <a:pt x="229218" y="307447"/>
                  </a:lnTo>
                  <a:lnTo>
                    <a:pt x="230557" y="302805"/>
                  </a:lnTo>
                  <a:lnTo>
                    <a:pt x="231673" y="296175"/>
                  </a:lnTo>
                  <a:lnTo>
                    <a:pt x="233012" y="287997"/>
                  </a:lnTo>
                  <a:lnTo>
                    <a:pt x="234352" y="279377"/>
                  </a:lnTo>
                  <a:lnTo>
                    <a:pt x="235691" y="268546"/>
                  </a:lnTo>
                  <a:lnTo>
                    <a:pt x="237030" y="254401"/>
                  </a:lnTo>
                  <a:lnTo>
                    <a:pt x="238146" y="240255"/>
                  </a:lnTo>
                  <a:lnTo>
                    <a:pt x="239485" y="228762"/>
                  </a:lnTo>
                  <a:lnTo>
                    <a:pt x="240824" y="220142"/>
                  </a:lnTo>
                  <a:lnTo>
                    <a:pt x="242163" y="215500"/>
                  </a:lnTo>
                  <a:lnTo>
                    <a:pt x="243279" y="214837"/>
                  </a:lnTo>
                  <a:lnTo>
                    <a:pt x="244618" y="218374"/>
                  </a:lnTo>
                  <a:lnTo>
                    <a:pt x="245958" y="225446"/>
                  </a:lnTo>
                  <a:lnTo>
                    <a:pt x="247297" y="233624"/>
                  </a:lnTo>
                  <a:lnTo>
                    <a:pt x="248413" y="241139"/>
                  </a:lnTo>
                  <a:lnTo>
                    <a:pt x="249752" y="248875"/>
                  </a:lnTo>
                  <a:lnTo>
                    <a:pt x="251091" y="256169"/>
                  </a:lnTo>
                  <a:lnTo>
                    <a:pt x="252430" y="263242"/>
                  </a:lnTo>
                  <a:lnTo>
                    <a:pt x="253546" y="270315"/>
                  </a:lnTo>
                  <a:lnTo>
                    <a:pt x="254885" y="277387"/>
                  </a:lnTo>
                  <a:lnTo>
                    <a:pt x="256224" y="284018"/>
                  </a:lnTo>
                  <a:lnTo>
                    <a:pt x="257564" y="290870"/>
                  </a:lnTo>
                  <a:lnTo>
                    <a:pt x="258680" y="297722"/>
                  </a:lnTo>
                  <a:lnTo>
                    <a:pt x="260019" y="302142"/>
                  </a:lnTo>
                  <a:lnTo>
                    <a:pt x="261358" y="302805"/>
                  </a:lnTo>
                  <a:lnTo>
                    <a:pt x="262697" y="301258"/>
                  </a:lnTo>
                  <a:lnTo>
                    <a:pt x="264036" y="300374"/>
                  </a:lnTo>
                  <a:lnTo>
                    <a:pt x="265152" y="300816"/>
                  </a:lnTo>
                  <a:lnTo>
                    <a:pt x="266491" y="300595"/>
                  </a:lnTo>
                  <a:lnTo>
                    <a:pt x="267830" y="298827"/>
                  </a:lnTo>
                  <a:lnTo>
                    <a:pt x="269170" y="293964"/>
                  </a:lnTo>
                  <a:lnTo>
                    <a:pt x="270286" y="287776"/>
                  </a:lnTo>
                  <a:lnTo>
                    <a:pt x="271625" y="281145"/>
                  </a:lnTo>
                  <a:lnTo>
                    <a:pt x="272964" y="274956"/>
                  </a:lnTo>
                  <a:lnTo>
                    <a:pt x="274303" y="270757"/>
                  </a:lnTo>
                  <a:lnTo>
                    <a:pt x="275419" y="267441"/>
                  </a:lnTo>
                  <a:lnTo>
                    <a:pt x="276758" y="266336"/>
                  </a:lnTo>
                  <a:lnTo>
                    <a:pt x="278097" y="266778"/>
                  </a:lnTo>
                  <a:lnTo>
                    <a:pt x="279436" y="266336"/>
                  </a:lnTo>
                  <a:lnTo>
                    <a:pt x="280552" y="263905"/>
                  </a:lnTo>
                  <a:lnTo>
                    <a:pt x="281891" y="259705"/>
                  </a:lnTo>
                  <a:lnTo>
                    <a:pt x="283231" y="254622"/>
                  </a:lnTo>
                  <a:lnTo>
                    <a:pt x="284570" y="250201"/>
                  </a:lnTo>
                  <a:lnTo>
                    <a:pt x="285686" y="248433"/>
                  </a:lnTo>
                  <a:lnTo>
                    <a:pt x="287025" y="249980"/>
                  </a:lnTo>
                  <a:lnTo>
                    <a:pt x="288364" y="253075"/>
                  </a:lnTo>
                  <a:lnTo>
                    <a:pt x="289703" y="259042"/>
                  </a:lnTo>
                  <a:lnTo>
                    <a:pt x="291042" y="263905"/>
                  </a:lnTo>
                  <a:lnTo>
                    <a:pt x="292158" y="266999"/>
                  </a:lnTo>
                  <a:lnTo>
                    <a:pt x="293497" y="268988"/>
                  </a:lnTo>
                  <a:lnTo>
                    <a:pt x="294837" y="271641"/>
                  </a:lnTo>
                  <a:lnTo>
                    <a:pt x="296176" y="276061"/>
                  </a:lnTo>
                  <a:lnTo>
                    <a:pt x="297292" y="280482"/>
                  </a:lnTo>
                  <a:lnTo>
                    <a:pt x="298631" y="284681"/>
                  </a:lnTo>
                  <a:lnTo>
                    <a:pt x="299970" y="289102"/>
                  </a:lnTo>
                  <a:lnTo>
                    <a:pt x="301309" y="292196"/>
                  </a:lnTo>
                  <a:lnTo>
                    <a:pt x="302425" y="292859"/>
                  </a:lnTo>
                  <a:lnTo>
                    <a:pt x="303764" y="293964"/>
                  </a:lnTo>
                  <a:lnTo>
                    <a:pt x="305103" y="295954"/>
                  </a:lnTo>
                  <a:lnTo>
                    <a:pt x="306443" y="297280"/>
                  </a:lnTo>
                  <a:lnTo>
                    <a:pt x="307559" y="297501"/>
                  </a:lnTo>
                  <a:lnTo>
                    <a:pt x="308898" y="297722"/>
                  </a:lnTo>
                  <a:lnTo>
                    <a:pt x="310237" y="299932"/>
                  </a:lnTo>
                  <a:lnTo>
                    <a:pt x="311576" y="303026"/>
                  </a:lnTo>
                  <a:lnTo>
                    <a:pt x="312692" y="305679"/>
                  </a:lnTo>
                  <a:lnTo>
                    <a:pt x="314031" y="308994"/>
                  </a:lnTo>
                  <a:lnTo>
                    <a:pt x="315370" y="312088"/>
                  </a:lnTo>
                  <a:lnTo>
                    <a:pt x="316709" y="314078"/>
                  </a:lnTo>
                  <a:lnTo>
                    <a:pt x="317825" y="315625"/>
                  </a:lnTo>
                  <a:lnTo>
                    <a:pt x="319165" y="315183"/>
                  </a:lnTo>
                  <a:lnTo>
                    <a:pt x="320504" y="313194"/>
                  </a:lnTo>
                  <a:lnTo>
                    <a:pt x="321843" y="309657"/>
                  </a:lnTo>
                  <a:lnTo>
                    <a:pt x="323182" y="305458"/>
                  </a:lnTo>
                  <a:lnTo>
                    <a:pt x="324298" y="301479"/>
                  </a:lnTo>
                  <a:lnTo>
                    <a:pt x="325637" y="299048"/>
                  </a:lnTo>
                  <a:lnTo>
                    <a:pt x="326976" y="296617"/>
                  </a:lnTo>
                  <a:lnTo>
                    <a:pt x="328315" y="293080"/>
                  </a:lnTo>
                  <a:lnTo>
                    <a:pt x="329431" y="289544"/>
                  </a:lnTo>
                  <a:lnTo>
                    <a:pt x="330771" y="285786"/>
                  </a:lnTo>
                  <a:lnTo>
                    <a:pt x="332110" y="282471"/>
                  </a:lnTo>
                  <a:lnTo>
                    <a:pt x="333449" y="281145"/>
                  </a:lnTo>
                  <a:lnTo>
                    <a:pt x="334565" y="277608"/>
                  </a:lnTo>
                  <a:lnTo>
                    <a:pt x="335904" y="271862"/>
                  </a:lnTo>
                  <a:lnTo>
                    <a:pt x="337243" y="264568"/>
                  </a:lnTo>
                  <a:lnTo>
                    <a:pt x="338582" y="256611"/>
                  </a:lnTo>
                  <a:lnTo>
                    <a:pt x="339698" y="249317"/>
                  </a:lnTo>
                  <a:lnTo>
                    <a:pt x="341037" y="245339"/>
                  </a:lnTo>
                  <a:lnTo>
                    <a:pt x="342377" y="241802"/>
                  </a:lnTo>
                  <a:lnTo>
                    <a:pt x="343716" y="237824"/>
                  </a:lnTo>
                  <a:lnTo>
                    <a:pt x="344832" y="235614"/>
                  </a:lnTo>
                  <a:lnTo>
                    <a:pt x="346171" y="233624"/>
                  </a:lnTo>
                  <a:lnTo>
                    <a:pt x="347510" y="233182"/>
                  </a:lnTo>
                  <a:lnTo>
                    <a:pt x="348849" y="233845"/>
                  </a:lnTo>
                  <a:lnTo>
                    <a:pt x="350188" y="232961"/>
                  </a:lnTo>
                  <a:lnTo>
                    <a:pt x="351304" y="234508"/>
                  </a:lnTo>
                  <a:lnTo>
                    <a:pt x="352643" y="238487"/>
                  </a:lnTo>
                  <a:lnTo>
                    <a:pt x="353982" y="240918"/>
                  </a:lnTo>
                  <a:lnTo>
                    <a:pt x="355322" y="240918"/>
                  </a:lnTo>
                  <a:lnTo>
                    <a:pt x="356438" y="239592"/>
                  </a:lnTo>
                  <a:lnTo>
                    <a:pt x="357777" y="238929"/>
                  </a:lnTo>
                  <a:lnTo>
                    <a:pt x="359116" y="240034"/>
                  </a:lnTo>
                  <a:lnTo>
                    <a:pt x="360455" y="243570"/>
                  </a:lnTo>
                  <a:lnTo>
                    <a:pt x="361571" y="250864"/>
                  </a:lnTo>
                  <a:lnTo>
                    <a:pt x="362910" y="259263"/>
                  </a:lnTo>
                  <a:lnTo>
                    <a:pt x="364249" y="270757"/>
                  </a:lnTo>
                  <a:lnTo>
                    <a:pt x="365588" y="284902"/>
                  </a:lnTo>
                  <a:lnTo>
                    <a:pt x="366704" y="298606"/>
                  </a:lnTo>
                  <a:lnTo>
                    <a:pt x="368044" y="308994"/>
                  </a:lnTo>
                  <a:lnTo>
                    <a:pt x="369383" y="317172"/>
                  </a:lnTo>
                  <a:lnTo>
                    <a:pt x="370722" y="324466"/>
                  </a:lnTo>
                  <a:lnTo>
                    <a:pt x="371838" y="330655"/>
                  </a:lnTo>
                  <a:lnTo>
                    <a:pt x="373177" y="335738"/>
                  </a:lnTo>
                  <a:lnTo>
                    <a:pt x="374516" y="340601"/>
                  </a:lnTo>
                  <a:lnTo>
                    <a:pt x="375855" y="344579"/>
                  </a:lnTo>
                  <a:lnTo>
                    <a:pt x="377194" y="349000"/>
                  </a:lnTo>
                  <a:lnTo>
                    <a:pt x="378310" y="352315"/>
                  </a:lnTo>
                  <a:lnTo>
                    <a:pt x="379650" y="355410"/>
                  </a:lnTo>
                  <a:lnTo>
                    <a:pt x="380989" y="357841"/>
                  </a:lnTo>
                  <a:lnTo>
                    <a:pt x="382328" y="359167"/>
                  </a:lnTo>
                  <a:lnTo>
                    <a:pt x="383444" y="359388"/>
                  </a:lnTo>
                  <a:lnTo>
                    <a:pt x="384783" y="359388"/>
                  </a:lnTo>
                  <a:lnTo>
                    <a:pt x="386122" y="358062"/>
                  </a:lnTo>
                  <a:lnTo>
                    <a:pt x="387461" y="355410"/>
                  </a:lnTo>
                  <a:lnTo>
                    <a:pt x="388577" y="352978"/>
                  </a:lnTo>
                  <a:lnTo>
                    <a:pt x="389916" y="351210"/>
                  </a:lnTo>
                  <a:lnTo>
                    <a:pt x="391256" y="349884"/>
                  </a:lnTo>
                  <a:lnTo>
                    <a:pt x="392595" y="348337"/>
                  </a:lnTo>
                  <a:lnTo>
                    <a:pt x="393711" y="346568"/>
                  </a:lnTo>
                  <a:lnTo>
                    <a:pt x="395050" y="344800"/>
                  </a:lnTo>
                  <a:lnTo>
                    <a:pt x="396389" y="343474"/>
                  </a:lnTo>
                  <a:lnTo>
                    <a:pt x="397728" y="341706"/>
                  </a:lnTo>
                  <a:lnTo>
                    <a:pt x="398844" y="338391"/>
                  </a:lnTo>
                  <a:lnTo>
                    <a:pt x="400183" y="333528"/>
                  </a:lnTo>
                  <a:lnTo>
                    <a:pt x="401522" y="328444"/>
                  </a:lnTo>
                  <a:lnTo>
                    <a:pt x="402862" y="323803"/>
                  </a:lnTo>
                  <a:lnTo>
                    <a:pt x="403977" y="318277"/>
                  </a:lnTo>
                  <a:lnTo>
                    <a:pt x="405317" y="311204"/>
                  </a:lnTo>
                  <a:lnTo>
                    <a:pt x="406656" y="304574"/>
                  </a:lnTo>
                  <a:lnTo>
                    <a:pt x="407995" y="298827"/>
                  </a:lnTo>
                  <a:lnTo>
                    <a:pt x="409334" y="292859"/>
                  </a:lnTo>
                  <a:lnTo>
                    <a:pt x="410450" y="286228"/>
                  </a:lnTo>
                  <a:lnTo>
                    <a:pt x="411789" y="279377"/>
                  </a:lnTo>
                  <a:lnTo>
                    <a:pt x="413128" y="273409"/>
                  </a:lnTo>
                  <a:lnTo>
                    <a:pt x="414468" y="269873"/>
                  </a:lnTo>
                  <a:lnTo>
                    <a:pt x="415583" y="268988"/>
                  </a:lnTo>
                  <a:lnTo>
                    <a:pt x="416923" y="270094"/>
                  </a:lnTo>
                  <a:lnTo>
                    <a:pt x="418262" y="272525"/>
                  </a:lnTo>
                  <a:lnTo>
                    <a:pt x="419601" y="277829"/>
                  </a:lnTo>
                  <a:lnTo>
                    <a:pt x="420717" y="284902"/>
                  </a:lnTo>
                  <a:lnTo>
                    <a:pt x="422056" y="292859"/>
                  </a:lnTo>
                  <a:lnTo>
                    <a:pt x="423395" y="300153"/>
                  </a:lnTo>
                  <a:lnTo>
                    <a:pt x="424734" y="306563"/>
                  </a:lnTo>
                  <a:lnTo>
                    <a:pt x="425850" y="312973"/>
                  </a:lnTo>
                  <a:lnTo>
                    <a:pt x="427189" y="317835"/>
                  </a:lnTo>
                  <a:lnTo>
                    <a:pt x="428529" y="322035"/>
                  </a:lnTo>
                  <a:lnTo>
                    <a:pt x="429868" y="325350"/>
                  </a:lnTo>
                  <a:lnTo>
                    <a:pt x="430984" y="327339"/>
                  </a:lnTo>
                  <a:lnTo>
                    <a:pt x="432323" y="325792"/>
                  </a:lnTo>
                  <a:lnTo>
                    <a:pt x="433662" y="321372"/>
                  </a:lnTo>
                  <a:lnTo>
                    <a:pt x="435001" y="317835"/>
                  </a:lnTo>
                  <a:lnTo>
                    <a:pt x="436340" y="314741"/>
                  </a:lnTo>
                  <a:lnTo>
                    <a:pt x="437456" y="309878"/>
                  </a:lnTo>
                  <a:lnTo>
                    <a:pt x="438795" y="304353"/>
                  </a:lnTo>
                  <a:lnTo>
                    <a:pt x="440135" y="299932"/>
                  </a:lnTo>
                  <a:lnTo>
                    <a:pt x="441474" y="298606"/>
                  </a:lnTo>
                  <a:lnTo>
                    <a:pt x="442590" y="296838"/>
                  </a:lnTo>
                  <a:lnTo>
                    <a:pt x="443929" y="293080"/>
                  </a:lnTo>
                  <a:lnTo>
                    <a:pt x="445268" y="289986"/>
                  </a:lnTo>
                  <a:lnTo>
                    <a:pt x="446607" y="288218"/>
                  </a:lnTo>
                  <a:lnTo>
                    <a:pt x="447723" y="286892"/>
                  </a:lnTo>
                  <a:lnTo>
                    <a:pt x="449062" y="287334"/>
                  </a:lnTo>
                  <a:lnTo>
                    <a:pt x="450401" y="289323"/>
                  </a:lnTo>
                  <a:lnTo>
                    <a:pt x="451741" y="291975"/>
                  </a:lnTo>
                  <a:lnTo>
                    <a:pt x="452857" y="297943"/>
                  </a:lnTo>
                  <a:lnTo>
                    <a:pt x="454196" y="305900"/>
                  </a:lnTo>
                  <a:lnTo>
                    <a:pt x="455535" y="313194"/>
                  </a:lnTo>
                  <a:lnTo>
                    <a:pt x="456874" y="320266"/>
                  </a:lnTo>
                  <a:lnTo>
                    <a:pt x="457990" y="326676"/>
                  </a:lnTo>
                  <a:lnTo>
                    <a:pt x="459329" y="330434"/>
                  </a:lnTo>
                  <a:lnTo>
                    <a:pt x="460668" y="331760"/>
                  </a:lnTo>
                  <a:lnTo>
                    <a:pt x="462007" y="333086"/>
                  </a:lnTo>
                  <a:lnTo>
                    <a:pt x="463347" y="335517"/>
                  </a:lnTo>
                  <a:lnTo>
                    <a:pt x="464463" y="339275"/>
                  </a:lnTo>
                  <a:lnTo>
                    <a:pt x="465802" y="342811"/>
                  </a:lnTo>
                  <a:lnTo>
                    <a:pt x="467141" y="345684"/>
                  </a:lnTo>
                  <a:lnTo>
                    <a:pt x="468480" y="346789"/>
                  </a:lnTo>
                  <a:lnTo>
                    <a:pt x="469596" y="347011"/>
                  </a:lnTo>
                  <a:lnTo>
                    <a:pt x="470935" y="345905"/>
                  </a:lnTo>
                  <a:lnTo>
                    <a:pt x="472274" y="343253"/>
                  </a:lnTo>
                  <a:lnTo>
                    <a:pt x="473613" y="338833"/>
                  </a:lnTo>
                  <a:lnTo>
                    <a:pt x="474729" y="333086"/>
                  </a:lnTo>
                  <a:lnTo>
                    <a:pt x="476069" y="326455"/>
                  </a:lnTo>
                  <a:lnTo>
                    <a:pt x="477408" y="320487"/>
                  </a:lnTo>
                  <a:lnTo>
                    <a:pt x="478747" y="313636"/>
                  </a:lnTo>
                  <a:lnTo>
                    <a:pt x="479863" y="307668"/>
                  </a:lnTo>
                  <a:lnTo>
                    <a:pt x="481202" y="303910"/>
                  </a:lnTo>
                  <a:lnTo>
                    <a:pt x="482541" y="301700"/>
                  </a:lnTo>
                  <a:lnTo>
                    <a:pt x="483880" y="302142"/>
                  </a:lnTo>
                  <a:lnTo>
                    <a:pt x="484996" y="305458"/>
                  </a:lnTo>
                  <a:lnTo>
                    <a:pt x="486335" y="310099"/>
                  </a:lnTo>
                  <a:lnTo>
                    <a:pt x="487674" y="314741"/>
                  </a:lnTo>
                  <a:lnTo>
                    <a:pt x="489014" y="318277"/>
                  </a:lnTo>
                  <a:lnTo>
                    <a:pt x="490353" y="320487"/>
                  </a:lnTo>
                  <a:lnTo>
                    <a:pt x="491469" y="320266"/>
                  </a:lnTo>
                  <a:lnTo>
                    <a:pt x="492808" y="319824"/>
                  </a:lnTo>
                  <a:lnTo>
                    <a:pt x="494147" y="320487"/>
                  </a:lnTo>
                  <a:lnTo>
                    <a:pt x="495486" y="322477"/>
                  </a:lnTo>
                  <a:lnTo>
                    <a:pt x="496602" y="323582"/>
                  </a:lnTo>
                  <a:lnTo>
                    <a:pt x="497941" y="323803"/>
                  </a:lnTo>
                  <a:lnTo>
                    <a:pt x="499280" y="323582"/>
                  </a:lnTo>
                  <a:lnTo>
                    <a:pt x="500620" y="323361"/>
                  </a:lnTo>
                  <a:lnTo>
                    <a:pt x="501736" y="324466"/>
                  </a:lnTo>
                  <a:lnTo>
                    <a:pt x="503075" y="326455"/>
                  </a:lnTo>
                  <a:lnTo>
                    <a:pt x="504414" y="327118"/>
                  </a:lnTo>
                  <a:lnTo>
                    <a:pt x="505753" y="326676"/>
                  </a:lnTo>
                  <a:lnTo>
                    <a:pt x="506869" y="327118"/>
                  </a:lnTo>
                  <a:lnTo>
                    <a:pt x="508208" y="328444"/>
                  </a:lnTo>
                  <a:lnTo>
                    <a:pt x="509547" y="329770"/>
                  </a:lnTo>
                  <a:lnTo>
                    <a:pt x="510886" y="329992"/>
                  </a:lnTo>
                  <a:lnTo>
                    <a:pt x="512002" y="330655"/>
                  </a:lnTo>
                  <a:lnTo>
                    <a:pt x="513342" y="333086"/>
                  </a:lnTo>
                  <a:lnTo>
                    <a:pt x="514681" y="336180"/>
                  </a:lnTo>
                  <a:lnTo>
                    <a:pt x="516020" y="339054"/>
                  </a:lnTo>
                  <a:lnTo>
                    <a:pt x="517136" y="340159"/>
                  </a:lnTo>
                  <a:lnTo>
                    <a:pt x="518475" y="339496"/>
                  </a:lnTo>
                  <a:lnTo>
                    <a:pt x="519814" y="337285"/>
                  </a:lnTo>
                  <a:lnTo>
                    <a:pt x="521153" y="334191"/>
                  </a:lnTo>
                  <a:lnTo>
                    <a:pt x="522492" y="330876"/>
                  </a:lnTo>
                  <a:lnTo>
                    <a:pt x="523608" y="328002"/>
                  </a:lnTo>
                  <a:lnTo>
                    <a:pt x="524948" y="325792"/>
                  </a:lnTo>
                  <a:lnTo>
                    <a:pt x="526287" y="323361"/>
                  </a:lnTo>
                  <a:lnTo>
                    <a:pt x="527626" y="321372"/>
                  </a:lnTo>
                  <a:lnTo>
                    <a:pt x="528742" y="319603"/>
                  </a:lnTo>
                  <a:lnTo>
                    <a:pt x="530081" y="318719"/>
                  </a:lnTo>
                  <a:lnTo>
                    <a:pt x="531420" y="318498"/>
                  </a:lnTo>
                  <a:lnTo>
                    <a:pt x="532759" y="317393"/>
                  </a:lnTo>
                  <a:lnTo>
                    <a:pt x="533875" y="315625"/>
                  </a:lnTo>
                  <a:lnTo>
                    <a:pt x="535214" y="314299"/>
                  </a:lnTo>
                  <a:lnTo>
                    <a:pt x="536554" y="313415"/>
                  </a:lnTo>
                  <a:lnTo>
                    <a:pt x="537893" y="312973"/>
                  </a:lnTo>
                  <a:lnTo>
                    <a:pt x="539009" y="313857"/>
                  </a:lnTo>
                  <a:lnTo>
                    <a:pt x="540348" y="313857"/>
                  </a:lnTo>
                  <a:lnTo>
                    <a:pt x="541687" y="312973"/>
                  </a:lnTo>
                  <a:lnTo>
                    <a:pt x="543026" y="311204"/>
                  </a:lnTo>
                  <a:lnTo>
                    <a:pt x="544142" y="309657"/>
                  </a:lnTo>
                  <a:lnTo>
                    <a:pt x="545481" y="309215"/>
                  </a:lnTo>
                  <a:lnTo>
                    <a:pt x="546820" y="308773"/>
                  </a:lnTo>
                  <a:lnTo>
                    <a:pt x="548160" y="308773"/>
                  </a:lnTo>
                  <a:lnTo>
                    <a:pt x="549499" y="308110"/>
                  </a:lnTo>
                  <a:lnTo>
                    <a:pt x="550615" y="305237"/>
                  </a:lnTo>
                  <a:lnTo>
                    <a:pt x="551954" y="302142"/>
                  </a:lnTo>
                  <a:lnTo>
                    <a:pt x="553293" y="301921"/>
                  </a:lnTo>
                  <a:lnTo>
                    <a:pt x="554632" y="302584"/>
                  </a:lnTo>
                  <a:lnTo>
                    <a:pt x="555748" y="301258"/>
                  </a:lnTo>
                  <a:lnTo>
                    <a:pt x="557087" y="297501"/>
                  </a:lnTo>
                  <a:lnTo>
                    <a:pt x="558426" y="293301"/>
                  </a:lnTo>
                  <a:lnTo>
                    <a:pt x="559766" y="290870"/>
                  </a:lnTo>
                  <a:lnTo>
                    <a:pt x="560881" y="290870"/>
                  </a:lnTo>
                  <a:lnTo>
                    <a:pt x="562221" y="293301"/>
                  </a:lnTo>
                  <a:lnTo>
                    <a:pt x="563560" y="296617"/>
                  </a:lnTo>
                  <a:lnTo>
                    <a:pt x="564899" y="299048"/>
                  </a:lnTo>
                  <a:lnTo>
                    <a:pt x="566015" y="300153"/>
                  </a:lnTo>
                  <a:lnTo>
                    <a:pt x="567354" y="301037"/>
                  </a:lnTo>
                  <a:lnTo>
                    <a:pt x="568693" y="301921"/>
                  </a:lnTo>
                  <a:lnTo>
                    <a:pt x="570032" y="303247"/>
                  </a:lnTo>
                  <a:lnTo>
                    <a:pt x="571148" y="304353"/>
                  </a:lnTo>
                  <a:lnTo>
                    <a:pt x="572487" y="306121"/>
                  </a:lnTo>
                  <a:lnTo>
                    <a:pt x="573827" y="308994"/>
                  </a:lnTo>
                  <a:lnTo>
                    <a:pt x="575166" y="312309"/>
                  </a:lnTo>
                  <a:lnTo>
                    <a:pt x="576505" y="315625"/>
                  </a:lnTo>
                  <a:lnTo>
                    <a:pt x="577621" y="317835"/>
                  </a:lnTo>
                  <a:lnTo>
                    <a:pt x="578960" y="319824"/>
                  </a:lnTo>
                  <a:lnTo>
                    <a:pt x="580299" y="322035"/>
                  </a:lnTo>
                  <a:lnTo>
                    <a:pt x="581638" y="324245"/>
                  </a:lnTo>
                  <a:lnTo>
                    <a:pt x="582754" y="325350"/>
                  </a:lnTo>
                  <a:lnTo>
                    <a:pt x="584093" y="326455"/>
                  </a:lnTo>
                  <a:lnTo>
                    <a:pt x="585433" y="328223"/>
                  </a:lnTo>
                  <a:lnTo>
                    <a:pt x="586772" y="330655"/>
                  </a:lnTo>
                  <a:lnTo>
                    <a:pt x="587888" y="333749"/>
                  </a:lnTo>
                  <a:lnTo>
                    <a:pt x="589227" y="336180"/>
                  </a:lnTo>
                  <a:lnTo>
                    <a:pt x="590566" y="337064"/>
                  </a:lnTo>
                  <a:lnTo>
                    <a:pt x="591905" y="335296"/>
                  </a:lnTo>
                  <a:lnTo>
                    <a:pt x="593021" y="330655"/>
                  </a:lnTo>
                  <a:lnTo>
                    <a:pt x="594360" y="324024"/>
                  </a:lnTo>
                  <a:lnTo>
                    <a:pt x="595699" y="314962"/>
                  </a:lnTo>
                  <a:lnTo>
                    <a:pt x="597039" y="304353"/>
                  </a:lnTo>
                  <a:lnTo>
                    <a:pt x="598155" y="294627"/>
                  </a:lnTo>
                  <a:lnTo>
                    <a:pt x="599494" y="286892"/>
                  </a:lnTo>
                  <a:lnTo>
                    <a:pt x="600833" y="280924"/>
                  </a:lnTo>
                  <a:lnTo>
                    <a:pt x="602172" y="275619"/>
                  </a:lnTo>
                  <a:lnTo>
                    <a:pt x="603288" y="270094"/>
                  </a:lnTo>
                  <a:lnTo>
                    <a:pt x="604627" y="264347"/>
                  </a:lnTo>
                  <a:lnTo>
                    <a:pt x="605966" y="258379"/>
                  </a:lnTo>
                  <a:lnTo>
                    <a:pt x="607305" y="253296"/>
                  </a:lnTo>
                  <a:lnTo>
                    <a:pt x="608645" y="250201"/>
                  </a:lnTo>
                  <a:lnTo>
                    <a:pt x="609761" y="249317"/>
                  </a:lnTo>
                  <a:lnTo>
                    <a:pt x="611100" y="247549"/>
                  </a:lnTo>
                  <a:lnTo>
                    <a:pt x="612439" y="244234"/>
                  </a:lnTo>
                  <a:lnTo>
                    <a:pt x="613778" y="241360"/>
                  </a:lnTo>
                  <a:lnTo>
                    <a:pt x="614894" y="240034"/>
                  </a:lnTo>
                  <a:lnTo>
                    <a:pt x="616233" y="240918"/>
                  </a:lnTo>
                  <a:lnTo>
                    <a:pt x="617572" y="243791"/>
                  </a:lnTo>
                  <a:lnTo>
                    <a:pt x="618911" y="246223"/>
                  </a:lnTo>
                  <a:lnTo>
                    <a:pt x="620027" y="248875"/>
                  </a:lnTo>
                  <a:lnTo>
                    <a:pt x="621367" y="252854"/>
                  </a:lnTo>
                  <a:lnTo>
                    <a:pt x="622706" y="259263"/>
                  </a:lnTo>
                  <a:lnTo>
                    <a:pt x="624045" y="268104"/>
                  </a:lnTo>
                  <a:lnTo>
                    <a:pt x="625161" y="278493"/>
                  </a:lnTo>
                  <a:lnTo>
                    <a:pt x="626500" y="289765"/>
                  </a:lnTo>
                  <a:lnTo>
                    <a:pt x="627839" y="300595"/>
                  </a:lnTo>
                  <a:lnTo>
                    <a:pt x="629178" y="310541"/>
                  </a:lnTo>
                  <a:lnTo>
                    <a:pt x="630294" y="321372"/>
                  </a:lnTo>
                  <a:lnTo>
                    <a:pt x="631633" y="332644"/>
                  </a:lnTo>
                  <a:lnTo>
                    <a:pt x="632972" y="341927"/>
                  </a:lnTo>
                  <a:lnTo>
                    <a:pt x="634312" y="348116"/>
                  </a:lnTo>
                  <a:lnTo>
                    <a:pt x="635651" y="351431"/>
                  </a:lnTo>
                  <a:lnTo>
                    <a:pt x="636767" y="352536"/>
                  </a:lnTo>
                  <a:lnTo>
                    <a:pt x="638106" y="352978"/>
                  </a:lnTo>
                  <a:lnTo>
                    <a:pt x="639445" y="352978"/>
                  </a:lnTo>
                  <a:lnTo>
                    <a:pt x="640784" y="352536"/>
                  </a:lnTo>
                  <a:lnTo>
                    <a:pt x="641900" y="352094"/>
                  </a:lnTo>
                  <a:lnTo>
                    <a:pt x="643239" y="353420"/>
                  </a:lnTo>
                  <a:lnTo>
                    <a:pt x="644578" y="358283"/>
                  </a:lnTo>
                  <a:lnTo>
                    <a:pt x="645918" y="365356"/>
                  </a:lnTo>
                  <a:lnTo>
                    <a:pt x="647034" y="372650"/>
                  </a:lnTo>
                  <a:lnTo>
                    <a:pt x="648373" y="378617"/>
                  </a:lnTo>
                  <a:lnTo>
                    <a:pt x="649712" y="383038"/>
                  </a:lnTo>
                  <a:lnTo>
                    <a:pt x="651051" y="385690"/>
                  </a:lnTo>
                  <a:lnTo>
                    <a:pt x="652167" y="387237"/>
                  </a:lnTo>
                  <a:lnTo>
                    <a:pt x="653506" y="388342"/>
                  </a:lnTo>
                  <a:lnTo>
                    <a:pt x="654845" y="388563"/>
                  </a:lnTo>
                  <a:lnTo>
                    <a:pt x="656184" y="387900"/>
                  </a:lnTo>
                  <a:lnTo>
                    <a:pt x="657300" y="386132"/>
                  </a:lnTo>
                  <a:lnTo>
                    <a:pt x="658640" y="381712"/>
                  </a:lnTo>
                  <a:lnTo>
                    <a:pt x="659979" y="375081"/>
                  </a:lnTo>
                  <a:lnTo>
                    <a:pt x="661318" y="368229"/>
                  </a:lnTo>
                  <a:lnTo>
                    <a:pt x="662657" y="362040"/>
                  </a:lnTo>
                  <a:lnTo>
                    <a:pt x="663773" y="356957"/>
                  </a:lnTo>
                  <a:lnTo>
                    <a:pt x="665112" y="353641"/>
                  </a:lnTo>
                  <a:lnTo>
                    <a:pt x="666451" y="352094"/>
                  </a:lnTo>
                  <a:lnTo>
                    <a:pt x="667790" y="351652"/>
                  </a:lnTo>
                  <a:lnTo>
                    <a:pt x="668906" y="351210"/>
                  </a:lnTo>
                  <a:lnTo>
                    <a:pt x="670246" y="350105"/>
                  </a:lnTo>
                  <a:lnTo>
                    <a:pt x="671585" y="347674"/>
                  </a:lnTo>
                  <a:lnTo>
                    <a:pt x="672924" y="344800"/>
                  </a:lnTo>
                  <a:lnTo>
                    <a:pt x="674040" y="341264"/>
                  </a:lnTo>
                  <a:lnTo>
                    <a:pt x="675379" y="336843"/>
                  </a:lnTo>
                  <a:lnTo>
                    <a:pt x="676718" y="333970"/>
                  </a:lnTo>
                  <a:lnTo>
                    <a:pt x="678057" y="333528"/>
                  </a:lnTo>
                  <a:lnTo>
                    <a:pt x="679173" y="334854"/>
                  </a:lnTo>
                  <a:lnTo>
                    <a:pt x="680512" y="336622"/>
                  </a:lnTo>
                  <a:lnTo>
                    <a:pt x="681852" y="339275"/>
                  </a:lnTo>
                  <a:lnTo>
                    <a:pt x="683191" y="342811"/>
                  </a:lnTo>
                  <a:lnTo>
                    <a:pt x="684307" y="347232"/>
                  </a:lnTo>
                  <a:lnTo>
                    <a:pt x="685646" y="352094"/>
                  </a:lnTo>
                  <a:lnTo>
                    <a:pt x="686985" y="356294"/>
                  </a:lnTo>
                  <a:lnTo>
                    <a:pt x="688324" y="359609"/>
                  </a:lnTo>
                  <a:lnTo>
                    <a:pt x="689440" y="361819"/>
                  </a:lnTo>
                  <a:lnTo>
                    <a:pt x="690779" y="362482"/>
                  </a:lnTo>
                  <a:lnTo>
                    <a:pt x="692118" y="361377"/>
                  </a:lnTo>
                  <a:lnTo>
                    <a:pt x="693458" y="358504"/>
                  </a:lnTo>
                  <a:lnTo>
                    <a:pt x="694797" y="352757"/>
                  </a:lnTo>
                  <a:lnTo>
                    <a:pt x="695913" y="346347"/>
                  </a:lnTo>
                  <a:lnTo>
                    <a:pt x="697252" y="341043"/>
                  </a:lnTo>
                  <a:lnTo>
                    <a:pt x="698591" y="338169"/>
                  </a:lnTo>
                  <a:lnTo>
                    <a:pt x="699930" y="338391"/>
                  </a:lnTo>
                  <a:lnTo>
                    <a:pt x="701046" y="340601"/>
                  </a:lnTo>
                  <a:lnTo>
                    <a:pt x="702385" y="342590"/>
                  </a:lnTo>
                  <a:lnTo>
                    <a:pt x="703724" y="347232"/>
                  </a:lnTo>
                  <a:lnTo>
                    <a:pt x="705064" y="353862"/>
                  </a:lnTo>
                  <a:lnTo>
                    <a:pt x="706179" y="360935"/>
                  </a:lnTo>
                  <a:lnTo>
                    <a:pt x="707519" y="368450"/>
                  </a:lnTo>
                  <a:lnTo>
                    <a:pt x="708858" y="375302"/>
                  </a:lnTo>
                  <a:lnTo>
                    <a:pt x="710197" y="380385"/>
                  </a:lnTo>
                  <a:lnTo>
                    <a:pt x="711313" y="383259"/>
                  </a:lnTo>
                  <a:lnTo>
                    <a:pt x="712652" y="383701"/>
                  </a:lnTo>
                  <a:lnTo>
                    <a:pt x="713991" y="382375"/>
                  </a:lnTo>
                  <a:lnTo>
                    <a:pt x="715330" y="380164"/>
                  </a:lnTo>
                  <a:lnTo>
                    <a:pt x="716669" y="377070"/>
                  </a:lnTo>
                  <a:lnTo>
                    <a:pt x="717785" y="372428"/>
                  </a:lnTo>
                  <a:lnTo>
                    <a:pt x="719125" y="366903"/>
                  </a:lnTo>
                  <a:lnTo>
                    <a:pt x="720464" y="360935"/>
                  </a:lnTo>
                  <a:lnTo>
                    <a:pt x="721803" y="355852"/>
                  </a:lnTo>
                  <a:lnTo>
                    <a:pt x="722919" y="352757"/>
                  </a:lnTo>
                  <a:lnTo>
                    <a:pt x="724258" y="348337"/>
                  </a:lnTo>
                  <a:lnTo>
                    <a:pt x="725597" y="342590"/>
                  </a:lnTo>
                  <a:lnTo>
                    <a:pt x="726936" y="336843"/>
                  </a:lnTo>
                  <a:lnTo>
                    <a:pt x="728052" y="331981"/>
                  </a:lnTo>
                  <a:lnTo>
                    <a:pt x="729391" y="327781"/>
                  </a:lnTo>
                  <a:lnTo>
                    <a:pt x="730731" y="324466"/>
                  </a:lnTo>
                  <a:lnTo>
                    <a:pt x="732070" y="321814"/>
                  </a:lnTo>
                  <a:lnTo>
                    <a:pt x="733186" y="319603"/>
                  </a:lnTo>
                  <a:lnTo>
                    <a:pt x="734525" y="318056"/>
                  </a:lnTo>
                  <a:lnTo>
                    <a:pt x="735864" y="316288"/>
                  </a:lnTo>
                  <a:lnTo>
                    <a:pt x="737203" y="313857"/>
                  </a:lnTo>
                  <a:lnTo>
                    <a:pt x="738319" y="310983"/>
                  </a:lnTo>
                  <a:lnTo>
                    <a:pt x="739658" y="307668"/>
                  </a:lnTo>
                  <a:lnTo>
                    <a:pt x="740997" y="304132"/>
                  </a:lnTo>
                  <a:lnTo>
                    <a:pt x="742337" y="301258"/>
                  </a:lnTo>
                  <a:lnTo>
                    <a:pt x="743452" y="300153"/>
                  </a:lnTo>
                  <a:lnTo>
                    <a:pt x="744792" y="301921"/>
                  </a:lnTo>
                  <a:lnTo>
                    <a:pt x="746131" y="306121"/>
                  </a:lnTo>
                  <a:lnTo>
                    <a:pt x="747470" y="311646"/>
                  </a:lnTo>
                  <a:lnTo>
                    <a:pt x="748809" y="316288"/>
                  </a:lnTo>
                  <a:lnTo>
                    <a:pt x="749925" y="317835"/>
                  </a:lnTo>
                  <a:lnTo>
                    <a:pt x="751264" y="318056"/>
                  </a:lnTo>
                  <a:lnTo>
                    <a:pt x="752603" y="317172"/>
                  </a:lnTo>
                  <a:lnTo>
                    <a:pt x="753943" y="315183"/>
                  </a:lnTo>
                  <a:lnTo>
                    <a:pt x="755058" y="312531"/>
                  </a:lnTo>
                  <a:lnTo>
                    <a:pt x="756398" y="310320"/>
                  </a:lnTo>
                  <a:lnTo>
                    <a:pt x="757737" y="309215"/>
                  </a:lnTo>
                  <a:lnTo>
                    <a:pt x="759076" y="309657"/>
                  </a:lnTo>
                  <a:lnTo>
                    <a:pt x="760192" y="312752"/>
                  </a:lnTo>
                  <a:lnTo>
                    <a:pt x="761531" y="318056"/>
                  </a:lnTo>
                  <a:lnTo>
                    <a:pt x="762870" y="322477"/>
                  </a:lnTo>
                  <a:lnTo>
                    <a:pt x="764209" y="325129"/>
                  </a:lnTo>
                  <a:lnTo>
                    <a:pt x="765325" y="325350"/>
                  </a:lnTo>
                  <a:lnTo>
                    <a:pt x="766664" y="324908"/>
                  </a:lnTo>
                  <a:lnTo>
                    <a:pt x="768004" y="324024"/>
                  </a:lnTo>
                  <a:lnTo>
                    <a:pt x="769343" y="321814"/>
                  </a:lnTo>
                  <a:lnTo>
                    <a:pt x="770459" y="321593"/>
                  </a:lnTo>
                  <a:lnTo>
                    <a:pt x="771798" y="323140"/>
                  </a:lnTo>
                  <a:lnTo>
                    <a:pt x="773137" y="325792"/>
                  </a:lnTo>
                  <a:lnTo>
                    <a:pt x="774476" y="329328"/>
                  </a:lnTo>
                  <a:lnTo>
                    <a:pt x="775815" y="333086"/>
                  </a:lnTo>
                  <a:lnTo>
                    <a:pt x="776931" y="334854"/>
                  </a:lnTo>
                  <a:lnTo>
                    <a:pt x="778270" y="334191"/>
                  </a:lnTo>
                  <a:lnTo>
                    <a:pt x="779610" y="332202"/>
                  </a:lnTo>
                  <a:lnTo>
                    <a:pt x="780949" y="329107"/>
                  </a:lnTo>
                  <a:lnTo>
                    <a:pt x="782065" y="326234"/>
                  </a:lnTo>
                  <a:lnTo>
                    <a:pt x="783404" y="324245"/>
                  </a:lnTo>
                  <a:lnTo>
                    <a:pt x="784743" y="322698"/>
                  </a:lnTo>
                  <a:lnTo>
                    <a:pt x="786082" y="321814"/>
                  </a:lnTo>
                  <a:lnTo>
                    <a:pt x="787198" y="320487"/>
                  </a:lnTo>
                  <a:lnTo>
                    <a:pt x="788537" y="317393"/>
                  </a:lnTo>
                  <a:lnTo>
                    <a:pt x="789876" y="311867"/>
                  </a:lnTo>
                  <a:lnTo>
                    <a:pt x="791216" y="303689"/>
                  </a:lnTo>
                  <a:lnTo>
                    <a:pt x="792332" y="293743"/>
                  </a:lnTo>
                  <a:lnTo>
                    <a:pt x="793671" y="283134"/>
                  </a:lnTo>
                  <a:lnTo>
                    <a:pt x="795010" y="272083"/>
                  </a:lnTo>
                  <a:lnTo>
                    <a:pt x="796349" y="259926"/>
                  </a:lnTo>
                  <a:lnTo>
                    <a:pt x="797465" y="249096"/>
                  </a:lnTo>
                  <a:lnTo>
                    <a:pt x="798804" y="240918"/>
                  </a:lnTo>
                  <a:lnTo>
                    <a:pt x="800143" y="235392"/>
                  </a:lnTo>
                  <a:lnTo>
                    <a:pt x="801482" y="232740"/>
                  </a:lnTo>
                  <a:lnTo>
                    <a:pt x="802822" y="232077"/>
                  </a:lnTo>
                  <a:lnTo>
                    <a:pt x="803938" y="231414"/>
                  </a:lnTo>
                  <a:lnTo>
                    <a:pt x="805277" y="230751"/>
                  </a:lnTo>
                  <a:lnTo>
                    <a:pt x="806616" y="230972"/>
                  </a:lnTo>
                  <a:lnTo>
                    <a:pt x="807955" y="232740"/>
                  </a:lnTo>
                  <a:lnTo>
                    <a:pt x="809071" y="234508"/>
                  </a:lnTo>
                  <a:lnTo>
                    <a:pt x="810410" y="236056"/>
                  </a:lnTo>
                  <a:lnTo>
                    <a:pt x="811749" y="237603"/>
                  </a:lnTo>
                  <a:lnTo>
                    <a:pt x="813088" y="239813"/>
                  </a:lnTo>
                  <a:lnTo>
                    <a:pt x="814204" y="242465"/>
                  </a:lnTo>
                  <a:lnTo>
                    <a:pt x="815544" y="246002"/>
                  </a:lnTo>
                  <a:lnTo>
                    <a:pt x="816883" y="250643"/>
                  </a:lnTo>
                  <a:lnTo>
                    <a:pt x="818222" y="254401"/>
                  </a:lnTo>
                  <a:lnTo>
                    <a:pt x="819338" y="256169"/>
                  </a:lnTo>
                  <a:lnTo>
                    <a:pt x="820677" y="257495"/>
                  </a:lnTo>
                  <a:lnTo>
                    <a:pt x="822016" y="259926"/>
                  </a:lnTo>
                  <a:lnTo>
                    <a:pt x="823355" y="263021"/>
                  </a:lnTo>
                  <a:lnTo>
                    <a:pt x="824471" y="266557"/>
                  </a:lnTo>
                  <a:lnTo>
                    <a:pt x="825810" y="268988"/>
                  </a:lnTo>
                  <a:lnTo>
                    <a:pt x="827149" y="270094"/>
                  </a:lnTo>
                  <a:lnTo>
                    <a:pt x="828489" y="269430"/>
                  </a:lnTo>
                  <a:lnTo>
                    <a:pt x="829605" y="266115"/>
                  </a:lnTo>
                  <a:lnTo>
                    <a:pt x="830944" y="261253"/>
                  </a:lnTo>
                  <a:lnTo>
                    <a:pt x="832283" y="255285"/>
                  </a:lnTo>
                  <a:lnTo>
                    <a:pt x="833622" y="248875"/>
                  </a:lnTo>
                  <a:lnTo>
                    <a:pt x="834961" y="242907"/>
                  </a:lnTo>
                  <a:lnTo>
                    <a:pt x="836077" y="237382"/>
                  </a:lnTo>
                  <a:lnTo>
                    <a:pt x="837416" y="232298"/>
                  </a:lnTo>
                  <a:lnTo>
                    <a:pt x="838755" y="227215"/>
                  </a:lnTo>
                  <a:lnTo>
                    <a:pt x="840095" y="221247"/>
                  </a:lnTo>
                  <a:lnTo>
                    <a:pt x="841211" y="215058"/>
                  </a:lnTo>
                  <a:lnTo>
                    <a:pt x="842550" y="209532"/>
                  </a:lnTo>
                  <a:lnTo>
                    <a:pt x="843889" y="203565"/>
                  </a:lnTo>
                  <a:lnTo>
                    <a:pt x="845228" y="197155"/>
                  </a:lnTo>
                  <a:lnTo>
                    <a:pt x="846344" y="190303"/>
                  </a:lnTo>
                  <a:lnTo>
                    <a:pt x="847683" y="184557"/>
                  </a:lnTo>
                  <a:lnTo>
                    <a:pt x="849022" y="181683"/>
                  </a:lnTo>
                  <a:lnTo>
                    <a:pt x="850361" y="181683"/>
                  </a:lnTo>
                  <a:lnTo>
                    <a:pt x="851477" y="183672"/>
                  </a:lnTo>
                  <a:lnTo>
                    <a:pt x="852817" y="188756"/>
                  </a:lnTo>
                  <a:lnTo>
                    <a:pt x="854156" y="194945"/>
                  </a:lnTo>
                  <a:lnTo>
                    <a:pt x="855495" y="201355"/>
                  </a:lnTo>
                  <a:lnTo>
                    <a:pt x="856611" y="207101"/>
                  </a:lnTo>
                  <a:lnTo>
                    <a:pt x="857950" y="213290"/>
                  </a:lnTo>
                  <a:lnTo>
                    <a:pt x="859289" y="220363"/>
                  </a:lnTo>
                  <a:lnTo>
                    <a:pt x="860628" y="225225"/>
                  </a:lnTo>
                  <a:lnTo>
                    <a:pt x="861967" y="228099"/>
                  </a:lnTo>
                  <a:lnTo>
                    <a:pt x="863083" y="228983"/>
                  </a:lnTo>
                  <a:lnTo>
                    <a:pt x="864423" y="227878"/>
                  </a:lnTo>
                  <a:lnTo>
                    <a:pt x="865762" y="225004"/>
                  </a:lnTo>
                  <a:lnTo>
                    <a:pt x="867101" y="221247"/>
                  </a:lnTo>
                  <a:lnTo>
                    <a:pt x="868217" y="217489"/>
                  </a:lnTo>
                  <a:lnTo>
                    <a:pt x="869556" y="213069"/>
                  </a:lnTo>
                  <a:lnTo>
                    <a:pt x="870895" y="207543"/>
                  </a:lnTo>
                  <a:lnTo>
                    <a:pt x="872234" y="201797"/>
                  </a:lnTo>
                  <a:lnTo>
                    <a:pt x="873350" y="197597"/>
                  </a:lnTo>
                  <a:lnTo>
                    <a:pt x="874689" y="196492"/>
                  </a:lnTo>
                  <a:lnTo>
                    <a:pt x="876029" y="198702"/>
                  </a:lnTo>
                  <a:lnTo>
                    <a:pt x="877368" y="203123"/>
                  </a:lnTo>
                  <a:lnTo>
                    <a:pt x="878484" y="209974"/>
                  </a:lnTo>
                  <a:lnTo>
                    <a:pt x="879823" y="219700"/>
                  </a:lnTo>
                  <a:lnTo>
                    <a:pt x="881162" y="230972"/>
                  </a:lnTo>
                  <a:lnTo>
                    <a:pt x="882501" y="242465"/>
                  </a:lnTo>
                  <a:lnTo>
                    <a:pt x="883617" y="253075"/>
                  </a:lnTo>
                  <a:lnTo>
                    <a:pt x="884956" y="262137"/>
                  </a:lnTo>
                  <a:lnTo>
                    <a:pt x="886295" y="269873"/>
                  </a:lnTo>
                  <a:lnTo>
                    <a:pt x="887635" y="276945"/>
                  </a:lnTo>
                  <a:lnTo>
                    <a:pt x="888974" y="282692"/>
                  </a:lnTo>
                  <a:lnTo>
                    <a:pt x="890090" y="286670"/>
                  </a:lnTo>
                  <a:lnTo>
                    <a:pt x="891429" y="289102"/>
                  </a:lnTo>
                  <a:lnTo>
                    <a:pt x="892768" y="289986"/>
                  </a:lnTo>
                  <a:lnTo>
                    <a:pt x="894107" y="289986"/>
                  </a:lnTo>
                  <a:lnTo>
                    <a:pt x="895223" y="289986"/>
                  </a:lnTo>
                  <a:lnTo>
                    <a:pt x="896562" y="289323"/>
                  </a:lnTo>
                  <a:lnTo>
                    <a:pt x="897901" y="287113"/>
                  </a:lnTo>
                  <a:lnTo>
                    <a:pt x="899241" y="282471"/>
                  </a:lnTo>
                  <a:lnTo>
                    <a:pt x="900356" y="276503"/>
                  </a:lnTo>
                  <a:lnTo>
                    <a:pt x="901696" y="270536"/>
                  </a:lnTo>
                  <a:lnTo>
                    <a:pt x="903035" y="264568"/>
                  </a:lnTo>
                  <a:lnTo>
                    <a:pt x="904374" y="258821"/>
                  </a:lnTo>
                  <a:lnTo>
                    <a:pt x="905490" y="252190"/>
                  </a:lnTo>
                  <a:lnTo>
                    <a:pt x="906829" y="244455"/>
                  </a:lnTo>
                  <a:lnTo>
                    <a:pt x="908168" y="235392"/>
                  </a:lnTo>
                  <a:lnTo>
                    <a:pt x="909507" y="225888"/>
                  </a:lnTo>
                  <a:lnTo>
                    <a:pt x="910623" y="217489"/>
                  </a:lnTo>
                  <a:lnTo>
                    <a:pt x="911962" y="209754"/>
                  </a:lnTo>
                  <a:lnTo>
                    <a:pt x="913302" y="202681"/>
                  </a:lnTo>
                  <a:lnTo>
                    <a:pt x="914641" y="196934"/>
                  </a:lnTo>
                  <a:lnTo>
                    <a:pt x="915757" y="192071"/>
                  </a:lnTo>
                  <a:lnTo>
                    <a:pt x="917096" y="186767"/>
                  </a:lnTo>
                  <a:lnTo>
                    <a:pt x="918435" y="180136"/>
                  </a:lnTo>
                  <a:lnTo>
                    <a:pt x="919774" y="170853"/>
                  </a:lnTo>
                  <a:lnTo>
                    <a:pt x="921113" y="160465"/>
                  </a:lnTo>
                  <a:lnTo>
                    <a:pt x="922229" y="151624"/>
                  </a:lnTo>
                  <a:lnTo>
                    <a:pt x="923568" y="143667"/>
                  </a:lnTo>
                  <a:lnTo>
                    <a:pt x="924908" y="134163"/>
                  </a:lnTo>
                  <a:lnTo>
                    <a:pt x="926247" y="123774"/>
                  </a:lnTo>
                  <a:lnTo>
                    <a:pt x="927363" y="114712"/>
                  </a:lnTo>
                  <a:lnTo>
                    <a:pt x="928702" y="108966"/>
                  </a:lnTo>
                  <a:lnTo>
                    <a:pt x="930041" y="107861"/>
                  </a:lnTo>
                  <a:lnTo>
                    <a:pt x="931380" y="111176"/>
                  </a:lnTo>
                  <a:lnTo>
                    <a:pt x="932496" y="117807"/>
                  </a:lnTo>
                  <a:lnTo>
                    <a:pt x="933835" y="126206"/>
                  </a:lnTo>
                  <a:lnTo>
                    <a:pt x="935174" y="135489"/>
                  </a:lnTo>
                  <a:lnTo>
                    <a:pt x="936514" y="145214"/>
                  </a:lnTo>
                  <a:lnTo>
                    <a:pt x="937630" y="153613"/>
                  </a:lnTo>
                  <a:lnTo>
                    <a:pt x="938969" y="160023"/>
                  </a:lnTo>
                  <a:lnTo>
                    <a:pt x="940308" y="163117"/>
                  </a:lnTo>
                  <a:lnTo>
                    <a:pt x="941647" y="164885"/>
                  </a:lnTo>
                  <a:lnTo>
                    <a:pt x="942763" y="165548"/>
                  </a:lnTo>
                  <a:lnTo>
                    <a:pt x="944102" y="164222"/>
                  </a:lnTo>
                  <a:lnTo>
                    <a:pt x="945441" y="161791"/>
                  </a:lnTo>
                  <a:lnTo>
                    <a:pt x="946780" y="159360"/>
                  </a:lnTo>
                  <a:lnTo>
                    <a:pt x="948120" y="157591"/>
                  </a:lnTo>
                  <a:lnTo>
                    <a:pt x="949235" y="155602"/>
                  </a:lnTo>
                  <a:lnTo>
                    <a:pt x="950575" y="152066"/>
                  </a:lnTo>
                  <a:lnTo>
                    <a:pt x="951914" y="147866"/>
                  </a:lnTo>
                  <a:lnTo>
                    <a:pt x="953253" y="143446"/>
                  </a:lnTo>
                  <a:lnTo>
                    <a:pt x="954369" y="138583"/>
                  </a:lnTo>
                  <a:lnTo>
                    <a:pt x="955708" y="133279"/>
                  </a:lnTo>
                  <a:lnTo>
                    <a:pt x="957047" y="125985"/>
                  </a:lnTo>
                  <a:lnTo>
                    <a:pt x="958386" y="117144"/>
                  </a:lnTo>
                  <a:lnTo>
                    <a:pt x="959502" y="108303"/>
                  </a:lnTo>
                  <a:lnTo>
                    <a:pt x="960841" y="100788"/>
                  </a:lnTo>
                  <a:lnTo>
                    <a:pt x="962181" y="95262"/>
                  </a:lnTo>
                  <a:lnTo>
                    <a:pt x="963520" y="93052"/>
                  </a:lnTo>
                  <a:lnTo>
                    <a:pt x="964636" y="93494"/>
                  </a:lnTo>
                  <a:lnTo>
                    <a:pt x="965975" y="95262"/>
                  </a:lnTo>
                  <a:lnTo>
                    <a:pt x="967314" y="97030"/>
                  </a:lnTo>
                  <a:lnTo>
                    <a:pt x="968653" y="98356"/>
                  </a:lnTo>
                  <a:lnTo>
                    <a:pt x="969769" y="98799"/>
                  </a:lnTo>
                  <a:lnTo>
                    <a:pt x="971108" y="99020"/>
                  </a:lnTo>
                  <a:lnTo>
                    <a:pt x="972447" y="99241"/>
                  </a:lnTo>
                  <a:lnTo>
                    <a:pt x="973787" y="99904"/>
                  </a:lnTo>
                  <a:lnTo>
                    <a:pt x="975126" y="100788"/>
                  </a:lnTo>
                  <a:lnTo>
                    <a:pt x="976242" y="101893"/>
                  </a:lnTo>
                  <a:lnTo>
                    <a:pt x="977581" y="104324"/>
                  </a:lnTo>
                  <a:lnTo>
                    <a:pt x="978920" y="107640"/>
                  </a:lnTo>
                  <a:lnTo>
                    <a:pt x="980259" y="110513"/>
                  </a:lnTo>
                  <a:lnTo>
                    <a:pt x="981375" y="111618"/>
                  </a:lnTo>
                  <a:lnTo>
                    <a:pt x="982714" y="112060"/>
                  </a:lnTo>
                  <a:lnTo>
                    <a:pt x="984053" y="112502"/>
                  </a:lnTo>
                  <a:lnTo>
                    <a:pt x="985393" y="111397"/>
                  </a:lnTo>
                  <a:lnTo>
                    <a:pt x="986509" y="109187"/>
                  </a:lnTo>
                  <a:lnTo>
                    <a:pt x="987848" y="109187"/>
                  </a:lnTo>
                  <a:lnTo>
                    <a:pt x="989187" y="112502"/>
                  </a:lnTo>
                  <a:lnTo>
                    <a:pt x="990526" y="115818"/>
                  </a:lnTo>
                  <a:lnTo>
                    <a:pt x="991642" y="116923"/>
                  </a:lnTo>
                  <a:lnTo>
                    <a:pt x="992981" y="115154"/>
                  </a:lnTo>
                  <a:lnTo>
                    <a:pt x="994320" y="110513"/>
                  </a:lnTo>
                  <a:lnTo>
                    <a:pt x="995659" y="104103"/>
                  </a:lnTo>
                  <a:lnTo>
                    <a:pt x="996775" y="97472"/>
                  </a:lnTo>
                  <a:lnTo>
                    <a:pt x="998115" y="91284"/>
                  </a:lnTo>
                  <a:lnTo>
                    <a:pt x="999454" y="86421"/>
                  </a:lnTo>
                  <a:lnTo>
                    <a:pt x="1000793" y="83990"/>
                  </a:lnTo>
                  <a:lnTo>
                    <a:pt x="1002132" y="83769"/>
                  </a:lnTo>
                  <a:lnTo>
                    <a:pt x="1003248" y="83548"/>
                  </a:lnTo>
                  <a:lnTo>
                    <a:pt x="1004587" y="82664"/>
                  </a:lnTo>
                  <a:lnTo>
                    <a:pt x="1005926" y="78243"/>
                  </a:lnTo>
                  <a:lnTo>
                    <a:pt x="1007265" y="72054"/>
                  </a:lnTo>
                  <a:lnTo>
                    <a:pt x="1008381" y="66971"/>
                  </a:lnTo>
                  <a:lnTo>
                    <a:pt x="1009721" y="63876"/>
                  </a:lnTo>
                  <a:lnTo>
                    <a:pt x="1011060" y="62550"/>
                  </a:lnTo>
                  <a:lnTo>
                    <a:pt x="1012399" y="60340"/>
                  </a:lnTo>
                  <a:lnTo>
                    <a:pt x="1013515" y="55256"/>
                  </a:lnTo>
                  <a:lnTo>
                    <a:pt x="1014854" y="49510"/>
                  </a:lnTo>
                  <a:lnTo>
                    <a:pt x="1016193" y="43321"/>
                  </a:lnTo>
                  <a:lnTo>
                    <a:pt x="1017532" y="36248"/>
                  </a:lnTo>
                  <a:lnTo>
                    <a:pt x="1018648" y="28954"/>
                  </a:lnTo>
                  <a:lnTo>
                    <a:pt x="1019987" y="22766"/>
                  </a:lnTo>
                  <a:lnTo>
                    <a:pt x="1021326" y="18124"/>
                  </a:lnTo>
                  <a:lnTo>
                    <a:pt x="1022666" y="13704"/>
                  </a:lnTo>
                  <a:lnTo>
                    <a:pt x="1023782" y="8841"/>
                  </a:lnTo>
                  <a:lnTo>
                    <a:pt x="1025121" y="4642"/>
                  </a:lnTo>
                  <a:lnTo>
                    <a:pt x="1026460" y="1547"/>
                  </a:lnTo>
                  <a:lnTo>
                    <a:pt x="1027799" y="0"/>
                  </a:lnTo>
                  <a:lnTo>
                    <a:pt x="1028915" y="442"/>
                  </a:lnTo>
                  <a:lnTo>
                    <a:pt x="1030254" y="2873"/>
                  </a:lnTo>
                  <a:lnTo>
                    <a:pt x="1031593" y="5305"/>
                  </a:lnTo>
                  <a:lnTo>
                    <a:pt x="1032932" y="7736"/>
                  </a:lnTo>
                  <a:lnTo>
                    <a:pt x="1034272" y="11051"/>
                  </a:lnTo>
                  <a:lnTo>
                    <a:pt x="1035388" y="15030"/>
                  </a:lnTo>
                  <a:lnTo>
                    <a:pt x="1036727" y="19671"/>
                  </a:lnTo>
                  <a:lnTo>
                    <a:pt x="1038066" y="24534"/>
                  </a:lnTo>
                  <a:lnTo>
                    <a:pt x="1039405" y="30723"/>
                  </a:lnTo>
                  <a:lnTo>
                    <a:pt x="1040521" y="39122"/>
                  </a:lnTo>
                  <a:lnTo>
                    <a:pt x="1041860" y="50173"/>
                  </a:lnTo>
                  <a:lnTo>
                    <a:pt x="1043199" y="62550"/>
                  </a:lnTo>
                  <a:lnTo>
                    <a:pt x="1044538" y="73381"/>
                  </a:lnTo>
                  <a:lnTo>
                    <a:pt x="1045654" y="81337"/>
                  </a:lnTo>
                  <a:lnTo>
                    <a:pt x="1046994" y="87084"/>
                  </a:lnTo>
                  <a:lnTo>
                    <a:pt x="1048333" y="91063"/>
                  </a:lnTo>
                  <a:lnTo>
                    <a:pt x="1049672" y="92831"/>
                  </a:lnTo>
                  <a:lnTo>
                    <a:pt x="1050788" y="92831"/>
                  </a:lnTo>
                  <a:lnTo>
                    <a:pt x="1052127" y="92610"/>
                  </a:lnTo>
                  <a:lnTo>
                    <a:pt x="1053466" y="92831"/>
                  </a:lnTo>
                  <a:lnTo>
                    <a:pt x="1054805" y="92831"/>
                  </a:lnTo>
                  <a:lnTo>
                    <a:pt x="1055921" y="93273"/>
                  </a:lnTo>
                  <a:lnTo>
                    <a:pt x="1057260" y="93715"/>
                  </a:lnTo>
                  <a:lnTo>
                    <a:pt x="1058600" y="95483"/>
                  </a:lnTo>
                  <a:lnTo>
                    <a:pt x="1059939" y="98356"/>
                  </a:lnTo>
                  <a:lnTo>
                    <a:pt x="1061278" y="100567"/>
                  </a:lnTo>
                  <a:lnTo>
                    <a:pt x="1062394" y="102114"/>
                  </a:lnTo>
                  <a:lnTo>
                    <a:pt x="1063733" y="102998"/>
                  </a:lnTo>
                  <a:lnTo>
                    <a:pt x="1065072" y="103882"/>
                  </a:lnTo>
                  <a:lnTo>
                    <a:pt x="1066411" y="105208"/>
                  </a:lnTo>
                  <a:lnTo>
                    <a:pt x="1067527" y="106976"/>
                  </a:lnTo>
                  <a:lnTo>
                    <a:pt x="1068866" y="108303"/>
                  </a:lnTo>
                  <a:lnTo>
                    <a:pt x="1070206" y="108524"/>
                  </a:lnTo>
                  <a:lnTo>
                    <a:pt x="1071545" y="108524"/>
                  </a:lnTo>
                  <a:lnTo>
                    <a:pt x="1072661" y="110734"/>
                  </a:lnTo>
                  <a:lnTo>
                    <a:pt x="1074000" y="113607"/>
                  </a:lnTo>
                  <a:lnTo>
                    <a:pt x="1075339" y="116481"/>
                  </a:lnTo>
                  <a:lnTo>
                    <a:pt x="1076678" y="119133"/>
                  </a:lnTo>
                  <a:lnTo>
                    <a:pt x="1077794" y="121785"/>
                  </a:lnTo>
                  <a:lnTo>
                    <a:pt x="1079133" y="125543"/>
                  </a:lnTo>
                  <a:lnTo>
                    <a:pt x="1080472" y="131068"/>
                  </a:lnTo>
                  <a:lnTo>
                    <a:pt x="1081812" y="137257"/>
                  </a:lnTo>
                  <a:lnTo>
                    <a:pt x="1082928" y="144993"/>
                  </a:lnTo>
                  <a:lnTo>
                    <a:pt x="1084267" y="154497"/>
                  </a:lnTo>
                  <a:lnTo>
                    <a:pt x="1085606" y="163117"/>
                  </a:lnTo>
                  <a:lnTo>
                    <a:pt x="1086945" y="169969"/>
                  </a:lnTo>
                  <a:lnTo>
                    <a:pt x="1088284" y="174831"/>
                  </a:lnTo>
                  <a:lnTo>
                    <a:pt x="1089400" y="177926"/>
                  </a:lnTo>
                  <a:lnTo>
                    <a:pt x="1090739" y="180357"/>
                  </a:lnTo>
                  <a:lnTo>
                    <a:pt x="1092078" y="181683"/>
                  </a:lnTo>
                  <a:lnTo>
                    <a:pt x="1093418" y="183230"/>
                  </a:lnTo>
                  <a:lnTo>
                    <a:pt x="1094534" y="185662"/>
                  </a:lnTo>
                  <a:lnTo>
                    <a:pt x="1095873" y="187872"/>
                  </a:lnTo>
                  <a:lnTo>
                    <a:pt x="1097212" y="189640"/>
                  </a:lnTo>
                  <a:lnTo>
                    <a:pt x="1098551" y="189640"/>
                  </a:lnTo>
                  <a:lnTo>
                    <a:pt x="1099667" y="187209"/>
                  </a:lnTo>
                  <a:lnTo>
                    <a:pt x="1101006" y="182788"/>
                  </a:lnTo>
                  <a:lnTo>
                    <a:pt x="1102345" y="174831"/>
                  </a:lnTo>
                  <a:lnTo>
                    <a:pt x="1103684" y="163559"/>
                  </a:lnTo>
                  <a:lnTo>
                    <a:pt x="1104800" y="149634"/>
                  </a:lnTo>
                  <a:lnTo>
                    <a:pt x="1106139" y="133942"/>
                  </a:lnTo>
                  <a:lnTo>
                    <a:pt x="1107479" y="118691"/>
                  </a:lnTo>
                  <a:lnTo>
                    <a:pt x="1108818" y="106092"/>
                  </a:lnTo>
                  <a:lnTo>
                    <a:pt x="1109934" y="93936"/>
                  </a:lnTo>
                  <a:lnTo>
                    <a:pt x="1111273" y="83548"/>
                  </a:lnTo>
                  <a:lnTo>
                    <a:pt x="1112612" y="78685"/>
                  </a:lnTo>
                  <a:lnTo>
                    <a:pt x="1113951" y="76475"/>
                  </a:lnTo>
                  <a:lnTo>
                    <a:pt x="1115067" y="76475"/>
                  </a:lnTo>
                  <a:lnTo>
                    <a:pt x="1116406" y="78685"/>
                  </a:lnTo>
                  <a:lnTo>
                    <a:pt x="1117745" y="82885"/>
                  </a:lnTo>
                  <a:lnTo>
                    <a:pt x="1119085" y="89958"/>
                  </a:lnTo>
                  <a:lnTo>
                    <a:pt x="1120424" y="99462"/>
                  </a:lnTo>
                  <a:lnTo>
                    <a:pt x="1121540" y="109629"/>
                  </a:lnTo>
                  <a:lnTo>
                    <a:pt x="1122879" y="120459"/>
                  </a:lnTo>
                  <a:lnTo>
                    <a:pt x="1124218" y="130184"/>
                  </a:lnTo>
                  <a:lnTo>
                    <a:pt x="1125557" y="137478"/>
                  </a:lnTo>
                  <a:lnTo>
                    <a:pt x="1126673" y="142783"/>
                  </a:lnTo>
                  <a:lnTo>
                    <a:pt x="1128012" y="147866"/>
                  </a:lnTo>
                  <a:lnTo>
                    <a:pt x="1129351" y="150961"/>
                  </a:lnTo>
                  <a:lnTo>
                    <a:pt x="1130691" y="154055"/>
                  </a:lnTo>
                  <a:lnTo>
                    <a:pt x="1131807" y="158697"/>
                  </a:lnTo>
                  <a:lnTo>
                    <a:pt x="1133146" y="163117"/>
                  </a:lnTo>
                  <a:lnTo>
                    <a:pt x="1134485" y="164001"/>
                  </a:lnTo>
                  <a:lnTo>
                    <a:pt x="1135824" y="162675"/>
                  </a:lnTo>
                  <a:lnTo>
                    <a:pt x="1136940" y="160244"/>
                  </a:lnTo>
                  <a:lnTo>
                    <a:pt x="1138279" y="157370"/>
                  </a:lnTo>
                  <a:lnTo>
                    <a:pt x="1139618" y="155160"/>
                  </a:lnTo>
                  <a:lnTo>
                    <a:pt x="1140957" y="152287"/>
                  </a:lnTo>
                  <a:lnTo>
                    <a:pt x="1142073" y="148750"/>
                  </a:lnTo>
                  <a:lnTo>
                    <a:pt x="1143413" y="145656"/>
                  </a:lnTo>
                  <a:lnTo>
                    <a:pt x="1144752" y="144109"/>
                  </a:lnTo>
                  <a:lnTo>
                    <a:pt x="1146091" y="144772"/>
                  </a:lnTo>
                  <a:lnTo>
                    <a:pt x="1147430" y="146319"/>
                  </a:lnTo>
                  <a:lnTo>
                    <a:pt x="1148546" y="147203"/>
                  </a:lnTo>
                  <a:lnTo>
                    <a:pt x="1149885" y="147645"/>
                  </a:lnTo>
                  <a:lnTo>
                    <a:pt x="1151224" y="148308"/>
                  </a:lnTo>
                  <a:lnTo>
                    <a:pt x="1152563" y="148750"/>
                  </a:lnTo>
                  <a:lnTo>
                    <a:pt x="1153679" y="148750"/>
                  </a:lnTo>
                  <a:lnTo>
                    <a:pt x="1155019" y="148971"/>
                  </a:lnTo>
                  <a:lnTo>
                    <a:pt x="1156358" y="150740"/>
                  </a:lnTo>
                  <a:lnTo>
                    <a:pt x="1157697" y="154276"/>
                  </a:lnTo>
                  <a:lnTo>
                    <a:pt x="1158813" y="156707"/>
                  </a:lnTo>
                  <a:lnTo>
                    <a:pt x="1160152" y="158254"/>
                  </a:lnTo>
                  <a:lnTo>
                    <a:pt x="1161491" y="160686"/>
                  </a:lnTo>
                  <a:lnTo>
                    <a:pt x="1162830" y="164664"/>
                  </a:lnTo>
                  <a:lnTo>
                    <a:pt x="1163946" y="168864"/>
                  </a:lnTo>
                  <a:lnTo>
                    <a:pt x="1165285" y="173505"/>
                  </a:lnTo>
                  <a:lnTo>
                    <a:pt x="1166625" y="178810"/>
                  </a:lnTo>
                  <a:lnTo>
                    <a:pt x="1167964" y="183451"/>
                  </a:lnTo>
                  <a:lnTo>
                    <a:pt x="1169080" y="186988"/>
                  </a:lnTo>
                  <a:lnTo>
                    <a:pt x="1170419" y="189198"/>
                  </a:lnTo>
                  <a:lnTo>
                    <a:pt x="1171758" y="191408"/>
                  </a:lnTo>
                  <a:lnTo>
                    <a:pt x="1173097" y="194724"/>
                  </a:lnTo>
                  <a:lnTo>
                    <a:pt x="1174436" y="198702"/>
                  </a:lnTo>
                  <a:lnTo>
                    <a:pt x="1175552" y="202460"/>
                  </a:lnTo>
                  <a:lnTo>
                    <a:pt x="1176891" y="204670"/>
                  </a:lnTo>
                  <a:lnTo>
                    <a:pt x="1178231" y="206217"/>
                  </a:lnTo>
                  <a:lnTo>
                    <a:pt x="1179570" y="207985"/>
                  </a:lnTo>
                  <a:lnTo>
                    <a:pt x="1180686" y="209311"/>
                  </a:lnTo>
                  <a:lnTo>
                    <a:pt x="1182025" y="210196"/>
                  </a:lnTo>
                  <a:lnTo>
                    <a:pt x="1183364" y="212185"/>
                  </a:lnTo>
                  <a:lnTo>
                    <a:pt x="1184703" y="215279"/>
                  </a:lnTo>
                  <a:lnTo>
                    <a:pt x="1185819" y="218816"/>
                  </a:lnTo>
                  <a:lnTo>
                    <a:pt x="1187158" y="222352"/>
                  </a:lnTo>
                  <a:lnTo>
                    <a:pt x="1188497" y="225667"/>
                  </a:lnTo>
                  <a:lnTo>
                    <a:pt x="1189836" y="229204"/>
                  </a:lnTo>
                  <a:lnTo>
                    <a:pt x="1190952" y="233182"/>
                  </a:lnTo>
                  <a:lnTo>
                    <a:pt x="1192292" y="236498"/>
                  </a:lnTo>
                  <a:lnTo>
                    <a:pt x="1193631" y="238266"/>
                  </a:lnTo>
                  <a:lnTo>
                    <a:pt x="1194970" y="238929"/>
                  </a:lnTo>
                  <a:lnTo>
                    <a:pt x="1196086" y="239592"/>
                  </a:lnTo>
                  <a:lnTo>
                    <a:pt x="1197425" y="240918"/>
                  </a:lnTo>
                  <a:lnTo>
                    <a:pt x="1198764" y="241581"/>
                  </a:lnTo>
                  <a:lnTo>
                    <a:pt x="1200103" y="242907"/>
                  </a:lnTo>
                  <a:lnTo>
                    <a:pt x="1201219" y="246223"/>
                  </a:lnTo>
                  <a:lnTo>
                    <a:pt x="1202558" y="249759"/>
                  </a:lnTo>
                  <a:lnTo>
                    <a:pt x="1203898" y="251527"/>
                  </a:lnTo>
                  <a:lnTo>
                    <a:pt x="1205237" y="251969"/>
                  </a:lnTo>
                  <a:lnTo>
                    <a:pt x="1206576" y="251969"/>
                  </a:lnTo>
                  <a:lnTo>
                    <a:pt x="1207692" y="251085"/>
                  </a:lnTo>
                  <a:lnTo>
                    <a:pt x="1209031" y="247991"/>
                  </a:lnTo>
                  <a:lnTo>
                    <a:pt x="1210370" y="245560"/>
                  </a:lnTo>
                  <a:lnTo>
                    <a:pt x="1211709" y="244676"/>
                  </a:lnTo>
                  <a:lnTo>
                    <a:pt x="1212825" y="245339"/>
                  </a:lnTo>
                  <a:lnTo>
                    <a:pt x="1214164" y="247549"/>
                  </a:lnTo>
                  <a:lnTo>
                    <a:pt x="1215504" y="251527"/>
                  </a:lnTo>
                  <a:lnTo>
                    <a:pt x="1216843" y="256832"/>
                  </a:lnTo>
                  <a:lnTo>
                    <a:pt x="1217959" y="263021"/>
                  </a:lnTo>
                  <a:lnTo>
                    <a:pt x="1219298" y="269209"/>
                  </a:lnTo>
                  <a:lnTo>
                    <a:pt x="1220637" y="273630"/>
                  </a:lnTo>
                  <a:lnTo>
                    <a:pt x="1221976" y="276282"/>
                  </a:lnTo>
                  <a:lnTo>
                    <a:pt x="1223092" y="278493"/>
                  </a:lnTo>
                  <a:lnTo>
                    <a:pt x="1224431" y="280703"/>
                  </a:lnTo>
                  <a:lnTo>
                    <a:pt x="1225770" y="282471"/>
                  </a:lnTo>
                  <a:lnTo>
                    <a:pt x="1227110" y="283355"/>
                  </a:lnTo>
                  <a:lnTo>
                    <a:pt x="1228226" y="281587"/>
                  </a:lnTo>
                  <a:lnTo>
                    <a:pt x="1229565" y="277166"/>
                  </a:lnTo>
                  <a:lnTo>
                    <a:pt x="1230904" y="271199"/>
                  </a:lnTo>
                  <a:lnTo>
                    <a:pt x="1232243" y="265894"/>
                  </a:lnTo>
                  <a:lnTo>
                    <a:pt x="1233582" y="260589"/>
                  </a:lnTo>
                  <a:lnTo>
                    <a:pt x="1234698" y="255285"/>
                  </a:lnTo>
                  <a:lnTo>
                    <a:pt x="1236037" y="248433"/>
                  </a:lnTo>
                  <a:lnTo>
                    <a:pt x="1237376" y="242465"/>
                  </a:lnTo>
                  <a:lnTo>
                    <a:pt x="1238716" y="237603"/>
                  </a:lnTo>
                  <a:lnTo>
                    <a:pt x="1239831" y="233403"/>
                  </a:lnTo>
                  <a:lnTo>
                    <a:pt x="1241171" y="228541"/>
                  </a:lnTo>
                  <a:lnTo>
                    <a:pt x="1242510" y="224341"/>
                  </a:lnTo>
                  <a:lnTo>
                    <a:pt x="1243849" y="221468"/>
                  </a:lnTo>
                  <a:lnTo>
                    <a:pt x="1244965" y="220584"/>
                  </a:lnTo>
                  <a:lnTo>
                    <a:pt x="1246304" y="220584"/>
                  </a:lnTo>
                  <a:lnTo>
                    <a:pt x="1247643" y="220584"/>
                  </a:lnTo>
                  <a:lnTo>
                    <a:pt x="1248982" y="220142"/>
                  </a:lnTo>
                  <a:lnTo>
                    <a:pt x="1250098" y="219700"/>
                  </a:lnTo>
                  <a:lnTo>
                    <a:pt x="1251437" y="218816"/>
                  </a:lnTo>
                  <a:lnTo>
                    <a:pt x="1252777" y="217489"/>
                  </a:lnTo>
                  <a:lnTo>
                    <a:pt x="1254116" y="216163"/>
                  </a:lnTo>
                  <a:lnTo>
                    <a:pt x="1255232" y="214837"/>
                  </a:lnTo>
                  <a:lnTo>
                    <a:pt x="1256571" y="211743"/>
                  </a:lnTo>
                  <a:lnTo>
                    <a:pt x="1257910" y="207985"/>
                  </a:lnTo>
                  <a:lnTo>
                    <a:pt x="1259249" y="204670"/>
                  </a:lnTo>
                  <a:lnTo>
                    <a:pt x="1260588" y="202460"/>
                  </a:lnTo>
                  <a:lnTo>
                    <a:pt x="1261704" y="200912"/>
                  </a:lnTo>
                  <a:lnTo>
                    <a:pt x="1263043" y="198923"/>
                  </a:lnTo>
                  <a:lnTo>
                    <a:pt x="1264383" y="196492"/>
                  </a:lnTo>
                  <a:lnTo>
                    <a:pt x="1265722" y="194503"/>
                  </a:lnTo>
                  <a:lnTo>
                    <a:pt x="1266838" y="193177"/>
                  </a:lnTo>
                  <a:lnTo>
                    <a:pt x="1268177" y="191629"/>
                  </a:lnTo>
                  <a:lnTo>
                    <a:pt x="1269516" y="190966"/>
                  </a:lnTo>
                  <a:lnTo>
                    <a:pt x="1270855" y="189861"/>
                  </a:lnTo>
                  <a:lnTo>
                    <a:pt x="1271971" y="187651"/>
                  </a:lnTo>
                  <a:lnTo>
                    <a:pt x="1273310" y="184115"/>
                  </a:lnTo>
                  <a:lnTo>
                    <a:pt x="1274649" y="180136"/>
                  </a:lnTo>
                  <a:lnTo>
                    <a:pt x="1275989" y="176379"/>
                  </a:lnTo>
                  <a:lnTo>
                    <a:pt x="1277105" y="174389"/>
                  </a:lnTo>
                  <a:lnTo>
                    <a:pt x="1278444" y="174389"/>
                  </a:lnTo>
                  <a:lnTo>
                    <a:pt x="1279783" y="176158"/>
                  </a:lnTo>
                  <a:lnTo>
                    <a:pt x="1281122" y="178147"/>
                  </a:lnTo>
                  <a:lnTo>
                    <a:pt x="1282238" y="179252"/>
                  </a:lnTo>
                  <a:lnTo>
                    <a:pt x="1283577" y="179473"/>
                  </a:lnTo>
                  <a:lnTo>
                    <a:pt x="1284916" y="178589"/>
                  </a:lnTo>
                  <a:lnTo>
                    <a:pt x="1286255" y="178147"/>
                  </a:lnTo>
                  <a:lnTo>
                    <a:pt x="1287595" y="179031"/>
                  </a:lnTo>
                  <a:lnTo>
                    <a:pt x="1288711" y="182346"/>
                  </a:lnTo>
                  <a:lnTo>
                    <a:pt x="1290050" y="188756"/>
                  </a:lnTo>
                  <a:lnTo>
                    <a:pt x="1291389" y="198039"/>
                  </a:lnTo>
                  <a:lnTo>
                    <a:pt x="1292728" y="207101"/>
                  </a:lnTo>
                  <a:lnTo>
                    <a:pt x="1293844" y="215279"/>
                  </a:lnTo>
                  <a:lnTo>
                    <a:pt x="1295183" y="222573"/>
                  </a:lnTo>
                  <a:lnTo>
                    <a:pt x="1296522" y="228983"/>
                  </a:lnTo>
                  <a:lnTo>
                    <a:pt x="1297861" y="234066"/>
                  </a:lnTo>
                  <a:lnTo>
                    <a:pt x="1298977" y="238266"/>
                  </a:lnTo>
                  <a:lnTo>
                    <a:pt x="1300317" y="242907"/>
                  </a:lnTo>
                  <a:lnTo>
                    <a:pt x="1301656" y="248212"/>
                  </a:lnTo>
                  <a:lnTo>
                    <a:pt x="1302995" y="253296"/>
                  </a:lnTo>
                  <a:lnTo>
                    <a:pt x="1304111" y="257716"/>
                  </a:lnTo>
                  <a:lnTo>
                    <a:pt x="1305450" y="262137"/>
                  </a:lnTo>
                  <a:lnTo>
                    <a:pt x="1306789" y="266999"/>
                  </a:lnTo>
                  <a:lnTo>
                    <a:pt x="1308128" y="272083"/>
                  </a:lnTo>
                  <a:lnTo>
                    <a:pt x="1309244" y="277608"/>
                  </a:lnTo>
                  <a:lnTo>
                    <a:pt x="1310583" y="283355"/>
                  </a:lnTo>
                  <a:lnTo>
                    <a:pt x="1311922" y="288218"/>
                  </a:lnTo>
                  <a:lnTo>
                    <a:pt x="1313262" y="293301"/>
                  </a:lnTo>
                  <a:lnTo>
                    <a:pt x="1314378" y="298164"/>
                  </a:lnTo>
                  <a:lnTo>
                    <a:pt x="1315717" y="301479"/>
                  </a:lnTo>
                  <a:lnTo>
                    <a:pt x="1317056" y="302805"/>
                  </a:lnTo>
                  <a:lnTo>
                    <a:pt x="1318395" y="303468"/>
                  </a:lnTo>
                  <a:lnTo>
                    <a:pt x="1319734" y="303910"/>
                  </a:lnTo>
                  <a:lnTo>
                    <a:pt x="1320850" y="303026"/>
                  </a:lnTo>
                  <a:lnTo>
                    <a:pt x="1322189" y="302363"/>
                  </a:lnTo>
                  <a:lnTo>
                    <a:pt x="1323528" y="303468"/>
                  </a:lnTo>
                  <a:lnTo>
                    <a:pt x="1324868" y="304353"/>
                  </a:lnTo>
                  <a:lnTo>
                    <a:pt x="1325984" y="304795"/>
                  </a:lnTo>
                  <a:lnTo>
                    <a:pt x="1327323" y="305458"/>
                  </a:lnTo>
                  <a:lnTo>
                    <a:pt x="1328662" y="305679"/>
                  </a:lnTo>
                  <a:lnTo>
                    <a:pt x="1330001" y="306121"/>
                  </a:lnTo>
                  <a:lnTo>
                    <a:pt x="1331117" y="306784"/>
                  </a:lnTo>
                  <a:lnTo>
                    <a:pt x="1332456" y="308110"/>
                  </a:lnTo>
                  <a:lnTo>
                    <a:pt x="1333795" y="308552"/>
                  </a:lnTo>
                  <a:lnTo>
                    <a:pt x="1335134" y="308994"/>
                  </a:lnTo>
                  <a:lnTo>
                    <a:pt x="1336250" y="308773"/>
                  </a:lnTo>
                  <a:lnTo>
                    <a:pt x="1337590" y="310320"/>
                  </a:lnTo>
                  <a:lnTo>
                    <a:pt x="1338929" y="313857"/>
                  </a:lnTo>
                  <a:lnTo>
                    <a:pt x="1340268" y="319603"/>
                  </a:lnTo>
                  <a:lnTo>
                    <a:pt x="1341384" y="326455"/>
                  </a:lnTo>
                  <a:lnTo>
                    <a:pt x="1342723" y="334191"/>
                  </a:lnTo>
                  <a:lnTo>
                    <a:pt x="1344062" y="340601"/>
                  </a:lnTo>
                  <a:lnTo>
                    <a:pt x="1345401" y="345463"/>
                  </a:lnTo>
                  <a:lnTo>
                    <a:pt x="1346740" y="348779"/>
                  </a:lnTo>
                  <a:lnTo>
                    <a:pt x="1347856" y="350105"/>
                  </a:lnTo>
                  <a:lnTo>
                    <a:pt x="1349196" y="351210"/>
                  </a:lnTo>
                  <a:lnTo>
                    <a:pt x="1350535" y="352315"/>
                  </a:lnTo>
                  <a:lnTo>
                    <a:pt x="1351874" y="352978"/>
                  </a:lnTo>
                  <a:lnTo>
                    <a:pt x="1352990" y="352094"/>
                  </a:lnTo>
                  <a:lnTo>
                    <a:pt x="1354329" y="349000"/>
                  </a:lnTo>
                  <a:lnTo>
                    <a:pt x="1355668" y="345242"/>
                  </a:lnTo>
                  <a:lnTo>
                    <a:pt x="1357007" y="341264"/>
                  </a:lnTo>
                  <a:lnTo>
                    <a:pt x="1358123" y="337285"/>
                  </a:lnTo>
                  <a:lnTo>
                    <a:pt x="1359462" y="332865"/>
                  </a:lnTo>
                  <a:lnTo>
                    <a:pt x="1360802" y="329550"/>
                  </a:lnTo>
                  <a:lnTo>
                    <a:pt x="1362141" y="327118"/>
                  </a:lnTo>
                  <a:lnTo>
                    <a:pt x="1363257" y="324687"/>
                  </a:lnTo>
                  <a:lnTo>
                    <a:pt x="1364596" y="322919"/>
                  </a:lnTo>
                  <a:lnTo>
                    <a:pt x="1365935" y="320929"/>
                  </a:lnTo>
                  <a:lnTo>
                    <a:pt x="1367274" y="318940"/>
                  </a:lnTo>
                  <a:lnTo>
                    <a:pt x="1368390" y="316288"/>
                  </a:lnTo>
                  <a:lnTo>
                    <a:pt x="1369729" y="312531"/>
                  </a:lnTo>
                  <a:lnTo>
                    <a:pt x="1371068" y="306784"/>
                  </a:lnTo>
                  <a:lnTo>
                    <a:pt x="1372408" y="299269"/>
                  </a:lnTo>
                  <a:lnTo>
                    <a:pt x="1373747" y="291091"/>
                  </a:lnTo>
                  <a:lnTo>
                    <a:pt x="1374863" y="283576"/>
                  </a:lnTo>
                  <a:lnTo>
                    <a:pt x="1376202" y="276945"/>
                  </a:lnTo>
                  <a:lnTo>
                    <a:pt x="1377541" y="271199"/>
                  </a:lnTo>
                  <a:lnTo>
                    <a:pt x="1378880" y="267883"/>
                  </a:lnTo>
                  <a:lnTo>
                    <a:pt x="1379996" y="266999"/>
                  </a:lnTo>
                  <a:lnTo>
                    <a:pt x="1381335" y="267883"/>
                  </a:lnTo>
                  <a:lnTo>
                    <a:pt x="1382674" y="269651"/>
                  </a:lnTo>
                  <a:lnTo>
                    <a:pt x="1384013" y="272304"/>
                  </a:lnTo>
                  <a:lnTo>
                    <a:pt x="1385129" y="275619"/>
                  </a:lnTo>
                  <a:lnTo>
                    <a:pt x="1386469" y="279377"/>
                  </a:lnTo>
                  <a:lnTo>
                    <a:pt x="1387808" y="283134"/>
                  </a:lnTo>
                  <a:lnTo>
                    <a:pt x="1389147" y="287997"/>
                  </a:lnTo>
                  <a:lnTo>
                    <a:pt x="1390263" y="292196"/>
                  </a:lnTo>
                  <a:lnTo>
                    <a:pt x="1391602" y="293743"/>
                  </a:lnTo>
                  <a:lnTo>
                    <a:pt x="1392941" y="293522"/>
                  </a:lnTo>
                  <a:lnTo>
                    <a:pt x="1394280" y="292859"/>
                  </a:lnTo>
                  <a:lnTo>
                    <a:pt x="1395396" y="292638"/>
                  </a:lnTo>
                  <a:lnTo>
                    <a:pt x="1396736" y="293080"/>
                  </a:lnTo>
                  <a:lnTo>
                    <a:pt x="1398075" y="292859"/>
                  </a:lnTo>
                  <a:lnTo>
                    <a:pt x="1399414" y="291975"/>
                  </a:lnTo>
                  <a:lnTo>
                    <a:pt x="1400530" y="291312"/>
                  </a:lnTo>
                  <a:lnTo>
                    <a:pt x="1401869" y="291312"/>
                  </a:lnTo>
                  <a:lnTo>
                    <a:pt x="1403208" y="293743"/>
                  </a:lnTo>
                  <a:lnTo>
                    <a:pt x="1404547" y="300374"/>
                  </a:lnTo>
                  <a:lnTo>
                    <a:pt x="1405886" y="308110"/>
                  </a:lnTo>
                  <a:lnTo>
                    <a:pt x="1407002" y="316730"/>
                  </a:lnTo>
                  <a:lnTo>
                    <a:pt x="1408341" y="327339"/>
                  </a:lnTo>
                  <a:lnTo>
                    <a:pt x="1409681" y="338169"/>
                  </a:lnTo>
                  <a:lnTo>
                    <a:pt x="1411020" y="347453"/>
                  </a:lnTo>
                  <a:lnTo>
                    <a:pt x="1412136" y="355631"/>
                  </a:lnTo>
                  <a:lnTo>
                    <a:pt x="1413475" y="362261"/>
                  </a:lnTo>
                  <a:lnTo>
                    <a:pt x="1414814" y="366903"/>
                  </a:lnTo>
                  <a:lnTo>
                    <a:pt x="1416153" y="369997"/>
                  </a:lnTo>
                  <a:lnTo>
                    <a:pt x="1417269" y="371323"/>
                  </a:lnTo>
                  <a:lnTo>
                    <a:pt x="1418608" y="370218"/>
                  </a:lnTo>
                  <a:lnTo>
                    <a:pt x="1419948" y="367124"/>
                  </a:lnTo>
                  <a:lnTo>
                    <a:pt x="1421287" y="363808"/>
                  </a:lnTo>
                  <a:lnTo>
                    <a:pt x="1422402" y="360493"/>
                  </a:lnTo>
                  <a:lnTo>
                    <a:pt x="1423742" y="357178"/>
                  </a:lnTo>
                  <a:lnTo>
                    <a:pt x="1425081" y="353420"/>
                  </a:lnTo>
                  <a:lnTo>
                    <a:pt x="1426420" y="348558"/>
                  </a:lnTo>
                  <a:lnTo>
                    <a:pt x="1427536" y="342148"/>
                  </a:lnTo>
                  <a:lnTo>
                    <a:pt x="1428875" y="334191"/>
                  </a:lnTo>
                  <a:lnTo>
                    <a:pt x="1430214" y="325350"/>
                  </a:lnTo>
                  <a:lnTo>
                    <a:pt x="1431553" y="316288"/>
                  </a:lnTo>
                  <a:lnTo>
                    <a:pt x="1432893" y="308552"/>
                  </a:lnTo>
                  <a:lnTo>
                    <a:pt x="1434009" y="302363"/>
                  </a:lnTo>
                  <a:lnTo>
                    <a:pt x="1435348" y="296838"/>
                  </a:lnTo>
                  <a:lnTo>
                    <a:pt x="1436687" y="292196"/>
                  </a:lnTo>
                  <a:lnTo>
                    <a:pt x="1438026" y="287555"/>
                  </a:lnTo>
                  <a:lnTo>
                    <a:pt x="1439142" y="282471"/>
                  </a:lnTo>
                  <a:lnTo>
                    <a:pt x="1440481" y="277608"/>
                  </a:lnTo>
                  <a:lnTo>
                    <a:pt x="1441820" y="273188"/>
                  </a:lnTo>
                  <a:lnTo>
                    <a:pt x="1443159" y="269209"/>
                  </a:lnTo>
                  <a:lnTo>
                    <a:pt x="1444275" y="265894"/>
                  </a:lnTo>
                  <a:lnTo>
                    <a:pt x="1445614" y="263021"/>
                  </a:lnTo>
                  <a:lnTo>
                    <a:pt x="1446954" y="260810"/>
                  </a:lnTo>
                  <a:lnTo>
                    <a:pt x="1448293" y="258379"/>
                  </a:lnTo>
                  <a:lnTo>
                    <a:pt x="1449409" y="256169"/>
                  </a:lnTo>
                  <a:lnTo>
                    <a:pt x="1450748" y="254180"/>
                  </a:lnTo>
                  <a:lnTo>
                    <a:pt x="1452087" y="253296"/>
                  </a:lnTo>
                  <a:lnTo>
                    <a:pt x="1453426" y="254180"/>
                  </a:lnTo>
                  <a:lnTo>
                    <a:pt x="1454542" y="257274"/>
                  </a:lnTo>
                  <a:lnTo>
                    <a:pt x="1455881" y="262579"/>
                  </a:lnTo>
                  <a:lnTo>
                    <a:pt x="1457221" y="269651"/>
                  </a:lnTo>
                  <a:lnTo>
                    <a:pt x="1458560" y="276945"/>
                  </a:lnTo>
                  <a:lnTo>
                    <a:pt x="1459899" y="282913"/>
                  </a:lnTo>
                  <a:lnTo>
                    <a:pt x="1461015" y="288218"/>
                  </a:lnTo>
                  <a:lnTo>
                    <a:pt x="1462354" y="292417"/>
                  </a:lnTo>
                  <a:lnTo>
                    <a:pt x="1463693" y="293743"/>
                  </a:lnTo>
                  <a:lnTo>
                    <a:pt x="1465032" y="293743"/>
                  </a:lnTo>
                  <a:lnTo>
                    <a:pt x="1466148" y="293301"/>
                  </a:lnTo>
                  <a:lnTo>
                    <a:pt x="1467487" y="292638"/>
                  </a:lnTo>
                  <a:lnTo>
                    <a:pt x="1468826" y="292638"/>
                  </a:lnTo>
                  <a:lnTo>
                    <a:pt x="1470166" y="293080"/>
                  </a:lnTo>
                  <a:lnTo>
                    <a:pt x="1471282" y="294185"/>
                  </a:lnTo>
                  <a:lnTo>
                    <a:pt x="1472621" y="295290"/>
                  </a:lnTo>
                  <a:lnTo>
                    <a:pt x="1473960" y="296175"/>
                  </a:lnTo>
                  <a:lnTo>
                    <a:pt x="1475299" y="297059"/>
                  </a:lnTo>
                  <a:lnTo>
                    <a:pt x="1476415" y="298606"/>
                  </a:lnTo>
                  <a:lnTo>
                    <a:pt x="1477754" y="300595"/>
                  </a:lnTo>
                  <a:lnTo>
                    <a:pt x="1479093" y="302363"/>
                  </a:lnTo>
                  <a:lnTo>
                    <a:pt x="1480433" y="302142"/>
                  </a:lnTo>
                  <a:lnTo>
                    <a:pt x="1481548" y="301037"/>
                  </a:lnTo>
                  <a:lnTo>
                    <a:pt x="1482888" y="299490"/>
                  </a:lnTo>
                  <a:lnTo>
                    <a:pt x="1484227" y="298164"/>
                  </a:lnTo>
                  <a:lnTo>
                    <a:pt x="1485566" y="297943"/>
                  </a:lnTo>
                  <a:lnTo>
                    <a:pt x="1486905" y="298827"/>
                  </a:lnTo>
                  <a:lnTo>
                    <a:pt x="1488021" y="300374"/>
                  </a:lnTo>
                  <a:lnTo>
                    <a:pt x="1489360" y="301700"/>
                  </a:lnTo>
                  <a:lnTo>
                    <a:pt x="1490699" y="301921"/>
                  </a:lnTo>
                  <a:lnTo>
                    <a:pt x="1492038" y="299490"/>
                  </a:lnTo>
                  <a:lnTo>
                    <a:pt x="1493154" y="295290"/>
                  </a:lnTo>
                  <a:lnTo>
                    <a:pt x="1494494" y="291754"/>
                  </a:lnTo>
                  <a:lnTo>
                    <a:pt x="1495833" y="289323"/>
                  </a:lnTo>
                  <a:lnTo>
                    <a:pt x="1497172" y="285123"/>
                  </a:lnTo>
                  <a:lnTo>
                    <a:pt x="1498288" y="281145"/>
                  </a:lnTo>
                  <a:lnTo>
                    <a:pt x="1499627" y="278714"/>
                  </a:lnTo>
                  <a:lnTo>
                    <a:pt x="1500966" y="276724"/>
                  </a:lnTo>
                  <a:lnTo>
                    <a:pt x="1502305" y="274956"/>
                  </a:lnTo>
                  <a:lnTo>
                    <a:pt x="1503421" y="272967"/>
                  </a:lnTo>
                  <a:lnTo>
                    <a:pt x="1504760" y="270536"/>
                  </a:lnTo>
                  <a:lnTo>
                    <a:pt x="1506099" y="268546"/>
                  </a:lnTo>
                  <a:lnTo>
                    <a:pt x="1507439" y="266778"/>
                  </a:lnTo>
                  <a:lnTo>
                    <a:pt x="1508555" y="265894"/>
                  </a:lnTo>
                  <a:lnTo>
                    <a:pt x="1509894" y="265452"/>
                  </a:lnTo>
                  <a:lnTo>
                    <a:pt x="1511233" y="264347"/>
                  </a:lnTo>
                  <a:lnTo>
                    <a:pt x="1512572" y="261916"/>
                  </a:lnTo>
                  <a:lnTo>
                    <a:pt x="1513911" y="258379"/>
                  </a:lnTo>
                  <a:lnTo>
                    <a:pt x="1515027" y="253517"/>
                  </a:lnTo>
                  <a:lnTo>
                    <a:pt x="1516366" y="248875"/>
                  </a:lnTo>
                  <a:lnTo>
                    <a:pt x="1517706" y="246444"/>
                  </a:lnTo>
                  <a:lnTo>
                    <a:pt x="1519045" y="245339"/>
                  </a:lnTo>
                  <a:lnTo>
                    <a:pt x="1520161" y="246665"/>
                  </a:lnTo>
                  <a:lnTo>
                    <a:pt x="1521500" y="251306"/>
                  </a:lnTo>
                  <a:lnTo>
                    <a:pt x="1522839" y="256390"/>
                  </a:lnTo>
                  <a:lnTo>
                    <a:pt x="1524178" y="261031"/>
                  </a:lnTo>
                  <a:lnTo>
                    <a:pt x="1525294" y="265452"/>
                  </a:lnTo>
                  <a:lnTo>
                    <a:pt x="1526633" y="271199"/>
                  </a:lnTo>
                  <a:lnTo>
                    <a:pt x="1527972" y="278714"/>
                  </a:lnTo>
                  <a:lnTo>
                    <a:pt x="1529311" y="287334"/>
                  </a:lnTo>
                  <a:lnTo>
                    <a:pt x="1530427" y="296396"/>
                  </a:lnTo>
                  <a:lnTo>
                    <a:pt x="1531767" y="305016"/>
                  </a:lnTo>
                  <a:lnTo>
                    <a:pt x="1533106" y="313636"/>
                  </a:lnTo>
                  <a:lnTo>
                    <a:pt x="1534445" y="321372"/>
                  </a:lnTo>
                  <a:lnTo>
                    <a:pt x="1535561" y="328665"/>
                  </a:lnTo>
                  <a:lnTo>
                    <a:pt x="1536900" y="335738"/>
                  </a:lnTo>
                  <a:lnTo>
                    <a:pt x="1538239" y="342590"/>
                  </a:lnTo>
                  <a:lnTo>
                    <a:pt x="1539578" y="347453"/>
                  </a:lnTo>
                  <a:lnTo>
                    <a:pt x="1540694" y="350547"/>
                  </a:lnTo>
                  <a:lnTo>
                    <a:pt x="1542033" y="352536"/>
                  </a:lnTo>
                  <a:lnTo>
                    <a:pt x="1543373" y="354083"/>
                  </a:lnTo>
                  <a:lnTo>
                    <a:pt x="1544712" y="355410"/>
                  </a:lnTo>
                  <a:lnTo>
                    <a:pt x="1546051" y="357399"/>
                  </a:lnTo>
                  <a:lnTo>
                    <a:pt x="1547167" y="360935"/>
                  </a:lnTo>
                  <a:lnTo>
                    <a:pt x="1548506" y="366019"/>
                  </a:lnTo>
                  <a:lnTo>
                    <a:pt x="1549845" y="371544"/>
                  </a:lnTo>
                  <a:lnTo>
                    <a:pt x="1551184" y="376186"/>
                  </a:lnTo>
                  <a:lnTo>
                    <a:pt x="1552300" y="379280"/>
                  </a:lnTo>
                  <a:lnTo>
                    <a:pt x="1553639" y="380385"/>
                  </a:lnTo>
                  <a:lnTo>
                    <a:pt x="1554979" y="380164"/>
                  </a:lnTo>
                  <a:lnTo>
                    <a:pt x="1556318" y="379280"/>
                  </a:lnTo>
                  <a:lnTo>
                    <a:pt x="1557434" y="377291"/>
                  </a:lnTo>
                  <a:lnTo>
                    <a:pt x="1558773" y="373976"/>
                  </a:lnTo>
                  <a:lnTo>
                    <a:pt x="1560112" y="369334"/>
                  </a:lnTo>
                  <a:lnTo>
                    <a:pt x="1561451" y="364472"/>
                  </a:lnTo>
                  <a:lnTo>
                    <a:pt x="1562567" y="360051"/>
                  </a:lnTo>
                  <a:lnTo>
                    <a:pt x="1563906" y="356294"/>
                  </a:lnTo>
                  <a:lnTo>
                    <a:pt x="1565245" y="352094"/>
                  </a:lnTo>
                  <a:lnTo>
                    <a:pt x="1566585" y="349221"/>
                  </a:lnTo>
                  <a:lnTo>
                    <a:pt x="1567700" y="347232"/>
                  </a:lnTo>
                  <a:lnTo>
                    <a:pt x="1569040" y="345905"/>
                  </a:lnTo>
                  <a:lnTo>
                    <a:pt x="1570379" y="343916"/>
                  </a:lnTo>
                  <a:lnTo>
                    <a:pt x="1571718" y="340601"/>
                  </a:lnTo>
                  <a:lnTo>
                    <a:pt x="1573057" y="336843"/>
                  </a:lnTo>
                  <a:lnTo>
                    <a:pt x="1574173" y="333086"/>
                  </a:lnTo>
                  <a:lnTo>
                    <a:pt x="1575512" y="328886"/>
                  </a:lnTo>
                  <a:lnTo>
                    <a:pt x="1576851" y="324024"/>
                  </a:lnTo>
                  <a:lnTo>
                    <a:pt x="1578191" y="318940"/>
                  </a:lnTo>
                  <a:lnTo>
                    <a:pt x="1579307" y="313857"/>
                  </a:lnTo>
                  <a:lnTo>
                    <a:pt x="1580646" y="309878"/>
                  </a:lnTo>
                  <a:lnTo>
                    <a:pt x="1581985" y="307447"/>
                  </a:lnTo>
                  <a:lnTo>
                    <a:pt x="1583324" y="306563"/>
                  </a:lnTo>
                  <a:lnTo>
                    <a:pt x="1584440" y="307226"/>
                  </a:lnTo>
                  <a:lnTo>
                    <a:pt x="1585779" y="309215"/>
                  </a:lnTo>
                  <a:lnTo>
                    <a:pt x="1587118" y="310983"/>
                  </a:lnTo>
                  <a:lnTo>
                    <a:pt x="1588457" y="312088"/>
                  </a:lnTo>
                  <a:lnTo>
                    <a:pt x="1589573" y="313415"/>
                  </a:lnTo>
                  <a:lnTo>
                    <a:pt x="1590912" y="315625"/>
                  </a:lnTo>
                  <a:lnTo>
                    <a:pt x="1592252" y="317393"/>
                  </a:lnTo>
                  <a:lnTo>
                    <a:pt x="1593591" y="317835"/>
                  </a:lnTo>
                  <a:lnTo>
                    <a:pt x="1594707" y="318277"/>
                  </a:lnTo>
                  <a:lnTo>
                    <a:pt x="1596046" y="318498"/>
                  </a:lnTo>
                  <a:lnTo>
                    <a:pt x="1597385" y="318940"/>
                  </a:lnTo>
                  <a:lnTo>
                    <a:pt x="1598724" y="320708"/>
                  </a:lnTo>
                  <a:lnTo>
                    <a:pt x="1600063" y="322919"/>
                  </a:lnTo>
                  <a:lnTo>
                    <a:pt x="1601179" y="325129"/>
                  </a:lnTo>
                  <a:lnTo>
                    <a:pt x="1602519" y="328444"/>
                  </a:lnTo>
                  <a:lnTo>
                    <a:pt x="1603858" y="332423"/>
                  </a:lnTo>
                  <a:lnTo>
                    <a:pt x="1605197" y="336622"/>
                  </a:lnTo>
                  <a:lnTo>
                    <a:pt x="1606313" y="340601"/>
                  </a:lnTo>
                  <a:lnTo>
                    <a:pt x="1607652" y="343916"/>
                  </a:lnTo>
                  <a:lnTo>
                    <a:pt x="1608991" y="345905"/>
                  </a:lnTo>
                  <a:lnTo>
                    <a:pt x="1610330" y="346568"/>
                  </a:lnTo>
                  <a:lnTo>
                    <a:pt x="1611446" y="347232"/>
                  </a:lnTo>
                  <a:lnTo>
                    <a:pt x="1612785" y="348116"/>
                  </a:lnTo>
                  <a:lnTo>
                    <a:pt x="1614124" y="348779"/>
                  </a:lnTo>
                  <a:lnTo>
                    <a:pt x="1615464" y="349884"/>
                  </a:lnTo>
                  <a:lnTo>
                    <a:pt x="1616580" y="351431"/>
                  </a:lnTo>
                  <a:lnTo>
                    <a:pt x="1617919" y="353420"/>
                  </a:lnTo>
                  <a:lnTo>
                    <a:pt x="1619258" y="356073"/>
                  </a:lnTo>
                  <a:lnTo>
                    <a:pt x="1620597" y="359167"/>
                  </a:lnTo>
                  <a:lnTo>
                    <a:pt x="1621713" y="361598"/>
                  </a:lnTo>
                  <a:lnTo>
                    <a:pt x="1623052" y="362703"/>
                  </a:lnTo>
                  <a:lnTo>
                    <a:pt x="1624391" y="362040"/>
                  </a:lnTo>
                  <a:lnTo>
                    <a:pt x="1625730" y="359609"/>
                  </a:lnTo>
                  <a:lnTo>
                    <a:pt x="1626846" y="355852"/>
                  </a:lnTo>
                  <a:lnTo>
                    <a:pt x="1628185" y="352315"/>
                  </a:lnTo>
                  <a:lnTo>
                    <a:pt x="1629525" y="349442"/>
                  </a:lnTo>
                  <a:lnTo>
                    <a:pt x="1630864" y="347011"/>
                  </a:lnTo>
                  <a:lnTo>
                    <a:pt x="1632203" y="343916"/>
                  </a:lnTo>
                  <a:lnTo>
                    <a:pt x="1633319" y="340601"/>
                  </a:lnTo>
                  <a:lnTo>
                    <a:pt x="1634658" y="337727"/>
                  </a:lnTo>
                  <a:lnTo>
                    <a:pt x="1635997" y="335075"/>
                  </a:lnTo>
                  <a:lnTo>
                    <a:pt x="1637336" y="332423"/>
                  </a:lnTo>
                  <a:lnTo>
                    <a:pt x="1638452" y="329107"/>
                  </a:lnTo>
                  <a:lnTo>
                    <a:pt x="1639792" y="325571"/>
                  </a:lnTo>
                  <a:lnTo>
                    <a:pt x="1641131" y="322477"/>
                  </a:lnTo>
                  <a:lnTo>
                    <a:pt x="1642470" y="320045"/>
                  </a:lnTo>
                  <a:lnTo>
                    <a:pt x="1643586" y="318498"/>
                  </a:lnTo>
                  <a:lnTo>
                    <a:pt x="1644925" y="316951"/>
                  </a:lnTo>
                  <a:lnTo>
                    <a:pt x="1646264" y="315404"/>
                  </a:lnTo>
                  <a:lnTo>
                    <a:pt x="1647603" y="314078"/>
                  </a:lnTo>
                  <a:lnTo>
                    <a:pt x="1648719" y="312309"/>
                  </a:lnTo>
                  <a:lnTo>
                    <a:pt x="1650058" y="310541"/>
                  </a:lnTo>
                  <a:lnTo>
                    <a:pt x="1651397" y="308773"/>
                  </a:lnTo>
                  <a:lnTo>
                    <a:pt x="1652737" y="307005"/>
                  </a:lnTo>
                  <a:lnTo>
                    <a:pt x="1653853" y="305458"/>
                  </a:lnTo>
                  <a:lnTo>
                    <a:pt x="1655192" y="304574"/>
                  </a:lnTo>
                  <a:lnTo>
                    <a:pt x="1656531" y="304574"/>
                  </a:lnTo>
                  <a:lnTo>
                    <a:pt x="1657870" y="305900"/>
                  </a:lnTo>
                  <a:lnTo>
                    <a:pt x="1659209" y="307668"/>
                  </a:lnTo>
                  <a:lnTo>
                    <a:pt x="1660325" y="309436"/>
                  </a:lnTo>
                  <a:lnTo>
                    <a:pt x="1661664" y="310762"/>
                  </a:lnTo>
                  <a:lnTo>
                    <a:pt x="1663004" y="311425"/>
                  </a:lnTo>
                  <a:lnTo>
                    <a:pt x="1664343" y="310320"/>
                  </a:lnTo>
                  <a:lnTo>
                    <a:pt x="1665459" y="309878"/>
                  </a:lnTo>
                  <a:lnTo>
                    <a:pt x="1666798" y="309436"/>
                  </a:lnTo>
                  <a:lnTo>
                    <a:pt x="1668137" y="309215"/>
                  </a:lnTo>
                  <a:lnTo>
                    <a:pt x="1669476" y="308994"/>
                  </a:lnTo>
                  <a:lnTo>
                    <a:pt x="1670592" y="308552"/>
                  </a:lnTo>
                  <a:lnTo>
                    <a:pt x="1671931" y="307447"/>
                  </a:lnTo>
                  <a:lnTo>
                    <a:pt x="1673270" y="306784"/>
                  </a:lnTo>
                  <a:lnTo>
                    <a:pt x="1674609" y="306784"/>
                  </a:lnTo>
                  <a:lnTo>
                    <a:pt x="1675725" y="306784"/>
                  </a:lnTo>
                  <a:lnTo>
                    <a:pt x="1677065" y="305900"/>
                  </a:lnTo>
                  <a:lnTo>
                    <a:pt x="1678404" y="303689"/>
                  </a:lnTo>
                  <a:lnTo>
                    <a:pt x="1679743" y="299932"/>
                  </a:lnTo>
                  <a:lnTo>
                    <a:pt x="1680859" y="294848"/>
                  </a:lnTo>
                  <a:lnTo>
                    <a:pt x="1682198" y="287776"/>
                  </a:lnTo>
                  <a:lnTo>
                    <a:pt x="1683537" y="279377"/>
                  </a:lnTo>
                  <a:lnTo>
                    <a:pt x="1684876" y="270536"/>
                  </a:lnTo>
                  <a:lnTo>
                    <a:pt x="1686216" y="261253"/>
                  </a:lnTo>
                  <a:lnTo>
                    <a:pt x="1687331" y="251969"/>
                  </a:lnTo>
                  <a:lnTo>
                    <a:pt x="1688670" y="244234"/>
                  </a:lnTo>
                  <a:lnTo>
                    <a:pt x="1690010" y="238045"/>
                  </a:lnTo>
                  <a:lnTo>
                    <a:pt x="1691349" y="233624"/>
                  </a:lnTo>
                  <a:lnTo>
                    <a:pt x="1692465" y="230309"/>
                  </a:lnTo>
                  <a:lnTo>
                    <a:pt x="1693804" y="228320"/>
                  </a:lnTo>
                  <a:lnTo>
                    <a:pt x="1695143" y="227215"/>
                  </a:lnTo>
                  <a:lnTo>
                    <a:pt x="1696482" y="226993"/>
                  </a:lnTo>
                  <a:lnTo>
                    <a:pt x="1697598" y="227215"/>
                  </a:lnTo>
                  <a:lnTo>
                    <a:pt x="1698937" y="227657"/>
                  </a:lnTo>
                  <a:lnTo>
                    <a:pt x="1700277" y="228320"/>
                  </a:lnTo>
                  <a:lnTo>
                    <a:pt x="1701616" y="229425"/>
                  </a:lnTo>
                  <a:lnTo>
                    <a:pt x="1702732" y="230088"/>
                  </a:lnTo>
                  <a:lnTo>
                    <a:pt x="1704071" y="230309"/>
                  </a:lnTo>
                  <a:lnTo>
                    <a:pt x="1705410" y="229646"/>
                  </a:lnTo>
                  <a:lnTo>
                    <a:pt x="1706749" y="228099"/>
                  </a:lnTo>
                  <a:lnTo>
                    <a:pt x="1707865" y="226330"/>
                  </a:lnTo>
                  <a:lnTo>
                    <a:pt x="1709204" y="225888"/>
                  </a:lnTo>
                  <a:lnTo>
                    <a:pt x="1710543" y="226993"/>
                  </a:lnTo>
                  <a:lnTo>
                    <a:pt x="1711882" y="229425"/>
                  </a:lnTo>
                  <a:lnTo>
                    <a:pt x="1712999" y="233182"/>
                  </a:lnTo>
                  <a:lnTo>
                    <a:pt x="1714338" y="238708"/>
                  </a:lnTo>
                  <a:lnTo>
                    <a:pt x="1715677" y="245339"/>
                  </a:lnTo>
                  <a:lnTo>
                    <a:pt x="1717016" y="251748"/>
                  </a:lnTo>
                  <a:lnTo>
                    <a:pt x="1718355" y="257937"/>
                  </a:lnTo>
                  <a:lnTo>
                    <a:pt x="1719471" y="263463"/>
                  </a:lnTo>
                  <a:lnTo>
                    <a:pt x="1720810" y="268767"/>
                  </a:lnTo>
                  <a:lnTo>
                    <a:pt x="1722149" y="274072"/>
                  </a:lnTo>
                  <a:lnTo>
                    <a:pt x="1723489" y="278271"/>
                  </a:lnTo>
                  <a:lnTo>
                    <a:pt x="1724604" y="281808"/>
                  </a:lnTo>
                  <a:lnTo>
                    <a:pt x="1725944" y="285123"/>
                  </a:lnTo>
                  <a:lnTo>
                    <a:pt x="1727283" y="287113"/>
                  </a:lnTo>
                  <a:lnTo>
                    <a:pt x="1728622" y="287997"/>
                  </a:lnTo>
                  <a:lnTo>
                    <a:pt x="1729738" y="288660"/>
                  </a:lnTo>
                  <a:lnTo>
                    <a:pt x="1731077" y="291091"/>
                  </a:lnTo>
                  <a:lnTo>
                    <a:pt x="1732416" y="294185"/>
                  </a:lnTo>
                  <a:lnTo>
                    <a:pt x="1733755" y="295954"/>
                  </a:lnTo>
                  <a:lnTo>
                    <a:pt x="1734871" y="297059"/>
                  </a:lnTo>
                  <a:lnTo>
                    <a:pt x="1736210" y="297943"/>
                  </a:lnTo>
                  <a:lnTo>
                    <a:pt x="1737550" y="299490"/>
                  </a:lnTo>
                  <a:lnTo>
                    <a:pt x="1738889" y="300374"/>
                  </a:lnTo>
                  <a:lnTo>
                    <a:pt x="1740005" y="299932"/>
                  </a:lnTo>
                  <a:lnTo>
                    <a:pt x="1741344" y="297722"/>
                  </a:lnTo>
                  <a:lnTo>
                    <a:pt x="1742683" y="294848"/>
                  </a:lnTo>
                  <a:lnTo>
                    <a:pt x="1744022" y="291754"/>
                  </a:lnTo>
                  <a:lnTo>
                    <a:pt x="1745361" y="288881"/>
                  </a:lnTo>
                  <a:lnTo>
                    <a:pt x="1746477" y="286007"/>
                  </a:lnTo>
                  <a:lnTo>
                    <a:pt x="1747816" y="282913"/>
                  </a:lnTo>
                  <a:lnTo>
                    <a:pt x="1749156" y="278935"/>
                  </a:lnTo>
                  <a:lnTo>
                    <a:pt x="1750495" y="274514"/>
                  </a:lnTo>
                  <a:lnTo>
                    <a:pt x="1751611" y="269651"/>
                  </a:lnTo>
                  <a:lnTo>
                    <a:pt x="1752950" y="264568"/>
                  </a:lnTo>
                  <a:lnTo>
                    <a:pt x="1754289" y="259042"/>
                  </a:lnTo>
                  <a:lnTo>
                    <a:pt x="1755628" y="253738"/>
                  </a:lnTo>
                  <a:lnTo>
                    <a:pt x="1756744" y="249096"/>
                  </a:lnTo>
                  <a:lnTo>
                    <a:pt x="1758083" y="246444"/>
                  </a:lnTo>
                  <a:lnTo>
                    <a:pt x="1759422" y="246665"/>
                  </a:lnTo>
                  <a:lnTo>
                    <a:pt x="1760762" y="247770"/>
                  </a:lnTo>
                  <a:lnTo>
                    <a:pt x="1761878" y="249096"/>
                  </a:lnTo>
                  <a:lnTo>
                    <a:pt x="1763217" y="250422"/>
                  </a:lnTo>
                  <a:lnTo>
                    <a:pt x="1764556" y="251306"/>
                  </a:lnTo>
                  <a:lnTo>
                    <a:pt x="1765895" y="253075"/>
                  </a:lnTo>
                  <a:lnTo>
                    <a:pt x="1767011" y="254622"/>
                  </a:lnTo>
                  <a:lnTo>
                    <a:pt x="1768350" y="255948"/>
                  </a:lnTo>
                  <a:lnTo>
                    <a:pt x="1769689" y="256832"/>
                  </a:lnTo>
                  <a:lnTo>
                    <a:pt x="1771028" y="257716"/>
                  </a:lnTo>
                  <a:lnTo>
                    <a:pt x="1772367" y="258600"/>
                  </a:lnTo>
                  <a:lnTo>
                    <a:pt x="1773484" y="259263"/>
                  </a:lnTo>
                  <a:lnTo>
                    <a:pt x="1774823" y="260589"/>
                  </a:lnTo>
                  <a:lnTo>
                    <a:pt x="1776162" y="261031"/>
                  </a:lnTo>
                  <a:lnTo>
                    <a:pt x="1777501" y="260810"/>
                  </a:lnTo>
                  <a:lnTo>
                    <a:pt x="1778617" y="260147"/>
                  </a:lnTo>
                  <a:lnTo>
                    <a:pt x="1779956" y="259263"/>
                  </a:lnTo>
                  <a:lnTo>
                    <a:pt x="1781295" y="258821"/>
                  </a:lnTo>
                  <a:lnTo>
                    <a:pt x="1782634" y="260147"/>
                  </a:lnTo>
                  <a:lnTo>
                    <a:pt x="1783750" y="262137"/>
                  </a:lnTo>
                  <a:lnTo>
                    <a:pt x="1785089" y="265010"/>
                  </a:lnTo>
                  <a:lnTo>
                    <a:pt x="1786429" y="269651"/>
                  </a:lnTo>
                  <a:lnTo>
                    <a:pt x="1787768" y="275840"/>
                  </a:lnTo>
                  <a:lnTo>
                    <a:pt x="1788884" y="282471"/>
                  </a:lnTo>
                  <a:lnTo>
                    <a:pt x="1790223" y="289323"/>
                  </a:lnTo>
                  <a:lnTo>
                    <a:pt x="1791562" y="295733"/>
                  </a:lnTo>
                  <a:lnTo>
                    <a:pt x="1792901" y="300374"/>
                  </a:lnTo>
                  <a:lnTo>
                    <a:pt x="1794017" y="304574"/>
                  </a:lnTo>
                  <a:lnTo>
                    <a:pt x="1795356" y="308552"/>
                  </a:lnTo>
                  <a:lnTo>
                    <a:pt x="1796695" y="312309"/>
                  </a:lnTo>
                  <a:lnTo>
                    <a:pt x="1798035" y="316509"/>
                  </a:lnTo>
                  <a:lnTo>
                    <a:pt x="1799374" y="321372"/>
                  </a:lnTo>
                  <a:lnTo>
                    <a:pt x="1800490" y="326234"/>
                  </a:lnTo>
                  <a:lnTo>
                    <a:pt x="1801829" y="330655"/>
                  </a:lnTo>
                  <a:lnTo>
                    <a:pt x="1803168" y="333970"/>
                  </a:lnTo>
                  <a:lnTo>
                    <a:pt x="1804507" y="336180"/>
                  </a:lnTo>
                  <a:lnTo>
                    <a:pt x="1805623" y="336843"/>
                  </a:lnTo>
                  <a:lnTo>
                    <a:pt x="1806962" y="336180"/>
                  </a:lnTo>
                  <a:lnTo>
                    <a:pt x="1808301" y="333970"/>
                  </a:lnTo>
                  <a:lnTo>
                    <a:pt x="1809641" y="330876"/>
                  </a:lnTo>
                  <a:lnTo>
                    <a:pt x="1810757" y="327560"/>
                  </a:lnTo>
                  <a:lnTo>
                    <a:pt x="1812096" y="324908"/>
                  </a:lnTo>
                  <a:lnTo>
                    <a:pt x="1813435" y="323361"/>
                  </a:lnTo>
                  <a:lnTo>
                    <a:pt x="1814774" y="322256"/>
                  </a:lnTo>
                  <a:lnTo>
                    <a:pt x="1815890" y="322035"/>
                  </a:lnTo>
                  <a:lnTo>
                    <a:pt x="1817229" y="322477"/>
                  </a:lnTo>
                  <a:lnTo>
                    <a:pt x="1818568" y="323803"/>
                  </a:lnTo>
                  <a:lnTo>
                    <a:pt x="1819907" y="326897"/>
                  </a:lnTo>
                  <a:lnTo>
                    <a:pt x="1821023" y="331097"/>
                  </a:lnTo>
                  <a:lnTo>
                    <a:pt x="1822363" y="334412"/>
                  </a:lnTo>
                  <a:lnTo>
                    <a:pt x="1823702" y="337285"/>
                  </a:lnTo>
                  <a:lnTo>
                    <a:pt x="1825041" y="340380"/>
                  </a:lnTo>
                  <a:lnTo>
                    <a:pt x="1826157" y="343695"/>
                  </a:lnTo>
                  <a:lnTo>
                    <a:pt x="1827496" y="346347"/>
                  </a:lnTo>
                  <a:lnTo>
                    <a:pt x="1828835" y="349442"/>
                  </a:lnTo>
                  <a:lnTo>
                    <a:pt x="1830174" y="352978"/>
                  </a:lnTo>
                  <a:lnTo>
                    <a:pt x="1831513" y="356073"/>
                  </a:lnTo>
                  <a:lnTo>
                    <a:pt x="1832629" y="358283"/>
                  </a:lnTo>
                  <a:lnTo>
                    <a:pt x="1833969" y="359609"/>
                  </a:lnTo>
                  <a:lnTo>
                    <a:pt x="1835308" y="358725"/>
                  </a:lnTo>
                  <a:lnTo>
                    <a:pt x="1836647" y="356736"/>
                  </a:lnTo>
                  <a:lnTo>
                    <a:pt x="1837763" y="355188"/>
                  </a:lnTo>
                  <a:lnTo>
                    <a:pt x="1839102" y="354083"/>
                  </a:lnTo>
                  <a:lnTo>
                    <a:pt x="1840441" y="352757"/>
                  </a:lnTo>
                  <a:lnTo>
                    <a:pt x="1841780" y="351652"/>
                  </a:lnTo>
                  <a:lnTo>
                    <a:pt x="1842896" y="349663"/>
                  </a:lnTo>
                  <a:lnTo>
                    <a:pt x="1844235" y="347011"/>
                  </a:lnTo>
                  <a:lnTo>
                    <a:pt x="1845575" y="342811"/>
                  </a:lnTo>
                  <a:lnTo>
                    <a:pt x="1846914" y="338169"/>
                  </a:lnTo>
                  <a:lnTo>
                    <a:pt x="1848030" y="334191"/>
                  </a:lnTo>
                  <a:lnTo>
                    <a:pt x="1849369" y="330876"/>
                  </a:lnTo>
                  <a:lnTo>
                    <a:pt x="1850708" y="328002"/>
                  </a:lnTo>
                  <a:lnTo>
                    <a:pt x="1852047" y="325350"/>
                  </a:lnTo>
                </a:path>
              </a:pathLst>
            </a:custGeom>
            <a:noFill/>
            <a:ln w="11147" cap="flat">
              <a:solidFill>
                <a:schemeClr val="tx2">
                  <a:alpha val="80000"/>
                </a:schemeClr>
              </a:solidFill>
              <a:prstDash val="solid"/>
              <a:round/>
            </a:ln>
          </p:spPr>
          <p:txBody>
            <a:bodyPr rtlCol="0" anchor="ctr"/>
            <a:lstStyle/>
            <a:p>
              <a:endParaRPr lang="en-US" sz="1000">
                <a:solidFill>
                  <a:schemeClr val="tx2"/>
                </a:solidFill>
              </a:endParaRPr>
            </a:p>
          </p:txBody>
        </p:sp>
        <p:sp>
          <p:nvSpPr>
            <p:cNvPr id="1367" name="TextBox 1366">
              <a:extLst>
                <a:ext uri="{FF2B5EF4-FFF2-40B4-BE49-F238E27FC236}">
                  <a16:creationId xmlns:a16="http://schemas.microsoft.com/office/drawing/2014/main" id="{F414A262-6B65-9DA4-E056-D7201F4B3DCA}"/>
                </a:ext>
              </a:extLst>
            </p:cNvPr>
            <p:cNvSpPr txBox="1"/>
            <p:nvPr/>
          </p:nvSpPr>
          <p:spPr>
            <a:xfrm>
              <a:off x="6404692" y="3250333"/>
              <a:ext cx="509943" cy="316857"/>
            </a:xfrm>
            <a:prstGeom prst="rect">
              <a:avLst/>
            </a:prstGeom>
            <a:noFill/>
          </p:spPr>
          <p:txBody>
            <a:bodyPr wrap="none" rtlCol="0">
              <a:spAutoFit/>
            </a:bodyPr>
            <a:lstStyle/>
            <a:p>
              <a:pPr algn="ctr"/>
              <a:r>
                <a:rPr lang="en-US" sz="1000" spc="0" baseline="0" dirty="0">
                  <a:ln/>
                  <a:solidFill>
                    <a:schemeClr val="tx2"/>
                  </a:solidFill>
                  <a:latin typeface="Arial"/>
                  <a:cs typeface="Arial"/>
                  <a:sym typeface="Arial"/>
                  <a:rtl val="0"/>
                </a:rPr>
                <a:t>200</a:t>
              </a:r>
            </a:p>
          </p:txBody>
        </p:sp>
        <p:sp>
          <p:nvSpPr>
            <p:cNvPr id="1368" name="TextBox 1367">
              <a:extLst>
                <a:ext uri="{FF2B5EF4-FFF2-40B4-BE49-F238E27FC236}">
                  <a16:creationId xmlns:a16="http://schemas.microsoft.com/office/drawing/2014/main" id="{12C27080-837B-F694-18D4-9CB139AB2207}"/>
                </a:ext>
              </a:extLst>
            </p:cNvPr>
            <p:cNvSpPr txBox="1"/>
            <p:nvPr/>
          </p:nvSpPr>
          <p:spPr>
            <a:xfrm>
              <a:off x="6896996" y="3250333"/>
              <a:ext cx="509943" cy="316857"/>
            </a:xfrm>
            <a:prstGeom prst="rect">
              <a:avLst/>
            </a:prstGeom>
            <a:noFill/>
          </p:spPr>
          <p:txBody>
            <a:bodyPr wrap="none" rtlCol="0">
              <a:spAutoFit/>
            </a:bodyPr>
            <a:lstStyle/>
            <a:p>
              <a:pPr algn="ctr"/>
              <a:r>
                <a:rPr lang="en-US" sz="1000" spc="0" baseline="0" dirty="0">
                  <a:ln/>
                  <a:solidFill>
                    <a:schemeClr val="tx2"/>
                  </a:solidFill>
                  <a:latin typeface="Arial"/>
                  <a:cs typeface="Arial"/>
                  <a:sym typeface="Arial"/>
                  <a:rtl val="0"/>
                </a:rPr>
                <a:t>400</a:t>
              </a:r>
            </a:p>
          </p:txBody>
        </p:sp>
        <p:sp>
          <p:nvSpPr>
            <p:cNvPr id="1369" name="TextBox 1368">
              <a:extLst>
                <a:ext uri="{FF2B5EF4-FFF2-40B4-BE49-F238E27FC236}">
                  <a16:creationId xmlns:a16="http://schemas.microsoft.com/office/drawing/2014/main" id="{83FF9C43-B072-6B42-B03E-D799BBFC5F2D}"/>
                </a:ext>
              </a:extLst>
            </p:cNvPr>
            <p:cNvSpPr txBox="1"/>
            <p:nvPr/>
          </p:nvSpPr>
          <p:spPr>
            <a:xfrm>
              <a:off x="7389300" y="3250333"/>
              <a:ext cx="509943" cy="316857"/>
            </a:xfrm>
            <a:prstGeom prst="rect">
              <a:avLst/>
            </a:prstGeom>
            <a:noFill/>
          </p:spPr>
          <p:txBody>
            <a:bodyPr wrap="none" rtlCol="0">
              <a:spAutoFit/>
            </a:bodyPr>
            <a:lstStyle/>
            <a:p>
              <a:pPr algn="ctr"/>
              <a:r>
                <a:rPr lang="en-US" sz="1000" spc="0" baseline="0">
                  <a:ln/>
                  <a:solidFill>
                    <a:schemeClr val="tx2"/>
                  </a:solidFill>
                  <a:latin typeface="Arial"/>
                  <a:cs typeface="Arial"/>
                  <a:sym typeface="Arial"/>
                  <a:rtl val="0"/>
                </a:rPr>
                <a:t>600</a:t>
              </a:r>
            </a:p>
          </p:txBody>
        </p:sp>
        <p:sp>
          <p:nvSpPr>
            <p:cNvPr id="1370" name="TextBox 1369">
              <a:extLst>
                <a:ext uri="{FF2B5EF4-FFF2-40B4-BE49-F238E27FC236}">
                  <a16:creationId xmlns:a16="http://schemas.microsoft.com/office/drawing/2014/main" id="{5F772026-373A-3034-5B52-24B73300DB8B}"/>
                </a:ext>
              </a:extLst>
            </p:cNvPr>
            <p:cNvSpPr txBox="1"/>
            <p:nvPr/>
          </p:nvSpPr>
          <p:spPr>
            <a:xfrm>
              <a:off x="7881606" y="3250333"/>
              <a:ext cx="509943" cy="316857"/>
            </a:xfrm>
            <a:prstGeom prst="rect">
              <a:avLst/>
            </a:prstGeom>
            <a:noFill/>
          </p:spPr>
          <p:txBody>
            <a:bodyPr wrap="none" rtlCol="0">
              <a:spAutoFit/>
            </a:bodyPr>
            <a:lstStyle/>
            <a:p>
              <a:pPr algn="ctr"/>
              <a:r>
                <a:rPr lang="en-US" sz="1000" spc="0" baseline="0" dirty="0">
                  <a:ln/>
                  <a:solidFill>
                    <a:schemeClr val="tx2"/>
                  </a:solidFill>
                  <a:latin typeface="Arial"/>
                  <a:cs typeface="Arial"/>
                  <a:sym typeface="Arial"/>
                  <a:rtl val="0"/>
                </a:rPr>
                <a:t>800</a:t>
              </a:r>
            </a:p>
          </p:txBody>
        </p:sp>
        <p:cxnSp>
          <p:nvCxnSpPr>
            <p:cNvPr id="1371" name="Straight Arrow Connector 1370">
              <a:extLst>
                <a:ext uri="{FF2B5EF4-FFF2-40B4-BE49-F238E27FC236}">
                  <a16:creationId xmlns:a16="http://schemas.microsoft.com/office/drawing/2014/main" id="{83F0CA56-F575-CBA6-BC9E-E830AA70F097}"/>
                </a:ext>
              </a:extLst>
            </p:cNvPr>
            <p:cNvCxnSpPr>
              <a:cxnSpLocks/>
            </p:cNvCxnSpPr>
            <p:nvPr/>
          </p:nvCxnSpPr>
          <p:spPr>
            <a:xfrm flipV="1">
              <a:off x="6200781" y="3296780"/>
              <a:ext cx="0" cy="2286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86" name="Group 1385">
            <a:extLst>
              <a:ext uri="{FF2B5EF4-FFF2-40B4-BE49-F238E27FC236}">
                <a16:creationId xmlns:a16="http://schemas.microsoft.com/office/drawing/2014/main" id="{D0AF81B2-B6C8-0330-C669-66831BC928AF}"/>
              </a:ext>
            </a:extLst>
          </p:cNvPr>
          <p:cNvGrpSpPr>
            <a:grpSpLocks noChangeAspect="1"/>
          </p:cNvGrpSpPr>
          <p:nvPr/>
        </p:nvGrpSpPr>
        <p:grpSpPr>
          <a:xfrm>
            <a:off x="10590573" y="5434886"/>
            <a:ext cx="1450214" cy="541920"/>
            <a:chOff x="8192207" y="4647836"/>
            <a:chExt cx="2137675" cy="798812"/>
          </a:xfrm>
        </p:grpSpPr>
        <p:pic>
          <p:nvPicPr>
            <p:cNvPr id="1387" name="Picture 1386">
              <a:extLst>
                <a:ext uri="{FF2B5EF4-FFF2-40B4-BE49-F238E27FC236}">
                  <a16:creationId xmlns:a16="http://schemas.microsoft.com/office/drawing/2014/main" id="{F685284A-DD5C-E109-B331-98DA0CFDE9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343" b="89161" l="793" r="96037">
                          <a14:foregroundMark x1="4888" y1="63636" x2="4888" y2="63636"/>
                          <a14:foregroundMark x1="793" y1="70629" x2="793" y2="70629"/>
                          <a14:foregroundMark x1="55218" y1="7692" x2="55218" y2="7692"/>
                          <a14:foregroundMark x1="92470" y1="61888" x2="92470" y2="61888"/>
                          <a14:foregroundMark x1="96037" y1="66783" x2="96037" y2="66783"/>
                          <a14:foregroundMark x1="32497" y1="85664" x2="32497" y2="85664"/>
                          <a14:backgroundMark x1="264" y1="71329" x2="264" y2="71329"/>
                          <a14:backgroundMark x1="264" y1="71329" x2="264" y2="71329"/>
                          <a14:backgroundMark x1="0" y1="71678" x2="0" y2="71678"/>
                          <a14:backgroundMark x1="132" y1="70979" x2="132" y2="70979"/>
                          <a14:backgroundMark x1="132" y1="70979" x2="132" y2="70979"/>
                          <a14:backgroundMark x1="132" y1="71329" x2="132" y2="71329"/>
                        </a14:backgroundRemoval>
                      </a14:imgEffect>
                    </a14:imgLayer>
                  </a14:imgProps>
                </a:ext>
              </a:extLst>
            </a:blip>
            <a:srcRect l="888" t="2" b="8807"/>
            <a:stretch/>
          </p:blipFill>
          <p:spPr>
            <a:xfrm>
              <a:off x="8192207" y="4647836"/>
              <a:ext cx="2137675" cy="798812"/>
            </a:xfrm>
            <a:custGeom>
              <a:avLst/>
              <a:gdLst>
                <a:gd name="connsiteX0" fmla="*/ -366 w 2156825"/>
                <a:gd name="connsiteY0" fmla="*/ -153 h 875975"/>
                <a:gd name="connsiteX1" fmla="*/ 2156460 w 2156825"/>
                <a:gd name="connsiteY1" fmla="*/ -153 h 875975"/>
                <a:gd name="connsiteX2" fmla="*/ 2156460 w 2156825"/>
                <a:gd name="connsiteY2" fmla="*/ 875823 h 875975"/>
                <a:gd name="connsiteX3" fmla="*/ -366 w 2156825"/>
                <a:gd name="connsiteY3" fmla="*/ 875823 h 875975"/>
              </a:gdLst>
              <a:ahLst/>
              <a:cxnLst>
                <a:cxn ang="0">
                  <a:pos x="connsiteX0" y="connsiteY0"/>
                </a:cxn>
                <a:cxn ang="0">
                  <a:pos x="connsiteX1" y="connsiteY1"/>
                </a:cxn>
                <a:cxn ang="0">
                  <a:pos x="connsiteX2" y="connsiteY2"/>
                </a:cxn>
                <a:cxn ang="0">
                  <a:pos x="connsiteX3" y="connsiteY3"/>
                </a:cxn>
              </a:cxnLst>
              <a:rect l="l" t="t" r="r" b="b"/>
              <a:pathLst>
                <a:path w="2156825" h="875975">
                  <a:moveTo>
                    <a:pt x="-366" y="-153"/>
                  </a:moveTo>
                  <a:lnTo>
                    <a:pt x="2156460" y="-153"/>
                  </a:lnTo>
                  <a:lnTo>
                    <a:pt x="2156460" y="875823"/>
                  </a:lnTo>
                  <a:lnTo>
                    <a:pt x="-366" y="875823"/>
                  </a:lnTo>
                  <a:close/>
                </a:path>
              </a:pathLst>
            </a:custGeom>
          </p:spPr>
        </p:pic>
        <p:sp>
          <p:nvSpPr>
            <p:cNvPr id="1388" name="Freeform 1387">
              <a:extLst>
                <a:ext uri="{FF2B5EF4-FFF2-40B4-BE49-F238E27FC236}">
                  <a16:creationId xmlns:a16="http://schemas.microsoft.com/office/drawing/2014/main" id="{0531CC46-CE40-23B8-63E1-DFAE849B161B}"/>
                </a:ext>
              </a:extLst>
            </p:cNvPr>
            <p:cNvSpPr/>
            <p:nvPr/>
          </p:nvSpPr>
          <p:spPr>
            <a:xfrm>
              <a:off x="8942184" y="4813968"/>
              <a:ext cx="574541" cy="313730"/>
            </a:xfrm>
            <a:custGeom>
              <a:avLst/>
              <a:gdLst>
                <a:gd name="connsiteX0" fmla="*/ 303878 w 574541"/>
                <a:gd name="connsiteY0" fmla="*/ 280093 h 313731"/>
                <a:gd name="connsiteX1" fmla="*/ 136392 w 574541"/>
                <a:gd name="connsiteY1" fmla="*/ 302747 h 313731"/>
                <a:gd name="connsiteX2" fmla="*/ 125085 w 574541"/>
                <a:gd name="connsiteY2" fmla="*/ 297255 h 313731"/>
                <a:gd name="connsiteX3" fmla="*/ 0 w 574541"/>
                <a:gd name="connsiteY3" fmla="*/ 144165 h 313731"/>
                <a:gd name="connsiteX4" fmla="*/ 29681 w 574541"/>
                <a:gd name="connsiteY4" fmla="*/ 76888 h 313731"/>
                <a:gd name="connsiteX5" fmla="*/ 278437 w 574541"/>
                <a:gd name="connsiteY5" fmla="*/ 0 h 313731"/>
                <a:gd name="connsiteX6" fmla="*/ 382321 w 574541"/>
                <a:gd name="connsiteY6" fmla="*/ 21282 h 313731"/>
                <a:gd name="connsiteX7" fmla="*/ 556874 w 574541"/>
                <a:gd name="connsiteY7" fmla="*/ 175058 h 313731"/>
                <a:gd name="connsiteX8" fmla="*/ 574541 w 574541"/>
                <a:gd name="connsiteY8" fmla="*/ 313731 h 313731"/>
                <a:gd name="connsiteX9" fmla="*/ 303878 w 574541"/>
                <a:gd name="connsiteY9" fmla="*/ 280779 h 31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541" h="313731">
                  <a:moveTo>
                    <a:pt x="303878" y="280093"/>
                  </a:moveTo>
                  <a:cubicBezTo>
                    <a:pt x="248049" y="287644"/>
                    <a:pt x="192220" y="295196"/>
                    <a:pt x="136392" y="302747"/>
                  </a:cubicBezTo>
                  <a:cubicBezTo>
                    <a:pt x="132858" y="300688"/>
                    <a:pt x="128618" y="299315"/>
                    <a:pt x="125085" y="297255"/>
                  </a:cubicBezTo>
                  <a:lnTo>
                    <a:pt x="0" y="144165"/>
                  </a:lnTo>
                  <a:cubicBezTo>
                    <a:pt x="9894" y="121511"/>
                    <a:pt x="19787" y="99543"/>
                    <a:pt x="29681" y="76888"/>
                  </a:cubicBezTo>
                  <a:cubicBezTo>
                    <a:pt x="112364" y="51488"/>
                    <a:pt x="195754" y="25401"/>
                    <a:pt x="278437" y="0"/>
                  </a:cubicBezTo>
                  <a:cubicBezTo>
                    <a:pt x="313065" y="6865"/>
                    <a:pt x="347693" y="14417"/>
                    <a:pt x="382321" y="21282"/>
                  </a:cubicBezTo>
                  <a:cubicBezTo>
                    <a:pt x="440270" y="72769"/>
                    <a:pt x="498218" y="123570"/>
                    <a:pt x="556874" y="175058"/>
                  </a:cubicBezTo>
                  <a:cubicBezTo>
                    <a:pt x="562527" y="221053"/>
                    <a:pt x="568888" y="267049"/>
                    <a:pt x="574541" y="313731"/>
                  </a:cubicBezTo>
                  <a:cubicBezTo>
                    <a:pt x="484084" y="302747"/>
                    <a:pt x="394335" y="291763"/>
                    <a:pt x="303878" y="280779"/>
                  </a:cubicBezTo>
                  <a:close/>
                </a:path>
              </a:pathLst>
            </a:custGeom>
            <a:solidFill>
              <a:schemeClr val="accent2"/>
            </a:solidFill>
            <a:ln w="70597" cap="flat">
              <a:noFill/>
              <a:prstDash val="solid"/>
              <a:miter/>
            </a:ln>
          </p:spPr>
          <p:txBody>
            <a:bodyPr rtlCol="0" anchor="ctr"/>
            <a:lstStyle/>
            <a:p>
              <a:endParaRPr lang="en-US" dirty="0"/>
            </a:p>
          </p:txBody>
        </p:sp>
      </p:grpSp>
      <p:pic>
        <p:nvPicPr>
          <p:cNvPr id="93" name="Picture 92">
            <a:extLst>
              <a:ext uri="{FF2B5EF4-FFF2-40B4-BE49-F238E27FC236}">
                <a16:creationId xmlns:a16="http://schemas.microsoft.com/office/drawing/2014/main" id="{FD075A3E-B61B-B93F-0746-68680F867744}"/>
              </a:ext>
            </a:extLst>
          </p:cNvPr>
          <p:cNvPicPr>
            <a:picLocks noChangeAspect="1"/>
          </p:cNvPicPr>
          <p:nvPr/>
        </p:nvPicPr>
        <p:blipFill>
          <a:blip r:embed="rId5"/>
          <a:stretch>
            <a:fillRect/>
          </a:stretch>
        </p:blipFill>
        <p:spPr>
          <a:xfrm>
            <a:off x="10591801" y="3080900"/>
            <a:ext cx="1402806" cy="507847"/>
          </a:xfrm>
          <a:prstGeom prst="rect">
            <a:avLst/>
          </a:prstGeom>
        </p:spPr>
      </p:pic>
      <p:sp>
        <p:nvSpPr>
          <p:cNvPr id="96" name="TextBox 95">
            <a:extLst>
              <a:ext uri="{FF2B5EF4-FFF2-40B4-BE49-F238E27FC236}">
                <a16:creationId xmlns:a16="http://schemas.microsoft.com/office/drawing/2014/main" id="{4EEC3568-BE70-AE7F-8CB5-C0E3A8439657}"/>
              </a:ext>
            </a:extLst>
          </p:cNvPr>
          <p:cNvSpPr txBox="1"/>
          <p:nvPr/>
        </p:nvSpPr>
        <p:spPr>
          <a:xfrm>
            <a:off x="7681158" y="2477588"/>
            <a:ext cx="2351927"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a:ea typeface="+mn-ea"/>
                <a:cs typeface="+mn-cs"/>
              </a:rPr>
              <a:t>MEG: Evoked effect</a:t>
            </a:r>
          </a:p>
        </p:txBody>
      </p:sp>
      <p:sp>
        <p:nvSpPr>
          <p:cNvPr id="100" name="TextBox 99">
            <a:extLst>
              <a:ext uri="{FF2B5EF4-FFF2-40B4-BE49-F238E27FC236}">
                <a16:creationId xmlns:a16="http://schemas.microsoft.com/office/drawing/2014/main" id="{6EB4E167-DBBF-5C74-2C7D-EA01BE4D5282}"/>
              </a:ext>
            </a:extLst>
          </p:cNvPr>
          <p:cNvSpPr txBox="1"/>
          <p:nvPr/>
        </p:nvSpPr>
        <p:spPr>
          <a:xfrm>
            <a:off x="5824953" y="657231"/>
            <a:ext cx="6101727" cy="707886"/>
          </a:xfrm>
          <a:prstGeom prst="rect">
            <a:avLst/>
          </a:prstGeom>
          <a:noFill/>
        </p:spPr>
        <p:txBody>
          <a:bodyPr wrap="square">
            <a:spAutoFit/>
          </a:bodyPr>
          <a:lstStyle/>
          <a:p>
            <a:pPr lvl="0" defTabSz="457200">
              <a:defRPr/>
            </a:pPr>
            <a:r>
              <a:rPr kumimoji="0" lang="en-US" sz="2000" i="1" u="none" strike="noStrike" kern="1200" cap="none" spc="0" normalizeH="0" baseline="0" noProof="0" dirty="0" err="1">
                <a:ln>
                  <a:noFill/>
                </a:ln>
                <a:solidFill>
                  <a:schemeClr val="tx2"/>
                </a:solidFill>
                <a:effectLst/>
                <a:uLnTx/>
                <a:uFillTx/>
                <a:latin typeface="Helvetica" pitchFamily="2" charset="0"/>
              </a:rPr>
              <a:t>Localizatio</a:t>
            </a:r>
            <a:r>
              <a:rPr lang="en-US" sz="2000" i="1" dirty="0">
                <a:solidFill>
                  <a:schemeClr val="tx2"/>
                </a:solidFill>
                <a:latin typeface="Helvetica" pitchFamily="2" charset="0"/>
              </a:rPr>
              <a:t>n of both evoked &amp; multivariate activity</a:t>
            </a:r>
          </a:p>
          <a:p>
            <a:pPr lvl="0" defTabSz="457200">
              <a:defRPr/>
            </a:pPr>
            <a:endParaRPr kumimoji="0" lang="en-US" sz="2000" i="1" u="none" strike="noStrike" kern="1200" cap="none" spc="0" normalizeH="0" baseline="0" noProof="0" dirty="0">
              <a:ln>
                <a:noFill/>
              </a:ln>
              <a:solidFill>
                <a:schemeClr val="tx2"/>
              </a:solidFill>
              <a:effectLst/>
              <a:uLnTx/>
              <a:uFillTx/>
              <a:latin typeface="Helvetica" pitchFamily="2" charset="0"/>
            </a:endParaRPr>
          </a:p>
        </p:txBody>
      </p:sp>
      <p:sp>
        <p:nvSpPr>
          <p:cNvPr id="101" name="TextBox 100">
            <a:extLst>
              <a:ext uri="{FF2B5EF4-FFF2-40B4-BE49-F238E27FC236}">
                <a16:creationId xmlns:a16="http://schemas.microsoft.com/office/drawing/2014/main" id="{9CE5D96F-D3DD-345E-A456-954217BEC880}"/>
              </a:ext>
            </a:extLst>
          </p:cNvPr>
          <p:cNvSpPr txBox="1"/>
          <p:nvPr/>
        </p:nvSpPr>
        <p:spPr>
          <a:xfrm>
            <a:off x="6761556" y="5213194"/>
            <a:ext cx="4161716" cy="307777"/>
          </a:xfrm>
          <a:prstGeom prst="rect">
            <a:avLst/>
          </a:prstGeom>
          <a:noFill/>
        </p:spPr>
        <p:txBody>
          <a:bodyPr wrap="none" rtlCol="0">
            <a:spAutoFit/>
          </a:bodyPr>
          <a:lstStyle/>
          <a:p>
            <a:pPr algn="ctr"/>
            <a:r>
              <a:rPr lang="en-US" sz="1400" i="1" dirty="0">
                <a:solidFill>
                  <a:schemeClr val="tx2"/>
                </a:solidFill>
              </a:rPr>
              <a:t>Within Expected </a:t>
            </a:r>
            <a:r>
              <a:rPr lang="en-US" sz="1400" dirty="0">
                <a:solidFill>
                  <a:schemeClr val="tx2"/>
                </a:solidFill>
              </a:rPr>
              <a:t>&gt; </a:t>
            </a:r>
            <a:r>
              <a:rPr lang="en-US" sz="1400" i="1" dirty="0">
                <a:solidFill>
                  <a:schemeClr val="tx2"/>
                </a:solidFill>
              </a:rPr>
              <a:t>Between Expected/Unexpected</a:t>
            </a:r>
            <a:endParaRPr lang="en-US" sz="1400" i="1" spc="0" baseline="0" dirty="0">
              <a:ln/>
              <a:solidFill>
                <a:schemeClr val="tx2"/>
              </a:solidFill>
              <a:latin typeface="Arial"/>
              <a:cs typeface="Arial"/>
              <a:sym typeface="Arial"/>
              <a:rtl val="0"/>
            </a:endParaRPr>
          </a:p>
        </p:txBody>
      </p:sp>
      <p:sp>
        <p:nvSpPr>
          <p:cNvPr id="397" name="TextBox 396">
            <a:extLst>
              <a:ext uri="{FF2B5EF4-FFF2-40B4-BE49-F238E27FC236}">
                <a16:creationId xmlns:a16="http://schemas.microsoft.com/office/drawing/2014/main" id="{4D6C2DD5-75E6-1D78-47E3-EABC706BC3E5}"/>
              </a:ext>
            </a:extLst>
          </p:cNvPr>
          <p:cNvSpPr txBox="1"/>
          <p:nvPr/>
        </p:nvSpPr>
        <p:spPr>
          <a:xfrm>
            <a:off x="4223422" y="1958506"/>
            <a:ext cx="920445" cy="276999"/>
          </a:xfrm>
          <a:prstGeom prst="rect">
            <a:avLst/>
          </a:prstGeom>
          <a:noFill/>
        </p:spPr>
        <p:txBody>
          <a:bodyPr wrap="none" rtlCol="0">
            <a:spAutoFit/>
          </a:bodyPr>
          <a:lstStyle/>
          <a:p>
            <a:pPr algn="ctr"/>
            <a:r>
              <a:rPr lang="en-US" sz="1200" b="1" dirty="0">
                <a:ln/>
                <a:solidFill>
                  <a:schemeClr val="tx2"/>
                </a:solidFill>
                <a:latin typeface="Arial"/>
                <a:cs typeface="Arial"/>
                <a:sym typeface="Arial"/>
                <a:rtl val="0"/>
              </a:rPr>
              <a:t>Iteration #</a:t>
            </a:r>
            <a:endParaRPr lang="en-US" sz="1200" b="1" spc="0" baseline="0" dirty="0">
              <a:ln/>
              <a:solidFill>
                <a:schemeClr val="tx2"/>
              </a:solidFill>
              <a:latin typeface="Arial"/>
              <a:cs typeface="Arial"/>
              <a:sym typeface="Arial"/>
              <a:rtl val="0"/>
            </a:endParaRPr>
          </a:p>
        </p:txBody>
      </p:sp>
      <p:cxnSp>
        <p:nvCxnSpPr>
          <p:cNvPr id="7" name="Straight Connector 6"/>
          <p:cNvCxnSpPr/>
          <p:nvPr/>
        </p:nvCxnSpPr>
        <p:spPr>
          <a:xfrm flipH="1">
            <a:off x="1505899" y="2254472"/>
            <a:ext cx="0" cy="429768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40D8CF67-6124-0D4C-535D-9ECD627F6020}"/>
              </a:ext>
            </a:extLst>
          </p:cNvPr>
          <p:cNvGrpSpPr/>
          <p:nvPr/>
        </p:nvGrpSpPr>
        <p:grpSpPr>
          <a:xfrm>
            <a:off x="3338" y="5243188"/>
            <a:ext cx="5631606" cy="1570575"/>
            <a:chOff x="3338" y="5243188"/>
            <a:chExt cx="5631606" cy="1570575"/>
          </a:xfrm>
        </p:grpSpPr>
        <p:grpSp>
          <p:nvGrpSpPr>
            <p:cNvPr id="1177" name="Group 1176">
              <a:extLst>
                <a:ext uri="{FF2B5EF4-FFF2-40B4-BE49-F238E27FC236}">
                  <a16:creationId xmlns:a16="http://schemas.microsoft.com/office/drawing/2014/main" id="{04A069EC-56A2-AFE4-4627-381BA0E40DFB}"/>
                </a:ext>
              </a:extLst>
            </p:cNvPr>
            <p:cNvGrpSpPr/>
            <p:nvPr/>
          </p:nvGrpSpPr>
          <p:grpSpPr>
            <a:xfrm>
              <a:off x="154754" y="5706622"/>
              <a:ext cx="5090180" cy="1107141"/>
              <a:chOff x="1239969" y="5663416"/>
              <a:chExt cx="1717058" cy="960651"/>
            </a:xfrm>
          </p:grpSpPr>
          <p:sp>
            <p:nvSpPr>
              <p:cNvPr id="636" name="TextBox 635">
                <a:extLst>
                  <a:ext uri="{FF2B5EF4-FFF2-40B4-BE49-F238E27FC236}">
                    <a16:creationId xmlns:a16="http://schemas.microsoft.com/office/drawing/2014/main" id="{53ED10B4-1D87-4118-1A8B-7405662629CA}"/>
                  </a:ext>
                </a:extLst>
              </p:cNvPr>
              <p:cNvSpPr txBox="1"/>
              <p:nvPr/>
            </p:nvSpPr>
            <p:spPr>
              <a:xfrm>
                <a:off x="1239969" y="6397071"/>
                <a:ext cx="105872" cy="226995"/>
              </a:xfrm>
              <a:prstGeom prst="rect">
                <a:avLst/>
              </a:prstGeom>
              <a:noFill/>
            </p:spPr>
            <p:txBody>
              <a:bodyPr wrap="none" rtlCol="0">
                <a:spAutoFit/>
              </a:bodyPr>
              <a:lstStyle/>
              <a:p>
                <a:pPr algn="ctr"/>
                <a:r>
                  <a:rPr lang="en-US" sz="1100" spc="0" baseline="0" dirty="0">
                    <a:ln/>
                    <a:solidFill>
                      <a:srgbClr val="FFFFFF"/>
                    </a:solidFill>
                    <a:latin typeface="Helvetica"/>
                    <a:sym typeface="Helvetica"/>
                    <a:rtl val="0"/>
                  </a:rPr>
                  <a:t>-5</a:t>
                </a:r>
              </a:p>
            </p:txBody>
          </p:sp>
          <p:sp>
            <p:nvSpPr>
              <p:cNvPr id="637" name="TextBox 636">
                <a:extLst>
                  <a:ext uri="{FF2B5EF4-FFF2-40B4-BE49-F238E27FC236}">
                    <a16:creationId xmlns:a16="http://schemas.microsoft.com/office/drawing/2014/main" id="{A3F18324-5BFF-6020-1907-1F291591C52E}"/>
                  </a:ext>
                </a:extLst>
              </p:cNvPr>
              <p:cNvSpPr txBox="1"/>
              <p:nvPr/>
            </p:nvSpPr>
            <p:spPr>
              <a:xfrm>
                <a:off x="2184140" y="6397071"/>
                <a:ext cx="116832" cy="226995"/>
              </a:xfrm>
              <a:prstGeom prst="rect">
                <a:avLst/>
              </a:prstGeom>
              <a:noFill/>
            </p:spPr>
            <p:txBody>
              <a:bodyPr wrap="none" rtlCol="0">
                <a:spAutoFit/>
              </a:bodyPr>
              <a:lstStyle/>
              <a:p>
                <a:pPr algn="ctr"/>
                <a:r>
                  <a:rPr lang="en-US" sz="1100" spc="0" baseline="0" dirty="0">
                    <a:ln/>
                    <a:solidFill>
                      <a:srgbClr val="FFFFFF"/>
                    </a:solidFill>
                    <a:latin typeface="Helvetica"/>
                    <a:sym typeface="Helvetica"/>
                    <a:rtl val="0"/>
                  </a:rPr>
                  <a:t>10</a:t>
                </a:r>
              </a:p>
            </p:txBody>
          </p:sp>
          <p:sp>
            <p:nvSpPr>
              <p:cNvPr id="638" name="TextBox 637">
                <a:extLst>
                  <a:ext uri="{FF2B5EF4-FFF2-40B4-BE49-F238E27FC236}">
                    <a16:creationId xmlns:a16="http://schemas.microsoft.com/office/drawing/2014/main" id="{B563ADD9-6EFC-8AFD-063A-85CFCA477F80}"/>
                  </a:ext>
                </a:extLst>
              </p:cNvPr>
              <p:cNvSpPr txBox="1"/>
              <p:nvPr/>
            </p:nvSpPr>
            <p:spPr>
              <a:xfrm>
                <a:off x="2512168" y="6397071"/>
                <a:ext cx="116832" cy="226995"/>
              </a:xfrm>
              <a:prstGeom prst="rect">
                <a:avLst/>
              </a:prstGeom>
              <a:noFill/>
            </p:spPr>
            <p:txBody>
              <a:bodyPr wrap="none" rtlCol="0">
                <a:spAutoFit/>
              </a:bodyPr>
              <a:lstStyle/>
              <a:p>
                <a:pPr algn="ctr"/>
                <a:r>
                  <a:rPr lang="en-US" sz="1100" spc="0" baseline="0" dirty="0">
                    <a:ln/>
                    <a:solidFill>
                      <a:srgbClr val="FFFFFF"/>
                    </a:solidFill>
                    <a:latin typeface="Helvetica"/>
                    <a:sym typeface="Helvetica"/>
                    <a:rtl val="0"/>
                  </a:rPr>
                  <a:t>15</a:t>
                </a:r>
              </a:p>
            </p:txBody>
          </p:sp>
          <p:sp>
            <p:nvSpPr>
              <p:cNvPr id="639" name="TextBox 638">
                <a:extLst>
                  <a:ext uri="{FF2B5EF4-FFF2-40B4-BE49-F238E27FC236}">
                    <a16:creationId xmlns:a16="http://schemas.microsoft.com/office/drawing/2014/main" id="{382EF25B-8199-3AA2-4759-23BAE29D3A54}"/>
                  </a:ext>
                </a:extLst>
              </p:cNvPr>
              <p:cNvSpPr txBox="1"/>
              <p:nvPr/>
            </p:nvSpPr>
            <p:spPr>
              <a:xfrm>
                <a:off x="2840195" y="6397071"/>
                <a:ext cx="116832" cy="226995"/>
              </a:xfrm>
              <a:prstGeom prst="rect">
                <a:avLst/>
              </a:prstGeom>
              <a:noFill/>
            </p:spPr>
            <p:txBody>
              <a:bodyPr wrap="none" rtlCol="0">
                <a:spAutoFit/>
              </a:bodyPr>
              <a:lstStyle/>
              <a:p>
                <a:pPr algn="ctr"/>
                <a:r>
                  <a:rPr lang="en-US" sz="1100" spc="0" baseline="0" dirty="0">
                    <a:ln/>
                    <a:solidFill>
                      <a:srgbClr val="FFFFFF"/>
                    </a:solidFill>
                    <a:latin typeface="Helvetica"/>
                    <a:sym typeface="Helvetica"/>
                    <a:rtl val="0"/>
                  </a:rPr>
                  <a:t>20</a:t>
                </a:r>
              </a:p>
            </p:txBody>
          </p:sp>
          <p:sp>
            <p:nvSpPr>
              <p:cNvPr id="640" name="TextBox 639">
                <a:extLst>
                  <a:ext uri="{FF2B5EF4-FFF2-40B4-BE49-F238E27FC236}">
                    <a16:creationId xmlns:a16="http://schemas.microsoft.com/office/drawing/2014/main" id="{8EDEC6AC-A8BE-9D25-6288-B0F06CB4AB70}"/>
                  </a:ext>
                </a:extLst>
              </p:cNvPr>
              <p:cNvSpPr txBox="1"/>
              <p:nvPr/>
            </p:nvSpPr>
            <p:spPr>
              <a:xfrm>
                <a:off x="1631804" y="5663416"/>
                <a:ext cx="112448" cy="186938"/>
              </a:xfrm>
              <a:prstGeom prst="rect">
                <a:avLst/>
              </a:prstGeom>
              <a:noFill/>
            </p:spPr>
            <p:txBody>
              <a:bodyPr wrap="none" rtlCol="0">
                <a:spAutoFit/>
              </a:bodyPr>
              <a:lstStyle/>
              <a:p>
                <a:pPr algn="ctr"/>
                <a:r>
                  <a:rPr lang="en-US" sz="800" spc="0" baseline="0" dirty="0">
                    <a:ln/>
                    <a:solidFill>
                      <a:srgbClr val="FFFFFF"/>
                    </a:solidFill>
                    <a:latin typeface="Helvetica"/>
                    <a:sym typeface="Helvetica"/>
                    <a:rtl val="0"/>
                  </a:rPr>
                  <a:t>0.1</a:t>
                </a:r>
              </a:p>
            </p:txBody>
          </p:sp>
          <p:grpSp>
            <p:nvGrpSpPr>
              <p:cNvPr id="641" name="Graphic 617">
                <a:extLst>
                  <a:ext uri="{FF2B5EF4-FFF2-40B4-BE49-F238E27FC236}">
                    <a16:creationId xmlns:a16="http://schemas.microsoft.com/office/drawing/2014/main" id="{297F0815-5115-5340-4896-5B56702F299A}"/>
                  </a:ext>
                </a:extLst>
              </p:cNvPr>
              <p:cNvGrpSpPr/>
              <p:nvPr/>
            </p:nvGrpSpPr>
            <p:grpSpPr>
              <a:xfrm>
                <a:off x="1295480" y="5733902"/>
                <a:ext cx="1618455" cy="706767"/>
                <a:chOff x="7735192" y="5026443"/>
                <a:chExt cx="1618455" cy="706767"/>
              </a:xfrm>
            </p:grpSpPr>
            <p:sp>
              <p:nvSpPr>
                <p:cNvPr id="642" name="Freeform 641">
                  <a:extLst>
                    <a:ext uri="{FF2B5EF4-FFF2-40B4-BE49-F238E27FC236}">
                      <a16:creationId xmlns:a16="http://schemas.microsoft.com/office/drawing/2014/main" id="{8E3C198D-48E8-E309-1AFB-FC7779216F9A}"/>
                    </a:ext>
                  </a:extLst>
                </p:cNvPr>
                <p:cNvSpPr/>
                <p:nvPr/>
              </p:nvSpPr>
              <p:spPr>
                <a:xfrm>
                  <a:off x="7735192" y="5705017"/>
                  <a:ext cx="17785" cy="10682"/>
                </a:xfrm>
                <a:custGeom>
                  <a:avLst/>
                  <a:gdLst>
                    <a:gd name="connsiteX0" fmla="*/ 0 w 17785"/>
                    <a:gd name="connsiteY0" fmla="*/ 10682 h 10682"/>
                    <a:gd name="connsiteX1" fmla="*/ 0 w 17785"/>
                    <a:gd name="connsiteY1" fmla="*/ 0 h 10682"/>
                  </a:gdLst>
                  <a:ahLst/>
                  <a:cxnLst>
                    <a:cxn ang="0">
                      <a:pos x="connsiteX0" y="connsiteY0"/>
                    </a:cxn>
                    <a:cxn ang="0">
                      <a:pos x="connsiteX1" y="connsiteY1"/>
                    </a:cxn>
                  </a:cxnLst>
                  <a:rect l="l" t="t" r="r" b="b"/>
                  <a:pathLst>
                    <a:path w="17785" h="10682">
                      <a:moveTo>
                        <a:pt x="0" y="10682"/>
                      </a:moveTo>
                      <a:lnTo>
                        <a:pt x="0" y="0"/>
                      </a:lnTo>
                    </a:path>
                  </a:pathLst>
                </a:custGeom>
                <a:ln w="8890" cap="sq">
                  <a:solidFill>
                    <a:srgbClr val="FFFFFF"/>
                  </a:solidFill>
                  <a:prstDash val="solid"/>
                  <a:round/>
                </a:ln>
              </p:spPr>
              <p:txBody>
                <a:bodyPr rtlCol="0" anchor="ctr"/>
                <a:lstStyle/>
                <a:p>
                  <a:endParaRPr lang="en-US"/>
                </a:p>
              </p:txBody>
            </p:sp>
            <p:sp>
              <p:nvSpPr>
                <p:cNvPr id="643" name="Freeform 642">
                  <a:extLst>
                    <a:ext uri="{FF2B5EF4-FFF2-40B4-BE49-F238E27FC236}">
                      <a16:creationId xmlns:a16="http://schemas.microsoft.com/office/drawing/2014/main" id="{6079D6FD-1B24-F5C9-62E7-E8E61DA38D13}"/>
                    </a:ext>
                  </a:extLst>
                </p:cNvPr>
                <p:cNvSpPr/>
                <p:nvPr/>
              </p:nvSpPr>
              <p:spPr>
                <a:xfrm>
                  <a:off x="7735192" y="5715699"/>
                  <a:ext cx="1600670" cy="17511"/>
                </a:xfrm>
                <a:custGeom>
                  <a:avLst/>
                  <a:gdLst>
                    <a:gd name="connsiteX0" fmla="*/ 0 w 1600670"/>
                    <a:gd name="connsiteY0" fmla="*/ 0 h 17511"/>
                    <a:gd name="connsiteX1" fmla="*/ 1600670 w 1600670"/>
                    <a:gd name="connsiteY1" fmla="*/ 0 h 17511"/>
                  </a:gdLst>
                  <a:ahLst/>
                  <a:cxnLst>
                    <a:cxn ang="0">
                      <a:pos x="connsiteX0" y="connsiteY0"/>
                    </a:cxn>
                    <a:cxn ang="0">
                      <a:pos x="connsiteX1" y="connsiteY1"/>
                    </a:cxn>
                  </a:cxnLst>
                  <a:rect l="l" t="t" r="r" b="b"/>
                  <a:pathLst>
                    <a:path w="1600670" h="17511">
                      <a:moveTo>
                        <a:pt x="0" y="0"/>
                      </a:moveTo>
                      <a:lnTo>
                        <a:pt x="1600670" y="0"/>
                      </a:lnTo>
                    </a:path>
                  </a:pathLst>
                </a:custGeom>
                <a:ln w="8890" cap="sq">
                  <a:solidFill>
                    <a:srgbClr val="FFFFFF"/>
                  </a:solidFill>
                  <a:prstDash val="solid"/>
                  <a:round/>
                </a:ln>
              </p:spPr>
              <p:txBody>
                <a:bodyPr rtlCol="0" anchor="ctr"/>
                <a:lstStyle/>
                <a:p>
                  <a:endParaRPr lang="en-US"/>
                </a:p>
              </p:txBody>
            </p:sp>
            <p:sp>
              <p:nvSpPr>
                <p:cNvPr id="645" name="Freeform 644">
                  <a:extLst>
                    <a:ext uri="{FF2B5EF4-FFF2-40B4-BE49-F238E27FC236}">
                      <a16:creationId xmlns:a16="http://schemas.microsoft.com/office/drawing/2014/main" id="{C0C418B3-56B7-AD02-AF84-7F5D2EE0625A}"/>
                    </a:ext>
                  </a:extLst>
                </p:cNvPr>
                <p:cNvSpPr/>
                <p:nvPr/>
              </p:nvSpPr>
              <p:spPr>
                <a:xfrm>
                  <a:off x="8375460" y="5705017"/>
                  <a:ext cx="17785" cy="10682"/>
                </a:xfrm>
                <a:custGeom>
                  <a:avLst/>
                  <a:gdLst>
                    <a:gd name="connsiteX0" fmla="*/ 0 w 17785"/>
                    <a:gd name="connsiteY0" fmla="*/ 10682 h 10682"/>
                    <a:gd name="connsiteX1" fmla="*/ 0 w 17785"/>
                    <a:gd name="connsiteY1" fmla="*/ 0 h 10682"/>
                  </a:gdLst>
                  <a:ahLst/>
                  <a:cxnLst>
                    <a:cxn ang="0">
                      <a:pos x="connsiteX0" y="connsiteY0"/>
                    </a:cxn>
                    <a:cxn ang="0">
                      <a:pos x="connsiteX1" y="connsiteY1"/>
                    </a:cxn>
                  </a:cxnLst>
                  <a:rect l="l" t="t" r="r" b="b"/>
                  <a:pathLst>
                    <a:path w="17785" h="10682">
                      <a:moveTo>
                        <a:pt x="0" y="10682"/>
                      </a:moveTo>
                      <a:lnTo>
                        <a:pt x="0" y="0"/>
                      </a:lnTo>
                    </a:path>
                  </a:pathLst>
                </a:custGeom>
                <a:ln w="8890" cap="sq">
                  <a:solidFill>
                    <a:srgbClr val="FFFFFF"/>
                  </a:solidFill>
                  <a:prstDash val="solid"/>
                  <a:round/>
                </a:ln>
              </p:spPr>
              <p:txBody>
                <a:bodyPr rtlCol="0" anchor="ctr"/>
                <a:lstStyle/>
                <a:p>
                  <a:endParaRPr lang="en-US"/>
                </a:p>
              </p:txBody>
            </p:sp>
            <p:sp>
              <p:nvSpPr>
                <p:cNvPr id="646" name="Freeform 645">
                  <a:extLst>
                    <a:ext uri="{FF2B5EF4-FFF2-40B4-BE49-F238E27FC236}">
                      <a16:creationId xmlns:a16="http://schemas.microsoft.com/office/drawing/2014/main" id="{C3AD79FC-CED0-8E3E-B989-B6F5A669B29C}"/>
                    </a:ext>
                  </a:extLst>
                </p:cNvPr>
                <p:cNvSpPr/>
                <p:nvPr/>
              </p:nvSpPr>
              <p:spPr>
                <a:xfrm>
                  <a:off x="8695594" y="5705017"/>
                  <a:ext cx="17785" cy="10682"/>
                </a:xfrm>
                <a:custGeom>
                  <a:avLst/>
                  <a:gdLst>
                    <a:gd name="connsiteX0" fmla="*/ 0 w 17785"/>
                    <a:gd name="connsiteY0" fmla="*/ 10682 h 10682"/>
                    <a:gd name="connsiteX1" fmla="*/ 0 w 17785"/>
                    <a:gd name="connsiteY1" fmla="*/ 0 h 10682"/>
                  </a:gdLst>
                  <a:ahLst/>
                  <a:cxnLst>
                    <a:cxn ang="0">
                      <a:pos x="connsiteX0" y="connsiteY0"/>
                    </a:cxn>
                    <a:cxn ang="0">
                      <a:pos x="connsiteX1" y="connsiteY1"/>
                    </a:cxn>
                  </a:cxnLst>
                  <a:rect l="l" t="t" r="r" b="b"/>
                  <a:pathLst>
                    <a:path w="17785" h="10682">
                      <a:moveTo>
                        <a:pt x="0" y="10682"/>
                      </a:moveTo>
                      <a:lnTo>
                        <a:pt x="0" y="0"/>
                      </a:lnTo>
                    </a:path>
                  </a:pathLst>
                </a:custGeom>
                <a:ln w="8890" cap="sq">
                  <a:solidFill>
                    <a:srgbClr val="FFFFFF"/>
                  </a:solidFill>
                  <a:prstDash val="solid"/>
                  <a:round/>
                </a:ln>
              </p:spPr>
              <p:txBody>
                <a:bodyPr rtlCol="0" anchor="ctr"/>
                <a:lstStyle/>
                <a:p>
                  <a:endParaRPr lang="en-US"/>
                </a:p>
              </p:txBody>
            </p:sp>
            <p:sp>
              <p:nvSpPr>
                <p:cNvPr id="647" name="Freeform 646">
                  <a:extLst>
                    <a:ext uri="{FF2B5EF4-FFF2-40B4-BE49-F238E27FC236}">
                      <a16:creationId xmlns:a16="http://schemas.microsoft.com/office/drawing/2014/main" id="{4BFC041E-9AD2-E256-47AF-29FA61FDD01C}"/>
                    </a:ext>
                  </a:extLst>
                </p:cNvPr>
                <p:cNvSpPr/>
                <p:nvPr/>
              </p:nvSpPr>
              <p:spPr>
                <a:xfrm>
                  <a:off x="9015728" y="5705017"/>
                  <a:ext cx="17785" cy="10682"/>
                </a:xfrm>
                <a:custGeom>
                  <a:avLst/>
                  <a:gdLst>
                    <a:gd name="connsiteX0" fmla="*/ 0 w 17785"/>
                    <a:gd name="connsiteY0" fmla="*/ 10682 h 10682"/>
                    <a:gd name="connsiteX1" fmla="*/ 0 w 17785"/>
                    <a:gd name="connsiteY1" fmla="*/ 0 h 10682"/>
                  </a:gdLst>
                  <a:ahLst/>
                  <a:cxnLst>
                    <a:cxn ang="0">
                      <a:pos x="connsiteX0" y="connsiteY0"/>
                    </a:cxn>
                    <a:cxn ang="0">
                      <a:pos x="connsiteX1" y="connsiteY1"/>
                    </a:cxn>
                  </a:cxnLst>
                  <a:rect l="l" t="t" r="r" b="b"/>
                  <a:pathLst>
                    <a:path w="17785" h="10682">
                      <a:moveTo>
                        <a:pt x="0" y="10682"/>
                      </a:moveTo>
                      <a:lnTo>
                        <a:pt x="0" y="0"/>
                      </a:lnTo>
                    </a:path>
                  </a:pathLst>
                </a:custGeom>
                <a:ln w="8890" cap="sq">
                  <a:solidFill>
                    <a:srgbClr val="FFFFFF"/>
                  </a:solidFill>
                  <a:prstDash val="solid"/>
                  <a:round/>
                </a:ln>
              </p:spPr>
              <p:txBody>
                <a:bodyPr rtlCol="0" anchor="ctr"/>
                <a:lstStyle/>
                <a:p>
                  <a:endParaRPr lang="en-US"/>
                </a:p>
              </p:txBody>
            </p:sp>
            <p:sp>
              <p:nvSpPr>
                <p:cNvPr id="648" name="Freeform 647">
                  <a:extLst>
                    <a:ext uri="{FF2B5EF4-FFF2-40B4-BE49-F238E27FC236}">
                      <a16:creationId xmlns:a16="http://schemas.microsoft.com/office/drawing/2014/main" id="{A59E8656-A33F-A655-0061-87C546385ECE}"/>
                    </a:ext>
                  </a:extLst>
                </p:cNvPr>
                <p:cNvSpPr/>
                <p:nvPr/>
              </p:nvSpPr>
              <p:spPr>
                <a:xfrm>
                  <a:off x="9335862" y="5705017"/>
                  <a:ext cx="17785" cy="10682"/>
                </a:xfrm>
                <a:custGeom>
                  <a:avLst/>
                  <a:gdLst>
                    <a:gd name="connsiteX0" fmla="*/ 0 w 17785"/>
                    <a:gd name="connsiteY0" fmla="*/ 10682 h 10682"/>
                    <a:gd name="connsiteX1" fmla="*/ 0 w 17785"/>
                    <a:gd name="connsiteY1" fmla="*/ 0 h 10682"/>
                  </a:gdLst>
                  <a:ahLst/>
                  <a:cxnLst>
                    <a:cxn ang="0">
                      <a:pos x="connsiteX0" y="connsiteY0"/>
                    </a:cxn>
                    <a:cxn ang="0">
                      <a:pos x="connsiteX1" y="connsiteY1"/>
                    </a:cxn>
                  </a:cxnLst>
                  <a:rect l="l" t="t" r="r" b="b"/>
                  <a:pathLst>
                    <a:path w="17785" h="10682">
                      <a:moveTo>
                        <a:pt x="0" y="10682"/>
                      </a:moveTo>
                      <a:lnTo>
                        <a:pt x="0" y="0"/>
                      </a:lnTo>
                    </a:path>
                  </a:pathLst>
                </a:custGeom>
                <a:ln w="8890" cap="sq">
                  <a:solidFill>
                    <a:srgbClr val="FFFFFF"/>
                  </a:solidFill>
                  <a:prstDash val="solid"/>
                  <a:round/>
                </a:ln>
              </p:spPr>
              <p:txBody>
                <a:bodyPr rtlCol="0" anchor="ctr"/>
                <a:lstStyle/>
                <a:p>
                  <a:endParaRPr lang="en-US"/>
                </a:p>
              </p:txBody>
            </p:sp>
            <p:grpSp>
              <p:nvGrpSpPr>
                <p:cNvPr id="649" name="Graphic 617">
                  <a:extLst>
                    <a:ext uri="{FF2B5EF4-FFF2-40B4-BE49-F238E27FC236}">
                      <a16:creationId xmlns:a16="http://schemas.microsoft.com/office/drawing/2014/main" id="{38EF2068-2CAB-D4C5-6E8B-4FFDE700095B}"/>
                    </a:ext>
                  </a:extLst>
                </p:cNvPr>
                <p:cNvGrpSpPr/>
                <p:nvPr/>
              </p:nvGrpSpPr>
              <p:grpSpPr>
                <a:xfrm>
                  <a:off x="8063952" y="5026443"/>
                  <a:ext cx="19563" cy="689256"/>
                  <a:chOff x="8063952" y="5026443"/>
                  <a:chExt cx="19563" cy="689256"/>
                </a:xfrm>
              </p:grpSpPr>
              <p:sp>
                <p:nvSpPr>
                  <p:cNvPr id="650" name="Freeform 649">
                    <a:extLst>
                      <a:ext uri="{FF2B5EF4-FFF2-40B4-BE49-F238E27FC236}">
                        <a16:creationId xmlns:a16="http://schemas.microsoft.com/office/drawing/2014/main" id="{69B7CBA0-3E8A-3FDC-060D-A9006137D3FC}"/>
                      </a:ext>
                    </a:extLst>
                  </p:cNvPr>
                  <p:cNvSpPr/>
                  <p:nvPr/>
                </p:nvSpPr>
                <p:spPr>
                  <a:xfrm>
                    <a:off x="8063952" y="5026443"/>
                    <a:ext cx="19563" cy="689256"/>
                  </a:xfrm>
                  <a:custGeom>
                    <a:avLst/>
                    <a:gdLst>
                      <a:gd name="connsiteX0" fmla="*/ 0 w 17785"/>
                      <a:gd name="connsiteY0" fmla="*/ 689257 h 689256"/>
                      <a:gd name="connsiteX1" fmla="*/ 0 w 17785"/>
                      <a:gd name="connsiteY1" fmla="*/ 0 h 689256"/>
                    </a:gdLst>
                    <a:ahLst/>
                    <a:cxnLst>
                      <a:cxn ang="0">
                        <a:pos x="connsiteX0" y="connsiteY0"/>
                      </a:cxn>
                      <a:cxn ang="0">
                        <a:pos x="connsiteX1" y="connsiteY1"/>
                      </a:cxn>
                    </a:cxnLst>
                    <a:rect l="l" t="t" r="r" b="b"/>
                    <a:pathLst>
                      <a:path w="17785" h="689256">
                        <a:moveTo>
                          <a:pt x="0" y="689257"/>
                        </a:moveTo>
                        <a:lnTo>
                          <a:pt x="0" y="0"/>
                        </a:lnTo>
                      </a:path>
                    </a:pathLst>
                  </a:custGeom>
                  <a:ln w="8890" cap="sq">
                    <a:solidFill>
                      <a:srgbClr val="FFFFFF"/>
                    </a:solidFill>
                    <a:prstDash val="solid"/>
                    <a:round/>
                  </a:ln>
                </p:spPr>
                <p:txBody>
                  <a:bodyPr rtlCol="0" anchor="ctr"/>
                  <a:lstStyle/>
                  <a:p>
                    <a:endParaRPr lang="en-US"/>
                  </a:p>
                </p:txBody>
              </p:sp>
              <p:sp>
                <p:nvSpPr>
                  <p:cNvPr id="651" name="Freeform 650">
                    <a:extLst>
                      <a:ext uri="{FF2B5EF4-FFF2-40B4-BE49-F238E27FC236}">
                        <a16:creationId xmlns:a16="http://schemas.microsoft.com/office/drawing/2014/main" id="{8C24D2D0-6016-5A33-19F4-197BB4896D44}"/>
                      </a:ext>
                    </a:extLst>
                  </p:cNvPr>
                  <p:cNvSpPr/>
                  <p:nvPr/>
                </p:nvSpPr>
                <p:spPr>
                  <a:xfrm>
                    <a:off x="8064579" y="5653008"/>
                    <a:ext cx="17606" cy="17511"/>
                  </a:xfrm>
                  <a:custGeom>
                    <a:avLst/>
                    <a:gdLst>
                      <a:gd name="connsiteX0" fmla="*/ 0 w 16006"/>
                      <a:gd name="connsiteY0" fmla="*/ 0 h 17511"/>
                      <a:gd name="connsiteX1" fmla="*/ 16007 w 16006"/>
                      <a:gd name="connsiteY1" fmla="*/ 0 h 17511"/>
                    </a:gdLst>
                    <a:ahLst/>
                    <a:cxnLst>
                      <a:cxn ang="0">
                        <a:pos x="connsiteX0" y="connsiteY0"/>
                      </a:cxn>
                      <a:cxn ang="0">
                        <a:pos x="connsiteX1" y="connsiteY1"/>
                      </a:cxn>
                    </a:cxnLst>
                    <a:rect l="l" t="t" r="r" b="b"/>
                    <a:pathLst>
                      <a:path w="16006" h="17511">
                        <a:moveTo>
                          <a:pt x="0" y="0"/>
                        </a:moveTo>
                        <a:lnTo>
                          <a:pt x="16007" y="0"/>
                        </a:lnTo>
                      </a:path>
                    </a:pathLst>
                  </a:custGeom>
                  <a:ln w="8890" cap="sq">
                    <a:solidFill>
                      <a:srgbClr val="FFFFFF"/>
                    </a:solidFill>
                    <a:prstDash val="solid"/>
                    <a:round/>
                  </a:ln>
                </p:spPr>
                <p:txBody>
                  <a:bodyPr rtlCol="0" anchor="ctr"/>
                  <a:lstStyle/>
                  <a:p>
                    <a:endParaRPr lang="en-US"/>
                  </a:p>
                </p:txBody>
              </p:sp>
              <p:sp>
                <p:nvSpPr>
                  <p:cNvPr id="652" name="Freeform 651">
                    <a:extLst>
                      <a:ext uri="{FF2B5EF4-FFF2-40B4-BE49-F238E27FC236}">
                        <a16:creationId xmlns:a16="http://schemas.microsoft.com/office/drawing/2014/main" id="{0865E179-58A2-5E51-397E-B8D04632C6DD}"/>
                      </a:ext>
                    </a:extLst>
                  </p:cNvPr>
                  <p:cNvSpPr/>
                  <p:nvPr/>
                </p:nvSpPr>
                <p:spPr>
                  <a:xfrm>
                    <a:off x="8064579" y="5527625"/>
                    <a:ext cx="17607" cy="17511"/>
                  </a:xfrm>
                  <a:custGeom>
                    <a:avLst/>
                    <a:gdLst>
                      <a:gd name="connsiteX0" fmla="*/ 0 w 16006"/>
                      <a:gd name="connsiteY0" fmla="*/ 0 h 17511"/>
                      <a:gd name="connsiteX1" fmla="*/ 16007 w 16006"/>
                      <a:gd name="connsiteY1" fmla="*/ 0 h 17511"/>
                    </a:gdLst>
                    <a:ahLst/>
                    <a:cxnLst>
                      <a:cxn ang="0">
                        <a:pos x="connsiteX0" y="connsiteY0"/>
                      </a:cxn>
                      <a:cxn ang="0">
                        <a:pos x="connsiteX1" y="connsiteY1"/>
                      </a:cxn>
                    </a:cxnLst>
                    <a:rect l="l" t="t" r="r" b="b"/>
                    <a:pathLst>
                      <a:path w="16006" h="17511">
                        <a:moveTo>
                          <a:pt x="0" y="0"/>
                        </a:moveTo>
                        <a:lnTo>
                          <a:pt x="16007" y="0"/>
                        </a:lnTo>
                      </a:path>
                    </a:pathLst>
                  </a:custGeom>
                  <a:ln w="8890" cap="sq">
                    <a:solidFill>
                      <a:srgbClr val="FFFFFF"/>
                    </a:solidFill>
                    <a:prstDash val="solid"/>
                    <a:round/>
                  </a:ln>
                </p:spPr>
                <p:txBody>
                  <a:bodyPr rtlCol="0" anchor="ctr"/>
                  <a:lstStyle/>
                  <a:p>
                    <a:endParaRPr lang="en-US"/>
                  </a:p>
                </p:txBody>
              </p:sp>
              <p:sp>
                <p:nvSpPr>
                  <p:cNvPr id="653" name="Freeform 652">
                    <a:extLst>
                      <a:ext uri="{FF2B5EF4-FFF2-40B4-BE49-F238E27FC236}">
                        <a16:creationId xmlns:a16="http://schemas.microsoft.com/office/drawing/2014/main" id="{FAE1E7BB-6D9A-54CF-B0DE-99647E9B5B53}"/>
                      </a:ext>
                    </a:extLst>
                  </p:cNvPr>
                  <p:cNvSpPr/>
                  <p:nvPr/>
                </p:nvSpPr>
                <p:spPr>
                  <a:xfrm>
                    <a:off x="8064579" y="5402417"/>
                    <a:ext cx="17606" cy="17511"/>
                  </a:xfrm>
                  <a:custGeom>
                    <a:avLst/>
                    <a:gdLst>
                      <a:gd name="connsiteX0" fmla="*/ 0 w 16006"/>
                      <a:gd name="connsiteY0" fmla="*/ 0 h 17511"/>
                      <a:gd name="connsiteX1" fmla="*/ 16007 w 16006"/>
                      <a:gd name="connsiteY1" fmla="*/ 0 h 17511"/>
                    </a:gdLst>
                    <a:ahLst/>
                    <a:cxnLst>
                      <a:cxn ang="0">
                        <a:pos x="connsiteX0" y="connsiteY0"/>
                      </a:cxn>
                      <a:cxn ang="0">
                        <a:pos x="connsiteX1" y="connsiteY1"/>
                      </a:cxn>
                    </a:cxnLst>
                    <a:rect l="l" t="t" r="r" b="b"/>
                    <a:pathLst>
                      <a:path w="16006" h="17511">
                        <a:moveTo>
                          <a:pt x="0" y="0"/>
                        </a:moveTo>
                        <a:lnTo>
                          <a:pt x="16007" y="0"/>
                        </a:lnTo>
                      </a:path>
                    </a:pathLst>
                  </a:custGeom>
                  <a:ln w="8890" cap="sq">
                    <a:solidFill>
                      <a:srgbClr val="FFFFFF"/>
                    </a:solidFill>
                    <a:prstDash val="solid"/>
                    <a:round/>
                  </a:ln>
                </p:spPr>
                <p:txBody>
                  <a:bodyPr rtlCol="0" anchor="ctr"/>
                  <a:lstStyle/>
                  <a:p>
                    <a:endParaRPr lang="en-US"/>
                  </a:p>
                </p:txBody>
              </p:sp>
              <p:sp>
                <p:nvSpPr>
                  <p:cNvPr id="654" name="Freeform 653">
                    <a:extLst>
                      <a:ext uri="{FF2B5EF4-FFF2-40B4-BE49-F238E27FC236}">
                        <a16:creationId xmlns:a16="http://schemas.microsoft.com/office/drawing/2014/main" id="{849EC763-6C3A-365B-3D87-886AF283DF6F}"/>
                      </a:ext>
                    </a:extLst>
                  </p:cNvPr>
                  <p:cNvSpPr/>
                  <p:nvPr/>
                </p:nvSpPr>
                <p:spPr>
                  <a:xfrm>
                    <a:off x="8064579" y="5277034"/>
                    <a:ext cx="17606" cy="17511"/>
                  </a:xfrm>
                  <a:custGeom>
                    <a:avLst/>
                    <a:gdLst>
                      <a:gd name="connsiteX0" fmla="*/ 0 w 16006"/>
                      <a:gd name="connsiteY0" fmla="*/ 0 h 17511"/>
                      <a:gd name="connsiteX1" fmla="*/ 16007 w 16006"/>
                      <a:gd name="connsiteY1" fmla="*/ 0 h 17511"/>
                    </a:gdLst>
                    <a:ahLst/>
                    <a:cxnLst>
                      <a:cxn ang="0">
                        <a:pos x="connsiteX0" y="connsiteY0"/>
                      </a:cxn>
                      <a:cxn ang="0">
                        <a:pos x="connsiteX1" y="connsiteY1"/>
                      </a:cxn>
                    </a:cxnLst>
                    <a:rect l="l" t="t" r="r" b="b"/>
                    <a:pathLst>
                      <a:path w="16006" h="17511">
                        <a:moveTo>
                          <a:pt x="0" y="0"/>
                        </a:moveTo>
                        <a:lnTo>
                          <a:pt x="16007" y="0"/>
                        </a:lnTo>
                      </a:path>
                    </a:pathLst>
                  </a:custGeom>
                  <a:ln w="8890" cap="sq">
                    <a:solidFill>
                      <a:srgbClr val="FFFFFF"/>
                    </a:solidFill>
                    <a:prstDash val="solid"/>
                    <a:round/>
                  </a:ln>
                </p:spPr>
                <p:txBody>
                  <a:bodyPr rtlCol="0" anchor="ctr"/>
                  <a:lstStyle/>
                  <a:p>
                    <a:endParaRPr lang="en-US"/>
                  </a:p>
                </p:txBody>
              </p:sp>
              <p:sp>
                <p:nvSpPr>
                  <p:cNvPr id="655" name="Freeform 654">
                    <a:extLst>
                      <a:ext uri="{FF2B5EF4-FFF2-40B4-BE49-F238E27FC236}">
                        <a16:creationId xmlns:a16="http://schemas.microsoft.com/office/drawing/2014/main" id="{AD655583-3585-8AA9-A4A4-D7DCA9F2590B}"/>
                      </a:ext>
                    </a:extLst>
                  </p:cNvPr>
                  <p:cNvSpPr/>
                  <p:nvPr/>
                </p:nvSpPr>
                <p:spPr>
                  <a:xfrm>
                    <a:off x="8064579" y="5151651"/>
                    <a:ext cx="17606" cy="17511"/>
                  </a:xfrm>
                  <a:custGeom>
                    <a:avLst/>
                    <a:gdLst>
                      <a:gd name="connsiteX0" fmla="*/ 0 w 16006"/>
                      <a:gd name="connsiteY0" fmla="*/ 0 h 17511"/>
                      <a:gd name="connsiteX1" fmla="*/ 16007 w 16006"/>
                      <a:gd name="connsiteY1" fmla="*/ 0 h 17511"/>
                    </a:gdLst>
                    <a:ahLst/>
                    <a:cxnLst>
                      <a:cxn ang="0">
                        <a:pos x="connsiteX0" y="connsiteY0"/>
                      </a:cxn>
                      <a:cxn ang="0">
                        <a:pos x="connsiteX1" y="connsiteY1"/>
                      </a:cxn>
                    </a:cxnLst>
                    <a:rect l="l" t="t" r="r" b="b"/>
                    <a:pathLst>
                      <a:path w="16006" h="17511">
                        <a:moveTo>
                          <a:pt x="0" y="0"/>
                        </a:moveTo>
                        <a:lnTo>
                          <a:pt x="16007" y="0"/>
                        </a:lnTo>
                      </a:path>
                    </a:pathLst>
                  </a:custGeom>
                  <a:ln w="8890" cap="sq">
                    <a:solidFill>
                      <a:srgbClr val="FFFFFF"/>
                    </a:solidFill>
                    <a:prstDash val="solid"/>
                    <a:round/>
                  </a:ln>
                </p:spPr>
                <p:txBody>
                  <a:bodyPr rtlCol="0" anchor="ctr"/>
                  <a:lstStyle/>
                  <a:p>
                    <a:endParaRPr lang="en-US"/>
                  </a:p>
                </p:txBody>
              </p:sp>
              <p:sp>
                <p:nvSpPr>
                  <p:cNvPr id="656" name="Freeform 655">
                    <a:extLst>
                      <a:ext uri="{FF2B5EF4-FFF2-40B4-BE49-F238E27FC236}">
                        <a16:creationId xmlns:a16="http://schemas.microsoft.com/office/drawing/2014/main" id="{915B78CB-D60A-41F2-CC76-F836911E3C20}"/>
                      </a:ext>
                    </a:extLst>
                  </p:cNvPr>
                  <p:cNvSpPr/>
                  <p:nvPr/>
                </p:nvSpPr>
                <p:spPr>
                  <a:xfrm>
                    <a:off x="8064579" y="5026443"/>
                    <a:ext cx="17606" cy="17511"/>
                  </a:xfrm>
                  <a:custGeom>
                    <a:avLst/>
                    <a:gdLst>
                      <a:gd name="connsiteX0" fmla="*/ 0 w 16006"/>
                      <a:gd name="connsiteY0" fmla="*/ 0 h 17511"/>
                      <a:gd name="connsiteX1" fmla="*/ 16007 w 16006"/>
                      <a:gd name="connsiteY1" fmla="*/ 0 h 17511"/>
                    </a:gdLst>
                    <a:ahLst/>
                    <a:cxnLst>
                      <a:cxn ang="0">
                        <a:pos x="connsiteX0" y="connsiteY0"/>
                      </a:cxn>
                      <a:cxn ang="0">
                        <a:pos x="connsiteX1" y="connsiteY1"/>
                      </a:cxn>
                    </a:cxnLst>
                    <a:rect l="l" t="t" r="r" b="b"/>
                    <a:pathLst>
                      <a:path w="16006" h="17511">
                        <a:moveTo>
                          <a:pt x="0" y="0"/>
                        </a:moveTo>
                        <a:lnTo>
                          <a:pt x="16007" y="0"/>
                        </a:lnTo>
                      </a:path>
                    </a:pathLst>
                  </a:custGeom>
                  <a:ln w="8890" cap="sq">
                    <a:solidFill>
                      <a:srgbClr val="FFFFFF"/>
                    </a:solidFill>
                    <a:prstDash val="solid"/>
                    <a:round/>
                  </a:ln>
                </p:spPr>
                <p:txBody>
                  <a:bodyPr rtlCol="0" anchor="ctr"/>
                  <a:lstStyle/>
                  <a:p>
                    <a:endParaRPr lang="en-US"/>
                  </a:p>
                </p:txBody>
              </p:sp>
            </p:grpSp>
          </p:grpSp>
          <p:sp>
            <p:nvSpPr>
              <p:cNvPr id="657" name="Freeform 656">
                <a:extLst>
                  <a:ext uri="{FF2B5EF4-FFF2-40B4-BE49-F238E27FC236}">
                    <a16:creationId xmlns:a16="http://schemas.microsoft.com/office/drawing/2014/main" id="{E1EB41FF-4355-5CCC-CEAD-F03285E9210D}"/>
                  </a:ext>
                </a:extLst>
              </p:cNvPr>
              <p:cNvSpPr/>
              <p:nvPr/>
            </p:nvSpPr>
            <p:spPr>
              <a:xfrm>
                <a:off x="1295302" y="5781183"/>
                <a:ext cx="1600848" cy="604150"/>
              </a:xfrm>
              <a:custGeom>
                <a:avLst/>
                <a:gdLst>
                  <a:gd name="connsiteX0" fmla="*/ 0 w 1600848"/>
                  <a:gd name="connsiteY0" fmla="*/ 604150 h 604150"/>
                  <a:gd name="connsiteX1" fmla="*/ 178 w 1600848"/>
                  <a:gd name="connsiteY1" fmla="*/ 604150 h 604150"/>
                  <a:gd name="connsiteX2" fmla="*/ 64205 w 1600848"/>
                  <a:gd name="connsiteY2" fmla="*/ 603800 h 604150"/>
                  <a:gd name="connsiteX3" fmla="*/ 128231 w 1600848"/>
                  <a:gd name="connsiteY3" fmla="*/ 603625 h 604150"/>
                  <a:gd name="connsiteX4" fmla="*/ 192258 w 1600848"/>
                  <a:gd name="connsiteY4" fmla="*/ 603275 h 604150"/>
                  <a:gd name="connsiteX5" fmla="*/ 256285 w 1600848"/>
                  <a:gd name="connsiteY5" fmla="*/ 603100 h 604150"/>
                  <a:gd name="connsiteX6" fmla="*/ 320312 w 1600848"/>
                  <a:gd name="connsiteY6" fmla="*/ 603100 h 604150"/>
                  <a:gd name="connsiteX7" fmla="*/ 384339 w 1600848"/>
                  <a:gd name="connsiteY7" fmla="*/ 577533 h 604150"/>
                  <a:gd name="connsiteX8" fmla="*/ 448366 w 1600848"/>
                  <a:gd name="connsiteY8" fmla="*/ 529726 h 604150"/>
                  <a:gd name="connsiteX9" fmla="*/ 512392 w 1600848"/>
                  <a:gd name="connsiteY9" fmla="*/ 413799 h 604150"/>
                  <a:gd name="connsiteX10" fmla="*/ 576419 w 1600848"/>
                  <a:gd name="connsiteY10" fmla="*/ 231854 h 604150"/>
                  <a:gd name="connsiteX11" fmla="*/ 640446 w 1600848"/>
                  <a:gd name="connsiteY11" fmla="*/ 124157 h 604150"/>
                  <a:gd name="connsiteX12" fmla="*/ 704473 w 1600848"/>
                  <a:gd name="connsiteY12" fmla="*/ 25392 h 604150"/>
                  <a:gd name="connsiteX13" fmla="*/ 768500 w 1600848"/>
                  <a:gd name="connsiteY13" fmla="*/ 0 h 604150"/>
                  <a:gd name="connsiteX14" fmla="*/ 832526 w 1600848"/>
                  <a:gd name="connsiteY14" fmla="*/ 15410 h 604150"/>
                  <a:gd name="connsiteX15" fmla="*/ 896553 w 1600848"/>
                  <a:gd name="connsiteY15" fmla="*/ 67420 h 604150"/>
                  <a:gd name="connsiteX16" fmla="*/ 960580 w 1600848"/>
                  <a:gd name="connsiteY16" fmla="*/ 112074 h 604150"/>
                  <a:gd name="connsiteX17" fmla="*/ 1024607 w 1600848"/>
                  <a:gd name="connsiteY17" fmla="*/ 165835 h 604150"/>
                  <a:gd name="connsiteX18" fmla="*/ 1088634 w 1600848"/>
                  <a:gd name="connsiteY18" fmla="*/ 215393 h 604150"/>
                  <a:gd name="connsiteX19" fmla="*/ 1152661 w 1600848"/>
                  <a:gd name="connsiteY19" fmla="*/ 256195 h 604150"/>
                  <a:gd name="connsiteX20" fmla="*/ 1216687 w 1600848"/>
                  <a:gd name="connsiteY20" fmla="*/ 290342 h 604150"/>
                  <a:gd name="connsiteX21" fmla="*/ 1280714 w 1600848"/>
                  <a:gd name="connsiteY21" fmla="*/ 320287 h 604150"/>
                  <a:gd name="connsiteX22" fmla="*/ 1344741 w 1600848"/>
                  <a:gd name="connsiteY22" fmla="*/ 347255 h 604150"/>
                  <a:gd name="connsiteX23" fmla="*/ 1408768 w 1600848"/>
                  <a:gd name="connsiteY23" fmla="*/ 371771 h 604150"/>
                  <a:gd name="connsiteX24" fmla="*/ 1472795 w 1600848"/>
                  <a:gd name="connsiteY24" fmla="*/ 395237 h 604150"/>
                  <a:gd name="connsiteX25" fmla="*/ 1536821 w 1600848"/>
                  <a:gd name="connsiteY25" fmla="*/ 418002 h 604150"/>
                  <a:gd name="connsiteX26" fmla="*/ 1600848 w 1600848"/>
                  <a:gd name="connsiteY26" fmla="*/ 443744 h 60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848" h="604150">
                    <a:moveTo>
                      <a:pt x="0" y="604150"/>
                    </a:moveTo>
                    <a:lnTo>
                      <a:pt x="178" y="604150"/>
                    </a:lnTo>
                    <a:lnTo>
                      <a:pt x="64205" y="603800"/>
                    </a:lnTo>
                    <a:lnTo>
                      <a:pt x="128231" y="603625"/>
                    </a:lnTo>
                    <a:lnTo>
                      <a:pt x="192258" y="603275"/>
                    </a:lnTo>
                    <a:lnTo>
                      <a:pt x="256285" y="603100"/>
                    </a:lnTo>
                    <a:lnTo>
                      <a:pt x="320312" y="603100"/>
                    </a:lnTo>
                    <a:lnTo>
                      <a:pt x="384339" y="577533"/>
                    </a:lnTo>
                    <a:lnTo>
                      <a:pt x="448366" y="529726"/>
                    </a:lnTo>
                    <a:lnTo>
                      <a:pt x="512392" y="413799"/>
                    </a:lnTo>
                    <a:lnTo>
                      <a:pt x="576419" y="231854"/>
                    </a:lnTo>
                    <a:lnTo>
                      <a:pt x="640446" y="124157"/>
                    </a:lnTo>
                    <a:lnTo>
                      <a:pt x="704473" y="25392"/>
                    </a:lnTo>
                    <a:lnTo>
                      <a:pt x="768500" y="0"/>
                    </a:lnTo>
                    <a:lnTo>
                      <a:pt x="832526" y="15410"/>
                    </a:lnTo>
                    <a:lnTo>
                      <a:pt x="896553" y="67420"/>
                    </a:lnTo>
                    <a:lnTo>
                      <a:pt x="960580" y="112074"/>
                    </a:lnTo>
                    <a:lnTo>
                      <a:pt x="1024607" y="165835"/>
                    </a:lnTo>
                    <a:lnTo>
                      <a:pt x="1088634" y="215393"/>
                    </a:lnTo>
                    <a:lnTo>
                      <a:pt x="1152661" y="256195"/>
                    </a:lnTo>
                    <a:lnTo>
                      <a:pt x="1216687" y="290342"/>
                    </a:lnTo>
                    <a:lnTo>
                      <a:pt x="1280714" y="320287"/>
                    </a:lnTo>
                    <a:lnTo>
                      <a:pt x="1344741" y="347255"/>
                    </a:lnTo>
                    <a:lnTo>
                      <a:pt x="1408768" y="371771"/>
                    </a:lnTo>
                    <a:lnTo>
                      <a:pt x="1472795" y="395237"/>
                    </a:lnTo>
                    <a:lnTo>
                      <a:pt x="1536821" y="418002"/>
                    </a:lnTo>
                    <a:lnTo>
                      <a:pt x="1600848" y="443744"/>
                    </a:lnTo>
                  </a:path>
                </a:pathLst>
              </a:custGeom>
              <a:noFill/>
              <a:ln w="22225" cap="flat">
                <a:solidFill>
                  <a:srgbClr val="FFFFFF">
                    <a:alpha val="80000"/>
                  </a:srgbClr>
                </a:solidFill>
                <a:prstDash val="solid"/>
                <a:round/>
              </a:ln>
            </p:spPr>
            <p:txBody>
              <a:bodyPr rtlCol="0" anchor="ctr"/>
              <a:lstStyle/>
              <a:p>
                <a:endParaRPr lang="en-US"/>
              </a:p>
            </p:txBody>
          </p:sp>
          <p:sp>
            <p:nvSpPr>
              <p:cNvPr id="676" name="TextBox 675">
                <a:extLst>
                  <a:ext uri="{FF2B5EF4-FFF2-40B4-BE49-F238E27FC236}">
                    <a16:creationId xmlns:a16="http://schemas.microsoft.com/office/drawing/2014/main" id="{237FC8AB-56FB-FFB5-9FA9-2F544EF598BE}"/>
                  </a:ext>
                </a:extLst>
              </p:cNvPr>
              <p:cNvSpPr txBox="1"/>
              <p:nvPr/>
            </p:nvSpPr>
            <p:spPr>
              <a:xfrm>
                <a:off x="1882964" y="6397071"/>
                <a:ext cx="89981" cy="226995"/>
              </a:xfrm>
              <a:prstGeom prst="rect">
                <a:avLst/>
              </a:prstGeom>
              <a:noFill/>
            </p:spPr>
            <p:txBody>
              <a:bodyPr wrap="none" rtlCol="0">
                <a:spAutoFit/>
              </a:bodyPr>
              <a:lstStyle/>
              <a:p>
                <a:pPr algn="ctr"/>
                <a:r>
                  <a:rPr lang="en-US" sz="1100" spc="0" baseline="0" dirty="0">
                    <a:ln/>
                    <a:solidFill>
                      <a:srgbClr val="FFFFFF"/>
                    </a:solidFill>
                    <a:latin typeface="Helvetica"/>
                    <a:sym typeface="Helvetica"/>
                    <a:rtl val="0"/>
                  </a:rPr>
                  <a:t>5</a:t>
                </a:r>
              </a:p>
            </p:txBody>
          </p:sp>
          <p:sp>
            <p:nvSpPr>
              <p:cNvPr id="677" name="TextBox 676">
                <a:extLst>
                  <a:ext uri="{FF2B5EF4-FFF2-40B4-BE49-F238E27FC236}">
                    <a16:creationId xmlns:a16="http://schemas.microsoft.com/office/drawing/2014/main" id="{21A5B56D-7BA4-B7B5-CE50-C282C133705A}"/>
                  </a:ext>
                </a:extLst>
              </p:cNvPr>
              <p:cNvSpPr txBox="1"/>
              <p:nvPr/>
            </p:nvSpPr>
            <p:spPr>
              <a:xfrm>
                <a:off x="1581787" y="6397072"/>
                <a:ext cx="89981" cy="226995"/>
              </a:xfrm>
              <a:prstGeom prst="rect">
                <a:avLst/>
              </a:prstGeom>
              <a:noFill/>
            </p:spPr>
            <p:txBody>
              <a:bodyPr wrap="none" rtlCol="0">
                <a:spAutoFit/>
              </a:bodyPr>
              <a:lstStyle/>
              <a:p>
                <a:pPr algn="ctr"/>
                <a:r>
                  <a:rPr lang="en-US" sz="1100" spc="0" baseline="0" dirty="0">
                    <a:ln/>
                    <a:solidFill>
                      <a:srgbClr val="FFFFFF"/>
                    </a:solidFill>
                    <a:latin typeface="Helvetica"/>
                    <a:sym typeface="Helvetica"/>
                    <a:rtl val="0"/>
                  </a:rPr>
                  <a:t>0</a:t>
                </a:r>
              </a:p>
            </p:txBody>
          </p:sp>
          <p:sp>
            <p:nvSpPr>
              <p:cNvPr id="678" name="Freeform 677">
                <a:extLst>
                  <a:ext uri="{FF2B5EF4-FFF2-40B4-BE49-F238E27FC236}">
                    <a16:creationId xmlns:a16="http://schemas.microsoft.com/office/drawing/2014/main" id="{13AF4A69-ACBA-BB81-E78C-6DF73FF91BDE}"/>
                  </a:ext>
                </a:extLst>
              </p:cNvPr>
              <p:cNvSpPr/>
              <p:nvPr/>
            </p:nvSpPr>
            <p:spPr>
              <a:xfrm>
                <a:off x="2033912" y="5768049"/>
                <a:ext cx="18756" cy="47631"/>
              </a:xfrm>
              <a:custGeom>
                <a:avLst/>
                <a:gdLst>
                  <a:gd name="connsiteX0" fmla="*/ 48376 w 48375"/>
                  <a:gd name="connsiteY0" fmla="*/ 23816 h 47631"/>
                  <a:gd name="connsiteX1" fmla="*/ 24188 w 48375"/>
                  <a:gd name="connsiteY1" fmla="*/ 47632 h 47631"/>
                  <a:gd name="connsiteX2" fmla="*/ 0 w 48375"/>
                  <a:gd name="connsiteY2" fmla="*/ 23816 h 47631"/>
                  <a:gd name="connsiteX3" fmla="*/ 24188 w 48375"/>
                  <a:gd name="connsiteY3" fmla="*/ 0 h 47631"/>
                  <a:gd name="connsiteX4" fmla="*/ 48376 w 48375"/>
                  <a:gd name="connsiteY4" fmla="*/ 23816 h 4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5" h="47631">
                    <a:moveTo>
                      <a:pt x="48376" y="23816"/>
                    </a:moveTo>
                    <a:cubicBezTo>
                      <a:pt x="48376" y="36969"/>
                      <a:pt x="37546" y="47632"/>
                      <a:pt x="24188" y="47632"/>
                    </a:cubicBezTo>
                    <a:cubicBezTo>
                      <a:pt x="10829" y="47632"/>
                      <a:pt x="0" y="36969"/>
                      <a:pt x="0" y="23816"/>
                    </a:cubicBezTo>
                    <a:cubicBezTo>
                      <a:pt x="0" y="10663"/>
                      <a:pt x="10829" y="0"/>
                      <a:pt x="24188" y="0"/>
                    </a:cubicBezTo>
                    <a:cubicBezTo>
                      <a:pt x="37546" y="0"/>
                      <a:pt x="48376" y="10663"/>
                      <a:pt x="48376" y="23816"/>
                    </a:cubicBezTo>
                    <a:close/>
                  </a:path>
                </a:pathLst>
              </a:custGeom>
              <a:solidFill>
                <a:srgbClr val="FFFFFF"/>
              </a:solidFill>
              <a:ln w="8890" cap="flat">
                <a:solidFill>
                  <a:srgbClr val="FFFFFF"/>
                </a:solidFill>
                <a:prstDash val="solid"/>
                <a:miter/>
              </a:ln>
            </p:spPr>
            <p:txBody>
              <a:bodyPr rtlCol="0" anchor="ctr"/>
              <a:lstStyle/>
              <a:p>
                <a:endParaRPr lang="en-US"/>
              </a:p>
            </p:txBody>
          </p:sp>
          <p:sp>
            <p:nvSpPr>
              <p:cNvPr id="679" name="Freeform 678">
                <a:extLst>
                  <a:ext uri="{FF2B5EF4-FFF2-40B4-BE49-F238E27FC236}">
                    <a16:creationId xmlns:a16="http://schemas.microsoft.com/office/drawing/2014/main" id="{3EEBF059-1DFE-2907-D190-60E018EF8B97}"/>
                  </a:ext>
                </a:extLst>
              </p:cNvPr>
              <p:cNvSpPr/>
              <p:nvPr/>
            </p:nvSpPr>
            <p:spPr>
              <a:xfrm>
                <a:off x="2564679" y="6075730"/>
                <a:ext cx="18756" cy="47631"/>
              </a:xfrm>
              <a:custGeom>
                <a:avLst/>
                <a:gdLst>
                  <a:gd name="connsiteX0" fmla="*/ 48376 w 48375"/>
                  <a:gd name="connsiteY0" fmla="*/ 23816 h 47631"/>
                  <a:gd name="connsiteX1" fmla="*/ 24188 w 48375"/>
                  <a:gd name="connsiteY1" fmla="*/ 47632 h 47631"/>
                  <a:gd name="connsiteX2" fmla="*/ 0 w 48375"/>
                  <a:gd name="connsiteY2" fmla="*/ 23816 h 47631"/>
                  <a:gd name="connsiteX3" fmla="*/ 24188 w 48375"/>
                  <a:gd name="connsiteY3" fmla="*/ 0 h 47631"/>
                  <a:gd name="connsiteX4" fmla="*/ 48376 w 48375"/>
                  <a:gd name="connsiteY4" fmla="*/ 23816 h 4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5" h="47631">
                    <a:moveTo>
                      <a:pt x="48376" y="23816"/>
                    </a:moveTo>
                    <a:cubicBezTo>
                      <a:pt x="48376" y="36969"/>
                      <a:pt x="37546" y="47632"/>
                      <a:pt x="24188" y="47632"/>
                    </a:cubicBezTo>
                    <a:cubicBezTo>
                      <a:pt x="10829" y="47632"/>
                      <a:pt x="0" y="36969"/>
                      <a:pt x="0" y="23816"/>
                    </a:cubicBezTo>
                    <a:cubicBezTo>
                      <a:pt x="0" y="10663"/>
                      <a:pt x="10829" y="0"/>
                      <a:pt x="24188" y="0"/>
                    </a:cubicBezTo>
                    <a:cubicBezTo>
                      <a:pt x="37546" y="0"/>
                      <a:pt x="48376" y="10663"/>
                      <a:pt x="48376" y="23816"/>
                    </a:cubicBezTo>
                    <a:close/>
                  </a:path>
                </a:pathLst>
              </a:custGeom>
              <a:solidFill>
                <a:srgbClr val="FFFFFF"/>
              </a:solidFill>
              <a:ln w="8890" cap="flat">
                <a:solidFill>
                  <a:srgbClr val="FFFFFF"/>
                </a:solid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2D47F9DA-952D-8153-41C3-2505C9E619E9}"/>
                  </a:ext>
                </a:extLst>
              </p:cNvPr>
              <p:cNvSpPr/>
              <p:nvPr/>
            </p:nvSpPr>
            <p:spPr>
              <a:xfrm>
                <a:off x="1687119" y="6318170"/>
                <a:ext cx="18756" cy="47631"/>
              </a:xfrm>
              <a:custGeom>
                <a:avLst/>
                <a:gdLst>
                  <a:gd name="connsiteX0" fmla="*/ 48376 w 48375"/>
                  <a:gd name="connsiteY0" fmla="*/ 23816 h 47631"/>
                  <a:gd name="connsiteX1" fmla="*/ 24188 w 48375"/>
                  <a:gd name="connsiteY1" fmla="*/ 47632 h 47631"/>
                  <a:gd name="connsiteX2" fmla="*/ 0 w 48375"/>
                  <a:gd name="connsiteY2" fmla="*/ 23816 h 47631"/>
                  <a:gd name="connsiteX3" fmla="*/ 24188 w 48375"/>
                  <a:gd name="connsiteY3" fmla="*/ 0 h 47631"/>
                  <a:gd name="connsiteX4" fmla="*/ 48376 w 48375"/>
                  <a:gd name="connsiteY4" fmla="*/ 23816 h 4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5" h="47631">
                    <a:moveTo>
                      <a:pt x="48376" y="23816"/>
                    </a:moveTo>
                    <a:cubicBezTo>
                      <a:pt x="48376" y="36969"/>
                      <a:pt x="37546" y="47632"/>
                      <a:pt x="24188" y="47632"/>
                    </a:cubicBezTo>
                    <a:cubicBezTo>
                      <a:pt x="10829" y="47632"/>
                      <a:pt x="0" y="36969"/>
                      <a:pt x="0" y="23816"/>
                    </a:cubicBezTo>
                    <a:cubicBezTo>
                      <a:pt x="0" y="10663"/>
                      <a:pt x="10829" y="0"/>
                      <a:pt x="24188" y="0"/>
                    </a:cubicBezTo>
                    <a:cubicBezTo>
                      <a:pt x="37546" y="0"/>
                      <a:pt x="48376" y="10663"/>
                      <a:pt x="48376" y="23816"/>
                    </a:cubicBezTo>
                    <a:close/>
                  </a:path>
                </a:pathLst>
              </a:custGeom>
              <a:solidFill>
                <a:srgbClr val="FFFFFF"/>
              </a:solidFill>
              <a:ln w="8890" cap="flat">
                <a:solidFill>
                  <a:srgbClr val="FFFFFF"/>
                </a:solidFill>
                <a:prstDash val="solid"/>
                <a:miter/>
              </a:ln>
            </p:spPr>
            <p:txBody>
              <a:bodyPr rtlCol="0" anchor="ctr"/>
              <a:lstStyle/>
              <a:p>
                <a:endParaRPr lang="en-US"/>
              </a:p>
            </p:txBody>
          </p:sp>
        </p:grpSp>
        <p:sp>
          <p:nvSpPr>
            <p:cNvPr id="1176" name="TextBox 1175">
              <a:extLst>
                <a:ext uri="{FF2B5EF4-FFF2-40B4-BE49-F238E27FC236}">
                  <a16:creationId xmlns:a16="http://schemas.microsoft.com/office/drawing/2014/main" id="{19F01F66-CF13-D084-7260-FA1A47798668}"/>
                </a:ext>
              </a:extLst>
            </p:cNvPr>
            <p:cNvSpPr txBox="1"/>
            <p:nvPr/>
          </p:nvSpPr>
          <p:spPr>
            <a:xfrm>
              <a:off x="3338" y="5243188"/>
              <a:ext cx="5631606" cy="307777"/>
            </a:xfrm>
            <a:prstGeom prst="rect">
              <a:avLst/>
            </a:prstGeom>
            <a:noFill/>
          </p:spPr>
          <p:txBody>
            <a:bodyPr wrap="square">
              <a:spAutoFit/>
            </a:bodyPr>
            <a:lstStyle/>
            <a:p>
              <a:r>
                <a:rPr lang="en-US" sz="1400" dirty="0"/>
                <a:t>Simulated effect:  </a:t>
              </a:r>
              <a:r>
                <a:rPr lang="en-US" sz="1400" i="1" dirty="0">
                  <a:solidFill>
                    <a:schemeClr val="tx2"/>
                  </a:solidFill>
                </a:rPr>
                <a:t>Within Expected </a:t>
              </a:r>
              <a:r>
                <a:rPr lang="en-US" sz="1400" dirty="0">
                  <a:solidFill>
                    <a:schemeClr val="tx2"/>
                  </a:solidFill>
                </a:rPr>
                <a:t>&gt; </a:t>
              </a:r>
              <a:r>
                <a:rPr lang="en-US" sz="1400" i="1" dirty="0">
                  <a:solidFill>
                    <a:schemeClr val="tx2"/>
                  </a:solidFill>
                </a:rPr>
                <a:t>Between Expected/Unexpected</a:t>
              </a:r>
            </a:p>
          </p:txBody>
        </p:sp>
        <p:sp>
          <p:nvSpPr>
            <p:cNvPr id="429" name="TextBox 428">
              <a:extLst>
                <a:ext uri="{FF2B5EF4-FFF2-40B4-BE49-F238E27FC236}">
                  <a16:creationId xmlns:a16="http://schemas.microsoft.com/office/drawing/2014/main" id="{1BD0697F-7210-BE09-4EF2-9D8F38209A48}"/>
                </a:ext>
              </a:extLst>
            </p:cNvPr>
            <p:cNvSpPr txBox="1"/>
            <p:nvPr/>
          </p:nvSpPr>
          <p:spPr>
            <a:xfrm>
              <a:off x="950510" y="5723213"/>
              <a:ext cx="354585" cy="307777"/>
            </a:xfrm>
            <a:prstGeom prst="rect">
              <a:avLst/>
            </a:prstGeom>
            <a:noFill/>
          </p:spPr>
          <p:txBody>
            <a:bodyPr wrap="none" rtlCol="0">
              <a:spAutoFit/>
            </a:bodyPr>
            <a:lstStyle/>
            <a:p>
              <a:pPr algn="ctr"/>
              <a:r>
                <a:rPr lang="en-US" sz="1400" dirty="0">
                  <a:ln/>
                  <a:solidFill>
                    <a:srgbClr val="FFFFFF"/>
                  </a:solidFill>
                  <a:cs typeface="Arial"/>
                  <a:sym typeface="Arial"/>
                  <a:rtl val="0"/>
                </a:rPr>
                <a:t>∆r</a:t>
              </a:r>
            </a:p>
          </p:txBody>
        </p:sp>
      </p:grpSp>
      <p:cxnSp>
        <p:nvCxnSpPr>
          <p:cNvPr id="430" name="Straight Connector 429"/>
          <p:cNvCxnSpPr/>
          <p:nvPr/>
        </p:nvCxnSpPr>
        <p:spPr>
          <a:xfrm flipH="1">
            <a:off x="2535114" y="2256023"/>
            <a:ext cx="0" cy="429768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4114435" y="2256023"/>
            <a:ext cx="0" cy="429768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84865" y="690756"/>
            <a:ext cx="4956002" cy="1494209"/>
            <a:chOff x="184865" y="690756"/>
            <a:chExt cx="4956002" cy="1632418"/>
          </a:xfrm>
        </p:grpSpPr>
        <p:grpSp>
          <p:nvGrpSpPr>
            <p:cNvPr id="1358" name="Group 1357">
              <a:extLst>
                <a:ext uri="{FF2B5EF4-FFF2-40B4-BE49-F238E27FC236}">
                  <a16:creationId xmlns:a16="http://schemas.microsoft.com/office/drawing/2014/main" id="{6FB4335D-8EDB-13A5-1229-CD2D88BD76E5}"/>
                </a:ext>
              </a:extLst>
            </p:cNvPr>
            <p:cNvGrpSpPr/>
            <p:nvPr/>
          </p:nvGrpSpPr>
          <p:grpSpPr>
            <a:xfrm>
              <a:off x="184865" y="906047"/>
              <a:ext cx="4956002" cy="1417127"/>
              <a:chOff x="4875493" y="1538037"/>
              <a:chExt cx="2460314" cy="1075888"/>
            </a:xfrm>
          </p:grpSpPr>
          <p:sp>
            <p:nvSpPr>
              <p:cNvPr id="128" name="TextBox 127">
                <a:extLst>
                  <a:ext uri="{FF2B5EF4-FFF2-40B4-BE49-F238E27FC236}">
                    <a16:creationId xmlns:a16="http://schemas.microsoft.com/office/drawing/2014/main" id="{5BC880B2-9937-08A9-7381-8C454FFD7F8E}"/>
                  </a:ext>
                </a:extLst>
              </p:cNvPr>
              <p:cNvSpPr txBox="1"/>
              <p:nvPr/>
            </p:nvSpPr>
            <p:spPr>
              <a:xfrm>
                <a:off x="4924832" y="1549608"/>
                <a:ext cx="476036" cy="689252"/>
              </a:xfrm>
              <a:prstGeom prst="rect">
                <a:avLst/>
              </a:prstGeom>
              <a:noFill/>
            </p:spPr>
            <p:txBody>
              <a:bodyPr wrap="none" rtlCol="0" anchor="t">
                <a:spAutoFit/>
              </a:bodyPr>
              <a:lstStyle/>
              <a:p>
                <a:pPr algn="ctr"/>
                <a:r>
                  <a:rPr lang="en-US" sz="1200" spc="0" baseline="0" dirty="0">
                    <a:ln/>
                    <a:solidFill>
                      <a:schemeClr val="tx2"/>
                    </a:solidFill>
                    <a:latin typeface="Arial"/>
                    <a:cs typeface="Arial"/>
                    <a:sym typeface="Arial"/>
                    <a:rtl val="0"/>
                  </a:rPr>
                  <a:t>Normalized</a:t>
                </a:r>
              </a:p>
              <a:p>
                <a:pPr algn="ctr"/>
                <a:r>
                  <a:rPr lang="en-US" sz="1200" dirty="0">
                    <a:ln/>
                    <a:solidFill>
                      <a:schemeClr val="tx2"/>
                    </a:solidFill>
                    <a:latin typeface="Arial"/>
                    <a:cs typeface="Arial"/>
                    <a:sym typeface="Arial"/>
                    <a:rtl val="0"/>
                  </a:rPr>
                  <a:t>State &amp; </a:t>
                </a:r>
              </a:p>
              <a:p>
                <a:pPr algn="ctr"/>
                <a:r>
                  <a:rPr lang="en-US" sz="1200" dirty="0">
                    <a:ln/>
                    <a:solidFill>
                      <a:schemeClr val="tx2"/>
                    </a:solidFill>
                    <a:latin typeface="Arial"/>
                    <a:cs typeface="Arial"/>
                    <a:sym typeface="Arial"/>
                    <a:rtl val="0"/>
                  </a:rPr>
                  <a:t>Error </a:t>
                </a:r>
              </a:p>
              <a:p>
                <a:pPr algn="ctr"/>
                <a:r>
                  <a:rPr lang="en-US" sz="1200" spc="0" baseline="0" dirty="0">
                    <a:ln/>
                    <a:solidFill>
                      <a:schemeClr val="tx2"/>
                    </a:solidFill>
                    <a:latin typeface="Arial"/>
                    <a:cs typeface="Arial"/>
                    <a:sym typeface="Arial"/>
                    <a:rtl val="0"/>
                  </a:rPr>
                  <a:t>activity</a:t>
                </a:r>
              </a:p>
            </p:txBody>
          </p:sp>
          <p:grpSp>
            <p:nvGrpSpPr>
              <p:cNvPr id="1357" name="Group 1356">
                <a:extLst>
                  <a:ext uri="{FF2B5EF4-FFF2-40B4-BE49-F238E27FC236}">
                    <a16:creationId xmlns:a16="http://schemas.microsoft.com/office/drawing/2014/main" id="{75B06A49-7D13-A78E-69F8-3D361A49A75A}"/>
                  </a:ext>
                </a:extLst>
              </p:cNvPr>
              <p:cNvGrpSpPr/>
              <p:nvPr/>
            </p:nvGrpSpPr>
            <p:grpSpPr>
              <a:xfrm>
                <a:off x="4875493" y="1538037"/>
                <a:ext cx="2460314" cy="1075888"/>
                <a:chOff x="4875493" y="1317884"/>
                <a:chExt cx="2460314" cy="1304929"/>
              </a:xfrm>
            </p:grpSpPr>
            <p:sp>
              <p:nvSpPr>
                <p:cNvPr id="139" name="Freeform 138">
                  <a:extLst>
                    <a:ext uri="{FF2B5EF4-FFF2-40B4-BE49-F238E27FC236}">
                      <a16:creationId xmlns:a16="http://schemas.microsoft.com/office/drawing/2014/main" id="{8A2EAE09-E320-7F39-91C3-4C7CA7866E28}"/>
                    </a:ext>
                  </a:extLst>
                </p:cNvPr>
                <p:cNvSpPr/>
                <p:nvPr/>
              </p:nvSpPr>
              <p:spPr>
                <a:xfrm>
                  <a:off x="4947054" y="1317884"/>
                  <a:ext cx="2361450" cy="971360"/>
                </a:xfrm>
                <a:custGeom>
                  <a:avLst/>
                  <a:gdLst>
                    <a:gd name="connsiteX0" fmla="*/ 0 w 1569916"/>
                    <a:gd name="connsiteY0" fmla="*/ 645770 h 645770"/>
                    <a:gd name="connsiteX1" fmla="*/ 172 w 1569916"/>
                    <a:gd name="connsiteY1" fmla="*/ 645770 h 645770"/>
                    <a:gd name="connsiteX2" fmla="*/ 62976 w 1569916"/>
                    <a:gd name="connsiteY2" fmla="*/ 643701 h 645770"/>
                    <a:gd name="connsiteX3" fmla="*/ 125779 w 1569916"/>
                    <a:gd name="connsiteY3" fmla="*/ 641632 h 645770"/>
                    <a:gd name="connsiteX4" fmla="*/ 188583 w 1569916"/>
                    <a:gd name="connsiteY4" fmla="*/ 638873 h 645770"/>
                    <a:gd name="connsiteX5" fmla="*/ 251386 w 1569916"/>
                    <a:gd name="connsiteY5" fmla="*/ 636459 h 645770"/>
                    <a:gd name="connsiteX6" fmla="*/ 314190 w 1569916"/>
                    <a:gd name="connsiteY6" fmla="*/ 634045 h 645770"/>
                    <a:gd name="connsiteX7" fmla="*/ 376993 w 1569916"/>
                    <a:gd name="connsiteY7" fmla="*/ 170194 h 645770"/>
                    <a:gd name="connsiteX8" fmla="*/ 439797 w 1569916"/>
                    <a:gd name="connsiteY8" fmla="*/ 138810 h 645770"/>
                    <a:gd name="connsiteX9" fmla="*/ 502600 w 1569916"/>
                    <a:gd name="connsiteY9" fmla="*/ 70354 h 645770"/>
                    <a:gd name="connsiteX10" fmla="*/ 565232 w 1569916"/>
                    <a:gd name="connsiteY10" fmla="*/ 53282 h 645770"/>
                    <a:gd name="connsiteX11" fmla="*/ 628036 w 1569916"/>
                    <a:gd name="connsiteY11" fmla="*/ 27417 h 645770"/>
                    <a:gd name="connsiteX12" fmla="*/ 690839 w 1569916"/>
                    <a:gd name="connsiteY12" fmla="*/ 20865 h 645770"/>
                    <a:gd name="connsiteX13" fmla="*/ 753643 w 1569916"/>
                    <a:gd name="connsiteY13" fmla="*/ 11553 h 645770"/>
                    <a:gd name="connsiteX14" fmla="*/ 816446 w 1569916"/>
                    <a:gd name="connsiteY14" fmla="*/ 9656 h 645770"/>
                    <a:gd name="connsiteX15" fmla="*/ 879250 w 1569916"/>
                    <a:gd name="connsiteY15" fmla="*/ 5690 h 645770"/>
                    <a:gd name="connsiteX16" fmla="*/ 942053 w 1569916"/>
                    <a:gd name="connsiteY16" fmla="*/ 4828 h 645770"/>
                    <a:gd name="connsiteX17" fmla="*/ 1004857 w 1569916"/>
                    <a:gd name="connsiteY17" fmla="*/ 2931 h 645770"/>
                    <a:gd name="connsiteX18" fmla="*/ 1067660 w 1569916"/>
                    <a:gd name="connsiteY18" fmla="*/ 2242 h 645770"/>
                    <a:gd name="connsiteX19" fmla="*/ 1130464 w 1569916"/>
                    <a:gd name="connsiteY19" fmla="*/ 1380 h 645770"/>
                    <a:gd name="connsiteX20" fmla="*/ 1193267 w 1569916"/>
                    <a:gd name="connsiteY20" fmla="*/ 1035 h 645770"/>
                    <a:gd name="connsiteX21" fmla="*/ 1255899 w 1569916"/>
                    <a:gd name="connsiteY21" fmla="*/ 690 h 645770"/>
                    <a:gd name="connsiteX22" fmla="*/ 1318703 w 1569916"/>
                    <a:gd name="connsiteY22" fmla="*/ 517 h 645770"/>
                    <a:gd name="connsiteX23" fmla="*/ 1381506 w 1569916"/>
                    <a:gd name="connsiteY23" fmla="*/ 345 h 645770"/>
                    <a:gd name="connsiteX24" fmla="*/ 1444310 w 1569916"/>
                    <a:gd name="connsiteY24" fmla="*/ 172 h 645770"/>
                    <a:gd name="connsiteX25" fmla="*/ 1507113 w 1569916"/>
                    <a:gd name="connsiteY25" fmla="*/ 172 h 645770"/>
                    <a:gd name="connsiteX26" fmla="*/ 1569917 w 1569916"/>
                    <a:gd name="connsiteY26" fmla="*/ 0 h 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9916" h="645770">
                      <a:moveTo>
                        <a:pt x="0" y="645770"/>
                      </a:moveTo>
                      <a:lnTo>
                        <a:pt x="172" y="645770"/>
                      </a:lnTo>
                      <a:lnTo>
                        <a:pt x="62976" y="643701"/>
                      </a:lnTo>
                      <a:lnTo>
                        <a:pt x="125779" y="641632"/>
                      </a:lnTo>
                      <a:lnTo>
                        <a:pt x="188583" y="638873"/>
                      </a:lnTo>
                      <a:lnTo>
                        <a:pt x="251386" y="636459"/>
                      </a:lnTo>
                      <a:lnTo>
                        <a:pt x="314190" y="634045"/>
                      </a:lnTo>
                      <a:lnTo>
                        <a:pt x="376993" y="170194"/>
                      </a:lnTo>
                      <a:lnTo>
                        <a:pt x="439797" y="138810"/>
                      </a:lnTo>
                      <a:lnTo>
                        <a:pt x="502600" y="70354"/>
                      </a:lnTo>
                      <a:lnTo>
                        <a:pt x="565232" y="53282"/>
                      </a:lnTo>
                      <a:lnTo>
                        <a:pt x="628036" y="27417"/>
                      </a:lnTo>
                      <a:lnTo>
                        <a:pt x="690839" y="20865"/>
                      </a:lnTo>
                      <a:lnTo>
                        <a:pt x="753643" y="11553"/>
                      </a:lnTo>
                      <a:lnTo>
                        <a:pt x="816446" y="9656"/>
                      </a:lnTo>
                      <a:lnTo>
                        <a:pt x="879250" y="5690"/>
                      </a:lnTo>
                      <a:lnTo>
                        <a:pt x="942053" y="4828"/>
                      </a:lnTo>
                      <a:lnTo>
                        <a:pt x="1004857" y="2931"/>
                      </a:lnTo>
                      <a:lnTo>
                        <a:pt x="1067660" y="2242"/>
                      </a:lnTo>
                      <a:lnTo>
                        <a:pt x="1130464" y="1380"/>
                      </a:lnTo>
                      <a:lnTo>
                        <a:pt x="1193267" y="1035"/>
                      </a:lnTo>
                      <a:lnTo>
                        <a:pt x="1255899" y="690"/>
                      </a:lnTo>
                      <a:lnTo>
                        <a:pt x="1318703" y="517"/>
                      </a:lnTo>
                      <a:lnTo>
                        <a:pt x="1381506" y="345"/>
                      </a:lnTo>
                      <a:lnTo>
                        <a:pt x="1444310" y="172"/>
                      </a:lnTo>
                      <a:lnTo>
                        <a:pt x="1507113" y="172"/>
                      </a:lnTo>
                      <a:lnTo>
                        <a:pt x="1569917" y="0"/>
                      </a:lnTo>
                    </a:path>
                  </a:pathLst>
                </a:custGeom>
                <a:noFill/>
                <a:ln w="28575" cap="flat">
                  <a:solidFill>
                    <a:srgbClr val="00B0F0"/>
                  </a:solidFill>
                  <a:prstDash val="solid"/>
                  <a:round/>
                </a:ln>
              </p:spPr>
              <p:txBody>
                <a:bodyPr rtlCol="0" anchor="t"/>
                <a:lstStyle/>
                <a:p>
                  <a:endParaRPr lang="en-US" sz="2800">
                    <a:solidFill>
                      <a:schemeClr val="tx2"/>
                    </a:solidFill>
                  </a:endParaRPr>
                </a:p>
              </p:txBody>
            </p:sp>
            <p:sp>
              <p:nvSpPr>
                <p:cNvPr id="141" name="Freeform 140">
                  <a:extLst>
                    <a:ext uri="{FF2B5EF4-FFF2-40B4-BE49-F238E27FC236}">
                      <a16:creationId xmlns:a16="http://schemas.microsoft.com/office/drawing/2014/main" id="{21C212EB-29F4-6823-FAA3-731C242E0133}"/>
                    </a:ext>
                  </a:extLst>
                </p:cNvPr>
                <p:cNvSpPr/>
                <p:nvPr/>
              </p:nvSpPr>
              <p:spPr>
                <a:xfrm>
                  <a:off x="4947054" y="1333705"/>
                  <a:ext cx="2361450" cy="955537"/>
                </a:xfrm>
                <a:custGeom>
                  <a:avLst/>
                  <a:gdLst>
                    <a:gd name="connsiteX0" fmla="*/ 0 w 1569916"/>
                    <a:gd name="connsiteY0" fmla="*/ 635252 h 635251"/>
                    <a:gd name="connsiteX1" fmla="*/ 172 w 1569916"/>
                    <a:gd name="connsiteY1" fmla="*/ 635252 h 635251"/>
                    <a:gd name="connsiteX2" fmla="*/ 62976 w 1569916"/>
                    <a:gd name="connsiteY2" fmla="*/ 633183 h 635251"/>
                    <a:gd name="connsiteX3" fmla="*/ 125779 w 1569916"/>
                    <a:gd name="connsiteY3" fmla="*/ 631113 h 635251"/>
                    <a:gd name="connsiteX4" fmla="*/ 188583 w 1569916"/>
                    <a:gd name="connsiteY4" fmla="*/ 628354 h 635251"/>
                    <a:gd name="connsiteX5" fmla="*/ 251386 w 1569916"/>
                    <a:gd name="connsiteY5" fmla="*/ 625940 h 635251"/>
                    <a:gd name="connsiteX6" fmla="*/ 314190 w 1569916"/>
                    <a:gd name="connsiteY6" fmla="*/ 623526 h 635251"/>
                    <a:gd name="connsiteX7" fmla="*/ 376993 w 1569916"/>
                    <a:gd name="connsiteY7" fmla="*/ 517823 h 635251"/>
                    <a:gd name="connsiteX8" fmla="*/ 439797 w 1569916"/>
                    <a:gd name="connsiteY8" fmla="*/ 347112 h 635251"/>
                    <a:gd name="connsiteX9" fmla="*/ 502600 w 1569916"/>
                    <a:gd name="connsiteY9" fmla="*/ 363839 h 635251"/>
                    <a:gd name="connsiteX10" fmla="*/ 565232 w 1569916"/>
                    <a:gd name="connsiteY10" fmla="*/ 307452 h 635251"/>
                    <a:gd name="connsiteX11" fmla="*/ 628036 w 1569916"/>
                    <a:gd name="connsiteY11" fmla="*/ 249169 h 635251"/>
                    <a:gd name="connsiteX12" fmla="*/ 690839 w 1569916"/>
                    <a:gd name="connsiteY12" fmla="*/ 197094 h 635251"/>
                    <a:gd name="connsiteX13" fmla="*/ 753643 w 1569916"/>
                    <a:gd name="connsiteY13" fmla="*/ 163814 h 635251"/>
                    <a:gd name="connsiteX14" fmla="*/ 816446 w 1569916"/>
                    <a:gd name="connsiteY14" fmla="*/ 137948 h 635251"/>
                    <a:gd name="connsiteX15" fmla="*/ 879250 w 1569916"/>
                    <a:gd name="connsiteY15" fmla="*/ 112773 h 635251"/>
                    <a:gd name="connsiteX16" fmla="*/ 942053 w 1569916"/>
                    <a:gd name="connsiteY16" fmla="*/ 86562 h 635251"/>
                    <a:gd name="connsiteX17" fmla="*/ 1004857 w 1569916"/>
                    <a:gd name="connsiteY17" fmla="*/ 65008 h 635251"/>
                    <a:gd name="connsiteX18" fmla="*/ 1067660 w 1569916"/>
                    <a:gd name="connsiteY18" fmla="*/ 48454 h 635251"/>
                    <a:gd name="connsiteX19" fmla="*/ 1130464 w 1569916"/>
                    <a:gd name="connsiteY19" fmla="*/ 34832 h 635251"/>
                    <a:gd name="connsiteX20" fmla="*/ 1193267 w 1569916"/>
                    <a:gd name="connsiteY20" fmla="*/ 24831 h 635251"/>
                    <a:gd name="connsiteX21" fmla="*/ 1255899 w 1569916"/>
                    <a:gd name="connsiteY21" fmla="*/ 16899 h 635251"/>
                    <a:gd name="connsiteX22" fmla="*/ 1318703 w 1569916"/>
                    <a:gd name="connsiteY22" fmla="*/ 11208 h 635251"/>
                    <a:gd name="connsiteX23" fmla="*/ 1381506 w 1569916"/>
                    <a:gd name="connsiteY23" fmla="*/ 6897 h 635251"/>
                    <a:gd name="connsiteX24" fmla="*/ 1444310 w 1569916"/>
                    <a:gd name="connsiteY24" fmla="*/ 3794 h 635251"/>
                    <a:gd name="connsiteX25" fmla="*/ 1507113 w 1569916"/>
                    <a:gd name="connsiteY25" fmla="*/ 1379 h 635251"/>
                    <a:gd name="connsiteX26" fmla="*/ 1569917 w 1569916"/>
                    <a:gd name="connsiteY26" fmla="*/ 0 h 63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9916" h="635251">
                      <a:moveTo>
                        <a:pt x="0" y="635252"/>
                      </a:moveTo>
                      <a:lnTo>
                        <a:pt x="172" y="635252"/>
                      </a:lnTo>
                      <a:lnTo>
                        <a:pt x="62976" y="633183"/>
                      </a:lnTo>
                      <a:lnTo>
                        <a:pt x="125779" y="631113"/>
                      </a:lnTo>
                      <a:lnTo>
                        <a:pt x="188583" y="628354"/>
                      </a:lnTo>
                      <a:lnTo>
                        <a:pt x="251386" y="625940"/>
                      </a:lnTo>
                      <a:lnTo>
                        <a:pt x="314190" y="623526"/>
                      </a:lnTo>
                      <a:lnTo>
                        <a:pt x="376993" y="517823"/>
                      </a:lnTo>
                      <a:lnTo>
                        <a:pt x="439797" y="347112"/>
                      </a:lnTo>
                      <a:lnTo>
                        <a:pt x="502600" y="363839"/>
                      </a:lnTo>
                      <a:lnTo>
                        <a:pt x="565232" y="307452"/>
                      </a:lnTo>
                      <a:lnTo>
                        <a:pt x="628036" y="249169"/>
                      </a:lnTo>
                      <a:lnTo>
                        <a:pt x="690839" y="197094"/>
                      </a:lnTo>
                      <a:lnTo>
                        <a:pt x="753643" y="163814"/>
                      </a:lnTo>
                      <a:lnTo>
                        <a:pt x="816446" y="137948"/>
                      </a:lnTo>
                      <a:lnTo>
                        <a:pt x="879250" y="112773"/>
                      </a:lnTo>
                      <a:lnTo>
                        <a:pt x="942053" y="86562"/>
                      </a:lnTo>
                      <a:lnTo>
                        <a:pt x="1004857" y="65008"/>
                      </a:lnTo>
                      <a:lnTo>
                        <a:pt x="1067660" y="48454"/>
                      </a:lnTo>
                      <a:lnTo>
                        <a:pt x="1130464" y="34832"/>
                      </a:lnTo>
                      <a:lnTo>
                        <a:pt x="1193267" y="24831"/>
                      </a:lnTo>
                      <a:lnTo>
                        <a:pt x="1255899" y="16899"/>
                      </a:lnTo>
                      <a:lnTo>
                        <a:pt x="1318703" y="11208"/>
                      </a:lnTo>
                      <a:lnTo>
                        <a:pt x="1381506" y="6897"/>
                      </a:lnTo>
                      <a:lnTo>
                        <a:pt x="1444310" y="3794"/>
                      </a:lnTo>
                      <a:lnTo>
                        <a:pt x="1507113" y="1379"/>
                      </a:lnTo>
                      <a:lnTo>
                        <a:pt x="1569917" y="0"/>
                      </a:lnTo>
                    </a:path>
                  </a:pathLst>
                </a:custGeom>
                <a:noFill/>
                <a:ln w="28575" cap="flat">
                  <a:solidFill>
                    <a:srgbClr val="00B0F0"/>
                  </a:solidFill>
                  <a:custDash>
                    <a:ds d="0" sp="0"/>
                    <a:ds d="150000" sp="150000"/>
                  </a:custDash>
                  <a:bevel/>
                </a:ln>
              </p:spPr>
              <p:txBody>
                <a:bodyPr rtlCol="0" anchor="t"/>
                <a:lstStyle/>
                <a:p>
                  <a:endParaRPr lang="en-US" sz="2800" dirty="0">
                    <a:solidFill>
                      <a:schemeClr val="tx2"/>
                    </a:solidFill>
                  </a:endParaRPr>
                </a:p>
              </p:txBody>
            </p:sp>
            <p:grpSp>
              <p:nvGrpSpPr>
                <p:cNvPr id="1163" name="Group 1162">
                  <a:extLst>
                    <a:ext uri="{FF2B5EF4-FFF2-40B4-BE49-F238E27FC236}">
                      <a16:creationId xmlns:a16="http://schemas.microsoft.com/office/drawing/2014/main" id="{A1C85789-3095-2AA4-9F37-9C3796968ABD}"/>
                    </a:ext>
                  </a:extLst>
                </p:cNvPr>
                <p:cNvGrpSpPr/>
                <p:nvPr/>
              </p:nvGrpSpPr>
              <p:grpSpPr>
                <a:xfrm>
                  <a:off x="4875493" y="1317884"/>
                  <a:ext cx="2433011" cy="1304929"/>
                  <a:chOff x="5539300" y="934157"/>
                  <a:chExt cx="2433011" cy="1304929"/>
                </a:xfrm>
              </p:grpSpPr>
              <p:sp>
                <p:nvSpPr>
                  <p:cNvPr id="123" name="TextBox 122">
                    <a:extLst>
                      <a:ext uri="{FF2B5EF4-FFF2-40B4-BE49-F238E27FC236}">
                        <a16:creationId xmlns:a16="http://schemas.microsoft.com/office/drawing/2014/main" id="{589E68A7-0027-BA5C-FA97-65CED2D79AB3}"/>
                      </a:ext>
                    </a:extLst>
                  </p:cNvPr>
                  <p:cNvSpPr txBox="1"/>
                  <p:nvPr/>
                </p:nvSpPr>
                <p:spPr>
                  <a:xfrm>
                    <a:off x="6024141" y="1990624"/>
                    <a:ext cx="130668" cy="240898"/>
                  </a:xfrm>
                  <a:prstGeom prst="rect">
                    <a:avLst/>
                  </a:prstGeom>
                  <a:noFill/>
                </p:spPr>
                <p:txBody>
                  <a:bodyPr wrap="none" rtlCol="0" anchor="t">
                    <a:spAutoFit/>
                  </a:bodyPr>
                  <a:lstStyle/>
                  <a:p>
                    <a:pPr algn="ctr"/>
                    <a:r>
                      <a:rPr lang="en-US" sz="1100" spc="0" baseline="0" dirty="0">
                        <a:ln/>
                        <a:solidFill>
                          <a:schemeClr val="tx2"/>
                        </a:solidFill>
                        <a:latin typeface="Arial"/>
                        <a:cs typeface="Arial"/>
                        <a:sym typeface="Arial"/>
                        <a:rtl val="0"/>
                      </a:rPr>
                      <a:t>0</a:t>
                    </a:r>
                  </a:p>
                </p:txBody>
              </p:sp>
              <p:sp>
                <p:nvSpPr>
                  <p:cNvPr id="124" name="TextBox 123">
                    <a:extLst>
                      <a:ext uri="{FF2B5EF4-FFF2-40B4-BE49-F238E27FC236}">
                        <a16:creationId xmlns:a16="http://schemas.microsoft.com/office/drawing/2014/main" id="{9213F366-0B9C-40FC-663B-D9880EA894BA}"/>
                      </a:ext>
                    </a:extLst>
                  </p:cNvPr>
                  <p:cNvSpPr txBox="1"/>
                  <p:nvPr/>
                </p:nvSpPr>
                <p:spPr>
                  <a:xfrm>
                    <a:off x="7399886" y="1975906"/>
                    <a:ext cx="169661" cy="263180"/>
                  </a:xfrm>
                  <a:prstGeom prst="rect">
                    <a:avLst/>
                  </a:prstGeom>
                  <a:noFill/>
                </p:spPr>
                <p:txBody>
                  <a:bodyPr wrap="none" rtlCol="0" anchor="t">
                    <a:spAutoFit/>
                  </a:bodyPr>
                  <a:lstStyle/>
                  <a:p>
                    <a:pPr algn="ctr"/>
                    <a:r>
                      <a:rPr lang="en-US" sz="1100" spc="0" baseline="0" dirty="0">
                        <a:ln/>
                        <a:solidFill>
                          <a:schemeClr val="tx2"/>
                        </a:solidFill>
                        <a:latin typeface="Arial"/>
                        <a:cs typeface="Arial"/>
                        <a:sym typeface="Arial"/>
                        <a:rtl val="0"/>
                      </a:rPr>
                      <a:t>15</a:t>
                    </a:r>
                  </a:p>
                </p:txBody>
              </p:sp>
              <p:sp>
                <p:nvSpPr>
                  <p:cNvPr id="125" name="TextBox 124">
                    <a:extLst>
                      <a:ext uri="{FF2B5EF4-FFF2-40B4-BE49-F238E27FC236}">
                        <a16:creationId xmlns:a16="http://schemas.microsoft.com/office/drawing/2014/main" id="{0615D452-37CB-FCA6-705B-C94FF2CA2BD4}"/>
                      </a:ext>
                    </a:extLst>
                  </p:cNvPr>
                  <p:cNvSpPr txBox="1"/>
                  <p:nvPr/>
                </p:nvSpPr>
                <p:spPr>
                  <a:xfrm>
                    <a:off x="6474769" y="1990624"/>
                    <a:ext cx="130668" cy="240898"/>
                  </a:xfrm>
                  <a:prstGeom prst="rect">
                    <a:avLst/>
                  </a:prstGeom>
                  <a:noFill/>
                </p:spPr>
                <p:txBody>
                  <a:bodyPr wrap="none" rtlCol="0" anchor="t">
                    <a:spAutoFit/>
                  </a:bodyPr>
                  <a:lstStyle/>
                  <a:p>
                    <a:pPr algn="ctr"/>
                    <a:r>
                      <a:rPr lang="en-US" sz="1100" spc="0" baseline="0">
                        <a:ln/>
                        <a:solidFill>
                          <a:schemeClr val="tx2"/>
                        </a:solidFill>
                        <a:latin typeface="Arial"/>
                        <a:cs typeface="Arial"/>
                        <a:sym typeface="Arial"/>
                        <a:rtl val="0"/>
                      </a:rPr>
                      <a:t>5</a:t>
                    </a:r>
                  </a:p>
                </p:txBody>
              </p:sp>
              <p:sp>
                <p:nvSpPr>
                  <p:cNvPr id="126" name="TextBox 125">
                    <a:extLst>
                      <a:ext uri="{FF2B5EF4-FFF2-40B4-BE49-F238E27FC236}">
                        <a16:creationId xmlns:a16="http://schemas.microsoft.com/office/drawing/2014/main" id="{F334F005-90D1-E556-80EC-720FF8672874}"/>
                      </a:ext>
                    </a:extLst>
                  </p:cNvPr>
                  <p:cNvSpPr txBox="1"/>
                  <p:nvPr/>
                </p:nvSpPr>
                <p:spPr>
                  <a:xfrm>
                    <a:off x="6917832" y="1990624"/>
                    <a:ext cx="169661" cy="240898"/>
                  </a:xfrm>
                  <a:prstGeom prst="rect">
                    <a:avLst/>
                  </a:prstGeom>
                  <a:noFill/>
                </p:spPr>
                <p:txBody>
                  <a:bodyPr wrap="none" rtlCol="0" anchor="t">
                    <a:spAutoFit/>
                  </a:bodyPr>
                  <a:lstStyle/>
                  <a:p>
                    <a:pPr algn="ctr"/>
                    <a:r>
                      <a:rPr lang="en-US" sz="1100" spc="0" baseline="0" dirty="0">
                        <a:ln/>
                        <a:solidFill>
                          <a:schemeClr val="tx2"/>
                        </a:solidFill>
                        <a:latin typeface="Arial"/>
                        <a:cs typeface="Arial"/>
                        <a:sym typeface="Arial"/>
                        <a:rtl val="0"/>
                      </a:rPr>
                      <a:t>10</a:t>
                    </a:r>
                  </a:p>
                </p:txBody>
              </p:sp>
              <p:sp>
                <p:nvSpPr>
                  <p:cNvPr id="140" name="Freeform 139">
                    <a:extLst>
                      <a:ext uri="{FF2B5EF4-FFF2-40B4-BE49-F238E27FC236}">
                        <a16:creationId xmlns:a16="http://schemas.microsoft.com/office/drawing/2014/main" id="{C134DB2D-30CB-4AB7-AFE8-3056080AF640}"/>
                      </a:ext>
                    </a:extLst>
                  </p:cNvPr>
                  <p:cNvSpPr/>
                  <p:nvPr/>
                </p:nvSpPr>
                <p:spPr>
                  <a:xfrm>
                    <a:off x="5610861" y="1730699"/>
                    <a:ext cx="2361450" cy="250814"/>
                  </a:xfrm>
                  <a:custGeom>
                    <a:avLst/>
                    <a:gdLst>
                      <a:gd name="connsiteX0" fmla="*/ 0 w 1569916"/>
                      <a:gd name="connsiteY0" fmla="*/ 166745 h 166744"/>
                      <a:gd name="connsiteX1" fmla="*/ 172 w 1569916"/>
                      <a:gd name="connsiteY1" fmla="*/ 166745 h 166744"/>
                      <a:gd name="connsiteX2" fmla="*/ 62976 w 1569916"/>
                      <a:gd name="connsiteY2" fmla="*/ 166228 h 166744"/>
                      <a:gd name="connsiteX3" fmla="*/ 125779 w 1569916"/>
                      <a:gd name="connsiteY3" fmla="*/ 166055 h 166744"/>
                      <a:gd name="connsiteX4" fmla="*/ 188583 w 1569916"/>
                      <a:gd name="connsiteY4" fmla="*/ 165710 h 166744"/>
                      <a:gd name="connsiteX5" fmla="*/ 251386 w 1569916"/>
                      <a:gd name="connsiteY5" fmla="*/ 165365 h 166744"/>
                      <a:gd name="connsiteX6" fmla="*/ 314190 w 1569916"/>
                      <a:gd name="connsiteY6" fmla="*/ 165021 h 166744"/>
                      <a:gd name="connsiteX7" fmla="*/ 376993 w 1569916"/>
                      <a:gd name="connsiteY7" fmla="*/ 0 h 166744"/>
                      <a:gd name="connsiteX8" fmla="*/ 439797 w 1569916"/>
                      <a:gd name="connsiteY8" fmla="*/ 91736 h 166744"/>
                      <a:gd name="connsiteX9" fmla="*/ 502600 w 1569916"/>
                      <a:gd name="connsiteY9" fmla="*/ 120877 h 166744"/>
                      <a:gd name="connsiteX10" fmla="*/ 565232 w 1569916"/>
                      <a:gd name="connsiteY10" fmla="*/ 136224 h 166744"/>
                      <a:gd name="connsiteX11" fmla="*/ 628036 w 1569916"/>
                      <a:gd name="connsiteY11" fmla="*/ 139673 h 166744"/>
                      <a:gd name="connsiteX12" fmla="*/ 690839 w 1569916"/>
                      <a:gd name="connsiteY12" fmla="*/ 142776 h 166744"/>
                      <a:gd name="connsiteX13" fmla="*/ 753643 w 1569916"/>
                      <a:gd name="connsiteY13" fmla="*/ 143466 h 166744"/>
                      <a:gd name="connsiteX14" fmla="*/ 816446 w 1569916"/>
                      <a:gd name="connsiteY14" fmla="*/ 144328 h 166744"/>
                      <a:gd name="connsiteX15" fmla="*/ 879250 w 1569916"/>
                      <a:gd name="connsiteY15" fmla="*/ 144328 h 166744"/>
                      <a:gd name="connsiteX16" fmla="*/ 942053 w 1569916"/>
                      <a:gd name="connsiteY16" fmla="*/ 144501 h 166744"/>
                      <a:gd name="connsiteX17" fmla="*/ 1004857 w 1569916"/>
                      <a:gd name="connsiteY17" fmla="*/ 144501 h 166744"/>
                      <a:gd name="connsiteX18" fmla="*/ 1067660 w 1569916"/>
                      <a:gd name="connsiteY18" fmla="*/ 144673 h 166744"/>
                      <a:gd name="connsiteX19" fmla="*/ 1130464 w 1569916"/>
                      <a:gd name="connsiteY19" fmla="*/ 144673 h 166744"/>
                      <a:gd name="connsiteX20" fmla="*/ 1193267 w 1569916"/>
                      <a:gd name="connsiteY20" fmla="*/ 144673 h 166744"/>
                      <a:gd name="connsiteX21" fmla="*/ 1255899 w 1569916"/>
                      <a:gd name="connsiteY21" fmla="*/ 144673 h 166744"/>
                      <a:gd name="connsiteX22" fmla="*/ 1318703 w 1569916"/>
                      <a:gd name="connsiteY22" fmla="*/ 144673 h 166744"/>
                      <a:gd name="connsiteX23" fmla="*/ 1381506 w 1569916"/>
                      <a:gd name="connsiteY23" fmla="*/ 144673 h 166744"/>
                      <a:gd name="connsiteX24" fmla="*/ 1444310 w 1569916"/>
                      <a:gd name="connsiteY24" fmla="*/ 144673 h 166744"/>
                      <a:gd name="connsiteX25" fmla="*/ 1507113 w 1569916"/>
                      <a:gd name="connsiteY25" fmla="*/ 144673 h 166744"/>
                      <a:gd name="connsiteX26" fmla="*/ 1569917 w 1569916"/>
                      <a:gd name="connsiteY26" fmla="*/ 144673 h 1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9916" h="166744">
                        <a:moveTo>
                          <a:pt x="0" y="166745"/>
                        </a:moveTo>
                        <a:lnTo>
                          <a:pt x="172" y="166745"/>
                        </a:lnTo>
                        <a:lnTo>
                          <a:pt x="62976" y="166228"/>
                        </a:lnTo>
                        <a:lnTo>
                          <a:pt x="125779" y="166055"/>
                        </a:lnTo>
                        <a:lnTo>
                          <a:pt x="188583" y="165710"/>
                        </a:lnTo>
                        <a:lnTo>
                          <a:pt x="251386" y="165365"/>
                        </a:lnTo>
                        <a:lnTo>
                          <a:pt x="314190" y="165021"/>
                        </a:lnTo>
                        <a:lnTo>
                          <a:pt x="376993" y="0"/>
                        </a:lnTo>
                        <a:lnTo>
                          <a:pt x="439797" y="91736"/>
                        </a:lnTo>
                        <a:lnTo>
                          <a:pt x="502600" y="120877"/>
                        </a:lnTo>
                        <a:lnTo>
                          <a:pt x="565232" y="136224"/>
                        </a:lnTo>
                        <a:lnTo>
                          <a:pt x="628036" y="139673"/>
                        </a:lnTo>
                        <a:lnTo>
                          <a:pt x="690839" y="142776"/>
                        </a:lnTo>
                        <a:lnTo>
                          <a:pt x="753643" y="143466"/>
                        </a:lnTo>
                        <a:lnTo>
                          <a:pt x="816446" y="144328"/>
                        </a:lnTo>
                        <a:lnTo>
                          <a:pt x="879250" y="144328"/>
                        </a:lnTo>
                        <a:lnTo>
                          <a:pt x="942053" y="144501"/>
                        </a:lnTo>
                        <a:lnTo>
                          <a:pt x="1004857" y="144501"/>
                        </a:lnTo>
                        <a:lnTo>
                          <a:pt x="1067660" y="144673"/>
                        </a:lnTo>
                        <a:lnTo>
                          <a:pt x="1130464" y="144673"/>
                        </a:lnTo>
                        <a:lnTo>
                          <a:pt x="1193267" y="144673"/>
                        </a:lnTo>
                        <a:lnTo>
                          <a:pt x="1255899" y="144673"/>
                        </a:lnTo>
                        <a:lnTo>
                          <a:pt x="1318703" y="144673"/>
                        </a:lnTo>
                        <a:lnTo>
                          <a:pt x="1381506" y="144673"/>
                        </a:lnTo>
                        <a:lnTo>
                          <a:pt x="1444310" y="144673"/>
                        </a:lnTo>
                        <a:lnTo>
                          <a:pt x="1507113" y="144673"/>
                        </a:lnTo>
                        <a:lnTo>
                          <a:pt x="1569917" y="144673"/>
                        </a:lnTo>
                      </a:path>
                    </a:pathLst>
                  </a:custGeom>
                  <a:noFill/>
                  <a:ln w="28575" cap="flat">
                    <a:solidFill>
                      <a:srgbClr val="EB2427"/>
                    </a:solidFill>
                    <a:prstDash val="solid"/>
                    <a:round/>
                  </a:ln>
                </p:spPr>
                <p:txBody>
                  <a:bodyPr rtlCol="0" anchor="t"/>
                  <a:lstStyle/>
                  <a:p>
                    <a:endParaRPr lang="en-US" sz="2800">
                      <a:solidFill>
                        <a:schemeClr val="tx2"/>
                      </a:solidFill>
                    </a:endParaRPr>
                  </a:p>
                </p:txBody>
              </p:sp>
              <p:grpSp>
                <p:nvGrpSpPr>
                  <p:cNvPr id="152" name="Graphic 2">
                    <a:extLst>
                      <a:ext uri="{FF2B5EF4-FFF2-40B4-BE49-F238E27FC236}">
                        <a16:creationId xmlns:a16="http://schemas.microsoft.com/office/drawing/2014/main" id="{55B46EB4-D265-E44E-68F8-8F1F941D9673}"/>
                      </a:ext>
                    </a:extLst>
                  </p:cNvPr>
                  <p:cNvGrpSpPr/>
                  <p:nvPr/>
                </p:nvGrpSpPr>
                <p:grpSpPr>
                  <a:xfrm>
                    <a:off x="6087603" y="934157"/>
                    <a:ext cx="26657" cy="1047356"/>
                    <a:chOff x="8335728" y="1836315"/>
                    <a:chExt cx="17722" cy="696293"/>
                  </a:xfrm>
                </p:grpSpPr>
                <p:sp>
                  <p:nvSpPr>
                    <p:cNvPr id="153" name="Freeform 152">
                      <a:extLst>
                        <a:ext uri="{FF2B5EF4-FFF2-40B4-BE49-F238E27FC236}">
                          <a16:creationId xmlns:a16="http://schemas.microsoft.com/office/drawing/2014/main" id="{979A847E-902B-056F-5F7B-75AA748DE716}"/>
                        </a:ext>
                      </a:extLst>
                    </p:cNvPr>
                    <p:cNvSpPr/>
                    <p:nvPr/>
                  </p:nvSpPr>
                  <p:spPr>
                    <a:xfrm>
                      <a:off x="8335728" y="1836315"/>
                      <a:ext cx="17206" cy="696293"/>
                    </a:xfrm>
                    <a:custGeom>
                      <a:avLst/>
                      <a:gdLst>
                        <a:gd name="connsiteX0" fmla="*/ 0 w 17206"/>
                        <a:gd name="connsiteY0" fmla="*/ 696294 h 696293"/>
                        <a:gd name="connsiteX1" fmla="*/ 0 w 17206"/>
                        <a:gd name="connsiteY1" fmla="*/ 0 h 696293"/>
                      </a:gdLst>
                      <a:ahLst/>
                      <a:cxnLst>
                        <a:cxn ang="0">
                          <a:pos x="connsiteX0" y="connsiteY0"/>
                        </a:cxn>
                        <a:cxn ang="0">
                          <a:pos x="connsiteX1" y="connsiteY1"/>
                        </a:cxn>
                      </a:cxnLst>
                      <a:rect l="l" t="t" r="r" b="b"/>
                      <a:pathLst>
                        <a:path w="17206" h="696293">
                          <a:moveTo>
                            <a:pt x="0" y="696294"/>
                          </a:moveTo>
                          <a:lnTo>
                            <a:pt x="0" y="0"/>
                          </a:lnTo>
                        </a:path>
                      </a:pathLst>
                    </a:custGeom>
                    <a:ln w="12905" cap="sq">
                      <a:solidFill>
                        <a:schemeClr val="tx2"/>
                      </a:solidFill>
                      <a:prstDash val="solid"/>
                      <a:round/>
                    </a:ln>
                  </p:spPr>
                  <p:txBody>
                    <a:bodyPr rtlCol="0" anchor="t"/>
                    <a:lstStyle/>
                    <a:p>
                      <a:endParaRPr lang="en-US" sz="2800">
                        <a:solidFill>
                          <a:schemeClr val="tx2"/>
                        </a:solidFill>
                      </a:endParaRPr>
                    </a:p>
                  </p:txBody>
                </p:sp>
                <p:sp>
                  <p:nvSpPr>
                    <p:cNvPr id="154" name="Freeform 153">
                      <a:extLst>
                        <a:ext uri="{FF2B5EF4-FFF2-40B4-BE49-F238E27FC236}">
                          <a16:creationId xmlns:a16="http://schemas.microsoft.com/office/drawing/2014/main" id="{20C41D81-7080-CDE2-66FA-A1F406237CA4}"/>
                        </a:ext>
                      </a:extLst>
                    </p:cNvPr>
                    <p:cNvSpPr/>
                    <p:nvPr/>
                  </p:nvSpPr>
                  <p:spPr>
                    <a:xfrm>
                      <a:off x="8335728" y="2393281"/>
                      <a:ext cx="17722" cy="17243"/>
                    </a:xfrm>
                    <a:custGeom>
                      <a:avLst/>
                      <a:gdLst>
                        <a:gd name="connsiteX0" fmla="*/ 0 w 17722"/>
                        <a:gd name="connsiteY0" fmla="*/ 0 h 17243"/>
                        <a:gd name="connsiteX1" fmla="*/ 17723 w 17722"/>
                        <a:gd name="connsiteY1" fmla="*/ 0 h 17243"/>
                      </a:gdLst>
                      <a:ahLst/>
                      <a:cxnLst>
                        <a:cxn ang="0">
                          <a:pos x="connsiteX0" y="connsiteY0"/>
                        </a:cxn>
                        <a:cxn ang="0">
                          <a:pos x="connsiteX1" y="connsiteY1"/>
                        </a:cxn>
                      </a:cxnLst>
                      <a:rect l="l" t="t" r="r" b="b"/>
                      <a:pathLst>
                        <a:path w="17722" h="17243">
                          <a:moveTo>
                            <a:pt x="0" y="0"/>
                          </a:moveTo>
                          <a:lnTo>
                            <a:pt x="17723" y="0"/>
                          </a:lnTo>
                        </a:path>
                      </a:pathLst>
                    </a:custGeom>
                    <a:ln w="12905" cap="sq">
                      <a:solidFill>
                        <a:schemeClr val="tx2"/>
                      </a:solidFill>
                      <a:prstDash val="solid"/>
                      <a:round/>
                    </a:ln>
                  </p:spPr>
                  <p:txBody>
                    <a:bodyPr rtlCol="0" anchor="t"/>
                    <a:lstStyle/>
                    <a:p>
                      <a:endParaRPr lang="en-US" sz="2800">
                        <a:solidFill>
                          <a:schemeClr val="tx2"/>
                        </a:solidFill>
                      </a:endParaRPr>
                    </a:p>
                  </p:txBody>
                </p:sp>
                <p:sp>
                  <p:nvSpPr>
                    <p:cNvPr id="155" name="Freeform 154">
                      <a:extLst>
                        <a:ext uri="{FF2B5EF4-FFF2-40B4-BE49-F238E27FC236}">
                          <a16:creationId xmlns:a16="http://schemas.microsoft.com/office/drawing/2014/main" id="{776FEB0D-00B1-3767-A49C-9ACC8A1BF9C2}"/>
                        </a:ext>
                      </a:extLst>
                    </p:cNvPr>
                    <p:cNvSpPr/>
                    <p:nvPr/>
                  </p:nvSpPr>
                  <p:spPr>
                    <a:xfrm>
                      <a:off x="8335728" y="2254126"/>
                      <a:ext cx="17722" cy="17243"/>
                    </a:xfrm>
                    <a:custGeom>
                      <a:avLst/>
                      <a:gdLst>
                        <a:gd name="connsiteX0" fmla="*/ 0 w 17722"/>
                        <a:gd name="connsiteY0" fmla="*/ 0 h 17243"/>
                        <a:gd name="connsiteX1" fmla="*/ 17723 w 17722"/>
                        <a:gd name="connsiteY1" fmla="*/ 0 h 17243"/>
                      </a:gdLst>
                      <a:ahLst/>
                      <a:cxnLst>
                        <a:cxn ang="0">
                          <a:pos x="connsiteX0" y="connsiteY0"/>
                        </a:cxn>
                        <a:cxn ang="0">
                          <a:pos x="connsiteX1" y="connsiteY1"/>
                        </a:cxn>
                      </a:cxnLst>
                      <a:rect l="l" t="t" r="r" b="b"/>
                      <a:pathLst>
                        <a:path w="17722" h="17243">
                          <a:moveTo>
                            <a:pt x="0" y="0"/>
                          </a:moveTo>
                          <a:lnTo>
                            <a:pt x="17723" y="0"/>
                          </a:lnTo>
                        </a:path>
                      </a:pathLst>
                    </a:custGeom>
                    <a:ln w="12905" cap="sq">
                      <a:solidFill>
                        <a:schemeClr val="tx2"/>
                      </a:solidFill>
                      <a:prstDash val="solid"/>
                      <a:round/>
                    </a:ln>
                  </p:spPr>
                  <p:txBody>
                    <a:bodyPr rtlCol="0" anchor="t"/>
                    <a:lstStyle/>
                    <a:p>
                      <a:endParaRPr lang="en-US" sz="2800">
                        <a:solidFill>
                          <a:schemeClr val="tx2"/>
                        </a:solidFill>
                      </a:endParaRPr>
                    </a:p>
                  </p:txBody>
                </p:sp>
                <p:sp>
                  <p:nvSpPr>
                    <p:cNvPr id="156" name="Freeform 155">
                      <a:extLst>
                        <a:ext uri="{FF2B5EF4-FFF2-40B4-BE49-F238E27FC236}">
                          <a16:creationId xmlns:a16="http://schemas.microsoft.com/office/drawing/2014/main" id="{31687EDD-E4BC-897C-82F9-7076D27C36BB}"/>
                        </a:ext>
                      </a:extLst>
                    </p:cNvPr>
                    <p:cNvSpPr/>
                    <p:nvPr/>
                  </p:nvSpPr>
                  <p:spPr>
                    <a:xfrm>
                      <a:off x="8335728" y="2114798"/>
                      <a:ext cx="17722" cy="17243"/>
                    </a:xfrm>
                    <a:custGeom>
                      <a:avLst/>
                      <a:gdLst>
                        <a:gd name="connsiteX0" fmla="*/ 0 w 17722"/>
                        <a:gd name="connsiteY0" fmla="*/ 0 h 17243"/>
                        <a:gd name="connsiteX1" fmla="*/ 17723 w 17722"/>
                        <a:gd name="connsiteY1" fmla="*/ 0 h 17243"/>
                      </a:gdLst>
                      <a:ahLst/>
                      <a:cxnLst>
                        <a:cxn ang="0">
                          <a:pos x="connsiteX0" y="connsiteY0"/>
                        </a:cxn>
                        <a:cxn ang="0">
                          <a:pos x="connsiteX1" y="connsiteY1"/>
                        </a:cxn>
                      </a:cxnLst>
                      <a:rect l="l" t="t" r="r" b="b"/>
                      <a:pathLst>
                        <a:path w="17722" h="17243">
                          <a:moveTo>
                            <a:pt x="0" y="0"/>
                          </a:moveTo>
                          <a:lnTo>
                            <a:pt x="17723" y="0"/>
                          </a:lnTo>
                        </a:path>
                      </a:pathLst>
                    </a:custGeom>
                    <a:ln w="12905" cap="sq">
                      <a:solidFill>
                        <a:schemeClr val="tx2"/>
                      </a:solidFill>
                      <a:prstDash val="solid"/>
                      <a:round/>
                    </a:ln>
                  </p:spPr>
                  <p:txBody>
                    <a:bodyPr rtlCol="0" anchor="t"/>
                    <a:lstStyle/>
                    <a:p>
                      <a:endParaRPr lang="en-US" sz="2800">
                        <a:solidFill>
                          <a:schemeClr val="tx2"/>
                        </a:solidFill>
                      </a:endParaRPr>
                    </a:p>
                  </p:txBody>
                </p:sp>
                <p:sp>
                  <p:nvSpPr>
                    <p:cNvPr id="157" name="Freeform 156">
                      <a:extLst>
                        <a:ext uri="{FF2B5EF4-FFF2-40B4-BE49-F238E27FC236}">
                          <a16:creationId xmlns:a16="http://schemas.microsoft.com/office/drawing/2014/main" id="{A262B668-AFB5-E3EE-AD23-556DB0492E0C}"/>
                        </a:ext>
                      </a:extLst>
                    </p:cNvPr>
                    <p:cNvSpPr/>
                    <p:nvPr/>
                  </p:nvSpPr>
                  <p:spPr>
                    <a:xfrm>
                      <a:off x="8335728" y="1975643"/>
                      <a:ext cx="17722" cy="17243"/>
                    </a:xfrm>
                    <a:custGeom>
                      <a:avLst/>
                      <a:gdLst>
                        <a:gd name="connsiteX0" fmla="*/ 0 w 17722"/>
                        <a:gd name="connsiteY0" fmla="*/ 0 h 17243"/>
                        <a:gd name="connsiteX1" fmla="*/ 17723 w 17722"/>
                        <a:gd name="connsiteY1" fmla="*/ 0 h 17243"/>
                      </a:gdLst>
                      <a:ahLst/>
                      <a:cxnLst>
                        <a:cxn ang="0">
                          <a:pos x="connsiteX0" y="connsiteY0"/>
                        </a:cxn>
                        <a:cxn ang="0">
                          <a:pos x="connsiteX1" y="connsiteY1"/>
                        </a:cxn>
                      </a:cxnLst>
                      <a:rect l="l" t="t" r="r" b="b"/>
                      <a:pathLst>
                        <a:path w="17722" h="17243">
                          <a:moveTo>
                            <a:pt x="0" y="0"/>
                          </a:moveTo>
                          <a:lnTo>
                            <a:pt x="17723" y="0"/>
                          </a:lnTo>
                        </a:path>
                      </a:pathLst>
                    </a:custGeom>
                    <a:ln w="12905" cap="sq">
                      <a:solidFill>
                        <a:schemeClr val="tx2"/>
                      </a:solidFill>
                      <a:prstDash val="solid"/>
                      <a:round/>
                    </a:ln>
                  </p:spPr>
                  <p:txBody>
                    <a:bodyPr rtlCol="0" anchor="t"/>
                    <a:lstStyle/>
                    <a:p>
                      <a:endParaRPr lang="en-US" sz="2800">
                        <a:solidFill>
                          <a:schemeClr val="tx2"/>
                        </a:solidFill>
                      </a:endParaRPr>
                    </a:p>
                  </p:txBody>
                </p:sp>
                <p:sp>
                  <p:nvSpPr>
                    <p:cNvPr id="158" name="Freeform 157">
                      <a:extLst>
                        <a:ext uri="{FF2B5EF4-FFF2-40B4-BE49-F238E27FC236}">
                          <a16:creationId xmlns:a16="http://schemas.microsoft.com/office/drawing/2014/main" id="{89E1C4C3-0E07-ADCC-CD32-5C4DCEC5DF3C}"/>
                        </a:ext>
                      </a:extLst>
                    </p:cNvPr>
                    <p:cNvSpPr/>
                    <p:nvPr/>
                  </p:nvSpPr>
                  <p:spPr>
                    <a:xfrm>
                      <a:off x="8335728" y="1836315"/>
                      <a:ext cx="17722" cy="17243"/>
                    </a:xfrm>
                    <a:custGeom>
                      <a:avLst/>
                      <a:gdLst>
                        <a:gd name="connsiteX0" fmla="*/ 0 w 17722"/>
                        <a:gd name="connsiteY0" fmla="*/ 0 h 17243"/>
                        <a:gd name="connsiteX1" fmla="*/ 17723 w 17722"/>
                        <a:gd name="connsiteY1" fmla="*/ 0 h 17243"/>
                      </a:gdLst>
                      <a:ahLst/>
                      <a:cxnLst>
                        <a:cxn ang="0">
                          <a:pos x="connsiteX0" y="connsiteY0"/>
                        </a:cxn>
                        <a:cxn ang="0">
                          <a:pos x="connsiteX1" y="connsiteY1"/>
                        </a:cxn>
                      </a:cxnLst>
                      <a:rect l="l" t="t" r="r" b="b"/>
                      <a:pathLst>
                        <a:path w="17722" h="17243">
                          <a:moveTo>
                            <a:pt x="0" y="0"/>
                          </a:moveTo>
                          <a:lnTo>
                            <a:pt x="17723" y="0"/>
                          </a:lnTo>
                        </a:path>
                      </a:pathLst>
                    </a:custGeom>
                    <a:ln w="12905" cap="sq">
                      <a:solidFill>
                        <a:schemeClr val="tx2"/>
                      </a:solidFill>
                      <a:prstDash val="solid"/>
                      <a:round/>
                    </a:ln>
                  </p:spPr>
                  <p:txBody>
                    <a:bodyPr rtlCol="0" anchor="t"/>
                    <a:lstStyle/>
                    <a:p>
                      <a:endParaRPr lang="en-US" sz="2800">
                        <a:solidFill>
                          <a:schemeClr val="tx2"/>
                        </a:solidFill>
                      </a:endParaRPr>
                    </a:p>
                  </p:txBody>
                </p:sp>
              </p:grpSp>
              <p:sp>
                <p:nvSpPr>
                  <p:cNvPr id="127" name="TextBox 126">
                    <a:extLst>
                      <a:ext uri="{FF2B5EF4-FFF2-40B4-BE49-F238E27FC236}">
                        <a16:creationId xmlns:a16="http://schemas.microsoft.com/office/drawing/2014/main" id="{09FDD777-71FB-770D-D169-F34605D6EEE8}"/>
                      </a:ext>
                    </a:extLst>
                  </p:cNvPr>
                  <p:cNvSpPr txBox="1"/>
                  <p:nvPr/>
                </p:nvSpPr>
                <p:spPr>
                  <a:xfrm>
                    <a:off x="5539300" y="1990624"/>
                    <a:ext cx="153745" cy="240898"/>
                  </a:xfrm>
                  <a:prstGeom prst="rect">
                    <a:avLst/>
                  </a:prstGeom>
                  <a:noFill/>
                </p:spPr>
                <p:txBody>
                  <a:bodyPr wrap="none" rtlCol="0" anchor="t">
                    <a:spAutoFit/>
                  </a:bodyPr>
                  <a:lstStyle/>
                  <a:p>
                    <a:pPr algn="ctr"/>
                    <a:r>
                      <a:rPr lang="en-US" sz="1100" spc="0" baseline="0" dirty="0">
                        <a:ln/>
                        <a:solidFill>
                          <a:schemeClr val="tx2"/>
                        </a:solidFill>
                        <a:latin typeface="Arial"/>
                        <a:cs typeface="Arial"/>
                        <a:sym typeface="Arial"/>
                        <a:rtl val="0"/>
                      </a:rPr>
                      <a:t>-5</a:t>
                    </a:r>
                  </a:p>
                </p:txBody>
              </p:sp>
            </p:grpSp>
            <p:grpSp>
              <p:nvGrpSpPr>
                <p:cNvPr id="143" name="Graphic 2">
                  <a:extLst>
                    <a:ext uri="{FF2B5EF4-FFF2-40B4-BE49-F238E27FC236}">
                      <a16:creationId xmlns:a16="http://schemas.microsoft.com/office/drawing/2014/main" id="{F7B779B3-21A8-5340-8E02-0E708B5DD70B}"/>
                    </a:ext>
                  </a:extLst>
                </p:cNvPr>
                <p:cNvGrpSpPr/>
                <p:nvPr/>
              </p:nvGrpSpPr>
              <p:grpSpPr>
                <a:xfrm>
                  <a:off x="4945628" y="1317884"/>
                  <a:ext cx="2390179" cy="1084186"/>
                  <a:chOff x="8016892" y="1836315"/>
                  <a:chExt cx="1589016" cy="720778"/>
                </a:xfrm>
                <a:noFill/>
              </p:grpSpPr>
              <p:grpSp>
                <p:nvGrpSpPr>
                  <p:cNvPr id="144" name="Graphic 2">
                    <a:extLst>
                      <a:ext uri="{FF2B5EF4-FFF2-40B4-BE49-F238E27FC236}">
                        <a16:creationId xmlns:a16="http://schemas.microsoft.com/office/drawing/2014/main" id="{63113738-1D73-8CE2-BD47-B439F949E9F6}"/>
                      </a:ext>
                    </a:extLst>
                  </p:cNvPr>
                  <p:cNvGrpSpPr/>
                  <p:nvPr/>
                </p:nvGrpSpPr>
                <p:grpSpPr>
                  <a:xfrm>
                    <a:off x="8016892" y="2528815"/>
                    <a:ext cx="1589016" cy="28278"/>
                    <a:chOff x="8016892" y="2528815"/>
                    <a:chExt cx="1589016" cy="28278"/>
                  </a:xfrm>
                </p:grpSpPr>
                <p:sp>
                  <p:nvSpPr>
                    <p:cNvPr id="145" name="Freeform 144">
                      <a:extLst>
                        <a:ext uri="{FF2B5EF4-FFF2-40B4-BE49-F238E27FC236}">
                          <a16:creationId xmlns:a16="http://schemas.microsoft.com/office/drawing/2014/main" id="{031D52EA-D561-446F-13D6-817AA9267096}"/>
                        </a:ext>
                      </a:extLst>
                    </p:cNvPr>
                    <p:cNvSpPr/>
                    <p:nvPr/>
                  </p:nvSpPr>
                  <p:spPr>
                    <a:xfrm>
                      <a:off x="8016892" y="2528815"/>
                      <a:ext cx="17206" cy="11035"/>
                    </a:xfrm>
                    <a:custGeom>
                      <a:avLst/>
                      <a:gdLst>
                        <a:gd name="connsiteX0" fmla="*/ 0 w 17206"/>
                        <a:gd name="connsiteY0" fmla="*/ 11036 h 11035"/>
                        <a:gd name="connsiteX1" fmla="*/ 0 w 17206"/>
                        <a:gd name="connsiteY1" fmla="*/ 0 h 11035"/>
                      </a:gdLst>
                      <a:ahLst/>
                      <a:cxnLst>
                        <a:cxn ang="0">
                          <a:pos x="connsiteX0" y="connsiteY0"/>
                        </a:cxn>
                        <a:cxn ang="0">
                          <a:pos x="connsiteX1" y="connsiteY1"/>
                        </a:cxn>
                      </a:cxnLst>
                      <a:rect l="l" t="t" r="r" b="b"/>
                      <a:pathLst>
                        <a:path w="17206" h="11035">
                          <a:moveTo>
                            <a:pt x="0" y="11036"/>
                          </a:moveTo>
                          <a:lnTo>
                            <a:pt x="0" y="0"/>
                          </a:lnTo>
                        </a:path>
                      </a:pathLst>
                    </a:custGeom>
                    <a:ln w="28575" cap="sq">
                      <a:solidFill>
                        <a:srgbClr val="272626"/>
                      </a:solidFill>
                      <a:prstDash val="solid"/>
                      <a:round/>
                    </a:ln>
                  </p:spPr>
                  <p:txBody>
                    <a:bodyPr rtlCol="0" anchor="t"/>
                    <a:lstStyle/>
                    <a:p>
                      <a:endParaRPr lang="en-US" sz="2800">
                        <a:solidFill>
                          <a:schemeClr val="tx2"/>
                        </a:solidFill>
                      </a:endParaRPr>
                    </a:p>
                  </p:txBody>
                </p:sp>
                <p:sp>
                  <p:nvSpPr>
                    <p:cNvPr id="146" name="Freeform 145">
                      <a:extLst>
                        <a:ext uri="{FF2B5EF4-FFF2-40B4-BE49-F238E27FC236}">
                          <a16:creationId xmlns:a16="http://schemas.microsoft.com/office/drawing/2014/main" id="{4309B8BE-A9F1-A928-9574-BAF115109524}"/>
                        </a:ext>
                      </a:extLst>
                    </p:cNvPr>
                    <p:cNvSpPr/>
                    <p:nvPr/>
                  </p:nvSpPr>
                  <p:spPr>
                    <a:xfrm>
                      <a:off x="8640798" y="2528815"/>
                      <a:ext cx="17206" cy="11035"/>
                    </a:xfrm>
                    <a:custGeom>
                      <a:avLst/>
                      <a:gdLst>
                        <a:gd name="connsiteX0" fmla="*/ 0 w 17206"/>
                        <a:gd name="connsiteY0" fmla="*/ 11036 h 11035"/>
                        <a:gd name="connsiteX1" fmla="*/ 0 w 17206"/>
                        <a:gd name="connsiteY1" fmla="*/ 0 h 11035"/>
                      </a:gdLst>
                      <a:ahLst/>
                      <a:cxnLst>
                        <a:cxn ang="0">
                          <a:pos x="connsiteX0" y="connsiteY0"/>
                        </a:cxn>
                        <a:cxn ang="0">
                          <a:pos x="connsiteX1" y="connsiteY1"/>
                        </a:cxn>
                      </a:cxnLst>
                      <a:rect l="l" t="t" r="r" b="b"/>
                      <a:pathLst>
                        <a:path w="17206" h="11035">
                          <a:moveTo>
                            <a:pt x="0" y="11036"/>
                          </a:moveTo>
                          <a:lnTo>
                            <a:pt x="0" y="0"/>
                          </a:lnTo>
                        </a:path>
                      </a:pathLst>
                    </a:custGeom>
                    <a:ln w="28575" cap="sq">
                      <a:solidFill>
                        <a:srgbClr val="272626"/>
                      </a:solidFill>
                      <a:prstDash val="solid"/>
                      <a:round/>
                    </a:ln>
                  </p:spPr>
                  <p:txBody>
                    <a:bodyPr rtlCol="0" anchor="t"/>
                    <a:lstStyle/>
                    <a:p>
                      <a:endParaRPr lang="en-US" sz="2800">
                        <a:solidFill>
                          <a:schemeClr val="tx2"/>
                        </a:solidFill>
                      </a:endParaRPr>
                    </a:p>
                  </p:txBody>
                </p:sp>
                <p:sp>
                  <p:nvSpPr>
                    <p:cNvPr id="147" name="Freeform 146">
                      <a:extLst>
                        <a:ext uri="{FF2B5EF4-FFF2-40B4-BE49-F238E27FC236}">
                          <a16:creationId xmlns:a16="http://schemas.microsoft.com/office/drawing/2014/main" id="{45F0A616-6A60-F18F-C23F-44BD1B7653CF}"/>
                        </a:ext>
                      </a:extLst>
                    </p:cNvPr>
                    <p:cNvSpPr/>
                    <p:nvPr/>
                  </p:nvSpPr>
                  <p:spPr>
                    <a:xfrm>
                      <a:off x="8950858" y="2528815"/>
                      <a:ext cx="17206" cy="11035"/>
                    </a:xfrm>
                    <a:custGeom>
                      <a:avLst/>
                      <a:gdLst>
                        <a:gd name="connsiteX0" fmla="*/ 0 w 17206"/>
                        <a:gd name="connsiteY0" fmla="*/ 11036 h 11035"/>
                        <a:gd name="connsiteX1" fmla="*/ 0 w 17206"/>
                        <a:gd name="connsiteY1" fmla="*/ 0 h 11035"/>
                      </a:gdLst>
                      <a:ahLst/>
                      <a:cxnLst>
                        <a:cxn ang="0">
                          <a:pos x="connsiteX0" y="connsiteY0"/>
                        </a:cxn>
                        <a:cxn ang="0">
                          <a:pos x="connsiteX1" y="connsiteY1"/>
                        </a:cxn>
                      </a:cxnLst>
                      <a:rect l="l" t="t" r="r" b="b"/>
                      <a:pathLst>
                        <a:path w="17206" h="11035">
                          <a:moveTo>
                            <a:pt x="0" y="11036"/>
                          </a:moveTo>
                          <a:lnTo>
                            <a:pt x="0" y="0"/>
                          </a:lnTo>
                        </a:path>
                      </a:pathLst>
                    </a:custGeom>
                    <a:ln w="28575" cap="sq">
                      <a:solidFill>
                        <a:srgbClr val="272626"/>
                      </a:solidFill>
                      <a:prstDash val="solid"/>
                      <a:round/>
                    </a:ln>
                  </p:spPr>
                  <p:txBody>
                    <a:bodyPr rtlCol="0" anchor="t"/>
                    <a:lstStyle/>
                    <a:p>
                      <a:endParaRPr lang="en-US" sz="2800">
                        <a:solidFill>
                          <a:schemeClr val="tx2"/>
                        </a:solidFill>
                      </a:endParaRPr>
                    </a:p>
                  </p:txBody>
                </p:sp>
                <p:sp>
                  <p:nvSpPr>
                    <p:cNvPr id="148" name="Freeform 147">
                      <a:extLst>
                        <a:ext uri="{FF2B5EF4-FFF2-40B4-BE49-F238E27FC236}">
                          <a16:creationId xmlns:a16="http://schemas.microsoft.com/office/drawing/2014/main" id="{9267C66C-7B22-D3FA-6882-210A777502DB}"/>
                        </a:ext>
                      </a:extLst>
                    </p:cNvPr>
                    <p:cNvSpPr/>
                    <p:nvPr/>
                  </p:nvSpPr>
                  <p:spPr>
                    <a:xfrm>
                      <a:off x="9262811" y="2528815"/>
                      <a:ext cx="17206" cy="11035"/>
                    </a:xfrm>
                    <a:custGeom>
                      <a:avLst/>
                      <a:gdLst>
                        <a:gd name="connsiteX0" fmla="*/ 0 w 17206"/>
                        <a:gd name="connsiteY0" fmla="*/ 11036 h 11035"/>
                        <a:gd name="connsiteX1" fmla="*/ 0 w 17206"/>
                        <a:gd name="connsiteY1" fmla="*/ 0 h 11035"/>
                      </a:gdLst>
                      <a:ahLst/>
                      <a:cxnLst>
                        <a:cxn ang="0">
                          <a:pos x="connsiteX0" y="connsiteY0"/>
                        </a:cxn>
                        <a:cxn ang="0">
                          <a:pos x="connsiteX1" y="connsiteY1"/>
                        </a:cxn>
                      </a:cxnLst>
                      <a:rect l="l" t="t" r="r" b="b"/>
                      <a:pathLst>
                        <a:path w="17206" h="11035">
                          <a:moveTo>
                            <a:pt x="0" y="11036"/>
                          </a:moveTo>
                          <a:lnTo>
                            <a:pt x="0" y="0"/>
                          </a:lnTo>
                        </a:path>
                      </a:pathLst>
                    </a:custGeom>
                    <a:ln w="28575" cap="sq">
                      <a:solidFill>
                        <a:srgbClr val="272626"/>
                      </a:solidFill>
                      <a:prstDash val="solid"/>
                      <a:round/>
                    </a:ln>
                  </p:spPr>
                  <p:txBody>
                    <a:bodyPr rtlCol="0" anchor="t"/>
                    <a:lstStyle/>
                    <a:p>
                      <a:endParaRPr lang="en-US" sz="2800">
                        <a:solidFill>
                          <a:schemeClr val="tx2"/>
                        </a:solidFill>
                      </a:endParaRPr>
                    </a:p>
                  </p:txBody>
                </p:sp>
                <p:sp>
                  <p:nvSpPr>
                    <p:cNvPr id="149" name="Freeform 148">
                      <a:extLst>
                        <a:ext uri="{FF2B5EF4-FFF2-40B4-BE49-F238E27FC236}">
                          <a16:creationId xmlns:a16="http://schemas.microsoft.com/office/drawing/2014/main" id="{BAB78B35-51D3-9567-D900-7CFE128012E5}"/>
                        </a:ext>
                      </a:extLst>
                    </p:cNvPr>
                    <p:cNvSpPr/>
                    <p:nvPr/>
                  </p:nvSpPr>
                  <p:spPr>
                    <a:xfrm>
                      <a:off x="8018788" y="2539850"/>
                      <a:ext cx="1569916" cy="17243"/>
                    </a:xfrm>
                    <a:custGeom>
                      <a:avLst/>
                      <a:gdLst>
                        <a:gd name="connsiteX0" fmla="*/ 0 w 1569916"/>
                        <a:gd name="connsiteY0" fmla="*/ 0 h 17243"/>
                        <a:gd name="connsiteX1" fmla="*/ 1569917 w 1569916"/>
                        <a:gd name="connsiteY1" fmla="*/ 0 h 17243"/>
                      </a:gdLst>
                      <a:ahLst/>
                      <a:cxnLst>
                        <a:cxn ang="0">
                          <a:pos x="connsiteX0" y="connsiteY0"/>
                        </a:cxn>
                        <a:cxn ang="0">
                          <a:pos x="connsiteX1" y="connsiteY1"/>
                        </a:cxn>
                      </a:cxnLst>
                      <a:rect l="l" t="t" r="r" b="b"/>
                      <a:pathLst>
                        <a:path w="1569916" h="17243">
                          <a:moveTo>
                            <a:pt x="0" y="0"/>
                          </a:moveTo>
                          <a:lnTo>
                            <a:pt x="1569917" y="0"/>
                          </a:lnTo>
                        </a:path>
                      </a:pathLst>
                    </a:custGeom>
                    <a:ln w="28575" cap="sq">
                      <a:solidFill>
                        <a:schemeClr val="tx2"/>
                      </a:solidFill>
                      <a:prstDash val="solid"/>
                      <a:round/>
                    </a:ln>
                  </p:spPr>
                  <p:txBody>
                    <a:bodyPr rtlCol="0" anchor="t"/>
                    <a:lstStyle/>
                    <a:p>
                      <a:endParaRPr lang="en-US" sz="2800">
                        <a:solidFill>
                          <a:schemeClr val="tx2"/>
                        </a:solidFill>
                      </a:endParaRPr>
                    </a:p>
                  </p:txBody>
                </p:sp>
                <p:sp>
                  <p:nvSpPr>
                    <p:cNvPr id="150" name="Freeform 149">
                      <a:extLst>
                        <a:ext uri="{FF2B5EF4-FFF2-40B4-BE49-F238E27FC236}">
                          <a16:creationId xmlns:a16="http://schemas.microsoft.com/office/drawing/2014/main" id="{0BA0847C-0DBF-9DCF-8B0B-8DD8074038E5}"/>
                        </a:ext>
                      </a:extLst>
                    </p:cNvPr>
                    <p:cNvSpPr/>
                    <p:nvPr/>
                  </p:nvSpPr>
                  <p:spPr>
                    <a:xfrm>
                      <a:off x="9588702" y="2528815"/>
                      <a:ext cx="17206" cy="11035"/>
                    </a:xfrm>
                    <a:custGeom>
                      <a:avLst/>
                      <a:gdLst>
                        <a:gd name="connsiteX0" fmla="*/ 0 w 17206"/>
                        <a:gd name="connsiteY0" fmla="*/ 11036 h 11035"/>
                        <a:gd name="connsiteX1" fmla="*/ 0 w 17206"/>
                        <a:gd name="connsiteY1" fmla="*/ 0 h 11035"/>
                      </a:gdLst>
                      <a:ahLst/>
                      <a:cxnLst>
                        <a:cxn ang="0">
                          <a:pos x="connsiteX0" y="connsiteY0"/>
                        </a:cxn>
                        <a:cxn ang="0">
                          <a:pos x="connsiteX1" y="connsiteY1"/>
                        </a:cxn>
                      </a:cxnLst>
                      <a:rect l="l" t="t" r="r" b="b"/>
                      <a:pathLst>
                        <a:path w="17206" h="11035">
                          <a:moveTo>
                            <a:pt x="0" y="11036"/>
                          </a:moveTo>
                          <a:lnTo>
                            <a:pt x="0" y="0"/>
                          </a:lnTo>
                        </a:path>
                      </a:pathLst>
                    </a:custGeom>
                    <a:ln w="28575" cap="sq">
                      <a:solidFill>
                        <a:srgbClr val="272626"/>
                      </a:solidFill>
                      <a:prstDash val="solid"/>
                      <a:round/>
                    </a:ln>
                  </p:spPr>
                  <p:txBody>
                    <a:bodyPr rtlCol="0" anchor="t"/>
                    <a:lstStyle/>
                    <a:p>
                      <a:endParaRPr lang="en-US" sz="2800">
                        <a:solidFill>
                          <a:schemeClr val="tx2"/>
                        </a:solidFill>
                      </a:endParaRPr>
                    </a:p>
                  </p:txBody>
                </p:sp>
              </p:grpSp>
              <p:sp>
                <p:nvSpPr>
                  <p:cNvPr id="151" name="Freeform 150">
                    <a:extLst>
                      <a:ext uri="{FF2B5EF4-FFF2-40B4-BE49-F238E27FC236}">
                        <a16:creationId xmlns:a16="http://schemas.microsoft.com/office/drawing/2014/main" id="{F3D33751-8676-056F-DD92-5F70480C3219}"/>
                      </a:ext>
                    </a:extLst>
                  </p:cNvPr>
                  <p:cNvSpPr/>
                  <p:nvPr/>
                </p:nvSpPr>
                <p:spPr>
                  <a:xfrm>
                    <a:off x="8018785" y="1836315"/>
                    <a:ext cx="1569916" cy="696293"/>
                  </a:xfrm>
                  <a:custGeom>
                    <a:avLst/>
                    <a:gdLst>
                      <a:gd name="connsiteX0" fmla="*/ 0 w 1569916"/>
                      <a:gd name="connsiteY0" fmla="*/ 696294 h 696293"/>
                      <a:gd name="connsiteX1" fmla="*/ 172 w 1569916"/>
                      <a:gd name="connsiteY1" fmla="*/ 696294 h 696293"/>
                      <a:gd name="connsiteX2" fmla="*/ 62976 w 1569916"/>
                      <a:gd name="connsiteY2" fmla="*/ 695777 h 696293"/>
                      <a:gd name="connsiteX3" fmla="*/ 125779 w 1569916"/>
                      <a:gd name="connsiteY3" fmla="*/ 695604 h 696293"/>
                      <a:gd name="connsiteX4" fmla="*/ 188583 w 1569916"/>
                      <a:gd name="connsiteY4" fmla="*/ 695259 h 696293"/>
                      <a:gd name="connsiteX5" fmla="*/ 251386 w 1569916"/>
                      <a:gd name="connsiteY5" fmla="*/ 694914 h 696293"/>
                      <a:gd name="connsiteX6" fmla="*/ 314190 w 1569916"/>
                      <a:gd name="connsiteY6" fmla="*/ 694570 h 696293"/>
                      <a:gd name="connsiteX7" fmla="*/ 376993 w 1569916"/>
                      <a:gd name="connsiteY7" fmla="*/ 508167 h 696293"/>
                      <a:gd name="connsiteX8" fmla="*/ 439797 w 1569916"/>
                      <a:gd name="connsiteY8" fmla="*/ 107600 h 696293"/>
                      <a:gd name="connsiteX9" fmla="*/ 502600 w 1569916"/>
                      <a:gd name="connsiteY9" fmla="*/ 77251 h 696293"/>
                      <a:gd name="connsiteX10" fmla="*/ 565232 w 1569916"/>
                      <a:gd name="connsiteY10" fmla="*/ 0 h 696293"/>
                      <a:gd name="connsiteX11" fmla="*/ 628036 w 1569916"/>
                      <a:gd name="connsiteY11" fmla="*/ 25176 h 696293"/>
                      <a:gd name="connsiteX12" fmla="*/ 690839 w 1569916"/>
                      <a:gd name="connsiteY12" fmla="*/ 41557 h 696293"/>
                      <a:gd name="connsiteX13" fmla="*/ 753643 w 1569916"/>
                      <a:gd name="connsiteY13" fmla="*/ 131913 h 696293"/>
                      <a:gd name="connsiteX14" fmla="*/ 816446 w 1569916"/>
                      <a:gd name="connsiteY14" fmla="*/ 297451 h 696293"/>
                      <a:gd name="connsiteX15" fmla="*/ 879250 w 1569916"/>
                      <a:gd name="connsiteY15" fmla="*/ 448159 h 696293"/>
                      <a:gd name="connsiteX16" fmla="*/ 942053 w 1569916"/>
                      <a:gd name="connsiteY16" fmla="*/ 508857 h 696293"/>
                      <a:gd name="connsiteX17" fmla="*/ 1004857 w 1569916"/>
                      <a:gd name="connsiteY17" fmla="*/ 544378 h 696293"/>
                      <a:gd name="connsiteX18" fmla="*/ 1067660 w 1569916"/>
                      <a:gd name="connsiteY18" fmla="*/ 570416 h 696293"/>
                      <a:gd name="connsiteX19" fmla="*/ 1130464 w 1569916"/>
                      <a:gd name="connsiteY19" fmla="*/ 587660 h 696293"/>
                      <a:gd name="connsiteX20" fmla="*/ 1193267 w 1569916"/>
                      <a:gd name="connsiteY20" fmla="*/ 601282 h 696293"/>
                      <a:gd name="connsiteX21" fmla="*/ 1255899 w 1569916"/>
                      <a:gd name="connsiteY21" fmla="*/ 611456 h 696293"/>
                      <a:gd name="connsiteX22" fmla="*/ 1318703 w 1569916"/>
                      <a:gd name="connsiteY22" fmla="*/ 619905 h 696293"/>
                      <a:gd name="connsiteX23" fmla="*/ 1381506 w 1569916"/>
                      <a:gd name="connsiteY23" fmla="*/ 626630 h 696293"/>
                      <a:gd name="connsiteX24" fmla="*/ 1444310 w 1569916"/>
                      <a:gd name="connsiteY24" fmla="*/ 632665 h 696293"/>
                      <a:gd name="connsiteX25" fmla="*/ 1507113 w 1569916"/>
                      <a:gd name="connsiteY25" fmla="*/ 638011 h 696293"/>
                      <a:gd name="connsiteX26" fmla="*/ 1569917 w 1569916"/>
                      <a:gd name="connsiteY26" fmla="*/ 643701 h 6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9916" h="696293">
                        <a:moveTo>
                          <a:pt x="0" y="696294"/>
                        </a:moveTo>
                        <a:lnTo>
                          <a:pt x="172" y="696294"/>
                        </a:lnTo>
                        <a:lnTo>
                          <a:pt x="62976" y="695777"/>
                        </a:lnTo>
                        <a:lnTo>
                          <a:pt x="125779" y="695604"/>
                        </a:lnTo>
                        <a:lnTo>
                          <a:pt x="188583" y="695259"/>
                        </a:lnTo>
                        <a:lnTo>
                          <a:pt x="251386" y="694914"/>
                        </a:lnTo>
                        <a:lnTo>
                          <a:pt x="314190" y="694570"/>
                        </a:lnTo>
                        <a:lnTo>
                          <a:pt x="376993" y="508167"/>
                        </a:lnTo>
                        <a:lnTo>
                          <a:pt x="439797" y="107600"/>
                        </a:lnTo>
                        <a:lnTo>
                          <a:pt x="502600" y="77251"/>
                        </a:lnTo>
                        <a:lnTo>
                          <a:pt x="565232" y="0"/>
                        </a:lnTo>
                        <a:lnTo>
                          <a:pt x="628036" y="25176"/>
                        </a:lnTo>
                        <a:lnTo>
                          <a:pt x="690839" y="41557"/>
                        </a:lnTo>
                        <a:lnTo>
                          <a:pt x="753643" y="131913"/>
                        </a:lnTo>
                        <a:lnTo>
                          <a:pt x="816446" y="297451"/>
                        </a:lnTo>
                        <a:lnTo>
                          <a:pt x="879250" y="448159"/>
                        </a:lnTo>
                        <a:lnTo>
                          <a:pt x="942053" y="508857"/>
                        </a:lnTo>
                        <a:lnTo>
                          <a:pt x="1004857" y="544378"/>
                        </a:lnTo>
                        <a:lnTo>
                          <a:pt x="1067660" y="570416"/>
                        </a:lnTo>
                        <a:lnTo>
                          <a:pt x="1130464" y="587660"/>
                        </a:lnTo>
                        <a:lnTo>
                          <a:pt x="1193267" y="601282"/>
                        </a:lnTo>
                        <a:lnTo>
                          <a:pt x="1255899" y="611456"/>
                        </a:lnTo>
                        <a:lnTo>
                          <a:pt x="1318703" y="619905"/>
                        </a:lnTo>
                        <a:lnTo>
                          <a:pt x="1381506" y="626630"/>
                        </a:lnTo>
                        <a:lnTo>
                          <a:pt x="1444310" y="632665"/>
                        </a:lnTo>
                        <a:lnTo>
                          <a:pt x="1507113" y="638011"/>
                        </a:lnTo>
                        <a:lnTo>
                          <a:pt x="1569917" y="643701"/>
                        </a:lnTo>
                      </a:path>
                    </a:pathLst>
                  </a:custGeom>
                  <a:noFill/>
                  <a:ln w="28575" cap="flat">
                    <a:solidFill>
                      <a:srgbClr val="EB2427"/>
                    </a:solidFill>
                    <a:custDash>
                      <a:ds d="0" sp="0"/>
                      <a:ds d="150000" sp="150000"/>
                    </a:custDash>
                    <a:bevel/>
                  </a:ln>
                </p:spPr>
                <p:txBody>
                  <a:bodyPr rtlCol="0" anchor="t"/>
                  <a:lstStyle/>
                  <a:p>
                    <a:endParaRPr lang="en-US" sz="2800">
                      <a:solidFill>
                        <a:schemeClr val="tx2"/>
                      </a:solidFill>
                    </a:endParaRPr>
                  </a:p>
                </p:txBody>
              </p:sp>
            </p:grpSp>
          </p:grpSp>
        </p:grpSp>
        <p:sp>
          <p:nvSpPr>
            <p:cNvPr id="184" name="TextBox 183">
              <a:extLst>
                <a:ext uri="{FF2B5EF4-FFF2-40B4-BE49-F238E27FC236}">
                  <a16:creationId xmlns:a16="http://schemas.microsoft.com/office/drawing/2014/main" id="{39AFA1F4-5400-BACC-EEDD-5F25A67ABD88}"/>
                </a:ext>
              </a:extLst>
            </p:cNvPr>
            <p:cNvSpPr txBox="1"/>
            <p:nvPr/>
          </p:nvSpPr>
          <p:spPr>
            <a:xfrm>
              <a:off x="2837395" y="1095212"/>
              <a:ext cx="1462260" cy="285808"/>
            </a:xfrm>
            <a:prstGeom prst="rect">
              <a:avLst/>
            </a:prstGeom>
            <a:noFill/>
          </p:spPr>
          <p:txBody>
            <a:bodyPr wrap="none" rtlCol="0" anchor="t">
              <a:spAutoFit/>
            </a:bodyPr>
            <a:lstStyle/>
            <a:p>
              <a:pPr algn="l"/>
              <a:r>
                <a:rPr lang="en-US" sz="1100" b="1" spc="0" baseline="0" dirty="0">
                  <a:ln/>
                  <a:solidFill>
                    <a:srgbClr val="00B0F0"/>
                  </a:solidFill>
                  <a:latin typeface="Arial"/>
                  <a:cs typeface="Arial"/>
                  <a:sym typeface="Arial"/>
                  <a:rtl val="0"/>
                </a:rPr>
                <a:t>Unexpected (State)</a:t>
              </a:r>
            </a:p>
          </p:txBody>
        </p:sp>
        <p:sp>
          <p:nvSpPr>
            <p:cNvPr id="1157" name="TextBox 1156">
              <a:extLst>
                <a:ext uri="{FF2B5EF4-FFF2-40B4-BE49-F238E27FC236}">
                  <a16:creationId xmlns:a16="http://schemas.microsoft.com/office/drawing/2014/main" id="{A5A83E9A-56CD-F77B-3E50-563CB3A44557}"/>
                </a:ext>
              </a:extLst>
            </p:cNvPr>
            <p:cNvSpPr txBox="1"/>
            <p:nvPr/>
          </p:nvSpPr>
          <p:spPr>
            <a:xfrm>
              <a:off x="1521314" y="1681655"/>
              <a:ext cx="1289135" cy="285808"/>
            </a:xfrm>
            <a:prstGeom prst="rect">
              <a:avLst/>
            </a:prstGeom>
            <a:noFill/>
          </p:spPr>
          <p:txBody>
            <a:bodyPr wrap="none" rtlCol="0" anchor="t">
              <a:spAutoFit/>
            </a:bodyPr>
            <a:lstStyle/>
            <a:p>
              <a:pPr algn="l"/>
              <a:r>
                <a:rPr lang="en-US" sz="1100" b="1" spc="0" baseline="0" dirty="0">
                  <a:ln/>
                  <a:solidFill>
                    <a:srgbClr val="FF0000"/>
                  </a:solidFill>
                  <a:latin typeface="Arial"/>
                  <a:cs typeface="Arial"/>
                  <a:sym typeface="Arial"/>
                  <a:rtl val="0"/>
                </a:rPr>
                <a:t>Expected (Error</a:t>
              </a:r>
              <a:r>
                <a:rPr lang="en-US" sz="1100" b="1" spc="0" baseline="0" dirty="0">
                  <a:ln/>
                  <a:solidFill>
                    <a:schemeClr val="accent2"/>
                  </a:solidFill>
                  <a:latin typeface="Arial"/>
                  <a:cs typeface="Arial"/>
                  <a:sym typeface="Arial"/>
                  <a:rtl val="0"/>
                </a:rPr>
                <a:t>)</a:t>
              </a:r>
            </a:p>
          </p:txBody>
        </p:sp>
        <p:sp>
          <p:nvSpPr>
            <p:cNvPr id="394" name="TextBox 393">
              <a:extLst>
                <a:ext uri="{FF2B5EF4-FFF2-40B4-BE49-F238E27FC236}">
                  <a16:creationId xmlns:a16="http://schemas.microsoft.com/office/drawing/2014/main" id="{A5A83E9A-56CD-F77B-3E50-563CB3A44557}"/>
                </a:ext>
              </a:extLst>
            </p:cNvPr>
            <p:cNvSpPr txBox="1"/>
            <p:nvPr/>
          </p:nvSpPr>
          <p:spPr>
            <a:xfrm>
              <a:off x="3054167" y="1494994"/>
              <a:ext cx="1462260" cy="285808"/>
            </a:xfrm>
            <a:prstGeom prst="rect">
              <a:avLst/>
            </a:prstGeom>
            <a:noFill/>
          </p:spPr>
          <p:txBody>
            <a:bodyPr wrap="none" rtlCol="0" anchor="t">
              <a:spAutoFit/>
            </a:bodyPr>
            <a:lstStyle/>
            <a:p>
              <a:pPr algn="l"/>
              <a:r>
                <a:rPr lang="en-US" sz="1100" b="1" dirty="0">
                  <a:ln/>
                  <a:solidFill>
                    <a:srgbClr val="FF0000"/>
                  </a:solidFill>
                  <a:latin typeface="Arial"/>
                  <a:cs typeface="Arial"/>
                  <a:sym typeface="Arial"/>
                  <a:rtl val="0"/>
                </a:rPr>
                <a:t>Une</a:t>
              </a:r>
              <a:r>
                <a:rPr lang="en-US" sz="1100" b="1" spc="0" baseline="0" dirty="0">
                  <a:ln/>
                  <a:solidFill>
                    <a:srgbClr val="FF0000"/>
                  </a:solidFill>
                  <a:latin typeface="Arial"/>
                  <a:cs typeface="Arial"/>
                  <a:sym typeface="Arial"/>
                  <a:rtl val="0"/>
                </a:rPr>
                <a:t>xpected (</a:t>
              </a:r>
              <a:r>
                <a:rPr lang="en-US" sz="1100" b="1" spc="0" baseline="0" dirty="0">
                  <a:ln/>
                  <a:solidFill>
                    <a:schemeClr val="accent2"/>
                  </a:solidFill>
                  <a:latin typeface="Arial"/>
                  <a:cs typeface="Arial"/>
                  <a:sym typeface="Arial"/>
                  <a:rtl val="0"/>
                </a:rPr>
                <a:t>Error)</a:t>
              </a:r>
            </a:p>
          </p:txBody>
        </p:sp>
        <p:sp>
          <p:nvSpPr>
            <p:cNvPr id="395" name="TextBox 394">
              <a:extLst>
                <a:ext uri="{FF2B5EF4-FFF2-40B4-BE49-F238E27FC236}">
                  <a16:creationId xmlns:a16="http://schemas.microsoft.com/office/drawing/2014/main" id="{39AFA1F4-5400-BACC-EEDD-5F25A67ABD88}"/>
                </a:ext>
              </a:extLst>
            </p:cNvPr>
            <p:cNvSpPr txBox="1"/>
            <p:nvPr/>
          </p:nvSpPr>
          <p:spPr>
            <a:xfrm>
              <a:off x="2318705" y="690756"/>
              <a:ext cx="1289135" cy="285808"/>
            </a:xfrm>
            <a:prstGeom prst="rect">
              <a:avLst/>
            </a:prstGeom>
            <a:noFill/>
          </p:spPr>
          <p:txBody>
            <a:bodyPr wrap="none" rtlCol="0" anchor="t">
              <a:spAutoFit/>
            </a:bodyPr>
            <a:lstStyle/>
            <a:p>
              <a:pPr algn="l"/>
              <a:r>
                <a:rPr lang="en-US" sz="1100" b="1" spc="0" baseline="0" dirty="0">
                  <a:ln/>
                  <a:solidFill>
                    <a:srgbClr val="00B0F0"/>
                  </a:solidFill>
                  <a:latin typeface="Arial"/>
                  <a:cs typeface="Arial"/>
                  <a:sym typeface="Arial"/>
                  <a:rtl val="0"/>
                </a:rPr>
                <a:t>Expected (State)</a:t>
              </a:r>
            </a:p>
          </p:txBody>
        </p:sp>
      </p:grpSp>
      <p:sp>
        <p:nvSpPr>
          <p:cNvPr id="90" name="TextBox 89">
            <a:extLst>
              <a:ext uri="{FF2B5EF4-FFF2-40B4-BE49-F238E27FC236}">
                <a16:creationId xmlns:a16="http://schemas.microsoft.com/office/drawing/2014/main" id="{C88B3221-344A-FE75-107E-987945E46074}"/>
              </a:ext>
            </a:extLst>
          </p:cNvPr>
          <p:cNvSpPr txBox="1"/>
          <p:nvPr/>
        </p:nvSpPr>
        <p:spPr>
          <a:xfrm>
            <a:off x="234625" y="2376030"/>
            <a:ext cx="4520789" cy="307777"/>
          </a:xfrm>
          <a:prstGeom prst="rect">
            <a:avLst/>
          </a:prstGeom>
          <a:noFill/>
        </p:spPr>
        <p:txBody>
          <a:bodyPr wrap="none" anchor="ctr">
            <a:spAutoFit/>
          </a:bodyPr>
          <a:lstStyle/>
          <a:p>
            <a:pPr algn="ctr"/>
            <a:r>
              <a:rPr lang="en-US" sz="1400" dirty="0"/>
              <a:t>Mix error &amp; state outputs and project </a:t>
            </a:r>
            <a:r>
              <a:rPr lang="en-US" sz="1400" dirty="0">
                <a:sym typeface="Wingdings" pitchFamily="2" charset="2"/>
              </a:rPr>
              <a:t>to </a:t>
            </a:r>
            <a:r>
              <a:rPr lang="en-US" sz="1400" dirty="0"/>
              <a:t>20-voxel</a:t>
            </a:r>
            <a:r>
              <a:rPr lang="en-US" sz="1400" dirty="0">
                <a:solidFill>
                  <a:schemeClr val="tx2"/>
                </a:solidFill>
              </a:rPr>
              <a:t> </a:t>
            </a:r>
            <a:r>
              <a:rPr lang="en-US" sz="1400" dirty="0"/>
              <a:t>space</a:t>
            </a:r>
          </a:p>
        </p:txBody>
      </p:sp>
      <p:grpSp>
        <p:nvGrpSpPr>
          <p:cNvPr id="51" name="Group 50">
            <a:extLst>
              <a:ext uri="{FF2B5EF4-FFF2-40B4-BE49-F238E27FC236}">
                <a16:creationId xmlns:a16="http://schemas.microsoft.com/office/drawing/2014/main" id="{A07D02DF-9A2F-B25D-E2DC-23ECBBBF2DE5}"/>
              </a:ext>
            </a:extLst>
          </p:cNvPr>
          <p:cNvGrpSpPr/>
          <p:nvPr/>
        </p:nvGrpSpPr>
        <p:grpSpPr>
          <a:xfrm>
            <a:off x="-178842" y="3506013"/>
            <a:ext cx="5934629" cy="1643242"/>
            <a:chOff x="-178842" y="3506013"/>
            <a:chExt cx="5934629" cy="1643242"/>
          </a:xfrm>
        </p:grpSpPr>
        <p:sp>
          <p:nvSpPr>
            <p:cNvPr id="14" name="TextBox 13">
              <a:extLst>
                <a:ext uri="{FF2B5EF4-FFF2-40B4-BE49-F238E27FC236}">
                  <a16:creationId xmlns:a16="http://schemas.microsoft.com/office/drawing/2014/main" id="{C7FCD9F8-A3AC-59F0-6DEE-CD3B38D7E5C0}"/>
                </a:ext>
              </a:extLst>
            </p:cNvPr>
            <p:cNvSpPr txBox="1"/>
            <p:nvPr/>
          </p:nvSpPr>
          <p:spPr>
            <a:xfrm>
              <a:off x="-2521" y="3506013"/>
              <a:ext cx="5758308" cy="307777"/>
            </a:xfrm>
            <a:prstGeom prst="rect">
              <a:avLst/>
            </a:prstGeom>
            <a:noFill/>
          </p:spPr>
          <p:txBody>
            <a:bodyPr wrap="none">
              <a:spAutoFit/>
            </a:bodyPr>
            <a:lstStyle/>
            <a:p>
              <a:pPr algn="ctr"/>
              <a:r>
                <a:rPr lang="en-US" sz="1400" dirty="0"/>
                <a:t>Compute pairwise similarity amongst spatial patterns within this space</a:t>
              </a:r>
            </a:p>
          </p:txBody>
        </p:sp>
        <p:grpSp>
          <p:nvGrpSpPr>
            <p:cNvPr id="1391" name="Group 1390"/>
            <p:cNvGrpSpPr/>
            <p:nvPr/>
          </p:nvGrpSpPr>
          <p:grpSpPr>
            <a:xfrm>
              <a:off x="1250422" y="4584210"/>
              <a:ext cx="448302" cy="565045"/>
              <a:chOff x="1402822" y="4685810"/>
              <a:chExt cx="448302" cy="565045"/>
            </a:xfrm>
          </p:grpSpPr>
          <p:grpSp>
            <p:nvGrpSpPr>
              <p:cNvPr id="29" name="Group 28"/>
              <p:cNvGrpSpPr/>
              <p:nvPr/>
            </p:nvGrpSpPr>
            <p:grpSpPr>
              <a:xfrm>
                <a:off x="1402822" y="4737828"/>
                <a:ext cx="48524" cy="474001"/>
                <a:chOff x="1402822" y="4737828"/>
                <a:chExt cx="48524" cy="474001"/>
              </a:xfrm>
            </p:grpSpPr>
            <p:grpSp>
              <p:nvGrpSpPr>
                <p:cNvPr id="1032" name="Graphic 912">
                  <a:extLst>
                    <a:ext uri="{FF2B5EF4-FFF2-40B4-BE49-F238E27FC236}">
                      <a16:creationId xmlns:a16="http://schemas.microsoft.com/office/drawing/2014/main" id="{03985D01-A21E-F8F5-DE97-F0B491EBAEEE}"/>
                    </a:ext>
                  </a:extLst>
                </p:cNvPr>
                <p:cNvGrpSpPr/>
                <p:nvPr/>
              </p:nvGrpSpPr>
              <p:grpSpPr>
                <a:xfrm flipH="1">
                  <a:off x="1402822" y="5033105"/>
                  <a:ext cx="48524" cy="178724"/>
                  <a:chOff x="7466606" y="4325817"/>
                  <a:chExt cx="38419" cy="141505"/>
                </a:xfrm>
              </p:grpSpPr>
              <p:grpSp>
                <p:nvGrpSpPr>
                  <p:cNvPr id="1033" name="Graphic 912">
                    <a:extLst>
                      <a:ext uri="{FF2B5EF4-FFF2-40B4-BE49-F238E27FC236}">
                        <a16:creationId xmlns:a16="http://schemas.microsoft.com/office/drawing/2014/main" id="{29B6FF0F-97E7-E2E6-9CE7-D5FCC3103016}"/>
                      </a:ext>
                    </a:extLst>
                  </p:cNvPr>
                  <p:cNvGrpSpPr/>
                  <p:nvPr/>
                </p:nvGrpSpPr>
                <p:grpSpPr>
                  <a:xfrm>
                    <a:off x="7466606" y="4325817"/>
                    <a:ext cx="38419" cy="141505"/>
                    <a:chOff x="7466606" y="4325817"/>
                    <a:chExt cx="38419" cy="141505"/>
                  </a:xfrm>
                </p:grpSpPr>
                <p:sp>
                  <p:nvSpPr>
                    <p:cNvPr id="1034" name="Freeform 1033">
                      <a:extLst>
                        <a:ext uri="{FF2B5EF4-FFF2-40B4-BE49-F238E27FC236}">
                          <a16:creationId xmlns:a16="http://schemas.microsoft.com/office/drawing/2014/main" id="{651F12FA-3D27-3246-E404-BAB339C3C89B}"/>
                        </a:ext>
                      </a:extLst>
                    </p:cNvPr>
                    <p:cNvSpPr/>
                    <p:nvPr/>
                  </p:nvSpPr>
                  <p:spPr>
                    <a:xfrm>
                      <a:off x="7466606" y="432581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1035" name="Freeform 1034">
                      <a:extLst>
                        <a:ext uri="{FF2B5EF4-FFF2-40B4-BE49-F238E27FC236}">
                          <a16:creationId xmlns:a16="http://schemas.microsoft.com/office/drawing/2014/main" id="{65B13F01-563D-9584-644C-E6A313B8D691}"/>
                        </a:ext>
                      </a:extLst>
                    </p:cNvPr>
                    <p:cNvSpPr/>
                    <p:nvPr/>
                  </p:nvSpPr>
                  <p:spPr>
                    <a:xfrm>
                      <a:off x="7503901" y="4325817"/>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1036" name="Freeform 1035">
                    <a:extLst>
                      <a:ext uri="{FF2B5EF4-FFF2-40B4-BE49-F238E27FC236}">
                        <a16:creationId xmlns:a16="http://schemas.microsoft.com/office/drawing/2014/main" id="{DF792CA0-F80D-C50B-CCC0-0C85B6195924}"/>
                      </a:ext>
                    </a:extLst>
                  </p:cNvPr>
                  <p:cNvSpPr/>
                  <p:nvPr/>
                </p:nvSpPr>
                <p:spPr>
                  <a:xfrm>
                    <a:off x="7466606" y="446732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nvGrpSpPr>
                <p:cNvPr id="1037" name="Graphic 912">
                  <a:extLst>
                    <a:ext uri="{FF2B5EF4-FFF2-40B4-BE49-F238E27FC236}">
                      <a16:creationId xmlns:a16="http://schemas.microsoft.com/office/drawing/2014/main" id="{576B75A5-0D5D-E024-DFE8-08189D3BCEB3}"/>
                    </a:ext>
                  </a:extLst>
                </p:cNvPr>
                <p:cNvGrpSpPr/>
                <p:nvPr/>
              </p:nvGrpSpPr>
              <p:grpSpPr>
                <a:xfrm flipH="1">
                  <a:off x="1402822" y="4737828"/>
                  <a:ext cx="48524" cy="178724"/>
                  <a:chOff x="7466044" y="4112142"/>
                  <a:chExt cx="38419" cy="141505"/>
                </a:xfrm>
              </p:grpSpPr>
              <p:grpSp>
                <p:nvGrpSpPr>
                  <p:cNvPr id="1038" name="Graphic 912">
                    <a:extLst>
                      <a:ext uri="{FF2B5EF4-FFF2-40B4-BE49-F238E27FC236}">
                        <a16:creationId xmlns:a16="http://schemas.microsoft.com/office/drawing/2014/main" id="{AD69BA9A-B220-CA7F-400B-BA3F4753AD44}"/>
                      </a:ext>
                    </a:extLst>
                  </p:cNvPr>
                  <p:cNvGrpSpPr/>
                  <p:nvPr/>
                </p:nvGrpSpPr>
                <p:grpSpPr>
                  <a:xfrm>
                    <a:off x="7466044" y="4112142"/>
                    <a:ext cx="38419" cy="141505"/>
                    <a:chOff x="7466044" y="4112142"/>
                    <a:chExt cx="38419" cy="141505"/>
                  </a:xfrm>
                </p:grpSpPr>
                <p:sp>
                  <p:nvSpPr>
                    <p:cNvPr id="1039" name="Freeform 1038">
                      <a:extLst>
                        <a:ext uri="{FF2B5EF4-FFF2-40B4-BE49-F238E27FC236}">
                          <a16:creationId xmlns:a16="http://schemas.microsoft.com/office/drawing/2014/main" id="{F377FFF4-BCC0-D182-9114-654E72B6EDAC}"/>
                        </a:ext>
                      </a:extLst>
                    </p:cNvPr>
                    <p:cNvSpPr/>
                    <p:nvPr/>
                  </p:nvSpPr>
                  <p:spPr>
                    <a:xfrm>
                      <a:off x="7466044" y="411214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9F9454C7-205D-5A7A-270D-6F019C76C4A8}"/>
                        </a:ext>
                      </a:extLst>
                    </p:cNvPr>
                    <p:cNvSpPr/>
                    <p:nvPr/>
                  </p:nvSpPr>
                  <p:spPr>
                    <a:xfrm>
                      <a:off x="7503901" y="4112142"/>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1041" name="Freeform 1040">
                    <a:extLst>
                      <a:ext uri="{FF2B5EF4-FFF2-40B4-BE49-F238E27FC236}">
                        <a16:creationId xmlns:a16="http://schemas.microsoft.com/office/drawing/2014/main" id="{2CC68F78-5FD1-3DD4-54A9-08D120EBB4C2}"/>
                      </a:ext>
                    </a:extLst>
                  </p:cNvPr>
                  <p:cNvSpPr/>
                  <p:nvPr/>
                </p:nvSpPr>
                <p:spPr>
                  <a:xfrm>
                    <a:off x="7466044" y="425364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grpSp>
            <p:nvGrpSpPr>
              <p:cNvPr id="28" name="Group 27"/>
              <p:cNvGrpSpPr/>
              <p:nvPr/>
            </p:nvGrpSpPr>
            <p:grpSpPr>
              <a:xfrm>
                <a:off x="1462852" y="4685810"/>
                <a:ext cx="388272" cy="565045"/>
                <a:chOff x="1462852" y="4685810"/>
                <a:chExt cx="388272" cy="565045"/>
              </a:xfrm>
            </p:grpSpPr>
            <p:sp>
              <p:nvSpPr>
                <p:cNvPr id="931" name="Freeform 930">
                  <a:extLst>
                    <a:ext uri="{FF2B5EF4-FFF2-40B4-BE49-F238E27FC236}">
                      <a16:creationId xmlns:a16="http://schemas.microsoft.com/office/drawing/2014/main" id="{A803C7D5-2528-7240-6474-73DE0D3286D3}"/>
                    </a:ext>
                  </a:extLst>
                </p:cNvPr>
                <p:cNvSpPr/>
                <p:nvPr/>
              </p:nvSpPr>
              <p:spPr>
                <a:xfrm>
                  <a:off x="1463242" y="4685810"/>
                  <a:ext cx="387255" cy="97594"/>
                </a:xfrm>
                <a:custGeom>
                  <a:avLst/>
                  <a:gdLst>
                    <a:gd name="connsiteX0" fmla="*/ 0 w 306609"/>
                    <a:gd name="connsiteY0" fmla="*/ 0 h 77270"/>
                    <a:gd name="connsiteX1" fmla="*/ 306610 w 306609"/>
                    <a:gd name="connsiteY1" fmla="*/ 0 h 77270"/>
                    <a:gd name="connsiteX2" fmla="*/ 306610 w 306609"/>
                    <a:gd name="connsiteY2" fmla="*/ 77271 h 77270"/>
                    <a:gd name="connsiteX3" fmla="*/ 0 w 306609"/>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6609" h="77270">
                      <a:moveTo>
                        <a:pt x="0" y="0"/>
                      </a:moveTo>
                      <a:lnTo>
                        <a:pt x="306610" y="0"/>
                      </a:lnTo>
                      <a:lnTo>
                        <a:pt x="306610"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32" name="Freeform 931">
                  <a:extLst>
                    <a:ext uri="{FF2B5EF4-FFF2-40B4-BE49-F238E27FC236}">
                      <a16:creationId xmlns:a16="http://schemas.microsoft.com/office/drawing/2014/main" id="{952D793D-5212-A41A-9D48-A0DF1F5D9DB3}"/>
                    </a:ext>
                  </a:extLst>
                </p:cNvPr>
                <p:cNvSpPr/>
                <p:nvPr/>
              </p:nvSpPr>
              <p:spPr>
                <a:xfrm rot="16200000">
                  <a:off x="1463242" y="4685810"/>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40000"/>
                  </a:srgbClr>
                </a:solidFill>
                <a:ln w="4667" cap="flat">
                  <a:solidFill>
                    <a:srgbClr val="E6E7E8">
                      <a:alpha val="40000"/>
                    </a:srgbClr>
                  </a:solidFill>
                  <a:prstDash val="solid"/>
                  <a:miter/>
                </a:ln>
              </p:spPr>
              <p:txBody>
                <a:bodyPr rtlCol="0" anchor="ctr"/>
                <a:lstStyle/>
                <a:p>
                  <a:endParaRPr lang="en-US"/>
                </a:p>
              </p:txBody>
            </p:sp>
            <p:sp>
              <p:nvSpPr>
                <p:cNvPr id="938" name="Freeform 937">
                  <a:extLst>
                    <a:ext uri="{FF2B5EF4-FFF2-40B4-BE49-F238E27FC236}">
                      <a16:creationId xmlns:a16="http://schemas.microsoft.com/office/drawing/2014/main" id="{40AD96A4-A497-61AF-92F3-392E33407129}"/>
                    </a:ext>
                  </a:extLst>
                </p:cNvPr>
                <p:cNvSpPr/>
                <p:nvPr/>
              </p:nvSpPr>
              <p:spPr>
                <a:xfrm>
                  <a:off x="1660421" y="4840673"/>
                  <a:ext cx="190312" cy="97594"/>
                </a:xfrm>
                <a:custGeom>
                  <a:avLst/>
                  <a:gdLst>
                    <a:gd name="connsiteX0" fmla="*/ 0 w 150680"/>
                    <a:gd name="connsiteY0" fmla="*/ 0 h 77270"/>
                    <a:gd name="connsiteX1" fmla="*/ 150681 w 150680"/>
                    <a:gd name="connsiteY1" fmla="*/ 0 h 77270"/>
                    <a:gd name="connsiteX2" fmla="*/ 150681 w 150680"/>
                    <a:gd name="connsiteY2" fmla="*/ 77271 h 77270"/>
                    <a:gd name="connsiteX3" fmla="*/ 0 w 150680"/>
                    <a:gd name="connsiteY3" fmla="*/ 77271 h 77270"/>
                  </a:gdLst>
                  <a:ahLst/>
                  <a:cxnLst>
                    <a:cxn ang="0">
                      <a:pos x="connsiteX0" y="connsiteY0"/>
                    </a:cxn>
                    <a:cxn ang="0">
                      <a:pos x="connsiteX1" y="connsiteY1"/>
                    </a:cxn>
                    <a:cxn ang="0">
                      <a:pos x="connsiteX2" y="connsiteY2"/>
                    </a:cxn>
                    <a:cxn ang="0">
                      <a:pos x="connsiteX3" y="connsiteY3"/>
                    </a:cxn>
                  </a:cxnLst>
                  <a:rect l="l" t="t" r="r" b="b"/>
                  <a:pathLst>
                    <a:path w="150680" h="77270">
                      <a:moveTo>
                        <a:pt x="0" y="0"/>
                      </a:moveTo>
                      <a:lnTo>
                        <a:pt x="150681" y="0"/>
                      </a:lnTo>
                      <a:lnTo>
                        <a:pt x="150681"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37" name="Freeform 936">
                  <a:extLst>
                    <a:ext uri="{FF2B5EF4-FFF2-40B4-BE49-F238E27FC236}">
                      <a16:creationId xmlns:a16="http://schemas.microsoft.com/office/drawing/2014/main" id="{BE5F43D9-D6D0-97F7-3F7A-AEE9C4085AF4}"/>
                    </a:ext>
                  </a:extLst>
                </p:cNvPr>
                <p:cNvSpPr/>
                <p:nvPr/>
              </p:nvSpPr>
              <p:spPr>
                <a:xfrm>
                  <a:off x="1658763" y="5153261"/>
                  <a:ext cx="191970" cy="97594"/>
                </a:xfrm>
                <a:custGeom>
                  <a:avLst/>
                  <a:gdLst>
                    <a:gd name="connsiteX0" fmla="*/ 0 w 151992"/>
                    <a:gd name="connsiteY0" fmla="*/ 0 h 77270"/>
                    <a:gd name="connsiteX1" fmla="*/ 151993 w 151992"/>
                    <a:gd name="connsiteY1" fmla="*/ 0 h 77270"/>
                    <a:gd name="connsiteX2" fmla="*/ 151993 w 151992"/>
                    <a:gd name="connsiteY2" fmla="*/ 77270 h 77270"/>
                    <a:gd name="connsiteX3" fmla="*/ 0 w 15199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151992" h="77270">
                      <a:moveTo>
                        <a:pt x="0" y="0"/>
                      </a:moveTo>
                      <a:lnTo>
                        <a:pt x="151993" y="0"/>
                      </a:lnTo>
                      <a:lnTo>
                        <a:pt x="151993" y="77270"/>
                      </a:lnTo>
                      <a:lnTo>
                        <a:pt x="0" y="77270"/>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16" name="Freeform 1015">
                  <a:extLst>
                    <a:ext uri="{FF2B5EF4-FFF2-40B4-BE49-F238E27FC236}">
                      <a16:creationId xmlns:a16="http://schemas.microsoft.com/office/drawing/2014/main" id="{67427CD6-8DFF-3421-F73C-810F9ECBDCE9}"/>
                    </a:ext>
                  </a:extLst>
                </p:cNvPr>
                <p:cNvSpPr/>
                <p:nvPr/>
              </p:nvSpPr>
              <p:spPr>
                <a:xfrm rot="16200000">
                  <a:off x="1463478" y="5153022"/>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17" name="Freeform 1016">
                  <a:extLst>
                    <a:ext uri="{FF2B5EF4-FFF2-40B4-BE49-F238E27FC236}">
                      <a16:creationId xmlns:a16="http://schemas.microsoft.com/office/drawing/2014/main" id="{2E0AA9B6-5A34-3956-73AC-A1D171441257}"/>
                    </a:ext>
                  </a:extLst>
                </p:cNvPr>
                <p:cNvSpPr/>
                <p:nvPr/>
              </p:nvSpPr>
              <p:spPr>
                <a:xfrm rot="16200000">
                  <a:off x="1560292" y="5153022"/>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18" name="Freeform 1017">
                  <a:extLst>
                    <a:ext uri="{FF2B5EF4-FFF2-40B4-BE49-F238E27FC236}">
                      <a16:creationId xmlns:a16="http://schemas.microsoft.com/office/drawing/2014/main" id="{32C26C42-E8A0-3A4A-EF92-DE256DF3040F}"/>
                    </a:ext>
                  </a:extLst>
                </p:cNvPr>
                <p:cNvSpPr/>
                <p:nvPr/>
              </p:nvSpPr>
              <p:spPr>
                <a:xfrm rot="16200000">
                  <a:off x="1657106" y="5153261"/>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F2684E">
                    <a:alpha val="80000"/>
                  </a:srgbClr>
                </a:solidFill>
                <a:ln w="4667" cap="flat">
                  <a:solidFill>
                    <a:srgbClr val="E6E7E8">
                      <a:alpha val="80000"/>
                    </a:srgbClr>
                  </a:solidFill>
                  <a:prstDash val="solid"/>
                  <a:miter/>
                </a:ln>
              </p:spPr>
              <p:txBody>
                <a:bodyPr rtlCol="0" anchor="ctr"/>
                <a:lstStyle/>
                <a:p>
                  <a:endParaRPr lang="en-US"/>
                </a:p>
              </p:txBody>
            </p:sp>
            <p:sp>
              <p:nvSpPr>
                <p:cNvPr id="1019" name="Freeform 1018">
                  <a:extLst>
                    <a:ext uri="{FF2B5EF4-FFF2-40B4-BE49-F238E27FC236}">
                      <a16:creationId xmlns:a16="http://schemas.microsoft.com/office/drawing/2014/main" id="{994D7635-F738-9A8E-86DD-4FF9833B5CBF}"/>
                    </a:ext>
                  </a:extLst>
                </p:cNvPr>
                <p:cNvSpPr/>
                <p:nvPr/>
              </p:nvSpPr>
              <p:spPr>
                <a:xfrm rot="16200000">
                  <a:off x="1753919" y="5153261"/>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F2633B">
                    <a:alpha val="55000"/>
                  </a:srgbClr>
                </a:solidFill>
                <a:ln w="4667" cap="flat">
                  <a:solidFill>
                    <a:srgbClr val="E6E7E8">
                      <a:alpha val="55000"/>
                    </a:srgbClr>
                  </a:solid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43F7C27E-24A3-C78E-7E82-D198091AE7AD}"/>
                    </a:ext>
                  </a:extLst>
                </p:cNvPr>
                <p:cNvSpPr/>
                <p:nvPr/>
              </p:nvSpPr>
              <p:spPr>
                <a:xfrm rot="16200000">
                  <a:off x="1463478" y="4840673"/>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1F57BD4A-110E-EDEB-C9DE-1617966F46F4}"/>
                    </a:ext>
                  </a:extLst>
                </p:cNvPr>
                <p:cNvSpPr/>
                <p:nvPr/>
              </p:nvSpPr>
              <p:spPr>
                <a:xfrm rot="16200000">
                  <a:off x="1560292" y="4840673"/>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CEAD588A-A02F-E180-3063-A6A4C2A5010B}"/>
                    </a:ext>
                  </a:extLst>
                </p:cNvPr>
                <p:cNvSpPr/>
                <p:nvPr/>
              </p:nvSpPr>
              <p:spPr>
                <a:xfrm rot="16200000">
                  <a:off x="1657106" y="4840673"/>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60000"/>
                  </a:srgbClr>
                </a:solidFill>
                <a:ln w="4667" cap="flat">
                  <a:solidFill>
                    <a:srgbClr val="E6E7E8">
                      <a:alpha val="60000"/>
                    </a:srgbClr>
                  </a:solid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187F2EA2-D36A-1BB0-495E-C49084772A15}"/>
                    </a:ext>
                  </a:extLst>
                </p:cNvPr>
                <p:cNvSpPr/>
                <p:nvPr/>
              </p:nvSpPr>
              <p:spPr>
                <a:xfrm rot="16200000">
                  <a:off x="1753920" y="484043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F2633B">
                    <a:alpha val="50000"/>
                  </a:srgbClr>
                </a:solidFill>
                <a:ln w="4667" cap="flat">
                  <a:solidFill>
                    <a:srgbClr val="E6E7E8">
                      <a:alpha val="50000"/>
                    </a:srgbClr>
                  </a:solidFill>
                  <a:prstDash val="solid"/>
                  <a:miter/>
                </a:ln>
              </p:spPr>
              <p:txBody>
                <a:bodyPr rtlCol="0" anchor="ctr"/>
                <a:lstStyle/>
                <a:p>
                  <a:endParaRPr lang="en-US"/>
                </a:p>
              </p:txBody>
            </p:sp>
            <p:sp>
              <p:nvSpPr>
                <p:cNvPr id="1066" name="Freeform 1065">
                  <a:extLst>
                    <a:ext uri="{FF2B5EF4-FFF2-40B4-BE49-F238E27FC236}">
                      <a16:creationId xmlns:a16="http://schemas.microsoft.com/office/drawing/2014/main" id="{33CCBD6C-0DAA-8344-2620-5F2D84B54454}"/>
                    </a:ext>
                  </a:extLst>
                </p:cNvPr>
                <p:cNvSpPr/>
                <p:nvPr/>
              </p:nvSpPr>
              <p:spPr>
                <a:xfrm rot="16200000">
                  <a:off x="1560056" y="4686048"/>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30000"/>
                  </a:srgbClr>
                </a:solidFill>
                <a:ln w="4667" cap="flat">
                  <a:solidFill>
                    <a:srgbClr val="E6E7E8">
                      <a:alpha val="30000"/>
                    </a:srgbClr>
                  </a:solid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1265581C-765E-B753-B731-31CEDB4B20A9}"/>
                    </a:ext>
                  </a:extLst>
                </p:cNvPr>
                <p:cNvSpPr/>
                <p:nvPr/>
              </p:nvSpPr>
              <p:spPr>
                <a:xfrm rot="16200000">
                  <a:off x="1656869" y="4686048"/>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40000"/>
                  </a:srgbClr>
                </a:solidFill>
                <a:ln w="4667" cap="flat">
                  <a:solidFill>
                    <a:srgbClr val="E6E7E8">
                      <a:alpha val="40000"/>
                    </a:srgbClr>
                  </a:solid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7A549F86-C7DE-67EE-35FC-B9E30D468BFE}"/>
                    </a:ext>
                  </a:extLst>
                </p:cNvPr>
                <p:cNvSpPr/>
                <p:nvPr/>
              </p:nvSpPr>
              <p:spPr>
                <a:xfrm rot="16200000">
                  <a:off x="1753684" y="4685810"/>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20000"/>
                  </a:srgbClr>
                </a:solidFill>
                <a:ln w="4667" cap="flat">
                  <a:solidFill>
                    <a:srgbClr val="E6E7E8">
                      <a:alpha val="20000"/>
                    </a:srgbClr>
                  </a:solidFill>
                  <a:prstDash val="solid"/>
                  <a:miter/>
                </a:ln>
              </p:spPr>
              <p:txBody>
                <a:bodyPr rtlCol="0" anchor="ctr"/>
                <a:lstStyle/>
                <a:p>
                  <a:endParaRPr lang="en-US"/>
                </a:p>
              </p:txBody>
            </p:sp>
            <p:sp>
              <p:nvSpPr>
                <p:cNvPr id="933" name="Freeform 932">
                  <a:extLst>
                    <a:ext uri="{FF2B5EF4-FFF2-40B4-BE49-F238E27FC236}">
                      <a16:creationId xmlns:a16="http://schemas.microsoft.com/office/drawing/2014/main" id="{53938681-B110-8845-44B5-1C5E5FD71633}"/>
                    </a:ext>
                  </a:extLst>
                </p:cNvPr>
                <p:cNvSpPr/>
                <p:nvPr/>
              </p:nvSpPr>
              <p:spPr>
                <a:xfrm>
                  <a:off x="1463242" y="4996967"/>
                  <a:ext cx="387255" cy="97594"/>
                </a:xfrm>
                <a:custGeom>
                  <a:avLst/>
                  <a:gdLst>
                    <a:gd name="connsiteX0" fmla="*/ 0 w 306609"/>
                    <a:gd name="connsiteY0" fmla="*/ 0 h 77270"/>
                    <a:gd name="connsiteX1" fmla="*/ 306610 w 306609"/>
                    <a:gd name="connsiteY1" fmla="*/ 0 h 77270"/>
                    <a:gd name="connsiteX2" fmla="*/ 306610 w 306609"/>
                    <a:gd name="connsiteY2" fmla="*/ 77271 h 77270"/>
                    <a:gd name="connsiteX3" fmla="*/ 0 w 306609"/>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6609" h="77270">
                      <a:moveTo>
                        <a:pt x="0" y="0"/>
                      </a:moveTo>
                      <a:lnTo>
                        <a:pt x="306610" y="0"/>
                      </a:lnTo>
                      <a:lnTo>
                        <a:pt x="306610"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34" name="Freeform 933">
                  <a:extLst>
                    <a:ext uri="{FF2B5EF4-FFF2-40B4-BE49-F238E27FC236}">
                      <a16:creationId xmlns:a16="http://schemas.microsoft.com/office/drawing/2014/main" id="{9FB320CE-F854-7D50-A9D3-E93FEBA2FC59}"/>
                    </a:ext>
                  </a:extLst>
                </p:cNvPr>
                <p:cNvSpPr/>
                <p:nvPr/>
              </p:nvSpPr>
              <p:spPr>
                <a:xfrm rot="16200000">
                  <a:off x="1463478" y="499696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30000"/>
                  </a:srgbClr>
                </a:solidFill>
                <a:ln w="4667" cap="flat">
                  <a:solidFill>
                    <a:srgbClr val="E6E7E8">
                      <a:alpha val="30000"/>
                    </a:srgbClr>
                  </a:solid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10BFA2F6-3615-D26B-CECB-E2D178F7EA77}"/>
                    </a:ext>
                  </a:extLst>
                </p:cNvPr>
                <p:cNvSpPr/>
                <p:nvPr/>
              </p:nvSpPr>
              <p:spPr>
                <a:xfrm rot="16200000">
                  <a:off x="1560292" y="499696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20000"/>
                  </a:srgbClr>
                </a:solidFill>
                <a:ln w="4667" cap="flat">
                  <a:solidFill>
                    <a:srgbClr val="E6E7E8">
                      <a:alpha val="20000"/>
                    </a:srgbClr>
                  </a:solid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9B3C7031-E51B-5076-2E88-7828E67C4685}"/>
                    </a:ext>
                  </a:extLst>
                </p:cNvPr>
                <p:cNvSpPr/>
                <p:nvPr/>
              </p:nvSpPr>
              <p:spPr>
                <a:xfrm rot="16200000">
                  <a:off x="1657106" y="499696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1633B">
                    <a:alpha val="20000"/>
                  </a:srgbClr>
                </a:solidFill>
                <a:ln w="4667" cap="flat">
                  <a:solidFill>
                    <a:srgbClr val="E6E7E8">
                      <a:alpha val="20000"/>
                    </a:srgbClr>
                  </a:solid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7936576A-BE3F-4080-2F8D-C91FCF3D6587}"/>
                    </a:ext>
                  </a:extLst>
                </p:cNvPr>
                <p:cNvSpPr/>
                <p:nvPr/>
              </p:nvSpPr>
              <p:spPr>
                <a:xfrm rot="16200000">
                  <a:off x="1753920" y="4996728"/>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1633B">
                    <a:alpha val="10000"/>
                  </a:srgbClr>
                </a:solidFill>
                <a:ln w="4667" cap="flat">
                  <a:solidFill>
                    <a:srgbClr val="E6E7E8">
                      <a:alpha val="10000"/>
                    </a:srgbClr>
                  </a:solidFill>
                  <a:prstDash val="solid"/>
                  <a:miter/>
                </a:ln>
              </p:spPr>
              <p:txBody>
                <a:bodyPr rtlCol="0" anchor="ctr"/>
                <a:lstStyle/>
                <a:p>
                  <a:endParaRPr lang="en-US"/>
                </a:p>
              </p:txBody>
            </p:sp>
          </p:grpSp>
        </p:grpSp>
        <p:sp>
          <p:nvSpPr>
            <p:cNvPr id="1170" name="TextBox 1169">
              <a:extLst>
                <a:ext uri="{FF2B5EF4-FFF2-40B4-BE49-F238E27FC236}">
                  <a16:creationId xmlns:a16="http://schemas.microsoft.com/office/drawing/2014/main" id="{751D5FFD-3A1B-DF56-E599-7BE994E1FD46}"/>
                </a:ext>
              </a:extLst>
            </p:cNvPr>
            <p:cNvSpPr txBox="1"/>
            <p:nvPr/>
          </p:nvSpPr>
          <p:spPr>
            <a:xfrm>
              <a:off x="-43462" y="3914456"/>
              <a:ext cx="1084664" cy="461665"/>
            </a:xfrm>
            <a:prstGeom prst="rect">
              <a:avLst/>
            </a:prstGeom>
            <a:noFill/>
          </p:spPr>
          <p:txBody>
            <a:bodyPr wrap="square" rtlCol="0">
              <a:spAutoFit/>
            </a:bodyPr>
            <a:lstStyle/>
            <a:p>
              <a:pPr algn="r"/>
              <a:r>
                <a:rPr lang="en-US" sz="1200" dirty="0">
                  <a:solidFill>
                    <a:schemeClr val="tx2"/>
                  </a:solidFill>
                </a:rPr>
                <a:t>Within-expected</a:t>
              </a:r>
              <a:endParaRPr lang="en-US" sz="1600" dirty="0">
                <a:solidFill>
                  <a:schemeClr val="tx2"/>
                </a:solidFill>
              </a:endParaRPr>
            </a:p>
          </p:txBody>
        </p:sp>
        <p:sp>
          <p:nvSpPr>
            <p:cNvPr id="1171" name="TextBox 1170">
              <a:extLst>
                <a:ext uri="{FF2B5EF4-FFF2-40B4-BE49-F238E27FC236}">
                  <a16:creationId xmlns:a16="http://schemas.microsoft.com/office/drawing/2014/main" id="{9ECF9CDB-CF58-C238-E309-7DEF07C221DD}"/>
                </a:ext>
              </a:extLst>
            </p:cNvPr>
            <p:cNvSpPr txBox="1"/>
            <p:nvPr/>
          </p:nvSpPr>
          <p:spPr>
            <a:xfrm>
              <a:off x="-178842" y="4451343"/>
              <a:ext cx="1220044" cy="646331"/>
            </a:xfrm>
            <a:prstGeom prst="rect">
              <a:avLst/>
            </a:prstGeom>
            <a:noFill/>
          </p:spPr>
          <p:txBody>
            <a:bodyPr wrap="square" rtlCol="0">
              <a:spAutoFit/>
            </a:bodyPr>
            <a:lstStyle/>
            <a:p>
              <a:pPr algn="r"/>
              <a:r>
                <a:rPr lang="en-US" sz="1200" dirty="0">
                  <a:solidFill>
                    <a:schemeClr val="tx2"/>
                  </a:solidFill>
                </a:rPr>
                <a:t>Between expected/</a:t>
              </a:r>
            </a:p>
            <a:p>
              <a:pPr algn="r"/>
              <a:r>
                <a:rPr lang="en-US" sz="1200" dirty="0">
                  <a:solidFill>
                    <a:schemeClr val="tx2"/>
                  </a:solidFill>
                </a:rPr>
                <a:t>unexpected</a:t>
              </a:r>
            </a:p>
          </p:txBody>
        </p:sp>
        <p:grpSp>
          <p:nvGrpSpPr>
            <p:cNvPr id="1390" name="Group 1389"/>
            <p:cNvGrpSpPr/>
            <p:nvPr/>
          </p:nvGrpSpPr>
          <p:grpSpPr>
            <a:xfrm>
              <a:off x="1250422" y="3895083"/>
              <a:ext cx="448303" cy="539513"/>
              <a:chOff x="1402822" y="3996683"/>
              <a:chExt cx="448303" cy="539513"/>
            </a:xfrm>
          </p:grpSpPr>
          <p:grpSp>
            <p:nvGrpSpPr>
              <p:cNvPr id="22" name="Group 21"/>
              <p:cNvGrpSpPr/>
              <p:nvPr/>
            </p:nvGrpSpPr>
            <p:grpSpPr>
              <a:xfrm>
                <a:off x="1462852" y="3996683"/>
                <a:ext cx="388273" cy="539513"/>
                <a:chOff x="1466165" y="4023884"/>
                <a:chExt cx="388273" cy="539513"/>
              </a:xfrm>
            </p:grpSpPr>
            <p:grpSp>
              <p:nvGrpSpPr>
                <p:cNvPr id="942" name="Graphic 912">
                  <a:extLst>
                    <a:ext uri="{FF2B5EF4-FFF2-40B4-BE49-F238E27FC236}">
                      <a16:creationId xmlns:a16="http://schemas.microsoft.com/office/drawing/2014/main" id="{08175062-2DE9-3A9A-2E38-FC1C7F180FF6}"/>
                    </a:ext>
                  </a:extLst>
                </p:cNvPr>
                <p:cNvGrpSpPr/>
                <p:nvPr/>
              </p:nvGrpSpPr>
              <p:grpSpPr>
                <a:xfrm>
                  <a:off x="1468450" y="4023884"/>
                  <a:ext cx="385597" cy="539513"/>
                  <a:chOff x="7146128" y="3538186"/>
                  <a:chExt cx="305297" cy="427160"/>
                </a:xfrm>
                <a:solidFill>
                  <a:srgbClr val="FFFFFF"/>
                </a:solidFill>
              </p:grpSpPr>
              <p:sp>
                <p:nvSpPr>
                  <p:cNvPr id="943" name="Freeform 942">
                    <a:extLst>
                      <a:ext uri="{FF2B5EF4-FFF2-40B4-BE49-F238E27FC236}">
                        <a16:creationId xmlns:a16="http://schemas.microsoft.com/office/drawing/2014/main" id="{1EF48DD2-6389-E6B4-BDB2-DE82338B1A78}"/>
                      </a:ext>
                    </a:extLst>
                  </p:cNvPr>
                  <p:cNvSpPr/>
                  <p:nvPr/>
                </p:nvSpPr>
                <p:spPr>
                  <a:xfrm>
                    <a:off x="7147440" y="3648519"/>
                    <a:ext cx="303985" cy="77270"/>
                  </a:xfrm>
                  <a:custGeom>
                    <a:avLst/>
                    <a:gdLst>
                      <a:gd name="connsiteX0" fmla="*/ 0 w 303985"/>
                      <a:gd name="connsiteY0" fmla="*/ 0 h 77270"/>
                      <a:gd name="connsiteX1" fmla="*/ 303986 w 303985"/>
                      <a:gd name="connsiteY1" fmla="*/ 0 h 77270"/>
                      <a:gd name="connsiteX2" fmla="*/ 303986 w 303985"/>
                      <a:gd name="connsiteY2" fmla="*/ 77271 h 77270"/>
                      <a:gd name="connsiteX3" fmla="*/ 0 w 303985"/>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3985" h="77270">
                        <a:moveTo>
                          <a:pt x="0" y="0"/>
                        </a:moveTo>
                        <a:lnTo>
                          <a:pt x="303986" y="0"/>
                        </a:lnTo>
                        <a:lnTo>
                          <a:pt x="303986"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44" name="Freeform 943">
                    <a:extLst>
                      <a:ext uri="{FF2B5EF4-FFF2-40B4-BE49-F238E27FC236}">
                        <a16:creationId xmlns:a16="http://schemas.microsoft.com/office/drawing/2014/main" id="{BD017428-F1F2-AA46-CBCF-5A366B0F6D41}"/>
                      </a:ext>
                    </a:extLst>
                  </p:cNvPr>
                  <p:cNvSpPr/>
                  <p:nvPr/>
                </p:nvSpPr>
                <p:spPr>
                  <a:xfrm>
                    <a:off x="7146128" y="3763008"/>
                    <a:ext cx="303985" cy="77270"/>
                  </a:xfrm>
                  <a:custGeom>
                    <a:avLst/>
                    <a:gdLst>
                      <a:gd name="connsiteX0" fmla="*/ 0 w 303985"/>
                      <a:gd name="connsiteY0" fmla="*/ 0 h 77270"/>
                      <a:gd name="connsiteX1" fmla="*/ 303986 w 303985"/>
                      <a:gd name="connsiteY1" fmla="*/ 0 h 77270"/>
                      <a:gd name="connsiteX2" fmla="*/ 303986 w 303985"/>
                      <a:gd name="connsiteY2" fmla="*/ 77271 h 77270"/>
                      <a:gd name="connsiteX3" fmla="*/ 0 w 303985"/>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3985" h="77270">
                        <a:moveTo>
                          <a:pt x="0" y="0"/>
                        </a:moveTo>
                        <a:lnTo>
                          <a:pt x="303986" y="0"/>
                        </a:lnTo>
                        <a:lnTo>
                          <a:pt x="303986"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45" name="Freeform 944">
                    <a:extLst>
                      <a:ext uri="{FF2B5EF4-FFF2-40B4-BE49-F238E27FC236}">
                        <a16:creationId xmlns:a16="http://schemas.microsoft.com/office/drawing/2014/main" id="{A05FBC6B-4F38-9158-8B9B-4F8019E134B8}"/>
                      </a:ext>
                    </a:extLst>
                  </p:cNvPr>
                  <p:cNvSpPr/>
                  <p:nvPr/>
                </p:nvSpPr>
                <p:spPr>
                  <a:xfrm>
                    <a:off x="7146128" y="3538186"/>
                    <a:ext cx="303985" cy="77270"/>
                  </a:xfrm>
                  <a:custGeom>
                    <a:avLst/>
                    <a:gdLst>
                      <a:gd name="connsiteX0" fmla="*/ 0 w 303985"/>
                      <a:gd name="connsiteY0" fmla="*/ 0 h 77270"/>
                      <a:gd name="connsiteX1" fmla="*/ 303986 w 303985"/>
                      <a:gd name="connsiteY1" fmla="*/ 0 h 77270"/>
                      <a:gd name="connsiteX2" fmla="*/ 303986 w 303985"/>
                      <a:gd name="connsiteY2" fmla="*/ 77271 h 77270"/>
                      <a:gd name="connsiteX3" fmla="*/ 0 w 303985"/>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3985" h="77270">
                        <a:moveTo>
                          <a:pt x="0" y="0"/>
                        </a:moveTo>
                        <a:lnTo>
                          <a:pt x="303986" y="0"/>
                        </a:lnTo>
                        <a:lnTo>
                          <a:pt x="303986"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46" name="Freeform 945">
                    <a:extLst>
                      <a:ext uri="{FF2B5EF4-FFF2-40B4-BE49-F238E27FC236}">
                        <a16:creationId xmlns:a16="http://schemas.microsoft.com/office/drawing/2014/main" id="{DDD9FB54-C464-151C-57A0-3A212F069585}"/>
                      </a:ext>
                    </a:extLst>
                  </p:cNvPr>
                  <p:cNvSpPr/>
                  <p:nvPr/>
                </p:nvSpPr>
                <p:spPr>
                  <a:xfrm>
                    <a:off x="7146128" y="3888076"/>
                    <a:ext cx="303985" cy="77270"/>
                  </a:xfrm>
                  <a:custGeom>
                    <a:avLst/>
                    <a:gdLst>
                      <a:gd name="connsiteX0" fmla="*/ 0 w 303985"/>
                      <a:gd name="connsiteY0" fmla="*/ 0 h 77270"/>
                      <a:gd name="connsiteX1" fmla="*/ 303986 w 303985"/>
                      <a:gd name="connsiteY1" fmla="*/ 0 h 77270"/>
                      <a:gd name="connsiteX2" fmla="*/ 303986 w 303985"/>
                      <a:gd name="connsiteY2" fmla="*/ 77271 h 77270"/>
                      <a:gd name="connsiteX3" fmla="*/ 0 w 303985"/>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3985" h="77270">
                        <a:moveTo>
                          <a:pt x="0" y="0"/>
                        </a:moveTo>
                        <a:lnTo>
                          <a:pt x="303986" y="0"/>
                        </a:lnTo>
                        <a:lnTo>
                          <a:pt x="303986"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grpSp>
            <p:sp>
              <p:nvSpPr>
                <p:cNvPr id="1012" name="Freeform 1011">
                  <a:extLst>
                    <a:ext uri="{FF2B5EF4-FFF2-40B4-BE49-F238E27FC236}">
                      <a16:creationId xmlns:a16="http://schemas.microsoft.com/office/drawing/2014/main" id="{19D12EB1-BCA2-7DAE-1C95-11BAAF95CED7}"/>
                    </a:ext>
                  </a:extLst>
                </p:cNvPr>
                <p:cNvSpPr/>
                <p:nvPr/>
              </p:nvSpPr>
              <p:spPr>
                <a:xfrm rot="16200000">
                  <a:off x="1466555" y="4023884"/>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40000"/>
                  </a:srgbClr>
                </a:solidFill>
                <a:ln w="4667" cap="flat">
                  <a:solidFill>
                    <a:srgbClr val="E6E7E8">
                      <a:alpha val="40000"/>
                    </a:srgbClr>
                  </a:solidFill>
                  <a:prstDash val="solid"/>
                  <a:miter/>
                </a:ln>
              </p:spPr>
              <p:txBody>
                <a:bodyPr rtlCol="0" anchor="ctr"/>
                <a:lstStyle/>
                <a:p>
                  <a:endParaRPr lang="en-US"/>
                </a:p>
              </p:txBody>
            </p:sp>
            <p:sp>
              <p:nvSpPr>
                <p:cNvPr id="1013" name="Freeform 1012">
                  <a:extLst>
                    <a:ext uri="{FF2B5EF4-FFF2-40B4-BE49-F238E27FC236}">
                      <a16:creationId xmlns:a16="http://schemas.microsoft.com/office/drawing/2014/main" id="{B92D3697-0F82-EAC0-3DC5-07B6BEDDABA3}"/>
                    </a:ext>
                  </a:extLst>
                </p:cNvPr>
                <p:cNvSpPr/>
                <p:nvPr/>
              </p:nvSpPr>
              <p:spPr>
                <a:xfrm rot="16200000">
                  <a:off x="1563370" y="4023884"/>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30000"/>
                  </a:srgbClr>
                </a:solidFill>
                <a:ln w="4667" cap="flat">
                  <a:solidFill>
                    <a:srgbClr val="E6E7E8">
                      <a:alpha val="30000"/>
                    </a:srgbClr>
                  </a:solidFill>
                  <a:prstDash val="solid"/>
                  <a:miter/>
                </a:ln>
              </p:spPr>
              <p:txBody>
                <a:bodyPr rtlCol="0" anchor="ctr"/>
                <a:lstStyle/>
                <a:p>
                  <a:endParaRPr lang="en-US"/>
                </a:p>
              </p:txBody>
            </p:sp>
            <p:sp>
              <p:nvSpPr>
                <p:cNvPr id="1014" name="Freeform 1013">
                  <a:extLst>
                    <a:ext uri="{FF2B5EF4-FFF2-40B4-BE49-F238E27FC236}">
                      <a16:creationId xmlns:a16="http://schemas.microsoft.com/office/drawing/2014/main" id="{5EFAB1A6-AE3B-F827-B064-B1026A49BAB4}"/>
                    </a:ext>
                  </a:extLst>
                </p:cNvPr>
                <p:cNvSpPr/>
                <p:nvPr/>
              </p:nvSpPr>
              <p:spPr>
                <a:xfrm rot="16200000">
                  <a:off x="1660421" y="4023884"/>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40000"/>
                  </a:srgbClr>
                </a:solidFill>
                <a:ln w="4667" cap="flat">
                  <a:solidFill>
                    <a:srgbClr val="E6E7E8">
                      <a:alpha val="40000"/>
                    </a:srgbClr>
                  </a:solidFill>
                  <a:prstDash val="solid"/>
                  <a:miter/>
                </a:ln>
              </p:spPr>
              <p:txBody>
                <a:bodyPr rtlCol="0" anchor="ctr"/>
                <a:lstStyle/>
                <a:p>
                  <a:endParaRPr lang="en-US"/>
                </a:p>
              </p:txBody>
            </p:sp>
            <p:sp>
              <p:nvSpPr>
                <p:cNvPr id="1015" name="Freeform 1014">
                  <a:extLst>
                    <a:ext uri="{FF2B5EF4-FFF2-40B4-BE49-F238E27FC236}">
                      <a16:creationId xmlns:a16="http://schemas.microsoft.com/office/drawing/2014/main" id="{0A1785A0-C044-1CD7-0ECC-300BB0EA7F2A}"/>
                    </a:ext>
                  </a:extLst>
                </p:cNvPr>
                <p:cNvSpPr/>
                <p:nvPr/>
              </p:nvSpPr>
              <p:spPr>
                <a:xfrm rot="16200000">
                  <a:off x="1757234" y="402412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20000"/>
                  </a:srgbClr>
                </a:solidFill>
                <a:ln w="4667" cap="flat">
                  <a:solidFill>
                    <a:srgbClr val="E6E7E8">
                      <a:alpha val="20000"/>
                    </a:srgbClr>
                  </a:solidFill>
                  <a:prstDash val="solid"/>
                  <a:miter/>
                </a:ln>
              </p:spPr>
              <p:txBody>
                <a:bodyPr rtlCol="0" anchor="ctr"/>
                <a:lstStyle/>
                <a:p>
                  <a:endParaRPr lang="en-US"/>
                </a:p>
              </p:txBody>
            </p:sp>
            <p:sp>
              <p:nvSpPr>
                <p:cNvPr id="1020" name="Freeform 1019">
                  <a:extLst>
                    <a:ext uri="{FF2B5EF4-FFF2-40B4-BE49-F238E27FC236}">
                      <a16:creationId xmlns:a16="http://schemas.microsoft.com/office/drawing/2014/main" id="{9FFF479A-ABBD-C2B3-49A3-8EB2DDCBB181}"/>
                    </a:ext>
                  </a:extLst>
                </p:cNvPr>
                <p:cNvSpPr/>
                <p:nvPr/>
              </p:nvSpPr>
              <p:spPr>
                <a:xfrm rot="16200000">
                  <a:off x="1466555" y="416323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40000"/>
                  </a:srgbClr>
                </a:solidFill>
                <a:ln w="4667" cap="flat">
                  <a:solidFill>
                    <a:srgbClr val="E6E7E8">
                      <a:alpha val="40000"/>
                    </a:srgbClr>
                  </a:solidFill>
                  <a:prstDash val="solid"/>
                  <a:miter/>
                </a:ln>
              </p:spPr>
              <p:txBody>
                <a:bodyPr rtlCol="0" anchor="ctr"/>
                <a:lstStyle/>
                <a:p>
                  <a:endParaRPr lang="en-US"/>
                </a:p>
              </p:txBody>
            </p:sp>
            <p:sp>
              <p:nvSpPr>
                <p:cNvPr id="1021" name="Freeform 1020">
                  <a:extLst>
                    <a:ext uri="{FF2B5EF4-FFF2-40B4-BE49-F238E27FC236}">
                      <a16:creationId xmlns:a16="http://schemas.microsoft.com/office/drawing/2014/main" id="{A311CCA8-F908-E1A3-D6A0-B9DB258EC115}"/>
                    </a:ext>
                  </a:extLst>
                </p:cNvPr>
                <p:cNvSpPr/>
                <p:nvPr/>
              </p:nvSpPr>
              <p:spPr>
                <a:xfrm rot="16200000">
                  <a:off x="1563370" y="416323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15000"/>
                  </a:srgbClr>
                </a:solidFill>
                <a:ln w="4667" cap="flat">
                  <a:solidFill>
                    <a:srgbClr val="E6E7E8">
                      <a:alpha val="15000"/>
                    </a:srgbClr>
                  </a:solidFill>
                  <a:prstDash val="solid"/>
                  <a:miter/>
                </a:ln>
              </p:spPr>
              <p:txBody>
                <a:bodyPr rtlCol="0" anchor="ctr"/>
                <a:lstStyle/>
                <a:p>
                  <a:endParaRPr lang="en-US"/>
                </a:p>
              </p:txBody>
            </p:sp>
            <p:sp>
              <p:nvSpPr>
                <p:cNvPr id="1022" name="Freeform 1021">
                  <a:extLst>
                    <a:ext uri="{FF2B5EF4-FFF2-40B4-BE49-F238E27FC236}">
                      <a16:creationId xmlns:a16="http://schemas.microsoft.com/office/drawing/2014/main" id="{2F624DDB-F2F7-AEE9-7064-671E09A0CF71}"/>
                    </a:ext>
                  </a:extLst>
                </p:cNvPr>
                <p:cNvSpPr/>
                <p:nvPr/>
              </p:nvSpPr>
              <p:spPr>
                <a:xfrm rot="16200000">
                  <a:off x="1660421" y="416347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20000"/>
                  </a:srgbClr>
                </a:solidFill>
                <a:ln w="4667" cap="flat">
                  <a:solidFill>
                    <a:srgbClr val="E6E7E8">
                      <a:alpha val="20000"/>
                    </a:srgbClr>
                  </a:solidFill>
                  <a:prstDash val="solid"/>
                  <a:miter/>
                </a:ln>
              </p:spPr>
              <p:txBody>
                <a:bodyPr rtlCol="0" anchor="ctr"/>
                <a:lstStyle/>
                <a:p>
                  <a:endParaRPr lang="en-US"/>
                </a:p>
              </p:txBody>
            </p:sp>
            <p:sp>
              <p:nvSpPr>
                <p:cNvPr id="1023" name="Freeform 1022">
                  <a:extLst>
                    <a:ext uri="{FF2B5EF4-FFF2-40B4-BE49-F238E27FC236}">
                      <a16:creationId xmlns:a16="http://schemas.microsoft.com/office/drawing/2014/main" id="{296A440A-6549-1B42-5607-C6C271E01B7A}"/>
                    </a:ext>
                  </a:extLst>
                </p:cNvPr>
                <p:cNvSpPr/>
                <p:nvPr/>
              </p:nvSpPr>
              <p:spPr>
                <a:xfrm rot="16200000">
                  <a:off x="1757234" y="416347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1633B">
                    <a:alpha val="15000"/>
                  </a:srgbClr>
                </a:solidFill>
                <a:ln w="4667" cap="flat">
                  <a:solidFill>
                    <a:srgbClr val="E6E7E8">
                      <a:alpha val="15000"/>
                    </a:srgbClr>
                  </a:solid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1A5D48ED-912E-DF6F-85FA-1BBEE0CA74BF}"/>
                    </a:ext>
                  </a:extLst>
                </p:cNvPr>
                <p:cNvSpPr/>
                <p:nvPr/>
              </p:nvSpPr>
              <p:spPr>
                <a:xfrm rot="16200000">
                  <a:off x="1466555" y="4307839"/>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30000"/>
                  </a:srgbClr>
                </a:solidFill>
                <a:ln w="4667" cap="flat">
                  <a:solidFill>
                    <a:srgbClr val="E6E7E8">
                      <a:alpha val="30000"/>
                    </a:srgbClr>
                  </a:solidFill>
                  <a:prstDash val="solid"/>
                  <a:miter/>
                </a:ln>
              </p:spPr>
              <p:txBody>
                <a:bodyPr rtlCol="0" anchor="ctr"/>
                <a:lstStyle/>
                <a:p>
                  <a:endParaRPr lang="en-US"/>
                </a:p>
              </p:txBody>
            </p:sp>
            <p:sp>
              <p:nvSpPr>
                <p:cNvPr id="1025" name="Freeform 1024">
                  <a:extLst>
                    <a:ext uri="{FF2B5EF4-FFF2-40B4-BE49-F238E27FC236}">
                      <a16:creationId xmlns:a16="http://schemas.microsoft.com/office/drawing/2014/main" id="{4276C374-6340-3E72-339E-D1C5427ADC53}"/>
                    </a:ext>
                  </a:extLst>
                </p:cNvPr>
                <p:cNvSpPr/>
                <p:nvPr/>
              </p:nvSpPr>
              <p:spPr>
                <a:xfrm rot="16200000">
                  <a:off x="1563370" y="4307839"/>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20000"/>
                  </a:srgbClr>
                </a:solidFill>
                <a:ln w="4667" cap="flat">
                  <a:solidFill>
                    <a:srgbClr val="E6E7E8">
                      <a:alpha val="20000"/>
                    </a:srgbClr>
                  </a:solidFill>
                  <a:prstDash val="solid"/>
                  <a:miter/>
                </a:ln>
              </p:spPr>
              <p:txBody>
                <a:bodyPr rtlCol="0" anchor="ctr"/>
                <a:lstStyle/>
                <a:p>
                  <a:endParaRPr lang="en-US"/>
                </a:p>
              </p:txBody>
            </p:sp>
            <p:sp>
              <p:nvSpPr>
                <p:cNvPr id="1026" name="Freeform 1025">
                  <a:extLst>
                    <a:ext uri="{FF2B5EF4-FFF2-40B4-BE49-F238E27FC236}">
                      <a16:creationId xmlns:a16="http://schemas.microsoft.com/office/drawing/2014/main" id="{E75F302E-20F8-3917-AFAC-A052636F0D1C}"/>
                    </a:ext>
                  </a:extLst>
                </p:cNvPr>
                <p:cNvSpPr/>
                <p:nvPr/>
              </p:nvSpPr>
              <p:spPr>
                <a:xfrm rot="16200000">
                  <a:off x="1660421" y="4308078"/>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1633B">
                    <a:alpha val="20000"/>
                  </a:srgbClr>
                </a:solidFill>
                <a:ln w="4667" cap="flat">
                  <a:solidFill>
                    <a:srgbClr val="E6E7E8">
                      <a:alpha val="20000"/>
                    </a:srgbClr>
                  </a:solid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C1E49A12-F3AE-DD7E-7EC6-8EA6A1287511}"/>
                    </a:ext>
                  </a:extLst>
                </p:cNvPr>
                <p:cNvSpPr/>
                <p:nvPr/>
              </p:nvSpPr>
              <p:spPr>
                <a:xfrm rot="16200000">
                  <a:off x="1757234" y="4308078"/>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1633B">
                    <a:alpha val="10000"/>
                  </a:srgbClr>
                </a:solidFill>
                <a:ln w="4667" cap="flat">
                  <a:solidFill>
                    <a:srgbClr val="E6E7E8">
                      <a:alpha val="10000"/>
                    </a:srgbClr>
                  </a:solid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376E6F71-FDE0-9B54-C321-4AC289A44F18}"/>
                    </a:ext>
                  </a:extLst>
                </p:cNvPr>
                <p:cNvSpPr/>
                <p:nvPr/>
              </p:nvSpPr>
              <p:spPr>
                <a:xfrm rot="16200000">
                  <a:off x="1466793" y="4465803"/>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50000"/>
                  </a:srgbClr>
                </a:solidFill>
                <a:ln w="4667" cap="flat">
                  <a:solidFill>
                    <a:srgbClr val="E6E7E8">
                      <a:alpha val="50000"/>
                    </a:srgbClr>
                  </a:solid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6BFB3999-6D33-0DE2-7316-A6EC88E14182}"/>
                    </a:ext>
                  </a:extLst>
                </p:cNvPr>
                <p:cNvSpPr/>
                <p:nvPr/>
              </p:nvSpPr>
              <p:spPr>
                <a:xfrm rot="16200000">
                  <a:off x="1563606" y="4465803"/>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40000"/>
                  </a:srgbClr>
                </a:solidFill>
                <a:ln w="4667" cap="flat">
                  <a:solidFill>
                    <a:srgbClr val="E6E7E8">
                      <a:alpha val="40000"/>
                    </a:srgbClr>
                  </a:solid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035E71BC-4AEB-64AC-4652-EAB2F857ED1F}"/>
                    </a:ext>
                  </a:extLst>
                </p:cNvPr>
                <p:cNvSpPr/>
                <p:nvPr/>
              </p:nvSpPr>
              <p:spPr>
                <a:xfrm rot="16200000">
                  <a:off x="1660421" y="4465803"/>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1633B">
                    <a:alpha val="10000"/>
                  </a:srgbClr>
                </a:solidFill>
                <a:ln w="4667" cap="flat">
                  <a:solidFill>
                    <a:srgbClr val="E6E7E8">
                      <a:alpha val="10000"/>
                    </a:srgbClr>
                  </a:solid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FEFD3D39-F5D1-F580-ACBF-A03E47E6D9BD}"/>
                    </a:ext>
                  </a:extLst>
                </p:cNvPr>
                <p:cNvSpPr/>
                <p:nvPr/>
              </p:nvSpPr>
              <p:spPr>
                <a:xfrm rot="16200000">
                  <a:off x="1757234" y="4465803"/>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20000"/>
                  </a:srgbClr>
                </a:solidFill>
                <a:ln w="4667" cap="flat">
                  <a:solidFill>
                    <a:srgbClr val="E6E7E8">
                      <a:alpha val="20000"/>
                    </a:srgbClr>
                  </a:solidFill>
                  <a:prstDash val="solid"/>
                  <a:miter/>
                </a:ln>
              </p:spPr>
              <p:txBody>
                <a:bodyPr rtlCol="0" anchor="ctr"/>
                <a:lstStyle/>
                <a:p>
                  <a:endParaRPr lang="en-US"/>
                </a:p>
              </p:txBody>
            </p:sp>
          </p:grpSp>
          <p:grpSp>
            <p:nvGrpSpPr>
              <p:cNvPr id="496" name="Group 495"/>
              <p:cNvGrpSpPr/>
              <p:nvPr/>
            </p:nvGrpSpPr>
            <p:grpSpPr>
              <a:xfrm>
                <a:off x="1402822" y="4029439"/>
                <a:ext cx="48524" cy="474001"/>
                <a:chOff x="1402822" y="4737828"/>
                <a:chExt cx="48524" cy="474001"/>
              </a:xfrm>
            </p:grpSpPr>
            <p:grpSp>
              <p:nvGrpSpPr>
                <p:cNvPr id="497" name="Graphic 912">
                  <a:extLst>
                    <a:ext uri="{FF2B5EF4-FFF2-40B4-BE49-F238E27FC236}">
                      <a16:creationId xmlns:a16="http://schemas.microsoft.com/office/drawing/2014/main" id="{03985D01-A21E-F8F5-DE97-F0B491EBAEEE}"/>
                    </a:ext>
                  </a:extLst>
                </p:cNvPr>
                <p:cNvGrpSpPr/>
                <p:nvPr/>
              </p:nvGrpSpPr>
              <p:grpSpPr>
                <a:xfrm flipH="1">
                  <a:off x="1402822" y="5033105"/>
                  <a:ext cx="48524" cy="178724"/>
                  <a:chOff x="7466606" y="4325817"/>
                  <a:chExt cx="38419" cy="141505"/>
                </a:xfrm>
              </p:grpSpPr>
              <p:grpSp>
                <p:nvGrpSpPr>
                  <p:cNvPr id="503" name="Graphic 912">
                    <a:extLst>
                      <a:ext uri="{FF2B5EF4-FFF2-40B4-BE49-F238E27FC236}">
                        <a16:creationId xmlns:a16="http://schemas.microsoft.com/office/drawing/2014/main" id="{29B6FF0F-97E7-E2E6-9CE7-D5FCC3103016}"/>
                      </a:ext>
                    </a:extLst>
                  </p:cNvPr>
                  <p:cNvGrpSpPr/>
                  <p:nvPr/>
                </p:nvGrpSpPr>
                <p:grpSpPr>
                  <a:xfrm>
                    <a:off x="7466606" y="4325817"/>
                    <a:ext cx="38419" cy="141505"/>
                    <a:chOff x="7466606" y="4325817"/>
                    <a:chExt cx="38419" cy="141505"/>
                  </a:xfrm>
                </p:grpSpPr>
                <p:sp>
                  <p:nvSpPr>
                    <p:cNvPr id="505" name="Freeform 504">
                      <a:extLst>
                        <a:ext uri="{FF2B5EF4-FFF2-40B4-BE49-F238E27FC236}">
                          <a16:creationId xmlns:a16="http://schemas.microsoft.com/office/drawing/2014/main" id="{651F12FA-3D27-3246-E404-BAB339C3C89B}"/>
                        </a:ext>
                      </a:extLst>
                    </p:cNvPr>
                    <p:cNvSpPr/>
                    <p:nvPr/>
                  </p:nvSpPr>
                  <p:spPr>
                    <a:xfrm>
                      <a:off x="7466606" y="432581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65B13F01-563D-9584-644C-E6A313B8D691}"/>
                        </a:ext>
                      </a:extLst>
                    </p:cNvPr>
                    <p:cNvSpPr/>
                    <p:nvPr/>
                  </p:nvSpPr>
                  <p:spPr>
                    <a:xfrm>
                      <a:off x="7503901" y="4325817"/>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04" name="Freeform 503">
                    <a:extLst>
                      <a:ext uri="{FF2B5EF4-FFF2-40B4-BE49-F238E27FC236}">
                        <a16:creationId xmlns:a16="http://schemas.microsoft.com/office/drawing/2014/main" id="{DF792CA0-F80D-C50B-CCC0-0C85B6195924}"/>
                      </a:ext>
                    </a:extLst>
                  </p:cNvPr>
                  <p:cNvSpPr/>
                  <p:nvPr/>
                </p:nvSpPr>
                <p:spPr>
                  <a:xfrm>
                    <a:off x="7466606" y="446732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nvGrpSpPr>
                <p:cNvPr id="498" name="Graphic 912">
                  <a:extLst>
                    <a:ext uri="{FF2B5EF4-FFF2-40B4-BE49-F238E27FC236}">
                      <a16:creationId xmlns:a16="http://schemas.microsoft.com/office/drawing/2014/main" id="{576B75A5-0D5D-E024-DFE8-08189D3BCEB3}"/>
                    </a:ext>
                  </a:extLst>
                </p:cNvPr>
                <p:cNvGrpSpPr/>
                <p:nvPr/>
              </p:nvGrpSpPr>
              <p:grpSpPr>
                <a:xfrm flipH="1">
                  <a:off x="1402822" y="4737828"/>
                  <a:ext cx="48524" cy="178724"/>
                  <a:chOff x="7466044" y="4112142"/>
                  <a:chExt cx="38419" cy="141505"/>
                </a:xfrm>
              </p:grpSpPr>
              <p:grpSp>
                <p:nvGrpSpPr>
                  <p:cNvPr id="499" name="Graphic 912">
                    <a:extLst>
                      <a:ext uri="{FF2B5EF4-FFF2-40B4-BE49-F238E27FC236}">
                        <a16:creationId xmlns:a16="http://schemas.microsoft.com/office/drawing/2014/main" id="{AD69BA9A-B220-CA7F-400B-BA3F4753AD44}"/>
                      </a:ext>
                    </a:extLst>
                  </p:cNvPr>
                  <p:cNvGrpSpPr/>
                  <p:nvPr/>
                </p:nvGrpSpPr>
                <p:grpSpPr>
                  <a:xfrm>
                    <a:off x="7466044" y="4112142"/>
                    <a:ext cx="38419" cy="141505"/>
                    <a:chOff x="7466044" y="4112142"/>
                    <a:chExt cx="38419" cy="141505"/>
                  </a:xfrm>
                </p:grpSpPr>
                <p:sp>
                  <p:nvSpPr>
                    <p:cNvPr id="501" name="Freeform 500">
                      <a:extLst>
                        <a:ext uri="{FF2B5EF4-FFF2-40B4-BE49-F238E27FC236}">
                          <a16:creationId xmlns:a16="http://schemas.microsoft.com/office/drawing/2014/main" id="{F377FFF4-BCC0-D182-9114-654E72B6EDAC}"/>
                        </a:ext>
                      </a:extLst>
                    </p:cNvPr>
                    <p:cNvSpPr/>
                    <p:nvPr/>
                  </p:nvSpPr>
                  <p:spPr>
                    <a:xfrm>
                      <a:off x="7466044" y="411214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9F9454C7-205D-5A7A-270D-6F019C76C4A8}"/>
                        </a:ext>
                      </a:extLst>
                    </p:cNvPr>
                    <p:cNvSpPr/>
                    <p:nvPr/>
                  </p:nvSpPr>
                  <p:spPr>
                    <a:xfrm>
                      <a:off x="7503901" y="4112142"/>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00" name="Freeform 499">
                    <a:extLst>
                      <a:ext uri="{FF2B5EF4-FFF2-40B4-BE49-F238E27FC236}">
                        <a16:creationId xmlns:a16="http://schemas.microsoft.com/office/drawing/2014/main" id="{2CC68F78-5FD1-3DD4-54A9-08D120EBB4C2}"/>
                      </a:ext>
                    </a:extLst>
                  </p:cNvPr>
                  <p:cNvSpPr/>
                  <p:nvPr/>
                </p:nvSpPr>
                <p:spPr>
                  <a:xfrm>
                    <a:off x="7466044" y="425364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grpSp>
        <p:grpSp>
          <p:nvGrpSpPr>
            <p:cNvPr id="1389" name="Group 1388"/>
            <p:cNvGrpSpPr/>
            <p:nvPr/>
          </p:nvGrpSpPr>
          <p:grpSpPr>
            <a:xfrm>
              <a:off x="2313889" y="4589698"/>
              <a:ext cx="445310" cy="554068"/>
              <a:chOff x="2263089" y="4691298"/>
              <a:chExt cx="445310" cy="554068"/>
            </a:xfrm>
          </p:grpSpPr>
          <p:grpSp>
            <p:nvGrpSpPr>
              <p:cNvPr id="27" name="Group 26"/>
              <p:cNvGrpSpPr/>
              <p:nvPr/>
            </p:nvGrpSpPr>
            <p:grpSpPr>
              <a:xfrm>
                <a:off x="2318706" y="4691298"/>
                <a:ext cx="389693" cy="554068"/>
                <a:chOff x="2324708" y="4685810"/>
                <a:chExt cx="389693" cy="554068"/>
              </a:xfrm>
            </p:grpSpPr>
            <p:sp>
              <p:nvSpPr>
                <p:cNvPr id="928" name="Freeform 927">
                  <a:extLst>
                    <a:ext uri="{FF2B5EF4-FFF2-40B4-BE49-F238E27FC236}">
                      <a16:creationId xmlns:a16="http://schemas.microsoft.com/office/drawing/2014/main" id="{AC747112-92CD-12BE-DE5E-F9622858CE29}"/>
                    </a:ext>
                  </a:extLst>
                </p:cNvPr>
                <p:cNvSpPr/>
                <p:nvPr/>
              </p:nvSpPr>
              <p:spPr>
                <a:xfrm>
                  <a:off x="2325808" y="4685810"/>
                  <a:ext cx="385597" cy="97594"/>
                </a:xfrm>
                <a:custGeom>
                  <a:avLst/>
                  <a:gdLst>
                    <a:gd name="connsiteX0" fmla="*/ 0 w 305297"/>
                    <a:gd name="connsiteY0" fmla="*/ 0 h 77270"/>
                    <a:gd name="connsiteX1" fmla="*/ 305298 w 305297"/>
                    <a:gd name="connsiteY1" fmla="*/ 0 h 77270"/>
                    <a:gd name="connsiteX2" fmla="*/ 305298 w 305297"/>
                    <a:gd name="connsiteY2" fmla="*/ 77271 h 77270"/>
                    <a:gd name="connsiteX3" fmla="*/ 0 w 305297"/>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5297" h="77270">
                      <a:moveTo>
                        <a:pt x="0" y="0"/>
                      </a:moveTo>
                      <a:lnTo>
                        <a:pt x="305298" y="0"/>
                      </a:lnTo>
                      <a:lnTo>
                        <a:pt x="305298"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9" name="Freeform 928">
                  <a:extLst>
                    <a:ext uri="{FF2B5EF4-FFF2-40B4-BE49-F238E27FC236}">
                      <a16:creationId xmlns:a16="http://schemas.microsoft.com/office/drawing/2014/main" id="{7101B1A3-A227-B412-9440-98D95FED1E47}"/>
                    </a:ext>
                  </a:extLst>
                </p:cNvPr>
                <p:cNvSpPr/>
                <p:nvPr/>
              </p:nvSpPr>
              <p:spPr>
                <a:xfrm>
                  <a:off x="2325098" y="4834706"/>
                  <a:ext cx="387255" cy="97594"/>
                </a:xfrm>
                <a:custGeom>
                  <a:avLst/>
                  <a:gdLst>
                    <a:gd name="connsiteX0" fmla="*/ 0 w 306609"/>
                    <a:gd name="connsiteY0" fmla="*/ 0 h 77270"/>
                    <a:gd name="connsiteX1" fmla="*/ 306610 w 306609"/>
                    <a:gd name="connsiteY1" fmla="*/ 0 h 77270"/>
                    <a:gd name="connsiteX2" fmla="*/ 306610 w 306609"/>
                    <a:gd name="connsiteY2" fmla="*/ 77271 h 77270"/>
                    <a:gd name="connsiteX3" fmla="*/ 0 w 306609"/>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6609" h="77270">
                      <a:moveTo>
                        <a:pt x="0" y="0"/>
                      </a:moveTo>
                      <a:lnTo>
                        <a:pt x="306610" y="0"/>
                      </a:lnTo>
                      <a:lnTo>
                        <a:pt x="306610"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30" name="Freeform 929">
                  <a:extLst>
                    <a:ext uri="{FF2B5EF4-FFF2-40B4-BE49-F238E27FC236}">
                      <a16:creationId xmlns:a16="http://schemas.microsoft.com/office/drawing/2014/main" id="{81771940-0958-2CB2-CF03-C042562D093C}"/>
                    </a:ext>
                  </a:extLst>
                </p:cNvPr>
                <p:cNvSpPr/>
                <p:nvPr/>
              </p:nvSpPr>
              <p:spPr>
                <a:xfrm rot="16200000">
                  <a:off x="2325098" y="483470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40000"/>
                  </a:srgbClr>
                </a:solidFill>
                <a:ln w="4667" cap="flat">
                  <a:solidFill>
                    <a:srgbClr val="E6E7E8">
                      <a:alpha val="40000"/>
                    </a:srgbClr>
                  </a:solidFill>
                  <a:prstDash val="solid"/>
                  <a:miter/>
                </a:ln>
              </p:spPr>
              <p:txBody>
                <a:bodyPr rtlCol="0" anchor="ctr"/>
                <a:lstStyle/>
                <a:p>
                  <a:endParaRPr lang="en-US"/>
                </a:p>
              </p:txBody>
            </p:sp>
            <p:sp>
              <p:nvSpPr>
                <p:cNvPr id="939" name="Freeform 938">
                  <a:extLst>
                    <a:ext uri="{FF2B5EF4-FFF2-40B4-BE49-F238E27FC236}">
                      <a16:creationId xmlns:a16="http://schemas.microsoft.com/office/drawing/2014/main" id="{8CD20041-819B-B9BB-D238-BF3EEACE9277}"/>
                    </a:ext>
                  </a:extLst>
                </p:cNvPr>
                <p:cNvSpPr/>
                <p:nvPr/>
              </p:nvSpPr>
              <p:spPr>
                <a:xfrm>
                  <a:off x="2326754" y="4988376"/>
                  <a:ext cx="193627" cy="97594"/>
                </a:xfrm>
                <a:custGeom>
                  <a:avLst/>
                  <a:gdLst>
                    <a:gd name="connsiteX0" fmla="*/ 0 w 153304"/>
                    <a:gd name="connsiteY0" fmla="*/ 0 h 77270"/>
                    <a:gd name="connsiteX1" fmla="*/ 153305 w 153304"/>
                    <a:gd name="connsiteY1" fmla="*/ 0 h 77270"/>
                    <a:gd name="connsiteX2" fmla="*/ 153305 w 153304"/>
                    <a:gd name="connsiteY2" fmla="*/ 77271 h 77270"/>
                    <a:gd name="connsiteX3" fmla="*/ 0 w 153304"/>
                    <a:gd name="connsiteY3" fmla="*/ 77271 h 77270"/>
                  </a:gdLst>
                  <a:ahLst/>
                  <a:cxnLst>
                    <a:cxn ang="0">
                      <a:pos x="connsiteX0" y="connsiteY0"/>
                    </a:cxn>
                    <a:cxn ang="0">
                      <a:pos x="connsiteX1" y="connsiteY1"/>
                    </a:cxn>
                    <a:cxn ang="0">
                      <a:pos x="connsiteX2" y="connsiteY2"/>
                    </a:cxn>
                    <a:cxn ang="0">
                      <a:pos x="connsiteX3" y="connsiteY3"/>
                    </a:cxn>
                  </a:cxnLst>
                  <a:rect l="l" t="t" r="r" b="b"/>
                  <a:pathLst>
                    <a:path w="153304" h="77270">
                      <a:moveTo>
                        <a:pt x="0" y="0"/>
                      </a:moveTo>
                      <a:lnTo>
                        <a:pt x="153305" y="0"/>
                      </a:lnTo>
                      <a:lnTo>
                        <a:pt x="153305"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40" name="Freeform 939">
                  <a:extLst>
                    <a:ext uri="{FF2B5EF4-FFF2-40B4-BE49-F238E27FC236}">
                      <a16:creationId xmlns:a16="http://schemas.microsoft.com/office/drawing/2014/main" id="{A54CC1F7-48E9-129C-0CF1-9EB9F8E2E22A}"/>
                    </a:ext>
                  </a:extLst>
                </p:cNvPr>
                <p:cNvSpPr/>
                <p:nvPr/>
              </p:nvSpPr>
              <p:spPr>
                <a:xfrm>
                  <a:off x="2326754" y="4685810"/>
                  <a:ext cx="191970" cy="97594"/>
                </a:xfrm>
                <a:custGeom>
                  <a:avLst/>
                  <a:gdLst>
                    <a:gd name="connsiteX0" fmla="*/ 0 w 151992"/>
                    <a:gd name="connsiteY0" fmla="*/ 0 h 77270"/>
                    <a:gd name="connsiteX1" fmla="*/ 151993 w 151992"/>
                    <a:gd name="connsiteY1" fmla="*/ 0 h 77270"/>
                    <a:gd name="connsiteX2" fmla="*/ 151993 w 151992"/>
                    <a:gd name="connsiteY2" fmla="*/ 77271 h 77270"/>
                    <a:gd name="connsiteX3" fmla="*/ 0 w 15199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151992" h="77270">
                      <a:moveTo>
                        <a:pt x="0" y="0"/>
                      </a:moveTo>
                      <a:lnTo>
                        <a:pt x="151993" y="0"/>
                      </a:lnTo>
                      <a:lnTo>
                        <a:pt x="15199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35" name="Freeform 934">
                  <a:extLst>
                    <a:ext uri="{FF2B5EF4-FFF2-40B4-BE49-F238E27FC236}">
                      <a16:creationId xmlns:a16="http://schemas.microsoft.com/office/drawing/2014/main" id="{A9CFF67C-F5F6-DACE-674E-5EAFF107F3BF}"/>
                    </a:ext>
                  </a:extLst>
                </p:cNvPr>
                <p:cNvSpPr/>
                <p:nvPr/>
              </p:nvSpPr>
              <p:spPr>
                <a:xfrm>
                  <a:off x="2328804" y="5142284"/>
                  <a:ext cx="385597" cy="97594"/>
                </a:xfrm>
                <a:custGeom>
                  <a:avLst/>
                  <a:gdLst>
                    <a:gd name="connsiteX0" fmla="*/ 0 w 305297"/>
                    <a:gd name="connsiteY0" fmla="*/ 0 h 77270"/>
                    <a:gd name="connsiteX1" fmla="*/ 305298 w 305297"/>
                    <a:gd name="connsiteY1" fmla="*/ 0 h 77270"/>
                    <a:gd name="connsiteX2" fmla="*/ 305298 w 305297"/>
                    <a:gd name="connsiteY2" fmla="*/ 77270 h 77270"/>
                    <a:gd name="connsiteX3" fmla="*/ 0 w 305297"/>
                    <a:gd name="connsiteY3" fmla="*/ 77270 h 77270"/>
                  </a:gdLst>
                  <a:ahLst/>
                  <a:cxnLst>
                    <a:cxn ang="0">
                      <a:pos x="connsiteX0" y="connsiteY0"/>
                    </a:cxn>
                    <a:cxn ang="0">
                      <a:pos x="connsiteX1" y="connsiteY1"/>
                    </a:cxn>
                    <a:cxn ang="0">
                      <a:pos x="connsiteX2" y="connsiteY2"/>
                    </a:cxn>
                    <a:cxn ang="0">
                      <a:pos x="connsiteX3" y="connsiteY3"/>
                    </a:cxn>
                  </a:cxnLst>
                  <a:rect l="l" t="t" r="r" b="b"/>
                  <a:pathLst>
                    <a:path w="305297" h="77270">
                      <a:moveTo>
                        <a:pt x="0" y="0"/>
                      </a:moveTo>
                      <a:lnTo>
                        <a:pt x="305298" y="0"/>
                      </a:lnTo>
                      <a:lnTo>
                        <a:pt x="305298" y="77270"/>
                      </a:lnTo>
                      <a:lnTo>
                        <a:pt x="0" y="77270"/>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36" name="Freeform 935">
                  <a:extLst>
                    <a:ext uri="{FF2B5EF4-FFF2-40B4-BE49-F238E27FC236}">
                      <a16:creationId xmlns:a16="http://schemas.microsoft.com/office/drawing/2014/main" id="{F5D85162-95C0-1D0E-D8E8-8B61E5B49E65}"/>
                    </a:ext>
                  </a:extLst>
                </p:cNvPr>
                <p:cNvSpPr/>
                <p:nvPr/>
              </p:nvSpPr>
              <p:spPr>
                <a:xfrm rot="16200000">
                  <a:off x="2519828" y="514228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F2684E">
                    <a:alpha val="90000"/>
                  </a:srgbClr>
                </a:solidFill>
                <a:ln w="4667" cap="flat">
                  <a:solidFill>
                    <a:srgbClr val="E6E7E8">
                      <a:alpha val="90000"/>
                    </a:srgbClr>
                  </a:solidFill>
                  <a:prstDash val="solid"/>
                  <a:miter/>
                </a:ln>
              </p:spPr>
              <p:txBody>
                <a:bodyPr rtlCol="0" anchor="ctr"/>
                <a:lstStyle/>
                <a:p>
                  <a:endParaRPr lang="en-US"/>
                </a:p>
              </p:txBody>
            </p:sp>
            <p:sp>
              <p:nvSpPr>
                <p:cNvPr id="941" name="Freeform 940">
                  <a:extLst>
                    <a:ext uri="{FF2B5EF4-FFF2-40B4-BE49-F238E27FC236}">
                      <a16:creationId xmlns:a16="http://schemas.microsoft.com/office/drawing/2014/main" id="{D5EEF328-58AF-7AB1-3E16-DF5E2E12677A}"/>
                    </a:ext>
                  </a:extLst>
                </p:cNvPr>
                <p:cNvSpPr/>
                <p:nvPr/>
              </p:nvSpPr>
              <p:spPr>
                <a:xfrm>
                  <a:off x="2326201" y="5142284"/>
                  <a:ext cx="387255" cy="97594"/>
                </a:xfrm>
                <a:custGeom>
                  <a:avLst/>
                  <a:gdLst>
                    <a:gd name="connsiteX0" fmla="*/ 0 w 306609"/>
                    <a:gd name="connsiteY0" fmla="*/ 0 h 77270"/>
                    <a:gd name="connsiteX1" fmla="*/ 306610 w 306609"/>
                    <a:gd name="connsiteY1" fmla="*/ 0 h 77270"/>
                    <a:gd name="connsiteX2" fmla="*/ 306610 w 306609"/>
                    <a:gd name="connsiteY2" fmla="*/ 77270 h 77270"/>
                    <a:gd name="connsiteX3" fmla="*/ 0 w 306609"/>
                    <a:gd name="connsiteY3" fmla="*/ 77270 h 77270"/>
                  </a:gdLst>
                  <a:ahLst/>
                  <a:cxnLst>
                    <a:cxn ang="0">
                      <a:pos x="connsiteX0" y="connsiteY0"/>
                    </a:cxn>
                    <a:cxn ang="0">
                      <a:pos x="connsiteX1" y="connsiteY1"/>
                    </a:cxn>
                    <a:cxn ang="0">
                      <a:pos x="connsiteX2" y="connsiteY2"/>
                    </a:cxn>
                    <a:cxn ang="0">
                      <a:pos x="connsiteX3" y="connsiteY3"/>
                    </a:cxn>
                  </a:cxnLst>
                  <a:rect l="l" t="t" r="r" b="b"/>
                  <a:pathLst>
                    <a:path w="306609" h="77270">
                      <a:moveTo>
                        <a:pt x="0" y="0"/>
                      </a:moveTo>
                      <a:lnTo>
                        <a:pt x="306610" y="0"/>
                      </a:lnTo>
                      <a:lnTo>
                        <a:pt x="306610" y="77270"/>
                      </a:lnTo>
                      <a:lnTo>
                        <a:pt x="0" y="77270"/>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51" name="Freeform 950">
                  <a:extLst>
                    <a:ext uri="{FF2B5EF4-FFF2-40B4-BE49-F238E27FC236}">
                      <a16:creationId xmlns:a16="http://schemas.microsoft.com/office/drawing/2014/main" id="{166AD71D-B1E2-149B-3986-8C4D150C693C}"/>
                    </a:ext>
                  </a:extLst>
                </p:cNvPr>
                <p:cNvSpPr/>
                <p:nvPr/>
              </p:nvSpPr>
              <p:spPr>
                <a:xfrm rot="16200000">
                  <a:off x="2326201" y="514228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425AA8">
                    <a:alpha val="30000"/>
                  </a:srgbClr>
                </a:solidFill>
                <a:ln w="4667" cap="flat">
                  <a:solidFill>
                    <a:srgbClr val="E6E7E8">
                      <a:alpha val="30000"/>
                    </a:srgbClr>
                  </a:solidFill>
                  <a:prstDash val="solid"/>
                  <a:miter/>
                </a:ln>
              </p:spPr>
              <p:txBody>
                <a:bodyPr rtlCol="0" anchor="ctr"/>
                <a:lstStyle/>
                <a:p>
                  <a:endParaRPr lang="en-US"/>
                </a:p>
              </p:txBody>
            </p:sp>
            <p:sp>
              <p:nvSpPr>
                <p:cNvPr id="952" name="Freeform 951">
                  <a:extLst>
                    <a:ext uri="{FF2B5EF4-FFF2-40B4-BE49-F238E27FC236}">
                      <a16:creationId xmlns:a16="http://schemas.microsoft.com/office/drawing/2014/main" id="{436C0FDE-DA1C-2537-11B4-AFE5C2070E96}"/>
                    </a:ext>
                  </a:extLst>
                </p:cNvPr>
                <p:cNvSpPr/>
                <p:nvPr/>
              </p:nvSpPr>
              <p:spPr>
                <a:xfrm rot="16200000">
                  <a:off x="2423015" y="514228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384EA1">
                    <a:alpha val="10000"/>
                  </a:srgbClr>
                </a:solidFill>
                <a:ln w="4667" cap="flat">
                  <a:solidFill>
                    <a:srgbClr val="E6E7E8">
                      <a:alpha val="10000"/>
                    </a:srgbClr>
                  </a:solidFill>
                  <a:prstDash val="solid"/>
                  <a:miter/>
                </a:ln>
              </p:spPr>
              <p:txBody>
                <a:bodyPr rtlCol="0" anchor="ctr"/>
                <a:lstStyle/>
                <a:p>
                  <a:endParaRPr lang="en-US"/>
                </a:p>
              </p:txBody>
            </p:sp>
            <p:sp>
              <p:nvSpPr>
                <p:cNvPr id="953" name="Freeform 952">
                  <a:extLst>
                    <a:ext uri="{FF2B5EF4-FFF2-40B4-BE49-F238E27FC236}">
                      <a16:creationId xmlns:a16="http://schemas.microsoft.com/office/drawing/2014/main" id="{24832A52-C1B6-DAEF-1936-9A77BD037A6D}"/>
                    </a:ext>
                  </a:extLst>
                </p:cNvPr>
                <p:cNvSpPr/>
                <p:nvPr/>
              </p:nvSpPr>
              <p:spPr>
                <a:xfrm rot="16200000">
                  <a:off x="2616643" y="514228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F2633B">
                    <a:alpha val="50000"/>
                  </a:srgbClr>
                </a:solidFill>
                <a:ln w="4667" cap="flat">
                  <a:solidFill>
                    <a:srgbClr val="E6E7E8">
                      <a:alpha val="50000"/>
                    </a:srgbClr>
                  </a:solidFill>
                  <a:prstDash val="solid"/>
                  <a:miter/>
                </a:ln>
              </p:spPr>
              <p:txBody>
                <a:bodyPr rtlCol="0" anchor="ctr"/>
                <a:lstStyle/>
                <a:p>
                  <a:endParaRPr lang="en-US"/>
                </a:p>
              </p:txBody>
            </p:sp>
            <p:sp>
              <p:nvSpPr>
                <p:cNvPr id="962" name="Freeform 961">
                  <a:extLst>
                    <a:ext uri="{FF2B5EF4-FFF2-40B4-BE49-F238E27FC236}">
                      <a16:creationId xmlns:a16="http://schemas.microsoft.com/office/drawing/2014/main" id="{564E0304-4F95-C889-EF0A-5A7680AC4820}"/>
                    </a:ext>
                  </a:extLst>
                </p:cNvPr>
                <p:cNvSpPr/>
                <p:nvPr/>
              </p:nvSpPr>
              <p:spPr>
                <a:xfrm rot="16200000">
                  <a:off x="2421912" y="483470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30000"/>
                  </a:srgbClr>
                </a:solidFill>
                <a:ln w="4667" cap="flat">
                  <a:solidFill>
                    <a:srgbClr val="E6E7E8">
                      <a:alpha val="30000"/>
                    </a:srgbClr>
                  </a:solidFill>
                  <a:prstDash val="solid"/>
                  <a:miter/>
                </a:ln>
              </p:spPr>
              <p:txBody>
                <a:bodyPr rtlCol="0" anchor="ctr"/>
                <a:lstStyle/>
                <a:p>
                  <a:endParaRPr lang="en-US"/>
                </a:p>
              </p:txBody>
            </p:sp>
            <p:sp>
              <p:nvSpPr>
                <p:cNvPr id="963" name="Freeform 962">
                  <a:extLst>
                    <a:ext uri="{FF2B5EF4-FFF2-40B4-BE49-F238E27FC236}">
                      <a16:creationId xmlns:a16="http://schemas.microsoft.com/office/drawing/2014/main" id="{BDCEEEBE-E402-5811-2E69-4E71F0ECB071}"/>
                    </a:ext>
                  </a:extLst>
                </p:cNvPr>
                <p:cNvSpPr/>
                <p:nvPr/>
              </p:nvSpPr>
              <p:spPr>
                <a:xfrm rot="16200000">
                  <a:off x="2518725" y="483470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84E">
                    <a:alpha val="70000"/>
                  </a:srgbClr>
                </a:solidFill>
                <a:ln w="4667" cap="flat">
                  <a:solidFill>
                    <a:srgbClr val="E6E7E8">
                      <a:alpha val="70000"/>
                    </a:srgbClr>
                  </a:solidFill>
                  <a:prstDash val="solid"/>
                  <a:miter/>
                </a:ln>
              </p:spPr>
              <p:txBody>
                <a:bodyPr rtlCol="0" anchor="ctr"/>
                <a:lstStyle/>
                <a:p>
                  <a:endParaRPr lang="en-US"/>
                </a:p>
              </p:txBody>
            </p:sp>
            <p:sp>
              <p:nvSpPr>
                <p:cNvPr id="964" name="Freeform 963">
                  <a:extLst>
                    <a:ext uri="{FF2B5EF4-FFF2-40B4-BE49-F238E27FC236}">
                      <a16:creationId xmlns:a16="http://schemas.microsoft.com/office/drawing/2014/main" id="{AE79C449-FAB7-8CFE-AC4E-B3798B1038D0}"/>
                    </a:ext>
                  </a:extLst>
                </p:cNvPr>
                <p:cNvSpPr/>
                <p:nvPr/>
              </p:nvSpPr>
              <p:spPr>
                <a:xfrm rot="16200000">
                  <a:off x="2615540" y="483470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2633B">
                    <a:alpha val="60000"/>
                  </a:srgbClr>
                </a:solidFill>
                <a:ln w="4667" cap="flat">
                  <a:solidFill>
                    <a:srgbClr val="E6E7E8">
                      <a:alpha val="60000"/>
                    </a:srgbClr>
                  </a:solidFill>
                  <a:prstDash val="solid"/>
                  <a:miter/>
                </a:ln>
              </p:spPr>
              <p:txBody>
                <a:bodyPr rtlCol="0" anchor="ctr"/>
                <a:lstStyle/>
                <a:p>
                  <a:endParaRPr lang="en-US"/>
                </a:p>
              </p:txBody>
            </p:sp>
            <p:sp>
              <p:nvSpPr>
                <p:cNvPr id="965" name="Freeform 964">
                  <a:extLst>
                    <a:ext uri="{FF2B5EF4-FFF2-40B4-BE49-F238E27FC236}">
                      <a16:creationId xmlns:a16="http://schemas.microsoft.com/office/drawing/2014/main" id="{B8CDC793-7E26-353F-59F8-BDAF550C66EC}"/>
                    </a:ext>
                  </a:extLst>
                </p:cNvPr>
                <p:cNvSpPr/>
                <p:nvPr/>
              </p:nvSpPr>
              <p:spPr>
                <a:xfrm rot="16200000">
                  <a:off x="2325098" y="4685810"/>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70000"/>
                  </a:srgbClr>
                </a:solidFill>
                <a:ln w="4667" cap="flat">
                  <a:solidFill>
                    <a:srgbClr val="E6E7E8">
                      <a:alpha val="70000"/>
                    </a:srgbClr>
                  </a:solidFill>
                  <a:prstDash val="solid"/>
                  <a:miter/>
                </a:ln>
              </p:spPr>
              <p:txBody>
                <a:bodyPr rtlCol="0" anchor="ctr"/>
                <a:lstStyle/>
                <a:p>
                  <a:endParaRPr lang="en-US"/>
                </a:p>
              </p:txBody>
            </p:sp>
            <p:sp>
              <p:nvSpPr>
                <p:cNvPr id="966" name="Freeform 965">
                  <a:extLst>
                    <a:ext uri="{FF2B5EF4-FFF2-40B4-BE49-F238E27FC236}">
                      <a16:creationId xmlns:a16="http://schemas.microsoft.com/office/drawing/2014/main" id="{A2209BD6-F3D8-7932-BE03-2711156B275E}"/>
                    </a:ext>
                  </a:extLst>
                </p:cNvPr>
                <p:cNvSpPr/>
                <p:nvPr/>
              </p:nvSpPr>
              <p:spPr>
                <a:xfrm rot="16200000">
                  <a:off x="2421912" y="4685810"/>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60000"/>
                  </a:srgbClr>
                </a:solidFill>
                <a:ln w="4667" cap="flat">
                  <a:solidFill>
                    <a:srgbClr val="E6E7E8">
                      <a:alpha val="60000"/>
                    </a:srgbClr>
                  </a:solidFill>
                  <a:prstDash val="solid"/>
                  <a:miter/>
                </a:ln>
              </p:spPr>
              <p:txBody>
                <a:bodyPr rtlCol="0" anchor="ctr"/>
                <a:lstStyle/>
                <a:p>
                  <a:endParaRPr lang="en-US"/>
                </a:p>
              </p:txBody>
            </p:sp>
            <p:sp>
              <p:nvSpPr>
                <p:cNvPr id="967" name="Freeform 966">
                  <a:extLst>
                    <a:ext uri="{FF2B5EF4-FFF2-40B4-BE49-F238E27FC236}">
                      <a16:creationId xmlns:a16="http://schemas.microsoft.com/office/drawing/2014/main" id="{D2C05E1E-A8D6-E831-5812-44EA2B999120}"/>
                    </a:ext>
                  </a:extLst>
                </p:cNvPr>
                <p:cNvSpPr/>
                <p:nvPr/>
              </p:nvSpPr>
              <p:spPr>
                <a:xfrm rot="16200000">
                  <a:off x="2518725" y="4685810"/>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solidFill>
                  <a:prstDash val="solid"/>
                  <a:miter/>
                </a:ln>
              </p:spPr>
              <p:txBody>
                <a:bodyPr rtlCol="0" anchor="ctr"/>
                <a:lstStyle/>
                <a:p>
                  <a:endParaRPr lang="en-US"/>
                </a:p>
              </p:txBody>
            </p:sp>
            <p:sp>
              <p:nvSpPr>
                <p:cNvPr id="968" name="Freeform 967">
                  <a:extLst>
                    <a:ext uri="{FF2B5EF4-FFF2-40B4-BE49-F238E27FC236}">
                      <a16:creationId xmlns:a16="http://schemas.microsoft.com/office/drawing/2014/main" id="{A190024D-E198-CB7C-8B58-39B22EFE6A76}"/>
                    </a:ext>
                  </a:extLst>
                </p:cNvPr>
                <p:cNvSpPr/>
                <p:nvPr/>
              </p:nvSpPr>
              <p:spPr>
                <a:xfrm rot="16200000">
                  <a:off x="2615540" y="4685810"/>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solid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2A2E3F04-D1E8-8208-B823-418CB2631B3C}"/>
                    </a:ext>
                  </a:extLst>
                </p:cNvPr>
                <p:cNvSpPr/>
                <p:nvPr/>
              </p:nvSpPr>
              <p:spPr>
                <a:xfrm rot="16200000">
                  <a:off x="2326754" y="498837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50000"/>
                  </a:srgbClr>
                </a:solidFill>
                <a:ln w="4667" cap="flat">
                  <a:solidFill>
                    <a:srgbClr val="E6E7E8">
                      <a:alpha val="50000"/>
                    </a:srgbClr>
                  </a:solid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195A7D1E-C1B1-BD08-3ADF-17479BBAD892}"/>
                    </a:ext>
                  </a:extLst>
                </p:cNvPr>
                <p:cNvSpPr/>
                <p:nvPr/>
              </p:nvSpPr>
              <p:spPr>
                <a:xfrm rot="16200000">
                  <a:off x="2423569" y="4988615"/>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50000"/>
                  </a:srgbClr>
                </a:solidFill>
                <a:ln w="4667" cap="flat">
                  <a:solidFill>
                    <a:srgbClr val="E6E7E8">
                      <a:alpha val="50000"/>
                    </a:srgbClr>
                  </a:solid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BEA9C89E-0359-E9EA-EC26-6DF51D9B64EF}"/>
                    </a:ext>
                  </a:extLst>
                </p:cNvPr>
                <p:cNvSpPr/>
                <p:nvPr/>
              </p:nvSpPr>
              <p:spPr>
                <a:xfrm rot="16200000">
                  <a:off x="2520382" y="4988615"/>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65" name="Freeform 1064">
                  <a:extLst>
                    <a:ext uri="{FF2B5EF4-FFF2-40B4-BE49-F238E27FC236}">
                      <a16:creationId xmlns:a16="http://schemas.microsoft.com/office/drawing/2014/main" id="{3DAD7B9A-6DA7-3E82-0C58-5B82654D8C85}"/>
                    </a:ext>
                  </a:extLst>
                </p:cNvPr>
                <p:cNvSpPr/>
                <p:nvPr/>
              </p:nvSpPr>
              <p:spPr>
                <a:xfrm rot="16200000">
                  <a:off x="2617197" y="4988615"/>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grpSp>
          <p:grpSp>
            <p:nvGrpSpPr>
              <p:cNvPr id="507" name="Group 506"/>
              <p:cNvGrpSpPr/>
              <p:nvPr/>
            </p:nvGrpSpPr>
            <p:grpSpPr>
              <a:xfrm>
                <a:off x="2263089" y="4737828"/>
                <a:ext cx="48524" cy="474001"/>
                <a:chOff x="1402822" y="4737828"/>
                <a:chExt cx="48524" cy="474001"/>
              </a:xfrm>
            </p:grpSpPr>
            <p:grpSp>
              <p:nvGrpSpPr>
                <p:cNvPr id="508" name="Graphic 912">
                  <a:extLst>
                    <a:ext uri="{FF2B5EF4-FFF2-40B4-BE49-F238E27FC236}">
                      <a16:creationId xmlns:a16="http://schemas.microsoft.com/office/drawing/2014/main" id="{03985D01-A21E-F8F5-DE97-F0B491EBAEEE}"/>
                    </a:ext>
                  </a:extLst>
                </p:cNvPr>
                <p:cNvGrpSpPr/>
                <p:nvPr/>
              </p:nvGrpSpPr>
              <p:grpSpPr>
                <a:xfrm flipH="1">
                  <a:off x="1402822" y="5033105"/>
                  <a:ext cx="48524" cy="178724"/>
                  <a:chOff x="7466606" y="4325817"/>
                  <a:chExt cx="38419" cy="141505"/>
                </a:xfrm>
              </p:grpSpPr>
              <p:grpSp>
                <p:nvGrpSpPr>
                  <p:cNvPr id="514" name="Graphic 912">
                    <a:extLst>
                      <a:ext uri="{FF2B5EF4-FFF2-40B4-BE49-F238E27FC236}">
                        <a16:creationId xmlns:a16="http://schemas.microsoft.com/office/drawing/2014/main" id="{29B6FF0F-97E7-E2E6-9CE7-D5FCC3103016}"/>
                      </a:ext>
                    </a:extLst>
                  </p:cNvPr>
                  <p:cNvGrpSpPr/>
                  <p:nvPr/>
                </p:nvGrpSpPr>
                <p:grpSpPr>
                  <a:xfrm>
                    <a:off x="7466606" y="4325817"/>
                    <a:ext cx="38419" cy="141505"/>
                    <a:chOff x="7466606" y="4325817"/>
                    <a:chExt cx="38419" cy="141505"/>
                  </a:xfrm>
                </p:grpSpPr>
                <p:sp>
                  <p:nvSpPr>
                    <p:cNvPr id="516" name="Freeform 515">
                      <a:extLst>
                        <a:ext uri="{FF2B5EF4-FFF2-40B4-BE49-F238E27FC236}">
                          <a16:creationId xmlns:a16="http://schemas.microsoft.com/office/drawing/2014/main" id="{651F12FA-3D27-3246-E404-BAB339C3C89B}"/>
                        </a:ext>
                      </a:extLst>
                    </p:cNvPr>
                    <p:cNvSpPr/>
                    <p:nvPr/>
                  </p:nvSpPr>
                  <p:spPr>
                    <a:xfrm>
                      <a:off x="7466606" y="432581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5B13F01-563D-9584-644C-E6A313B8D691}"/>
                        </a:ext>
                      </a:extLst>
                    </p:cNvPr>
                    <p:cNvSpPr/>
                    <p:nvPr/>
                  </p:nvSpPr>
                  <p:spPr>
                    <a:xfrm>
                      <a:off x="7503901" y="4325817"/>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15" name="Freeform 514">
                    <a:extLst>
                      <a:ext uri="{FF2B5EF4-FFF2-40B4-BE49-F238E27FC236}">
                        <a16:creationId xmlns:a16="http://schemas.microsoft.com/office/drawing/2014/main" id="{DF792CA0-F80D-C50B-CCC0-0C85B6195924}"/>
                      </a:ext>
                    </a:extLst>
                  </p:cNvPr>
                  <p:cNvSpPr/>
                  <p:nvPr/>
                </p:nvSpPr>
                <p:spPr>
                  <a:xfrm>
                    <a:off x="7466606" y="446732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nvGrpSpPr>
                <p:cNvPr id="509" name="Graphic 912">
                  <a:extLst>
                    <a:ext uri="{FF2B5EF4-FFF2-40B4-BE49-F238E27FC236}">
                      <a16:creationId xmlns:a16="http://schemas.microsoft.com/office/drawing/2014/main" id="{576B75A5-0D5D-E024-DFE8-08189D3BCEB3}"/>
                    </a:ext>
                  </a:extLst>
                </p:cNvPr>
                <p:cNvGrpSpPr/>
                <p:nvPr/>
              </p:nvGrpSpPr>
              <p:grpSpPr>
                <a:xfrm flipH="1">
                  <a:off x="1402822" y="4737828"/>
                  <a:ext cx="48524" cy="178724"/>
                  <a:chOff x="7466044" y="4112142"/>
                  <a:chExt cx="38419" cy="141505"/>
                </a:xfrm>
              </p:grpSpPr>
              <p:grpSp>
                <p:nvGrpSpPr>
                  <p:cNvPr id="510" name="Graphic 912">
                    <a:extLst>
                      <a:ext uri="{FF2B5EF4-FFF2-40B4-BE49-F238E27FC236}">
                        <a16:creationId xmlns:a16="http://schemas.microsoft.com/office/drawing/2014/main" id="{AD69BA9A-B220-CA7F-400B-BA3F4753AD44}"/>
                      </a:ext>
                    </a:extLst>
                  </p:cNvPr>
                  <p:cNvGrpSpPr/>
                  <p:nvPr/>
                </p:nvGrpSpPr>
                <p:grpSpPr>
                  <a:xfrm>
                    <a:off x="7466044" y="4112142"/>
                    <a:ext cx="38419" cy="141505"/>
                    <a:chOff x="7466044" y="4112142"/>
                    <a:chExt cx="38419" cy="141505"/>
                  </a:xfrm>
                </p:grpSpPr>
                <p:sp>
                  <p:nvSpPr>
                    <p:cNvPr id="512" name="Freeform 511">
                      <a:extLst>
                        <a:ext uri="{FF2B5EF4-FFF2-40B4-BE49-F238E27FC236}">
                          <a16:creationId xmlns:a16="http://schemas.microsoft.com/office/drawing/2014/main" id="{F377FFF4-BCC0-D182-9114-654E72B6EDAC}"/>
                        </a:ext>
                      </a:extLst>
                    </p:cNvPr>
                    <p:cNvSpPr/>
                    <p:nvPr/>
                  </p:nvSpPr>
                  <p:spPr>
                    <a:xfrm>
                      <a:off x="7466044" y="411214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9F9454C7-205D-5A7A-270D-6F019C76C4A8}"/>
                        </a:ext>
                      </a:extLst>
                    </p:cNvPr>
                    <p:cNvSpPr/>
                    <p:nvPr/>
                  </p:nvSpPr>
                  <p:spPr>
                    <a:xfrm>
                      <a:off x="7503901" y="4112142"/>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11" name="Freeform 510">
                    <a:extLst>
                      <a:ext uri="{FF2B5EF4-FFF2-40B4-BE49-F238E27FC236}">
                        <a16:creationId xmlns:a16="http://schemas.microsoft.com/office/drawing/2014/main" id="{2CC68F78-5FD1-3DD4-54A9-08D120EBB4C2}"/>
                      </a:ext>
                    </a:extLst>
                  </p:cNvPr>
                  <p:cNvSpPr/>
                  <p:nvPr/>
                </p:nvSpPr>
                <p:spPr>
                  <a:xfrm>
                    <a:off x="7466044" y="425364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grpSp>
        <p:grpSp>
          <p:nvGrpSpPr>
            <p:cNvPr id="1385" name="Group 1384"/>
            <p:cNvGrpSpPr/>
            <p:nvPr/>
          </p:nvGrpSpPr>
          <p:grpSpPr>
            <a:xfrm>
              <a:off x="2313889" y="3895202"/>
              <a:ext cx="449264" cy="539275"/>
              <a:chOff x="2263089" y="3996802"/>
              <a:chExt cx="449264" cy="539275"/>
            </a:xfrm>
          </p:grpSpPr>
          <p:grpSp>
            <p:nvGrpSpPr>
              <p:cNvPr id="23" name="Group 22"/>
              <p:cNvGrpSpPr/>
              <p:nvPr/>
            </p:nvGrpSpPr>
            <p:grpSpPr>
              <a:xfrm>
                <a:off x="2318706" y="3996802"/>
                <a:ext cx="393647" cy="539275"/>
                <a:chOff x="2318706" y="4013147"/>
                <a:chExt cx="393647" cy="539275"/>
              </a:xfrm>
            </p:grpSpPr>
            <p:sp>
              <p:nvSpPr>
                <p:cNvPr id="923" name="Freeform 922">
                  <a:extLst>
                    <a:ext uri="{FF2B5EF4-FFF2-40B4-BE49-F238E27FC236}">
                      <a16:creationId xmlns:a16="http://schemas.microsoft.com/office/drawing/2014/main" id="{AADA19A5-8BB4-D668-1B7A-23FF8D9345BF}"/>
                    </a:ext>
                  </a:extLst>
                </p:cNvPr>
                <p:cNvSpPr/>
                <p:nvPr/>
              </p:nvSpPr>
              <p:spPr>
                <a:xfrm>
                  <a:off x="2320837" y="4297101"/>
                  <a:ext cx="391516" cy="97594"/>
                </a:xfrm>
                <a:custGeom>
                  <a:avLst/>
                  <a:gdLst>
                    <a:gd name="connsiteX0" fmla="*/ 0 w 309983"/>
                    <a:gd name="connsiteY0" fmla="*/ 0 h 77270"/>
                    <a:gd name="connsiteX1" fmla="*/ 309983 w 309983"/>
                    <a:gd name="connsiteY1" fmla="*/ 0 h 77270"/>
                    <a:gd name="connsiteX2" fmla="*/ 309983 w 309983"/>
                    <a:gd name="connsiteY2" fmla="*/ 77271 h 77270"/>
                    <a:gd name="connsiteX3" fmla="*/ 0 w 309983"/>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9983" h="77270">
                      <a:moveTo>
                        <a:pt x="0" y="0"/>
                      </a:moveTo>
                      <a:lnTo>
                        <a:pt x="309983" y="0"/>
                      </a:lnTo>
                      <a:lnTo>
                        <a:pt x="30998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4" name="Freeform 923">
                  <a:extLst>
                    <a:ext uri="{FF2B5EF4-FFF2-40B4-BE49-F238E27FC236}">
                      <a16:creationId xmlns:a16="http://schemas.microsoft.com/office/drawing/2014/main" id="{ED603FFA-F0FA-6F56-AEDD-620A304CA467}"/>
                    </a:ext>
                  </a:extLst>
                </p:cNvPr>
                <p:cNvSpPr/>
                <p:nvPr/>
              </p:nvSpPr>
              <p:spPr>
                <a:xfrm>
                  <a:off x="2320837" y="4454828"/>
                  <a:ext cx="391516" cy="97594"/>
                </a:xfrm>
                <a:custGeom>
                  <a:avLst/>
                  <a:gdLst>
                    <a:gd name="connsiteX0" fmla="*/ 0 w 309983"/>
                    <a:gd name="connsiteY0" fmla="*/ 0 h 77270"/>
                    <a:gd name="connsiteX1" fmla="*/ 309983 w 309983"/>
                    <a:gd name="connsiteY1" fmla="*/ 0 h 77270"/>
                    <a:gd name="connsiteX2" fmla="*/ 309983 w 309983"/>
                    <a:gd name="connsiteY2" fmla="*/ 77271 h 77270"/>
                    <a:gd name="connsiteX3" fmla="*/ 0 w 309983"/>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9983" h="77270">
                      <a:moveTo>
                        <a:pt x="0" y="0"/>
                      </a:moveTo>
                      <a:lnTo>
                        <a:pt x="309983" y="0"/>
                      </a:lnTo>
                      <a:lnTo>
                        <a:pt x="30998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5" name="Freeform 924">
                  <a:extLst>
                    <a:ext uri="{FF2B5EF4-FFF2-40B4-BE49-F238E27FC236}">
                      <a16:creationId xmlns:a16="http://schemas.microsoft.com/office/drawing/2014/main" id="{6CCCB262-57C0-7D91-31B2-F80AEEEBFD3A}"/>
                    </a:ext>
                  </a:extLst>
                </p:cNvPr>
                <p:cNvSpPr/>
                <p:nvPr/>
              </p:nvSpPr>
              <p:spPr>
                <a:xfrm>
                  <a:off x="2318706" y="4013147"/>
                  <a:ext cx="391516" cy="97594"/>
                </a:xfrm>
                <a:custGeom>
                  <a:avLst/>
                  <a:gdLst>
                    <a:gd name="connsiteX0" fmla="*/ 0 w 309983"/>
                    <a:gd name="connsiteY0" fmla="*/ 0 h 77270"/>
                    <a:gd name="connsiteX1" fmla="*/ 309983 w 309983"/>
                    <a:gd name="connsiteY1" fmla="*/ 0 h 77270"/>
                    <a:gd name="connsiteX2" fmla="*/ 309983 w 309983"/>
                    <a:gd name="connsiteY2" fmla="*/ 77271 h 77270"/>
                    <a:gd name="connsiteX3" fmla="*/ 0 w 309983"/>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9983" h="77270">
                      <a:moveTo>
                        <a:pt x="0" y="0"/>
                      </a:moveTo>
                      <a:lnTo>
                        <a:pt x="309983" y="0"/>
                      </a:lnTo>
                      <a:lnTo>
                        <a:pt x="30998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6" name="Freeform 925">
                  <a:extLst>
                    <a:ext uri="{FF2B5EF4-FFF2-40B4-BE49-F238E27FC236}">
                      <a16:creationId xmlns:a16="http://schemas.microsoft.com/office/drawing/2014/main" id="{89414508-EA32-D775-669A-16F33C038D4E}"/>
                    </a:ext>
                  </a:extLst>
                </p:cNvPr>
                <p:cNvSpPr/>
                <p:nvPr/>
              </p:nvSpPr>
              <p:spPr>
                <a:xfrm>
                  <a:off x="2320837" y="4152499"/>
                  <a:ext cx="391516" cy="97594"/>
                </a:xfrm>
                <a:custGeom>
                  <a:avLst/>
                  <a:gdLst>
                    <a:gd name="connsiteX0" fmla="*/ 0 w 309983"/>
                    <a:gd name="connsiteY0" fmla="*/ 0 h 77270"/>
                    <a:gd name="connsiteX1" fmla="*/ 309983 w 309983"/>
                    <a:gd name="connsiteY1" fmla="*/ 0 h 77270"/>
                    <a:gd name="connsiteX2" fmla="*/ 309983 w 309983"/>
                    <a:gd name="connsiteY2" fmla="*/ 77271 h 77270"/>
                    <a:gd name="connsiteX3" fmla="*/ 0 w 309983"/>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9983" h="77270">
                      <a:moveTo>
                        <a:pt x="0" y="0"/>
                      </a:moveTo>
                      <a:lnTo>
                        <a:pt x="309983" y="0"/>
                      </a:lnTo>
                      <a:lnTo>
                        <a:pt x="30998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7" name="Freeform 926">
                  <a:extLst>
                    <a:ext uri="{FF2B5EF4-FFF2-40B4-BE49-F238E27FC236}">
                      <a16:creationId xmlns:a16="http://schemas.microsoft.com/office/drawing/2014/main" id="{21F2849B-3874-6FBE-0B6C-1077DE46DD71}"/>
                    </a:ext>
                  </a:extLst>
                </p:cNvPr>
                <p:cNvSpPr/>
                <p:nvPr/>
              </p:nvSpPr>
              <p:spPr>
                <a:xfrm rot="16200000">
                  <a:off x="2320601" y="4454828"/>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60000"/>
                  </a:srgbClr>
                </a:solidFill>
                <a:ln w="4667" cap="flat">
                  <a:solidFill>
                    <a:srgbClr val="E6E7E8">
                      <a:alpha val="60000"/>
                    </a:srgbClr>
                  </a:solidFill>
                  <a:prstDash val="solid"/>
                  <a:miter/>
                </a:ln>
              </p:spPr>
              <p:txBody>
                <a:bodyPr rtlCol="0" anchor="ctr"/>
                <a:lstStyle/>
                <a:p>
                  <a:endParaRPr lang="en-US"/>
                </a:p>
              </p:txBody>
            </p:sp>
            <p:sp>
              <p:nvSpPr>
                <p:cNvPr id="947" name="Freeform 946">
                  <a:extLst>
                    <a:ext uri="{FF2B5EF4-FFF2-40B4-BE49-F238E27FC236}">
                      <a16:creationId xmlns:a16="http://schemas.microsoft.com/office/drawing/2014/main" id="{9D3623B6-A527-FD09-C2DE-0B4DA91D317D}"/>
                    </a:ext>
                  </a:extLst>
                </p:cNvPr>
                <p:cNvSpPr/>
                <p:nvPr/>
              </p:nvSpPr>
              <p:spPr>
                <a:xfrm rot="16200000">
                  <a:off x="2320837" y="401314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70000"/>
                  </a:srgbClr>
                </a:solidFill>
                <a:ln w="4667" cap="flat">
                  <a:solidFill>
                    <a:srgbClr val="E6E7E8">
                      <a:alpha val="70000"/>
                    </a:srgbClr>
                  </a:solidFill>
                  <a:prstDash val="solid"/>
                  <a:miter/>
                </a:ln>
              </p:spPr>
              <p:txBody>
                <a:bodyPr rtlCol="0" anchor="ctr"/>
                <a:lstStyle/>
                <a:p>
                  <a:endParaRPr lang="en-US"/>
                </a:p>
              </p:txBody>
            </p:sp>
            <p:sp>
              <p:nvSpPr>
                <p:cNvPr id="948" name="Freeform 947">
                  <a:extLst>
                    <a:ext uri="{FF2B5EF4-FFF2-40B4-BE49-F238E27FC236}">
                      <a16:creationId xmlns:a16="http://schemas.microsoft.com/office/drawing/2014/main" id="{BDB5C985-CE23-A656-C1FC-4AAC3E62E1E5}"/>
                    </a:ext>
                  </a:extLst>
                </p:cNvPr>
                <p:cNvSpPr/>
                <p:nvPr/>
              </p:nvSpPr>
              <p:spPr>
                <a:xfrm rot="16200000">
                  <a:off x="2417651" y="401314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60000"/>
                  </a:srgbClr>
                </a:solidFill>
                <a:ln w="4667" cap="flat">
                  <a:solidFill>
                    <a:srgbClr val="E6E7E8">
                      <a:alpha val="60000"/>
                    </a:srgbClr>
                  </a:solidFill>
                  <a:prstDash val="solid"/>
                  <a:miter/>
                </a:ln>
              </p:spPr>
              <p:txBody>
                <a:bodyPr rtlCol="0" anchor="ctr"/>
                <a:lstStyle/>
                <a:p>
                  <a:endParaRPr lang="en-US"/>
                </a:p>
              </p:txBody>
            </p:sp>
            <p:sp>
              <p:nvSpPr>
                <p:cNvPr id="949" name="Freeform 948">
                  <a:extLst>
                    <a:ext uri="{FF2B5EF4-FFF2-40B4-BE49-F238E27FC236}">
                      <a16:creationId xmlns:a16="http://schemas.microsoft.com/office/drawing/2014/main" id="{4F23E06C-579B-2531-E4C6-DAE22CA28864}"/>
                    </a:ext>
                  </a:extLst>
                </p:cNvPr>
                <p:cNvSpPr/>
                <p:nvPr/>
              </p:nvSpPr>
              <p:spPr>
                <a:xfrm rot="16200000">
                  <a:off x="2514465" y="401314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50" name="Freeform 949">
                  <a:extLst>
                    <a:ext uri="{FF2B5EF4-FFF2-40B4-BE49-F238E27FC236}">
                      <a16:creationId xmlns:a16="http://schemas.microsoft.com/office/drawing/2014/main" id="{F90EE9AA-A9EF-7BA8-1F1C-4484B4C199FA}"/>
                    </a:ext>
                  </a:extLst>
                </p:cNvPr>
                <p:cNvSpPr/>
                <p:nvPr/>
              </p:nvSpPr>
              <p:spPr>
                <a:xfrm rot="16200000">
                  <a:off x="2611278" y="4013147"/>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54" name="Freeform 953">
                  <a:extLst>
                    <a:ext uri="{FF2B5EF4-FFF2-40B4-BE49-F238E27FC236}">
                      <a16:creationId xmlns:a16="http://schemas.microsoft.com/office/drawing/2014/main" id="{1FB1A6EA-F472-E303-B505-360A9E35BADB}"/>
                    </a:ext>
                  </a:extLst>
                </p:cNvPr>
                <p:cNvSpPr/>
                <p:nvPr/>
              </p:nvSpPr>
              <p:spPr>
                <a:xfrm rot="16200000">
                  <a:off x="2320837" y="4152499"/>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70000"/>
                  </a:srgbClr>
                </a:solidFill>
                <a:ln w="4667" cap="flat">
                  <a:solidFill>
                    <a:srgbClr val="E6E7E8">
                      <a:alpha val="70000"/>
                    </a:srgbClr>
                  </a:solidFill>
                  <a:prstDash val="solid"/>
                  <a:miter/>
                </a:ln>
              </p:spPr>
              <p:txBody>
                <a:bodyPr rtlCol="0" anchor="ctr"/>
                <a:lstStyle/>
                <a:p>
                  <a:endParaRPr lang="en-US"/>
                </a:p>
              </p:txBody>
            </p:sp>
            <p:sp>
              <p:nvSpPr>
                <p:cNvPr id="955" name="Freeform 954">
                  <a:extLst>
                    <a:ext uri="{FF2B5EF4-FFF2-40B4-BE49-F238E27FC236}">
                      <a16:creationId xmlns:a16="http://schemas.microsoft.com/office/drawing/2014/main" id="{55DE342C-6051-AB1E-00D0-C89474C89067}"/>
                    </a:ext>
                  </a:extLst>
                </p:cNvPr>
                <p:cNvSpPr/>
                <p:nvPr/>
              </p:nvSpPr>
              <p:spPr>
                <a:xfrm rot="16200000">
                  <a:off x="2417651" y="4152499"/>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40000"/>
                  </a:srgbClr>
                </a:solidFill>
                <a:ln w="4667" cap="flat">
                  <a:solidFill>
                    <a:srgbClr val="E6E7E8">
                      <a:alpha val="40000"/>
                    </a:srgbClr>
                  </a:solidFill>
                  <a:prstDash val="solid"/>
                  <a:miter/>
                </a:ln>
              </p:spPr>
              <p:txBody>
                <a:bodyPr rtlCol="0" anchor="ctr"/>
                <a:lstStyle/>
                <a:p>
                  <a:endParaRPr lang="en-US"/>
                </a:p>
              </p:txBody>
            </p:sp>
            <p:sp>
              <p:nvSpPr>
                <p:cNvPr id="956" name="Freeform 955">
                  <a:extLst>
                    <a:ext uri="{FF2B5EF4-FFF2-40B4-BE49-F238E27FC236}">
                      <a16:creationId xmlns:a16="http://schemas.microsoft.com/office/drawing/2014/main" id="{274303B1-5CCB-9353-C704-DC8217C3F88F}"/>
                    </a:ext>
                  </a:extLst>
                </p:cNvPr>
                <p:cNvSpPr/>
                <p:nvPr/>
              </p:nvSpPr>
              <p:spPr>
                <a:xfrm rot="16200000">
                  <a:off x="2514465" y="4152499"/>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57" name="Freeform 956">
                  <a:extLst>
                    <a:ext uri="{FF2B5EF4-FFF2-40B4-BE49-F238E27FC236}">
                      <a16:creationId xmlns:a16="http://schemas.microsoft.com/office/drawing/2014/main" id="{1C007E4A-CCCD-FDA2-68FE-5FDC4BE7049C}"/>
                    </a:ext>
                  </a:extLst>
                </p:cNvPr>
                <p:cNvSpPr/>
                <p:nvPr/>
              </p:nvSpPr>
              <p:spPr>
                <a:xfrm rot="16200000">
                  <a:off x="2611278" y="4152499"/>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58" name="Freeform 957">
                  <a:extLst>
                    <a:ext uri="{FF2B5EF4-FFF2-40B4-BE49-F238E27FC236}">
                      <a16:creationId xmlns:a16="http://schemas.microsoft.com/office/drawing/2014/main" id="{8844630E-6FA2-15FA-3120-1803BDADA342}"/>
                    </a:ext>
                  </a:extLst>
                </p:cNvPr>
                <p:cNvSpPr/>
                <p:nvPr/>
              </p:nvSpPr>
              <p:spPr>
                <a:xfrm rot="16200000">
                  <a:off x="2320837" y="4297101"/>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50000"/>
                  </a:srgbClr>
                </a:solidFill>
                <a:ln w="4667" cap="flat">
                  <a:solidFill>
                    <a:srgbClr val="E6E7E8">
                      <a:alpha val="50000"/>
                    </a:srgbClr>
                  </a:solidFill>
                  <a:prstDash val="solid"/>
                  <a:miter/>
                </a:ln>
              </p:spPr>
              <p:txBody>
                <a:bodyPr rtlCol="0" anchor="ctr"/>
                <a:lstStyle/>
                <a:p>
                  <a:endParaRPr lang="en-US"/>
                </a:p>
              </p:txBody>
            </p:sp>
            <p:sp>
              <p:nvSpPr>
                <p:cNvPr id="959" name="Freeform 958">
                  <a:extLst>
                    <a:ext uri="{FF2B5EF4-FFF2-40B4-BE49-F238E27FC236}">
                      <a16:creationId xmlns:a16="http://schemas.microsoft.com/office/drawing/2014/main" id="{0B2074A9-E562-380C-9926-0AF1048F5F6A}"/>
                    </a:ext>
                  </a:extLst>
                </p:cNvPr>
                <p:cNvSpPr/>
                <p:nvPr/>
              </p:nvSpPr>
              <p:spPr>
                <a:xfrm rot="16200000">
                  <a:off x="2417651" y="4297101"/>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50000"/>
                  </a:srgbClr>
                </a:solidFill>
                <a:ln w="4667" cap="flat">
                  <a:solidFill>
                    <a:srgbClr val="E6E7E8">
                      <a:alpha val="50000"/>
                    </a:srgbClr>
                  </a:solidFill>
                  <a:prstDash val="solid"/>
                  <a:miter/>
                </a:ln>
              </p:spPr>
              <p:txBody>
                <a:bodyPr rtlCol="0" anchor="ctr"/>
                <a:lstStyle/>
                <a:p>
                  <a:endParaRPr lang="en-US"/>
                </a:p>
              </p:txBody>
            </p:sp>
            <p:sp>
              <p:nvSpPr>
                <p:cNvPr id="960" name="Freeform 959">
                  <a:extLst>
                    <a:ext uri="{FF2B5EF4-FFF2-40B4-BE49-F238E27FC236}">
                      <a16:creationId xmlns:a16="http://schemas.microsoft.com/office/drawing/2014/main" id="{7FBE72C8-F7E1-2CC8-527E-52AD5B565888}"/>
                    </a:ext>
                  </a:extLst>
                </p:cNvPr>
                <p:cNvSpPr/>
                <p:nvPr/>
              </p:nvSpPr>
              <p:spPr>
                <a:xfrm rot="16200000">
                  <a:off x="2514465" y="4297101"/>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solidFill>
                  <a:prstDash val="solid"/>
                  <a:miter/>
                </a:ln>
              </p:spPr>
              <p:txBody>
                <a:bodyPr rtlCol="0" anchor="ctr"/>
                <a:lstStyle/>
                <a:p>
                  <a:endParaRPr lang="en-US"/>
                </a:p>
              </p:txBody>
            </p:sp>
            <p:sp>
              <p:nvSpPr>
                <p:cNvPr id="961" name="Freeform 960">
                  <a:extLst>
                    <a:ext uri="{FF2B5EF4-FFF2-40B4-BE49-F238E27FC236}">
                      <a16:creationId xmlns:a16="http://schemas.microsoft.com/office/drawing/2014/main" id="{3ADD2DA2-B7A0-6D2C-6BCC-EF6767641687}"/>
                    </a:ext>
                  </a:extLst>
                </p:cNvPr>
                <p:cNvSpPr/>
                <p:nvPr/>
              </p:nvSpPr>
              <p:spPr>
                <a:xfrm rot="16200000">
                  <a:off x="2611278" y="4297101"/>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solidFill>
                  <a:prstDash val="solid"/>
                  <a:miter/>
                </a:ln>
              </p:spPr>
              <p:txBody>
                <a:bodyPr rtlCol="0" anchor="ctr"/>
                <a:lstStyle/>
                <a:p>
                  <a:endParaRPr lang="en-US"/>
                </a:p>
              </p:txBody>
            </p:sp>
            <p:sp>
              <p:nvSpPr>
                <p:cNvPr id="969" name="Freeform 968">
                  <a:extLst>
                    <a:ext uri="{FF2B5EF4-FFF2-40B4-BE49-F238E27FC236}">
                      <a16:creationId xmlns:a16="http://schemas.microsoft.com/office/drawing/2014/main" id="{38D3BE68-1276-F1AA-E715-30F7B3037FA9}"/>
                    </a:ext>
                  </a:extLst>
                </p:cNvPr>
                <p:cNvSpPr/>
                <p:nvPr/>
              </p:nvSpPr>
              <p:spPr>
                <a:xfrm rot="16200000">
                  <a:off x="2417651" y="4454828"/>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70000"/>
                  </a:srgbClr>
                </a:solidFill>
                <a:ln w="4667" cap="flat">
                  <a:solidFill>
                    <a:srgbClr val="E6E7E8">
                      <a:alpha val="70000"/>
                    </a:srgbClr>
                  </a:solidFill>
                  <a:prstDash val="solid"/>
                  <a:miter/>
                </a:ln>
              </p:spPr>
              <p:txBody>
                <a:bodyPr rtlCol="0" anchor="ctr"/>
                <a:lstStyle/>
                <a:p>
                  <a:endParaRPr lang="en-US"/>
                </a:p>
              </p:txBody>
            </p:sp>
            <p:sp>
              <p:nvSpPr>
                <p:cNvPr id="970" name="Freeform 969">
                  <a:extLst>
                    <a:ext uri="{FF2B5EF4-FFF2-40B4-BE49-F238E27FC236}">
                      <a16:creationId xmlns:a16="http://schemas.microsoft.com/office/drawing/2014/main" id="{C84D4862-6A77-F3F9-C5D0-B29F66BF017E}"/>
                    </a:ext>
                  </a:extLst>
                </p:cNvPr>
                <p:cNvSpPr/>
                <p:nvPr/>
              </p:nvSpPr>
              <p:spPr>
                <a:xfrm rot="16200000">
                  <a:off x="2514465" y="445506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solidFill>
                  <a:prstDash val="solid"/>
                  <a:miter/>
                </a:ln>
              </p:spPr>
              <p:txBody>
                <a:bodyPr rtlCol="0" anchor="ctr"/>
                <a:lstStyle/>
                <a:p>
                  <a:endParaRPr lang="en-US"/>
                </a:p>
              </p:txBody>
            </p:sp>
            <p:sp>
              <p:nvSpPr>
                <p:cNvPr id="971" name="Freeform 970">
                  <a:extLst>
                    <a:ext uri="{FF2B5EF4-FFF2-40B4-BE49-F238E27FC236}">
                      <a16:creationId xmlns:a16="http://schemas.microsoft.com/office/drawing/2014/main" id="{6981918A-AAEC-9DA7-70B4-664C44322037}"/>
                    </a:ext>
                  </a:extLst>
                </p:cNvPr>
                <p:cNvSpPr/>
                <p:nvPr/>
              </p:nvSpPr>
              <p:spPr>
                <a:xfrm rot="16200000">
                  <a:off x="2611278" y="445506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solidFill>
                  <a:prstDash val="solid"/>
                  <a:miter/>
                </a:ln>
              </p:spPr>
              <p:txBody>
                <a:bodyPr rtlCol="0" anchor="ctr"/>
                <a:lstStyle/>
                <a:p>
                  <a:endParaRPr lang="en-US"/>
                </a:p>
              </p:txBody>
            </p:sp>
          </p:grpSp>
          <p:grpSp>
            <p:nvGrpSpPr>
              <p:cNvPr id="518" name="Group 517"/>
              <p:cNvGrpSpPr/>
              <p:nvPr/>
            </p:nvGrpSpPr>
            <p:grpSpPr>
              <a:xfrm>
                <a:off x="2263089" y="4029439"/>
                <a:ext cx="48524" cy="474001"/>
                <a:chOff x="1402822" y="4737828"/>
                <a:chExt cx="48524" cy="474001"/>
              </a:xfrm>
            </p:grpSpPr>
            <p:grpSp>
              <p:nvGrpSpPr>
                <p:cNvPr id="519" name="Graphic 912">
                  <a:extLst>
                    <a:ext uri="{FF2B5EF4-FFF2-40B4-BE49-F238E27FC236}">
                      <a16:creationId xmlns:a16="http://schemas.microsoft.com/office/drawing/2014/main" id="{03985D01-A21E-F8F5-DE97-F0B491EBAEEE}"/>
                    </a:ext>
                  </a:extLst>
                </p:cNvPr>
                <p:cNvGrpSpPr/>
                <p:nvPr/>
              </p:nvGrpSpPr>
              <p:grpSpPr>
                <a:xfrm flipH="1">
                  <a:off x="1402822" y="5033105"/>
                  <a:ext cx="48524" cy="178724"/>
                  <a:chOff x="7466606" y="4325817"/>
                  <a:chExt cx="38419" cy="141505"/>
                </a:xfrm>
              </p:grpSpPr>
              <p:grpSp>
                <p:nvGrpSpPr>
                  <p:cNvPr id="525" name="Graphic 912">
                    <a:extLst>
                      <a:ext uri="{FF2B5EF4-FFF2-40B4-BE49-F238E27FC236}">
                        <a16:creationId xmlns:a16="http://schemas.microsoft.com/office/drawing/2014/main" id="{29B6FF0F-97E7-E2E6-9CE7-D5FCC3103016}"/>
                      </a:ext>
                    </a:extLst>
                  </p:cNvPr>
                  <p:cNvGrpSpPr/>
                  <p:nvPr/>
                </p:nvGrpSpPr>
                <p:grpSpPr>
                  <a:xfrm>
                    <a:off x="7466606" y="4325817"/>
                    <a:ext cx="38419" cy="141505"/>
                    <a:chOff x="7466606" y="4325817"/>
                    <a:chExt cx="38419" cy="141505"/>
                  </a:xfrm>
                </p:grpSpPr>
                <p:sp>
                  <p:nvSpPr>
                    <p:cNvPr id="527" name="Freeform 526">
                      <a:extLst>
                        <a:ext uri="{FF2B5EF4-FFF2-40B4-BE49-F238E27FC236}">
                          <a16:creationId xmlns:a16="http://schemas.microsoft.com/office/drawing/2014/main" id="{651F12FA-3D27-3246-E404-BAB339C3C89B}"/>
                        </a:ext>
                      </a:extLst>
                    </p:cNvPr>
                    <p:cNvSpPr/>
                    <p:nvPr/>
                  </p:nvSpPr>
                  <p:spPr>
                    <a:xfrm>
                      <a:off x="7466606" y="432581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65B13F01-563D-9584-644C-E6A313B8D691}"/>
                        </a:ext>
                      </a:extLst>
                    </p:cNvPr>
                    <p:cNvSpPr/>
                    <p:nvPr/>
                  </p:nvSpPr>
                  <p:spPr>
                    <a:xfrm>
                      <a:off x="7503901" y="4325817"/>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26" name="Freeform 525">
                    <a:extLst>
                      <a:ext uri="{FF2B5EF4-FFF2-40B4-BE49-F238E27FC236}">
                        <a16:creationId xmlns:a16="http://schemas.microsoft.com/office/drawing/2014/main" id="{DF792CA0-F80D-C50B-CCC0-0C85B6195924}"/>
                      </a:ext>
                    </a:extLst>
                  </p:cNvPr>
                  <p:cNvSpPr/>
                  <p:nvPr/>
                </p:nvSpPr>
                <p:spPr>
                  <a:xfrm>
                    <a:off x="7466606" y="446732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nvGrpSpPr>
                <p:cNvPr id="520" name="Graphic 912">
                  <a:extLst>
                    <a:ext uri="{FF2B5EF4-FFF2-40B4-BE49-F238E27FC236}">
                      <a16:creationId xmlns:a16="http://schemas.microsoft.com/office/drawing/2014/main" id="{576B75A5-0D5D-E024-DFE8-08189D3BCEB3}"/>
                    </a:ext>
                  </a:extLst>
                </p:cNvPr>
                <p:cNvGrpSpPr/>
                <p:nvPr/>
              </p:nvGrpSpPr>
              <p:grpSpPr>
                <a:xfrm flipH="1">
                  <a:off x="1402822" y="4737828"/>
                  <a:ext cx="48524" cy="178724"/>
                  <a:chOff x="7466044" y="4112142"/>
                  <a:chExt cx="38419" cy="141505"/>
                </a:xfrm>
              </p:grpSpPr>
              <p:grpSp>
                <p:nvGrpSpPr>
                  <p:cNvPr id="521" name="Graphic 912">
                    <a:extLst>
                      <a:ext uri="{FF2B5EF4-FFF2-40B4-BE49-F238E27FC236}">
                        <a16:creationId xmlns:a16="http://schemas.microsoft.com/office/drawing/2014/main" id="{AD69BA9A-B220-CA7F-400B-BA3F4753AD44}"/>
                      </a:ext>
                    </a:extLst>
                  </p:cNvPr>
                  <p:cNvGrpSpPr/>
                  <p:nvPr/>
                </p:nvGrpSpPr>
                <p:grpSpPr>
                  <a:xfrm>
                    <a:off x="7466044" y="4112142"/>
                    <a:ext cx="38419" cy="141505"/>
                    <a:chOff x="7466044" y="4112142"/>
                    <a:chExt cx="38419" cy="141505"/>
                  </a:xfrm>
                </p:grpSpPr>
                <p:sp>
                  <p:nvSpPr>
                    <p:cNvPr id="523" name="Freeform 522">
                      <a:extLst>
                        <a:ext uri="{FF2B5EF4-FFF2-40B4-BE49-F238E27FC236}">
                          <a16:creationId xmlns:a16="http://schemas.microsoft.com/office/drawing/2014/main" id="{F377FFF4-BCC0-D182-9114-654E72B6EDAC}"/>
                        </a:ext>
                      </a:extLst>
                    </p:cNvPr>
                    <p:cNvSpPr/>
                    <p:nvPr/>
                  </p:nvSpPr>
                  <p:spPr>
                    <a:xfrm>
                      <a:off x="7466044" y="411214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9F9454C7-205D-5A7A-270D-6F019C76C4A8}"/>
                        </a:ext>
                      </a:extLst>
                    </p:cNvPr>
                    <p:cNvSpPr/>
                    <p:nvPr/>
                  </p:nvSpPr>
                  <p:spPr>
                    <a:xfrm>
                      <a:off x="7503901" y="4112142"/>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22" name="Freeform 521">
                    <a:extLst>
                      <a:ext uri="{FF2B5EF4-FFF2-40B4-BE49-F238E27FC236}">
                        <a16:creationId xmlns:a16="http://schemas.microsoft.com/office/drawing/2014/main" id="{2CC68F78-5FD1-3DD4-54A9-08D120EBB4C2}"/>
                      </a:ext>
                    </a:extLst>
                  </p:cNvPr>
                  <p:cNvSpPr/>
                  <p:nvPr/>
                </p:nvSpPr>
                <p:spPr>
                  <a:xfrm>
                    <a:off x="7466044" y="425364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grpSp>
        <p:grpSp>
          <p:nvGrpSpPr>
            <p:cNvPr id="30" name="Group 29"/>
            <p:cNvGrpSpPr/>
            <p:nvPr/>
          </p:nvGrpSpPr>
          <p:grpSpPr>
            <a:xfrm>
              <a:off x="3864061" y="4589697"/>
              <a:ext cx="445091" cy="554070"/>
              <a:chOff x="3127461" y="4691297"/>
              <a:chExt cx="445091" cy="554070"/>
            </a:xfrm>
          </p:grpSpPr>
          <p:grpSp>
            <p:nvGrpSpPr>
              <p:cNvPr id="25" name="Group 24"/>
              <p:cNvGrpSpPr/>
              <p:nvPr/>
            </p:nvGrpSpPr>
            <p:grpSpPr>
              <a:xfrm>
                <a:off x="3180646" y="4691297"/>
                <a:ext cx="391906" cy="554070"/>
                <a:chOff x="3181273" y="4693444"/>
                <a:chExt cx="391906" cy="554070"/>
              </a:xfrm>
            </p:grpSpPr>
            <p:sp>
              <p:nvSpPr>
                <p:cNvPr id="915" name="Freeform 914">
                  <a:extLst>
                    <a:ext uri="{FF2B5EF4-FFF2-40B4-BE49-F238E27FC236}">
                      <a16:creationId xmlns:a16="http://schemas.microsoft.com/office/drawing/2014/main" id="{A0B70F30-FCD2-AFFA-B1DC-D44F8092A079}"/>
                    </a:ext>
                  </a:extLst>
                </p:cNvPr>
                <p:cNvSpPr/>
                <p:nvPr/>
              </p:nvSpPr>
              <p:spPr>
                <a:xfrm>
                  <a:off x="3181273" y="4996012"/>
                  <a:ext cx="391042" cy="97594"/>
                </a:xfrm>
                <a:custGeom>
                  <a:avLst/>
                  <a:gdLst>
                    <a:gd name="connsiteX0" fmla="*/ 0 w 309608"/>
                    <a:gd name="connsiteY0" fmla="*/ 0 h 77270"/>
                    <a:gd name="connsiteX1" fmla="*/ 309608 w 309608"/>
                    <a:gd name="connsiteY1" fmla="*/ 0 h 77270"/>
                    <a:gd name="connsiteX2" fmla="*/ 309608 w 309608"/>
                    <a:gd name="connsiteY2" fmla="*/ 77271 h 77270"/>
                    <a:gd name="connsiteX3" fmla="*/ 0 w 309608"/>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9608" h="77270">
                      <a:moveTo>
                        <a:pt x="0" y="0"/>
                      </a:moveTo>
                      <a:lnTo>
                        <a:pt x="309608" y="0"/>
                      </a:lnTo>
                      <a:lnTo>
                        <a:pt x="309608"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16" name="Freeform 915">
                  <a:extLst>
                    <a:ext uri="{FF2B5EF4-FFF2-40B4-BE49-F238E27FC236}">
                      <a16:creationId xmlns:a16="http://schemas.microsoft.com/office/drawing/2014/main" id="{B0CADD14-4BDD-8267-0FC9-E14D5E21D022}"/>
                    </a:ext>
                  </a:extLst>
                </p:cNvPr>
                <p:cNvSpPr/>
                <p:nvPr/>
              </p:nvSpPr>
              <p:spPr>
                <a:xfrm>
                  <a:off x="3185534" y="5149920"/>
                  <a:ext cx="387255" cy="97594"/>
                </a:xfrm>
                <a:custGeom>
                  <a:avLst/>
                  <a:gdLst>
                    <a:gd name="connsiteX0" fmla="*/ 0 w 306609"/>
                    <a:gd name="connsiteY0" fmla="*/ 0 h 77270"/>
                    <a:gd name="connsiteX1" fmla="*/ 306610 w 306609"/>
                    <a:gd name="connsiteY1" fmla="*/ 0 h 77270"/>
                    <a:gd name="connsiteX2" fmla="*/ 306610 w 306609"/>
                    <a:gd name="connsiteY2" fmla="*/ 77270 h 77270"/>
                    <a:gd name="connsiteX3" fmla="*/ 0 w 306609"/>
                    <a:gd name="connsiteY3" fmla="*/ 77270 h 77270"/>
                  </a:gdLst>
                  <a:ahLst/>
                  <a:cxnLst>
                    <a:cxn ang="0">
                      <a:pos x="connsiteX0" y="connsiteY0"/>
                    </a:cxn>
                    <a:cxn ang="0">
                      <a:pos x="connsiteX1" y="connsiteY1"/>
                    </a:cxn>
                    <a:cxn ang="0">
                      <a:pos x="connsiteX2" y="connsiteY2"/>
                    </a:cxn>
                    <a:cxn ang="0">
                      <a:pos x="connsiteX3" y="connsiteY3"/>
                    </a:cxn>
                  </a:cxnLst>
                  <a:rect l="l" t="t" r="r" b="b"/>
                  <a:pathLst>
                    <a:path w="306609" h="77270">
                      <a:moveTo>
                        <a:pt x="0" y="0"/>
                      </a:moveTo>
                      <a:lnTo>
                        <a:pt x="306610" y="0"/>
                      </a:lnTo>
                      <a:lnTo>
                        <a:pt x="306610" y="77270"/>
                      </a:lnTo>
                      <a:lnTo>
                        <a:pt x="0" y="77270"/>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17" name="Freeform 916">
                  <a:extLst>
                    <a:ext uri="{FF2B5EF4-FFF2-40B4-BE49-F238E27FC236}">
                      <a16:creationId xmlns:a16="http://schemas.microsoft.com/office/drawing/2014/main" id="{2FE0886E-09C6-D428-382B-4E81C8EBF37F}"/>
                    </a:ext>
                  </a:extLst>
                </p:cNvPr>
                <p:cNvSpPr/>
                <p:nvPr/>
              </p:nvSpPr>
              <p:spPr>
                <a:xfrm>
                  <a:off x="3185534" y="4693444"/>
                  <a:ext cx="386781" cy="97594"/>
                </a:xfrm>
                <a:custGeom>
                  <a:avLst/>
                  <a:gdLst>
                    <a:gd name="connsiteX0" fmla="*/ 0 w 306234"/>
                    <a:gd name="connsiteY0" fmla="*/ 0 h 77270"/>
                    <a:gd name="connsiteX1" fmla="*/ 306235 w 306234"/>
                    <a:gd name="connsiteY1" fmla="*/ 0 h 77270"/>
                    <a:gd name="connsiteX2" fmla="*/ 306235 w 306234"/>
                    <a:gd name="connsiteY2" fmla="*/ 77271 h 77270"/>
                    <a:gd name="connsiteX3" fmla="*/ 0 w 306234"/>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6234" h="77270">
                      <a:moveTo>
                        <a:pt x="0" y="0"/>
                      </a:moveTo>
                      <a:lnTo>
                        <a:pt x="306235" y="0"/>
                      </a:lnTo>
                      <a:lnTo>
                        <a:pt x="306235"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18" name="Freeform 917">
                  <a:extLst>
                    <a:ext uri="{FF2B5EF4-FFF2-40B4-BE49-F238E27FC236}">
                      <a16:creationId xmlns:a16="http://schemas.microsoft.com/office/drawing/2014/main" id="{E4E27C16-2971-0500-EC28-664278971DAB}"/>
                    </a:ext>
                  </a:extLst>
                </p:cNvPr>
                <p:cNvSpPr/>
                <p:nvPr/>
              </p:nvSpPr>
              <p:spPr>
                <a:xfrm>
                  <a:off x="3185534" y="4842581"/>
                  <a:ext cx="386781" cy="97594"/>
                </a:xfrm>
                <a:custGeom>
                  <a:avLst/>
                  <a:gdLst>
                    <a:gd name="connsiteX0" fmla="*/ 0 w 306234"/>
                    <a:gd name="connsiteY0" fmla="*/ 0 h 77270"/>
                    <a:gd name="connsiteX1" fmla="*/ 306235 w 306234"/>
                    <a:gd name="connsiteY1" fmla="*/ 0 h 77270"/>
                    <a:gd name="connsiteX2" fmla="*/ 306235 w 306234"/>
                    <a:gd name="connsiteY2" fmla="*/ 77271 h 77270"/>
                    <a:gd name="connsiteX3" fmla="*/ 0 w 306234"/>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6234" h="77270">
                      <a:moveTo>
                        <a:pt x="0" y="0"/>
                      </a:moveTo>
                      <a:lnTo>
                        <a:pt x="306235" y="0"/>
                      </a:lnTo>
                      <a:lnTo>
                        <a:pt x="306235"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6F09ECFF-7497-770C-41DE-C21457279EEC}"/>
                    </a:ext>
                  </a:extLst>
                </p:cNvPr>
                <p:cNvSpPr/>
                <p:nvPr/>
              </p:nvSpPr>
              <p:spPr>
                <a:xfrm rot="16200000">
                  <a:off x="3185534" y="5149682"/>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425AA8">
                    <a:alpha val="30000"/>
                  </a:srgbClr>
                </a:solidFill>
                <a:ln w="4667" cap="flat">
                  <a:solidFill>
                    <a:srgbClr val="E6E7E8">
                      <a:alpha val="30000"/>
                    </a:srgbClr>
                  </a:solid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DD81F86D-4F28-D85A-3AA0-F2DA37DA1EB6}"/>
                    </a:ext>
                  </a:extLst>
                </p:cNvPr>
                <p:cNvSpPr/>
                <p:nvPr/>
              </p:nvSpPr>
              <p:spPr>
                <a:xfrm rot="16200000">
                  <a:off x="3282347" y="5149682"/>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384EA1">
                    <a:alpha val="10000"/>
                  </a:srgbClr>
                </a:solidFill>
                <a:ln w="4667" cap="flat">
                  <a:solidFill>
                    <a:srgbClr val="E6E7E8">
                      <a:alpha val="10000"/>
                    </a:srgbClr>
                  </a:solid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8C33FFA7-BE1A-7817-491F-1B6DD10ADD9E}"/>
                    </a:ext>
                  </a:extLst>
                </p:cNvPr>
                <p:cNvSpPr/>
                <p:nvPr/>
              </p:nvSpPr>
              <p:spPr>
                <a:xfrm rot="16200000">
                  <a:off x="3379161" y="5149682"/>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noFill/>
                <a:ln w="4667" cap="flat">
                  <a:solidFill>
                    <a:srgbClr val="E6E7E8">
                      <a:alpha val="80000"/>
                    </a:srgbClr>
                  </a:solid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13D979E5-B36B-99D4-03AE-A77081ADF1B5}"/>
                    </a:ext>
                  </a:extLst>
                </p:cNvPr>
                <p:cNvSpPr/>
                <p:nvPr/>
              </p:nvSpPr>
              <p:spPr>
                <a:xfrm rot="16200000">
                  <a:off x="3475975" y="5149682"/>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noFill/>
                <a:ln w="4667" cap="flat">
                  <a:solidFill>
                    <a:srgbClr val="E6E7E8">
                      <a:alpha val="60000"/>
                    </a:srgbClr>
                  </a:solid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B6CC36A7-22E5-FB4B-89C2-86A0E62FF492}"/>
                    </a:ext>
                  </a:extLst>
                </p:cNvPr>
                <p:cNvSpPr/>
                <p:nvPr/>
              </p:nvSpPr>
              <p:spPr>
                <a:xfrm rot="16200000">
                  <a:off x="3185534" y="484210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425AA8">
                    <a:alpha val="40000"/>
                  </a:srgbClr>
                </a:solidFill>
                <a:ln w="4667" cap="flat">
                  <a:solidFill>
                    <a:srgbClr val="E6E7E8">
                      <a:alpha val="40000"/>
                    </a:srgbClr>
                  </a:solid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90153ED0-A8D6-6069-DCF0-21593E2D2D04}"/>
                    </a:ext>
                  </a:extLst>
                </p:cNvPr>
                <p:cNvSpPr/>
                <p:nvPr/>
              </p:nvSpPr>
              <p:spPr>
                <a:xfrm rot="16200000">
                  <a:off x="3282347" y="484210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solidFill>
                  <a:srgbClr val="384EA1">
                    <a:alpha val="30000"/>
                  </a:srgbClr>
                </a:solidFill>
                <a:ln w="4667" cap="flat">
                  <a:solidFill>
                    <a:srgbClr val="E6E7E8">
                      <a:alpha val="30000"/>
                    </a:srgbClr>
                  </a:solid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B258F516-0A54-9559-147E-27AB7F59B7FB}"/>
                    </a:ext>
                  </a:extLst>
                </p:cNvPr>
                <p:cNvSpPr/>
                <p:nvPr/>
              </p:nvSpPr>
              <p:spPr>
                <a:xfrm rot="16200000">
                  <a:off x="3379161" y="484210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noFill/>
                <a:ln w="4667" cap="flat">
                  <a:solidFill>
                    <a:srgbClr val="E6E7E8">
                      <a:alpha val="80000"/>
                    </a:srgbClr>
                  </a:solid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0E648308-6D79-8CF3-838B-44BCD9899C09}"/>
                    </a:ext>
                  </a:extLst>
                </p:cNvPr>
                <p:cNvSpPr/>
                <p:nvPr/>
              </p:nvSpPr>
              <p:spPr>
                <a:xfrm rot="16200000">
                  <a:off x="3475975" y="4842104"/>
                  <a:ext cx="96813" cy="97594"/>
                </a:xfrm>
                <a:custGeom>
                  <a:avLst/>
                  <a:gdLst>
                    <a:gd name="connsiteX0" fmla="*/ 0 w 76652"/>
                    <a:gd name="connsiteY0" fmla="*/ 0 h 77270"/>
                    <a:gd name="connsiteX1" fmla="*/ 76652 w 76652"/>
                    <a:gd name="connsiteY1" fmla="*/ 0 h 77270"/>
                    <a:gd name="connsiteX2" fmla="*/ 76652 w 76652"/>
                    <a:gd name="connsiteY2" fmla="*/ 77270 h 77270"/>
                    <a:gd name="connsiteX3" fmla="*/ 0 w 76652"/>
                    <a:gd name="connsiteY3" fmla="*/ 77270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0"/>
                      </a:lnTo>
                      <a:lnTo>
                        <a:pt x="0" y="77270"/>
                      </a:lnTo>
                      <a:close/>
                    </a:path>
                  </a:pathLst>
                </a:custGeom>
                <a:noFill/>
                <a:ln w="4667" cap="flat">
                  <a:solidFill>
                    <a:srgbClr val="E6E7E8">
                      <a:alpha val="60000"/>
                    </a:srgbClr>
                  </a:solid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42033C6F-4EA6-59FF-33C1-68B45CA06481}"/>
                    </a:ext>
                  </a:extLst>
                </p:cNvPr>
                <p:cNvSpPr/>
                <p:nvPr/>
              </p:nvSpPr>
              <p:spPr>
                <a:xfrm rot="16200000">
                  <a:off x="3185534" y="469320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70000"/>
                  </a:srgbClr>
                </a:solidFill>
                <a:ln w="4667" cap="flat">
                  <a:solidFill>
                    <a:srgbClr val="E6E7E8">
                      <a:alpha val="70000"/>
                    </a:srgbClr>
                  </a:solid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7196D26D-8599-B97E-91EC-C463DF5C02DD}"/>
                    </a:ext>
                  </a:extLst>
                </p:cNvPr>
                <p:cNvSpPr/>
                <p:nvPr/>
              </p:nvSpPr>
              <p:spPr>
                <a:xfrm rot="16200000">
                  <a:off x="3282347" y="469320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60000"/>
                  </a:srgbClr>
                </a:solidFill>
                <a:ln w="4667" cap="flat">
                  <a:solidFill>
                    <a:srgbClr val="E6E7E8">
                      <a:alpha val="60000"/>
                    </a:srgbClr>
                  </a:solid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55BA68EF-81ED-3743-6F88-5C5637C667D6}"/>
                    </a:ext>
                  </a:extLst>
                </p:cNvPr>
                <p:cNvSpPr/>
                <p:nvPr/>
              </p:nvSpPr>
              <p:spPr>
                <a:xfrm rot="16200000">
                  <a:off x="3379161" y="4693445"/>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DD9AD834-D64F-6F30-6D79-4E2E8B7DA9BC}"/>
                    </a:ext>
                  </a:extLst>
                </p:cNvPr>
                <p:cNvSpPr/>
                <p:nvPr/>
              </p:nvSpPr>
              <p:spPr>
                <a:xfrm rot="16200000">
                  <a:off x="3475975" y="4693445"/>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AF0BF01A-6E8E-5DAF-EE0D-9A9060DFF93B}"/>
                    </a:ext>
                  </a:extLst>
                </p:cNvPr>
                <p:cNvSpPr/>
                <p:nvPr/>
              </p:nvSpPr>
              <p:spPr>
                <a:xfrm rot="16200000">
                  <a:off x="3185297" y="499601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50000"/>
                  </a:srgbClr>
                </a:solidFill>
                <a:ln w="4667" cap="flat">
                  <a:solidFill>
                    <a:srgbClr val="E6E7E8">
                      <a:alpha val="50000"/>
                    </a:srgbClr>
                  </a:solid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3B7B62B5-6343-1011-FD07-E783790E409A}"/>
                    </a:ext>
                  </a:extLst>
                </p:cNvPr>
                <p:cNvSpPr/>
                <p:nvPr/>
              </p:nvSpPr>
              <p:spPr>
                <a:xfrm rot="16200000">
                  <a:off x="3282347" y="499601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50000"/>
                  </a:srgbClr>
                </a:solidFill>
                <a:ln w="4667" cap="flat">
                  <a:solidFill>
                    <a:srgbClr val="E6E7E8">
                      <a:alpha val="50000"/>
                    </a:srgbClr>
                  </a:solid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59C9099F-F76D-9553-C927-B35FC9891F9F}"/>
                    </a:ext>
                  </a:extLst>
                </p:cNvPr>
                <p:cNvSpPr/>
                <p:nvPr/>
              </p:nvSpPr>
              <p:spPr>
                <a:xfrm rot="16200000">
                  <a:off x="3379161" y="499601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324573AA-43CC-6219-FC12-C0E9EC5F8AB9}"/>
                    </a:ext>
                  </a:extLst>
                </p:cNvPr>
                <p:cNvSpPr/>
                <p:nvPr/>
              </p:nvSpPr>
              <p:spPr>
                <a:xfrm rot="16200000">
                  <a:off x="3475975" y="499601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60000"/>
                    </a:srgbClr>
                  </a:solidFill>
                  <a:prstDash val="solid"/>
                  <a:miter/>
                </a:ln>
              </p:spPr>
              <p:txBody>
                <a:bodyPr rtlCol="0" anchor="ctr"/>
                <a:lstStyle/>
                <a:p>
                  <a:endParaRPr lang="en-US"/>
                </a:p>
              </p:txBody>
            </p:sp>
          </p:grpSp>
          <p:grpSp>
            <p:nvGrpSpPr>
              <p:cNvPr id="529" name="Group 528"/>
              <p:cNvGrpSpPr/>
              <p:nvPr/>
            </p:nvGrpSpPr>
            <p:grpSpPr>
              <a:xfrm>
                <a:off x="3127461" y="4740679"/>
                <a:ext cx="48524" cy="474001"/>
                <a:chOff x="1402822" y="4737828"/>
                <a:chExt cx="48524" cy="474001"/>
              </a:xfrm>
            </p:grpSpPr>
            <p:grpSp>
              <p:nvGrpSpPr>
                <p:cNvPr id="530" name="Graphic 912">
                  <a:extLst>
                    <a:ext uri="{FF2B5EF4-FFF2-40B4-BE49-F238E27FC236}">
                      <a16:creationId xmlns:a16="http://schemas.microsoft.com/office/drawing/2014/main" id="{03985D01-A21E-F8F5-DE97-F0B491EBAEEE}"/>
                    </a:ext>
                  </a:extLst>
                </p:cNvPr>
                <p:cNvGrpSpPr/>
                <p:nvPr/>
              </p:nvGrpSpPr>
              <p:grpSpPr>
                <a:xfrm flipH="1">
                  <a:off x="1402822" y="5033105"/>
                  <a:ext cx="48524" cy="178724"/>
                  <a:chOff x="7466606" y="4325817"/>
                  <a:chExt cx="38419" cy="141505"/>
                </a:xfrm>
              </p:grpSpPr>
              <p:grpSp>
                <p:nvGrpSpPr>
                  <p:cNvPr id="536" name="Graphic 912">
                    <a:extLst>
                      <a:ext uri="{FF2B5EF4-FFF2-40B4-BE49-F238E27FC236}">
                        <a16:creationId xmlns:a16="http://schemas.microsoft.com/office/drawing/2014/main" id="{29B6FF0F-97E7-E2E6-9CE7-D5FCC3103016}"/>
                      </a:ext>
                    </a:extLst>
                  </p:cNvPr>
                  <p:cNvGrpSpPr/>
                  <p:nvPr/>
                </p:nvGrpSpPr>
                <p:grpSpPr>
                  <a:xfrm>
                    <a:off x="7466606" y="4325817"/>
                    <a:ext cx="38419" cy="141505"/>
                    <a:chOff x="7466606" y="4325817"/>
                    <a:chExt cx="38419" cy="141505"/>
                  </a:xfrm>
                </p:grpSpPr>
                <p:sp>
                  <p:nvSpPr>
                    <p:cNvPr id="538" name="Freeform 537">
                      <a:extLst>
                        <a:ext uri="{FF2B5EF4-FFF2-40B4-BE49-F238E27FC236}">
                          <a16:creationId xmlns:a16="http://schemas.microsoft.com/office/drawing/2014/main" id="{651F12FA-3D27-3246-E404-BAB339C3C89B}"/>
                        </a:ext>
                      </a:extLst>
                    </p:cNvPr>
                    <p:cNvSpPr/>
                    <p:nvPr/>
                  </p:nvSpPr>
                  <p:spPr>
                    <a:xfrm>
                      <a:off x="7466606" y="432581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65B13F01-563D-9584-644C-E6A313B8D691}"/>
                        </a:ext>
                      </a:extLst>
                    </p:cNvPr>
                    <p:cNvSpPr/>
                    <p:nvPr/>
                  </p:nvSpPr>
                  <p:spPr>
                    <a:xfrm>
                      <a:off x="7503901" y="4325817"/>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37" name="Freeform 536">
                    <a:extLst>
                      <a:ext uri="{FF2B5EF4-FFF2-40B4-BE49-F238E27FC236}">
                        <a16:creationId xmlns:a16="http://schemas.microsoft.com/office/drawing/2014/main" id="{DF792CA0-F80D-C50B-CCC0-0C85B6195924}"/>
                      </a:ext>
                    </a:extLst>
                  </p:cNvPr>
                  <p:cNvSpPr/>
                  <p:nvPr/>
                </p:nvSpPr>
                <p:spPr>
                  <a:xfrm>
                    <a:off x="7466606" y="446732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nvGrpSpPr>
                <p:cNvPr id="531" name="Graphic 912">
                  <a:extLst>
                    <a:ext uri="{FF2B5EF4-FFF2-40B4-BE49-F238E27FC236}">
                      <a16:creationId xmlns:a16="http://schemas.microsoft.com/office/drawing/2014/main" id="{576B75A5-0D5D-E024-DFE8-08189D3BCEB3}"/>
                    </a:ext>
                  </a:extLst>
                </p:cNvPr>
                <p:cNvGrpSpPr/>
                <p:nvPr/>
              </p:nvGrpSpPr>
              <p:grpSpPr>
                <a:xfrm flipH="1">
                  <a:off x="1402822" y="4737828"/>
                  <a:ext cx="48524" cy="178724"/>
                  <a:chOff x="7466044" y="4112142"/>
                  <a:chExt cx="38419" cy="141505"/>
                </a:xfrm>
              </p:grpSpPr>
              <p:grpSp>
                <p:nvGrpSpPr>
                  <p:cNvPr id="532" name="Graphic 912">
                    <a:extLst>
                      <a:ext uri="{FF2B5EF4-FFF2-40B4-BE49-F238E27FC236}">
                        <a16:creationId xmlns:a16="http://schemas.microsoft.com/office/drawing/2014/main" id="{AD69BA9A-B220-CA7F-400B-BA3F4753AD44}"/>
                      </a:ext>
                    </a:extLst>
                  </p:cNvPr>
                  <p:cNvGrpSpPr/>
                  <p:nvPr/>
                </p:nvGrpSpPr>
                <p:grpSpPr>
                  <a:xfrm>
                    <a:off x="7466044" y="4112142"/>
                    <a:ext cx="38419" cy="141505"/>
                    <a:chOff x="7466044" y="4112142"/>
                    <a:chExt cx="38419" cy="141505"/>
                  </a:xfrm>
                </p:grpSpPr>
                <p:sp>
                  <p:nvSpPr>
                    <p:cNvPr id="534" name="Freeform 533">
                      <a:extLst>
                        <a:ext uri="{FF2B5EF4-FFF2-40B4-BE49-F238E27FC236}">
                          <a16:creationId xmlns:a16="http://schemas.microsoft.com/office/drawing/2014/main" id="{F377FFF4-BCC0-D182-9114-654E72B6EDAC}"/>
                        </a:ext>
                      </a:extLst>
                    </p:cNvPr>
                    <p:cNvSpPr/>
                    <p:nvPr/>
                  </p:nvSpPr>
                  <p:spPr>
                    <a:xfrm>
                      <a:off x="7466044" y="411214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9F9454C7-205D-5A7A-270D-6F019C76C4A8}"/>
                        </a:ext>
                      </a:extLst>
                    </p:cNvPr>
                    <p:cNvSpPr/>
                    <p:nvPr/>
                  </p:nvSpPr>
                  <p:spPr>
                    <a:xfrm>
                      <a:off x="7503901" y="4112142"/>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33" name="Freeform 532">
                    <a:extLst>
                      <a:ext uri="{FF2B5EF4-FFF2-40B4-BE49-F238E27FC236}">
                        <a16:creationId xmlns:a16="http://schemas.microsoft.com/office/drawing/2014/main" id="{2CC68F78-5FD1-3DD4-54A9-08D120EBB4C2}"/>
                      </a:ext>
                    </a:extLst>
                  </p:cNvPr>
                  <p:cNvSpPr/>
                  <p:nvPr/>
                </p:nvSpPr>
                <p:spPr>
                  <a:xfrm>
                    <a:off x="7466044" y="425364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grpSp>
        <p:grpSp>
          <p:nvGrpSpPr>
            <p:cNvPr id="31" name="Group 30"/>
            <p:cNvGrpSpPr/>
            <p:nvPr/>
          </p:nvGrpSpPr>
          <p:grpSpPr>
            <a:xfrm>
              <a:off x="3864061" y="3895082"/>
              <a:ext cx="445482" cy="539514"/>
              <a:chOff x="3127461" y="3996682"/>
              <a:chExt cx="445482" cy="539514"/>
            </a:xfrm>
          </p:grpSpPr>
          <p:grpSp>
            <p:nvGrpSpPr>
              <p:cNvPr id="24" name="Group 23"/>
              <p:cNvGrpSpPr/>
              <p:nvPr/>
            </p:nvGrpSpPr>
            <p:grpSpPr>
              <a:xfrm>
                <a:off x="3180646" y="3996682"/>
                <a:ext cx="392297" cy="539514"/>
                <a:chOff x="3180646" y="3996682"/>
                <a:chExt cx="392297" cy="539514"/>
              </a:xfrm>
            </p:grpSpPr>
            <p:sp>
              <p:nvSpPr>
                <p:cNvPr id="919" name="Freeform 918">
                  <a:extLst>
                    <a:ext uri="{FF2B5EF4-FFF2-40B4-BE49-F238E27FC236}">
                      <a16:creationId xmlns:a16="http://schemas.microsoft.com/office/drawing/2014/main" id="{30889D1C-5B6F-2972-0380-20CBDB33C29A}"/>
                    </a:ext>
                  </a:extLst>
                </p:cNvPr>
                <p:cNvSpPr/>
                <p:nvPr/>
              </p:nvSpPr>
              <p:spPr>
                <a:xfrm>
                  <a:off x="3184350" y="4136034"/>
                  <a:ext cx="384178" cy="97594"/>
                </a:xfrm>
                <a:custGeom>
                  <a:avLst/>
                  <a:gdLst>
                    <a:gd name="connsiteX0" fmla="*/ 0 w 304173"/>
                    <a:gd name="connsiteY0" fmla="*/ 0 h 77270"/>
                    <a:gd name="connsiteX1" fmla="*/ 304173 w 304173"/>
                    <a:gd name="connsiteY1" fmla="*/ 0 h 77270"/>
                    <a:gd name="connsiteX2" fmla="*/ 304173 w 304173"/>
                    <a:gd name="connsiteY2" fmla="*/ 77271 h 77270"/>
                    <a:gd name="connsiteX3" fmla="*/ 0 w 304173"/>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4173" h="77270">
                      <a:moveTo>
                        <a:pt x="0" y="0"/>
                      </a:moveTo>
                      <a:lnTo>
                        <a:pt x="304173" y="0"/>
                      </a:lnTo>
                      <a:lnTo>
                        <a:pt x="30417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0" name="Freeform 919">
                  <a:extLst>
                    <a:ext uri="{FF2B5EF4-FFF2-40B4-BE49-F238E27FC236}">
                      <a16:creationId xmlns:a16="http://schemas.microsoft.com/office/drawing/2014/main" id="{DF354E70-10D5-357F-D2F6-5C47EF55582E}"/>
                    </a:ext>
                  </a:extLst>
                </p:cNvPr>
                <p:cNvSpPr/>
                <p:nvPr/>
              </p:nvSpPr>
              <p:spPr>
                <a:xfrm>
                  <a:off x="3184350" y="4280636"/>
                  <a:ext cx="384178" cy="97594"/>
                </a:xfrm>
                <a:custGeom>
                  <a:avLst/>
                  <a:gdLst>
                    <a:gd name="connsiteX0" fmla="*/ 0 w 304173"/>
                    <a:gd name="connsiteY0" fmla="*/ 0 h 77270"/>
                    <a:gd name="connsiteX1" fmla="*/ 304173 w 304173"/>
                    <a:gd name="connsiteY1" fmla="*/ 0 h 77270"/>
                    <a:gd name="connsiteX2" fmla="*/ 304173 w 304173"/>
                    <a:gd name="connsiteY2" fmla="*/ 77271 h 77270"/>
                    <a:gd name="connsiteX3" fmla="*/ 0 w 304173"/>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4173" h="77270">
                      <a:moveTo>
                        <a:pt x="0" y="0"/>
                      </a:moveTo>
                      <a:lnTo>
                        <a:pt x="304173" y="0"/>
                      </a:lnTo>
                      <a:lnTo>
                        <a:pt x="30417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1" name="Freeform 920">
                  <a:extLst>
                    <a:ext uri="{FF2B5EF4-FFF2-40B4-BE49-F238E27FC236}">
                      <a16:creationId xmlns:a16="http://schemas.microsoft.com/office/drawing/2014/main" id="{56CF4C69-D6B9-AA8F-CF66-94F533998E2C}"/>
                    </a:ext>
                  </a:extLst>
                </p:cNvPr>
                <p:cNvSpPr/>
                <p:nvPr/>
              </p:nvSpPr>
              <p:spPr>
                <a:xfrm>
                  <a:off x="3184350" y="4438602"/>
                  <a:ext cx="384178" cy="97594"/>
                </a:xfrm>
                <a:custGeom>
                  <a:avLst/>
                  <a:gdLst>
                    <a:gd name="connsiteX0" fmla="*/ 0 w 304173"/>
                    <a:gd name="connsiteY0" fmla="*/ 0 h 77270"/>
                    <a:gd name="connsiteX1" fmla="*/ 304173 w 304173"/>
                    <a:gd name="connsiteY1" fmla="*/ 0 h 77270"/>
                    <a:gd name="connsiteX2" fmla="*/ 304173 w 304173"/>
                    <a:gd name="connsiteY2" fmla="*/ 77271 h 77270"/>
                    <a:gd name="connsiteX3" fmla="*/ 0 w 304173"/>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4173" h="77270">
                      <a:moveTo>
                        <a:pt x="0" y="0"/>
                      </a:moveTo>
                      <a:lnTo>
                        <a:pt x="304173" y="0"/>
                      </a:lnTo>
                      <a:lnTo>
                        <a:pt x="304173"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922" name="Freeform 921">
                  <a:extLst>
                    <a:ext uri="{FF2B5EF4-FFF2-40B4-BE49-F238E27FC236}">
                      <a16:creationId xmlns:a16="http://schemas.microsoft.com/office/drawing/2014/main" id="{47766B26-E5B6-4160-B018-9C747B7E0065}"/>
                    </a:ext>
                  </a:extLst>
                </p:cNvPr>
                <p:cNvSpPr/>
                <p:nvPr/>
              </p:nvSpPr>
              <p:spPr>
                <a:xfrm>
                  <a:off x="3182219" y="3996682"/>
                  <a:ext cx="386307" cy="97594"/>
                </a:xfrm>
                <a:custGeom>
                  <a:avLst/>
                  <a:gdLst>
                    <a:gd name="connsiteX0" fmla="*/ 0 w 305859"/>
                    <a:gd name="connsiteY0" fmla="*/ 0 h 77270"/>
                    <a:gd name="connsiteX1" fmla="*/ 305860 w 305859"/>
                    <a:gd name="connsiteY1" fmla="*/ 0 h 77270"/>
                    <a:gd name="connsiteX2" fmla="*/ 305860 w 305859"/>
                    <a:gd name="connsiteY2" fmla="*/ 77271 h 77270"/>
                    <a:gd name="connsiteX3" fmla="*/ 0 w 305859"/>
                    <a:gd name="connsiteY3" fmla="*/ 77271 h 77270"/>
                  </a:gdLst>
                  <a:ahLst/>
                  <a:cxnLst>
                    <a:cxn ang="0">
                      <a:pos x="connsiteX0" y="connsiteY0"/>
                    </a:cxn>
                    <a:cxn ang="0">
                      <a:pos x="connsiteX1" y="connsiteY1"/>
                    </a:cxn>
                    <a:cxn ang="0">
                      <a:pos x="connsiteX2" y="connsiteY2"/>
                    </a:cxn>
                    <a:cxn ang="0">
                      <a:pos x="connsiteX3" y="connsiteY3"/>
                    </a:cxn>
                  </a:cxnLst>
                  <a:rect l="l" t="t" r="r" b="b"/>
                  <a:pathLst>
                    <a:path w="305859" h="77270">
                      <a:moveTo>
                        <a:pt x="0" y="0"/>
                      </a:moveTo>
                      <a:lnTo>
                        <a:pt x="305860" y="0"/>
                      </a:lnTo>
                      <a:lnTo>
                        <a:pt x="305860" y="77271"/>
                      </a:lnTo>
                      <a:lnTo>
                        <a:pt x="0" y="77271"/>
                      </a:lnTo>
                      <a:close/>
                    </a:path>
                  </a:pathLst>
                </a:custGeom>
                <a:solidFill>
                  <a:srgbClr val="FFFFFF"/>
                </a:solidFill>
                <a:ln w="4667" cap="flat">
                  <a:solidFill>
                    <a:srgbClr val="E6E7E8"/>
                  </a:solid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5B15E72F-35BA-413E-C366-ACC55F978F00}"/>
                    </a:ext>
                  </a:extLst>
                </p:cNvPr>
                <p:cNvSpPr/>
                <p:nvPr/>
              </p:nvSpPr>
              <p:spPr>
                <a:xfrm rot="16200000">
                  <a:off x="3181036" y="399668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70000"/>
                  </a:srgbClr>
                </a:solidFill>
                <a:ln w="4667" cap="flat">
                  <a:solidFill>
                    <a:srgbClr val="E6E7E8">
                      <a:alpha val="70000"/>
                    </a:srgbClr>
                  </a:solid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34AC16AB-4D85-F741-0E28-C11ECB030CC5}"/>
                    </a:ext>
                  </a:extLst>
                </p:cNvPr>
                <p:cNvSpPr/>
                <p:nvPr/>
              </p:nvSpPr>
              <p:spPr>
                <a:xfrm rot="16200000">
                  <a:off x="3277850" y="399668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60000"/>
                  </a:srgbClr>
                </a:solidFill>
                <a:ln w="4667" cap="flat">
                  <a:solidFill>
                    <a:srgbClr val="E6E7E8">
                      <a:alpha val="60000"/>
                    </a:srgbClr>
                  </a:solid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47CA6E4F-29CF-215E-DA7B-9AC19C5FCB39}"/>
                    </a:ext>
                  </a:extLst>
                </p:cNvPr>
                <p:cNvSpPr/>
                <p:nvPr/>
              </p:nvSpPr>
              <p:spPr>
                <a:xfrm rot="16200000">
                  <a:off x="3374900" y="399668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31707E78-747A-FE62-4080-68C4E2FC8C0A}"/>
                    </a:ext>
                  </a:extLst>
                </p:cNvPr>
                <p:cNvSpPr/>
                <p:nvPr/>
              </p:nvSpPr>
              <p:spPr>
                <a:xfrm rot="16200000">
                  <a:off x="3475739" y="399668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FFFFFF">
                      <a:alpha val="80000"/>
                    </a:srgbClr>
                  </a:solid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4B0BD6F2-8AD1-C564-0E6B-23DACCDB8797}"/>
                    </a:ext>
                  </a:extLst>
                </p:cNvPr>
                <p:cNvSpPr/>
                <p:nvPr/>
              </p:nvSpPr>
              <p:spPr>
                <a:xfrm rot="16200000">
                  <a:off x="3181036" y="4136034"/>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70000"/>
                  </a:srgbClr>
                </a:solidFill>
                <a:ln w="4667" cap="flat">
                  <a:solidFill>
                    <a:srgbClr val="E6E7E8">
                      <a:alpha val="70000"/>
                    </a:srgbClr>
                  </a:solid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BBB3E87A-D217-44A0-8E7E-8BA45CC81CBB}"/>
                    </a:ext>
                  </a:extLst>
                </p:cNvPr>
                <p:cNvSpPr/>
                <p:nvPr/>
              </p:nvSpPr>
              <p:spPr>
                <a:xfrm rot="16200000">
                  <a:off x="3277850" y="4136034"/>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40000"/>
                  </a:srgbClr>
                </a:solidFill>
                <a:ln w="4667" cap="flat">
                  <a:solidFill>
                    <a:srgbClr val="E6E7E8">
                      <a:alpha val="40000"/>
                    </a:srgbClr>
                  </a:solid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BE04D859-0DEF-40D2-5CF2-769F748625D8}"/>
                    </a:ext>
                  </a:extLst>
                </p:cNvPr>
                <p:cNvSpPr/>
                <p:nvPr/>
              </p:nvSpPr>
              <p:spPr>
                <a:xfrm rot="16200000">
                  <a:off x="3374664" y="4136034"/>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051BAF52-4350-A38A-B4DB-5EE225DF093D}"/>
                    </a:ext>
                  </a:extLst>
                </p:cNvPr>
                <p:cNvSpPr/>
                <p:nvPr/>
              </p:nvSpPr>
              <p:spPr>
                <a:xfrm rot="16200000">
                  <a:off x="3471715" y="4136034"/>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9568CE0D-BF6A-7825-E352-3DA800D39A43}"/>
                    </a:ext>
                  </a:extLst>
                </p:cNvPr>
                <p:cNvSpPr/>
                <p:nvPr/>
              </p:nvSpPr>
              <p:spPr>
                <a:xfrm rot="16200000">
                  <a:off x="3181036" y="428063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50000"/>
                  </a:srgbClr>
                </a:solidFill>
                <a:ln w="4667" cap="flat">
                  <a:solidFill>
                    <a:srgbClr val="E6E7E8">
                      <a:alpha val="50000"/>
                    </a:srgbClr>
                  </a:solid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78EE21BB-405C-DEF0-CF25-44415FFABBE3}"/>
                    </a:ext>
                  </a:extLst>
                </p:cNvPr>
                <p:cNvSpPr/>
                <p:nvPr/>
              </p:nvSpPr>
              <p:spPr>
                <a:xfrm rot="16200000">
                  <a:off x="3277850" y="428063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50000"/>
                  </a:srgbClr>
                </a:solidFill>
                <a:ln w="4667" cap="flat">
                  <a:solidFill>
                    <a:srgbClr val="E6E7E8">
                      <a:alpha val="50000"/>
                    </a:srgbClr>
                  </a:solid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AAD4D0E7-81AD-C4B1-A854-3F7369134E81}"/>
                    </a:ext>
                  </a:extLst>
                </p:cNvPr>
                <p:cNvSpPr/>
                <p:nvPr/>
              </p:nvSpPr>
              <p:spPr>
                <a:xfrm rot="16200000">
                  <a:off x="3374664" y="428063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9CE92328-B205-CBAE-F760-B42B9D9A6240}"/>
                    </a:ext>
                  </a:extLst>
                </p:cNvPr>
                <p:cNvSpPr/>
                <p:nvPr/>
              </p:nvSpPr>
              <p:spPr>
                <a:xfrm rot="16200000">
                  <a:off x="3471715" y="4280636"/>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60000"/>
                    </a:srgbClr>
                  </a:solid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147A0D0A-FC8B-F942-304C-74FDC72E1375}"/>
                    </a:ext>
                  </a:extLst>
                </p:cNvPr>
                <p:cNvSpPr/>
                <p:nvPr/>
              </p:nvSpPr>
              <p:spPr>
                <a:xfrm rot="16200000">
                  <a:off x="3181273" y="443860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425AA8">
                    <a:alpha val="60000"/>
                  </a:srgbClr>
                </a:solidFill>
                <a:ln w="4667" cap="flat">
                  <a:solidFill>
                    <a:srgbClr val="E6E7E8">
                      <a:alpha val="60000"/>
                    </a:srgbClr>
                  </a:solid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878AB549-700E-2D31-291F-BE83F01F3DB5}"/>
                    </a:ext>
                  </a:extLst>
                </p:cNvPr>
                <p:cNvSpPr/>
                <p:nvPr/>
              </p:nvSpPr>
              <p:spPr>
                <a:xfrm rot="16200000">
                  <a:off x="3278087" y="443860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solidFill>
                  <a:srgbClr val="384EA1">
                    <a:alpha val="70000"/>
                  </a:srgbClr>
                </a:solidFill>
                <a:ln w="4667" cap="flat">
                  <a:solidFill>
                    <a:srgbClr val="E6E7E8">
                      <a:alpha val="70000"/>
                    </a:srgbClr>
                  </a:solid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5922BF66-469F-A96C-7F52-EC968A1297E2}"/>
                    </a:ext>
                  </a:extLst>
                </p:cNvPr>
                <p:cNvSpPr/>
                <p:nvPr/>
              </p:nvSpPr>
              <p:spPr>
                <a:xfrm rot="16200000">
                  <a:off x="3374900" y="443860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611488C2-06EF-81BD-4388-71100B7A61E5}"/>
                    </a:ext>
                  </a:extLst>
                </p:cNvPr>
                <p:cNvSpPr/>
                <p:nvPr/>
              </p:nvSpPr>
              <p:spPr>
                <a:xfrm rot="16200000">
                  <a:off x="3471715" y="443860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60000"/>
                    </a:srgbClr>
                  </a:solid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7BDFFA1B-97FB-75F9-6DED-26BEA9EE64B0}"/>
                    </a:ext>
                  </a:extLst>
                </p:cNvPr>
                <p:cNvSpPr/>
                <p:nvPr/>
              </p:nvSpPr>
              <p:spPr>
                <a:xfrm rot="16200000">
                  <a:off x="3471715" y="3996682"/>
                  <a:ext cx="96813" cy="97594"/>
                </a:xfrm>
                <a:custGeom>
                  <a:avLst/>
                  <a:gdLst>
                    <a:gd name="connsiteX0" fmla="*/ 0 w 76652"/>
                    <a:gd name="connsiteY0" fmla="*/ 0 h 77270"/>
                    <a:gd name="connsiteX1" fmla="*/ 76652 w 76652"/>
                    <a:gd name="connsiteY1" fmla="*/ 0 h 77270"/>
                    <a:gd name="connsiteX2" fmla="*/ 76652 w 76652"/>
                    <a:gd name="connsiteY2" fmla="*/ 77271 h 77270"/>
                    <a:gd name="connsiteX3" fmla="*/ 0 w 76652"/>
                    <a:gd name="connsiteY3" fmla="*/ 77271 h 77270"/>
                  </a:gdLst>
                  <a:ahLst/>
                  <a:cxnLst>
                    <a:cxn ang="0">
                      <a:pos x="connsiteX0" y="connsiteY0"/>
                    </a:cxn>
                    <a:cxn ang="0">
                      <a:pos x="connsiteX1" y="connsiteY1"/>
                    </a:cxn>
                    <a:cxn ang="0">
                      <a:pos x="connsiteX2" y="connsiteY2"/>
                    </a:cxn>
                    <a:cxn ang="0">
                      <a:pos x="connsiteX3" y="connsiteY3"/>
                    </a:cxn>
                  </a:cxnLst>
                  <a:rect l="l" t="t" r="r" b="b"/>
                  <a:pathLst>
                    <a:path w="76652" h="77270">
                      <a:moveTo>
                        <a:pt x="0" y="0"/>
                      </a:moveTo>
                      <a:lnTo>
                        <a:pt x="76652" y="0"/>
                      </a:lnTo>
                      <a:lnTo>
                        <a:pt x="76652" y="77271"/>
                      </a:lnTo>
                      <a:lnTo>
                        <a:pt x="0" y="77271"/>
                      </a:lnTo>
                      <a:close/>
                    </a:path>
                  </a:pathLst>
                </a:custGeom>
                <a:noFill/>
                <a:ln w="4667" cap="flat">
                  <a:solidFill>
                    <a:srgbClr val="E6E7E8">
                      <a:alpha val="80000"/>
                    </a:srgbClr>
                  </a:solidFill>
                  <a:prstDash val="solid"/>
                  <a:miter/>
                </a:ln>
              </p:spPr>
              <p:txBody>
                <a:bodyPr rtlCol="0" anchor="ctr"/>
                <a:lstStyle/>
                <a:p>
                  <a:endParaRPr lang="en-US"/>
                </a:p>
              </p:txBody>
            </p:sp>
          </p:grpSp>
          <p:grpSp>
            <p:nvGrpSpPr>
              <p:cNvPr id="540" name="Group 539"/>
              <p:cNvGrpSpPr/>
              <p:nvPr/>
            </p:nvGrpSpPr>
            <p:grpSpPr>
              <a:xfrm>
                <a:off x="3127461" y="4032290"/>
                <a:ext cx="48524" cy="474001"/>
                <a:chOff x="1402822" y="4737828"/>
                <a:chExt cx="48524" cy="474001"/>
              </a:xfrm>
            </p:grpSpPr>
            <p:grpSp>
              <p:nvGrpSpPr>
                <p:cNvPr id="541" name="Graphic 912">
                  <a:extLst>
                    <a:ext uri="{FF2B5EF4-FFF2-40B4-BE49-F238E27FC236}">
                      <a16:creationId xmlns:a16="http://schemas.microsoft.com/office/drawing/2014/main" id="{03985D01-A21E-F8F5-DE97-F0B491EBAEEE}"/>
                    </a:ext>
                  </a:extLst>
                </p:cNvPr>
                <p:cNvGrpSpPr/>
                <p:nvPr/>
              </p:nvGrpSpPr>
              <p:grpSpPr>
                <a:xfrm flipH="1">
                  <a:off x="1402822" y="5033105"/>
                  <a:ext cx="48524" cy="178724"/>
                  <a:chOff x="7466606" y="4325817"/>
                  <a:chExt cx="38419" cy="141505"/>
                </a:xfrm>
              </p:grpSpPr>
              <p:grpSp>
                <p:nvGrpSpPr>
                  <p:cNvPr id="547" name="Graphic 912">
                    <a:extLst>
                      <a:ext uri="{FF2B5EF4-FFF2-40B4-BE49-F238E27FC236}">
                        <a16:creationId xmlns:a16="http://schemas.microsoft.com/office/drawing/2014/main" id="{29B6FF0F-97E7-E2E6-9CE7-D5FCC3103016}"/>
                      </a:ext>
                    </a:extLst>
                  </p:cNvPr>
                  <p:cNvGrpSpPr/>
                  <p:nvPr/>
                </p:nvGrpSpPr>
                <p:grpSpPr>
                  <a:xfrm>
                    <a:off x="7466606" y="4325817"/>
                    <a:ext cx="38419" cy="141505"/>
                    <a:chOff x="7466606" y="4325817"/>
                    <a:chExt cx="38419" cy="141505"/>
                  </a:xfrm>
                </p:grpSpPr>
                <p:sp>
                  <p:nvSpPr>
                    <p:cNvPr id="549" name="Freeform 548">
                      <a:extLst>
                        <a:ext uri="{FF2B5EF4-FFF2-40B4-BE49-F238E27FC236}">
                          <a16:creationId xmlns:a16="http://schemas.microsoft.com/office/drawing/2014/main" id="{651F12FA-3D27-3246-E404-BAB339C3C89B}"/>
                        </a:ext>
                      </a:extLst>
                    </p:cNvPr>
                    <p:cNvSpPr/>
                    <p:nvPr/>
                  </p:nvSpPr>
                  <p:spPr>
                    <a:xfrm>
                      <a:off x="7466606" y="432581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65B13F01-563D-9584-644C-E6A313B8D691}"/>
                        </a:ext>
                      </a:extLst>
                    </p:cNvPr>
                    <p:cNvSpPr/>
                    <p:nvPr/>
                  </p:nvSpPr>
                  <p:spPr>
                    <a:xfrm>
                      <a:off x="7503901" y="4325817"/>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48" name="Freeform 547">
                    <a:extLst>
                      <a:ext uri="{FF2B5EF4-FFF2-40B4-BE49-F238E27FC236}">
                        <a16:creationId xmlns:a16="http://schemas.microsoft.com/office/drawing/2014/main" id="{DF792CA0-F80D-C50B-CCC0-0C85B6195924}"/>
                      </a:ext>
                    </a:extLst>
                  </p:cNvPr>
                  <p:cNvSpPr/>
                  <p:nvPr/>
                </p:nvSpPr>
                <p:spPr>
                  <a:xfrm>
                    <a:off x="7466606" y="446732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nvGrpSpPr>
                <p:cNvPr id="542" name="Graphic 912">
                  <a:extLst>
                    <a:ext uri="{FF2B5EF4-FFF2-40B4-BE49-F238E27FC236}">
                      <a16:creationId xmlns:a16="http://schemas.microsoft.com/office/drawing/2014/main" id="{576B75A5-0D5D-E024-DFE8-08189D3BCEB3}"/>
                    </a:ext>
                  </a:extLst>
                </p:cNvPr>
                <p:cNvGrpSpPr/>
                <p:nvPr/>
              </p:nvGrpSpPr>
              <p:grpSpPr>
                <a:xfrm flipH="1">
                  <a:off x="1402822" y="4737828"/>
                  <a:ext cx="48524" cy="178724"/>
                  <a:chOff x="7466044" y="4112142"/>
                  <a:chExt cx="38419" cy="141505"/>
                </a:xfrm>
              </p:grpSpPr>
              <p:grpSp>
                <p:nvGrpSpPr>
                  <p:cNvPr id="543" name="Graphic 912">
                    <a:extLst>
                      <a:ext uri="{FF2B5EF4-FFF2-40B4-BE49-F238E27FC236}">
                        <a16:creationId xmlns:a16="http://schemas.microsoft.com/office/drawing/2014/main" id="{AD69BA9A-B220-CA7F-400B-BA3F4753AD44}"/>
                      </a:ext>
                    </a:extLst>
                  </p:cNvPr>
                  <p:cNvGrpSpPr/>
                  <p:nvPr/>
                </p:nvGrpSpPr>
                <p:grpSpPr>
                  <a:xfrm>
                    <a:off x="7466044" y="4112142"/>
                    <a:ext cx="38419" cy="141505"/>
                    <a:chOff x="7466044" y="4112142"/>
                    <a:chExt cx="38419" cy="141505"/>
                  </a:xfrm>
                </p:grpSpPr>
                <p:sp>
                  <p:nvSpPr>
                    <p:cNvPr id="545" name="Freeform 544">
                      <a:extLst>
                        <a:ext uri="{FF2B5EF4-FFF2-40B4-BE49-F238E27FC236}">
                          <a16:creationId xmlns:a16="http://schemas.microsoft.com/office/drawing/2014/main" id="{F377FFF4-BCC0-D182-9114-654E72B6EDAC}"/>
                        </a:ext>
                      </a:extLst>
                    </p:cNvPr>
                    <p:cNvSpPr/>
                    <p:nvPr/>
                  </p:nvSpPr>
                  <p:spPr>
                    <a:xfrm>
                      <a:off x="7466044" y="4112142"/>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9F9454C7-205D-5A7A-270D-6F019C76C4A8}"/>
                        </a:ext>
                      </a:extLst>
                    </p:cNvPr>
                    <p:cNvSpPr/>
                    <p:nvPr/>
                  </p:nvSpPr>
                  <p:spPr>
                    <a:xfrm>
                      <a:off x="7503901" y="4112142"/>
                      <a:ext cx="18741" cy="141505"/>
                    </a:xfrm>
                    <a:custGeom>
                      <a:avLst/>
                      <a:gdLst>
                        <a:gd name="connsiteX0" fmla="*/ 0 w 18741"/>
                        <a:gd name="connsiteY0" fmla="*/ 141505 h 141505"/>
                        <a:gd name="connsiteX1" fmla="*/ 0 w 18741"/>
                        <a:gd name="connsiteY1" fmla="*/ 0 h 141505"/>
                      </a:gdLst>
                      <a:ahLst/>
                      <a:cxnLst>
                        <a:cxn ang="0">
                          <a:pos x="connsiteX0" y="connsiteY0"/>
                        </a:cxn>
                        <a:cxn ang="0">
                          <a:pos x="connsiteX1" y="connsiteY1"/>
                        </a:cxn>
                      </a:cxnLst>
                      <a:rect l="l" t="t" r="r" b="b"/>
                      <a:pathLst>
                        <a:path w="18741" h="141505">
                          <a:moveTo>
                            <a:pt x="0" y="141505"/>
                          </a:moveTo>
                          <a:lnTo>
                            <a:pt x="0" y="0"/>
                          </a:lnTo>
                        </a:path>
                      </a:pathLst>
                    </a:custGeom>
                    <a:ln w="4667" cap="flat">
                      <a:solidFill>
                        <a:srgbClr val="FFFFFF"/>
                      </a:solidFill>
                      <a:prstDash val="solid"/>
                      <a:miter/>
                    </a:ln>
                  </p:spPr>
                  <p:txBody>
                    <a:bodyPr rtlCol="0" anchor="ctr"/>
                    <a:lstStyle/>
                    <a:p>
                      <a:endParaRPr lang="en-US"/>
                    </a:p>
                  </p:txBody>
                </p:sp>
              </p:grpSp>
              <p:sp>
                <p:nvSpPr>
                  <p:cNvPr id="544" name="Freeform 543">
                    <a:extLst>
                      <a:ext uri="{FF2B5EF4-FFF2-40B4-BE49-F238E27FC236}">
                        <a16:creationId xmlns:a16="http://schemas.microsoft.com/office/drawing/2014/main" id="{2CC68F78-5FD1-3DD4-54A9-08D120EBB4C2}"/>
                      </a:ext>
                    </a:extLst>
                  </p:cNvPr>
                  <p:cNvSpPr/>
                  <p:nvPr/>
                </p:nvSpPr>
                <p:spPr>
                  <a:xfrm>
                    <a:off x="7466044" y="4253647"/>
                    <a:ext cx="38419" cy="18892"/>
                  </a:xfrm>
                  <a:custGeom>
                    <a:avLst/>
                    <a:gdLst>
                      <a:gd name="connsiteX0" fmla="*/ 0 w 38419"/>
                      <a:gd name="connsiteY0" fmla="*/ 0 h 18892"/>
                      <a:gd name="connsiteX1" fmla="*/ 38420 w 38419"/>
                      <a:gd name="connsiteY1" fmla="*/ 0 h 18892"/>
                    </a:gdLst>
                    <a:ahLst/>
                    <a:cxnLst>
                      <a:cxn ang="0">
                        <a:pos x="connsiteX0" y="connsiteY0"/>
                      </a:cxn>
                      <a:cxn ang="0">
                        <a:pos x="connsiteX1" y="connsiteY1"/>
                      </a:cxn>
                    </a:cxnLst>
                    <a:rect l="l" t="t" r="r" b="b"/>
                    <a:pathLst>
                      <a:path w="38419" h="18892">
                        <a:moveTo>
                          <a:pt x="0" y="0"/>
                        </a:moveTo>
                        <a:lnTo>
                          <a:pt x="38420" y="0"/>
                        </a:lnTo>
                      </a:path>
                    </a:pathLst>
                  </a:custGeom>
                  <a:ln w="4667" cap="flat">
                    <a:solidFill>
                      <a:srgbClr val="FFFFFF"/>
                    </a:solidFill>
                    <a:prstDash val="solid"/>
                    <a:miter/>
                  </a:ln>
                </p:spPr>
                <p:txBody>
                  <a:bodyPr rtlCol="0" anchor="ctr"/>
                  <a:lstStyle/>
                  <a:p>
                    <a:endParaRPr lang="en-US"/>
                  </a:p>
                </p:txBody>
              </p:sp>
            </p:grpSp>
          </p:grpSp>
        </p:grpSp>
      </p:grpSp>
      <p:sp>
        <p:nvSpPr>
          <p:cNvPr id="557" name="TextBox 556">
            <a:extLst>
              <a:ext uri="{FF2B5EF4-FFF2-40B4-BE49-F238E27FC236}">
                <a16:creationId xmlns:a16="http://schemas.microsoft.com/office/drawing/2014/main" id="{36E98D73-CA2E-A7E8-2062-6E3ECCCCD2E2}"/>
              </a:ext>
            </a:extLst>
          </p:cNvPr>
          <p:cNvSpPr txBox="1"/>
          <p:nvPr/>
        </p:nvSpPr>
        <p:spPr>
          <a:xfrm>
            <a:off x="7830499" y="2810650"/>
            <a:ext cx="2090636" cy="307777"/>
          </a:xfrm>
          <a:prstGeom prst="rect">
            <a:avLst/>
          </a:prstGeom>
          <a:noFill/>
        </p:spPr>
        <p:txBody>
          <a:bodyPr wrap="none" rtlCol="0">
            <a:spAutoFit/>
          </a:bodyPr>
          <a:lstStyle/>
          <a:p>
            <a:pPr algn="ctr"/>
            <a:r>
              <a:rPr lang="en-US" sz="1400" i="1" spc="0" baseline="0" dirty="0">
                <a:ln/>
                <a:solidFill>
                  <a:schemeClr val="tx2"/>
                </a:solidFill>
                <a:latin typeface="Arial"/>
                <a:cs typeface="Arial"/>
                <a:sym typeface="Arial"/>
                <a:rtl val="0"/>
              </a:rPr>
              <a:t>Unexpected &gt; Expected</a:t>
            </a:r>
          </a:p>
        </p:txBody>
      </p:sp>
      <p:grpSp>
        <p:nvGrpSpPr>
          <p:cNvPr id="49" name="Group 48"/>
          <p:cNvGrpSpPr/>
          <p:nvPr/>
        </p:nvGrpSpPr>
        <p:grpSpPr>
          <a:xfrm>
            <a:off x="6280150" y="3210361"/>
            <a:ext cx="4458484" cy="1336576"/>
            <a:chOff x="6280150" y="3034406"/>
            <a:chExt cx="4458484" cy="1410933"/>
          </a:xfrm>
        </p:grpSpPr>
        <p:sp>
          <p:nvSpPr>
            <p:cNvPr id="1402" name="AutoShape 4"/>
            <p:cNvSpPr>
              <a:spLocks noChangeAspect="1" noChangeArrowheads="1" noTextEdit="1"/>
            </p:cNvSpPr>
            <p:nvPr/>
          </p:nvSpPr>
          <p:spPr bwMode="auto">
            <a:xfrm>
              <a:off x="6280150" y="3059113"/>
              <a:ext cx="43688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6"/>
            <p:cNvSpPr>
              <a:spLocks/>
            </p:cNvSpPr>
            <p:nvPr/>
          </p:nvSpPr>
          <p:spPr bwMode="auto">
            <a:xfrm>
              <a:off x="6305550" y="3059113"/>
              <a:ext cx="4319588" cy="1098549"/>
            </a:xfrm>
            <a:custGeom>
              <a:avLst/>
              <a:gdLst>
                <a:gd name="T0" fmla="*/ 15 w 2721"/>
                <a:gd name="T1" fmla="*/ 493 h 692"/>
                <a:gd name="T2" fmla="*/ 102 w 2721"/>
                <a:gd name="T3" fmla="*/ 520 h 692"/>
                <a:gd name="T4" fmla="*/ 188 w 2721"/>
                <a:gd name="T5" fmla="*/ 556 h 692"/>
                <a:gd name="T6" fmla="*/ 282 w 2721"/>
                <a:gd name="T7" fmla="*/ 526 h 692"/>
                <a:gd name="T8" fmla="*/ 368 w 2721"/>
                <a:gd name="T9" fmla="*/ 574 h 692"/>
                <a:gd name="T10" fmla="*/ 454 w 2721"/>
                <a:gd name="T11" fmla="*/ 493 h 692"/>
                <a:gd name="T12" fmla="*/ 541 w 2721"/>
                <a:gd name="T13" fmla="*/ 556 h 692"/>
                <a:gd name="T14" fmla="*/ 627 w 2721"/>
                <a:gd name="T15" fmla="*/ 538 h 692"/>
                <a:gd name="T16" fmla="*/ 713 w 2721"/>
                <a:gd name="T17" fmla="*/ 565 h 692"/>
                <a:gd name="T18" fmla="*/ 799 w 2721"/>
                <a:gd name="T19" fmla="*/ 526 h 692"/>
                <a:gd name="T20" fmla="*/ 886 w 2721"/>
                <a:gd name="T21" fmla="*/ 496 h 692"/>
                <a:gd name="T22" fmla="*/ 972 w 2721"/>
                <a:gd name="T23" fmla="*/ 477 h 692"/>
                <a:gd name="T24" fmla="*/ 1058 w 2721"/>
                <a:gd name="T25" fmla="*/ 508 h 692"/>
                <a:gd name="T26" fmla="*/ 1144 w 2721"/>
                <a:gd name="T27" fmla="*/ 493 h 692"/>
                <a:gd name="T28" fmla="*/ 1239 w 2721"/>
                <a:gd name="T29" fmla="*/ 447 h 692"/>
                <a:gd name="T30" fmla="*/ 1325 w 2721"/>
                <a:gd name="T31" fmla="*/ 299 h 692"/>
                <a:gd name="T32" fmla="*/ 1411 w 2721"/>
                <a:gd name="T33" fmla="*/ 151 h 692"/>
                <a:gd name="T34" fmla="*/ 1497 w 2721"/>
                <a:gd name="T35" fmla="*/ 239 h 692"/>
                <a:gd name="T36" fmla="*/ 1584 w 2721"/>
                <a:gd name="T37" fmla="*/ 254 h 692"/>
                <a:gd name="T38" fmla="*/ 1670 w 2721"/>
                <a:gd name="T39" fmla="*/ 360 h 692"/>
                <a:gd name="T40" fmla="*/ 1756 w 2721"/>
                <a:gd name="T41" fmla="*/ 450 h 692"/>
                <a:gd name="T42" fmla="*/ 1842 w 2721"/>
                <a:gd name="T43" fmla="*/ 456 h 692"/>
                <a:gd name="T44" fmla="*/ 1929 w 2721"/>
                <a:gd name="T45" fmla="*/ 689 h 692"/>
                <a:gd name="T46" fmla="*/ 2015 w 2721"/>
                <a:gd name="T47" fmla="*/ 589 h 692"/>
                <a:gd name="T48" fmla="*/ 2101 w 2721"/>
                <a:gd name="T49" fmla="*/ 641 h 692"/>
                <a:gd name="T50" fmla="*/ 2195 w 2721"/>
                <a:gd name="T51" fmla="*/ 604 h 692"/>
                <a:gd name="T52" fmla="*/ 2281 w 2721"/>
                <a:gd name="T53" fmla="*/ 502 h 692"/>
                <a:gd name="T54" fmla="*/ 2368 w 2721"/>
                <a:gd name="T55" fmla="*/ 586 h 692"/>
                <a:gd name="T56" fmla="*/ 2454 w 2721"/>
                <a:gd name="T57" fmla="*/ 523 h 692"/>
                <a:gd name="T58" fmla="*/ 2540 w 2721"/>
                <a:gd name="T59" fmla="*/ 477 h 692"/>
                <a:gd name="T60" fmla="*/ 2626 w 2721"/>
                <a:gd name="T61" fmla="*/ 529 h 692"/>
                <a:gd name="T62" fmla="*/ 2713 w 2721"/>
                <a:gd name="T63" fmla="*/ 471 h 692"/>
                <a:gd name="T64" fmla="*/ 2642 w 2721"/>
                <a:gd name="T65" fmla="*/ 429 h 692"/>
                <a:gd name="T66" fmla="*/ 2556 w 2721"/>
                <a:gd name="T67" fmla="*/ 387 h 692"/>
                <a:gd name="T68" fmla="*/ 2470 w 2721"/>
                <a:gd name="T69" fmla="*/ 390 h 692"/>
                <a:gd name="T70" fmla="*/ 2383 w 2721"/>
                <a:gd name="T71" fmla="*/ 444 h 692"/>
                <a:gd name="T72" fmla="*/ 2297 w 2721"/>
                <a:gd name="T73" fmla="*/ 378 h 692"/>
                <a:gd name="T74" fmla="*/ 2211 w 2721"/>
                <a:gd name="T75" fmla="*/ 480 h 692"/>
                <a:gd name="T76" fmla="*/ 2125 w 2721"/>
                <a:gd name="T77" fmla="*/ 505 h 692"/>
                <a:gd name="T78" fmla="*/ 2038 w 2721"/>
                <a:gd name="T79" fmla="*/ 447 h 692"/>
                <a:gd name="T80" fmla="*/ 1944 w 2721"/>
                <a:gd name="T81" fmla="*/ 526 h 692"/>
                <a:gd name="T82" fmla="*/ 1858 w 2721"/>
                <a:gd name="T83" fmla="*/ 326 h 692"/>
                <a:gd name="T84" fmla="*/ 1772 w 2721"/>
                <a:gd name="T85" fmla="*/ 341 h 692"/>
                <a:gd name="T86" fmla="*/ 1686 w 2721"/>
                <a:gd name="T87" fmla="*/ 272 h 692"/>
                <a:gd name="T88" fmla="*/ 1599 w 2721"/>
                <a:gd name="T89" fmla="*/ 115 h 692"/>
                <a:gd name="T90" fmla="*/ 1513 w 2721"/>
                <a:gd name="T91" fmla="*/ 130 h 692"/>
                <a:gd name="T92" fmla="*/ 1427 w 2721"/>
                <a:gd name="T93" fmla="*/ 0 h 692"/>
                <a:gd name="T94" fmla="*/ 1341 w 2721"/>
                <a:gd name="T95" fmla="*/ 118 h 692"/>
                <a:gd name="T96" fmla="*/ 1254 w 2721"/>
                <a:gd name="T97" fmla="*/ 293 h 692"/>
                <a:gd name="T98" fmla="*/ 1168 w 2721"/>
                <a:gd name="T99" fmla="*/ 384 h 692"/>
                <a:gd name="T100" fmla="*/ 1082 w 2721"/>
                <a:gd name="T101" fmla="*/ 399 h 692"/>
                <a:gd name="T102" fmla="*/ 988 w 2721"/>
                <a:gd name="T103" fmla="*/ 375 h 692"/>
                <a:gd name="T104" fmla="*/ 901 w 2721"/>
                <a:gd name="T105" fmla="*/ 393 h 692"/>
                <a:gd name="T106" fmla="*/ 815 w 2721"/>
                <a:gd name="T107" fmla="*/ 399 h 692"/>
                <a:gd name="T108" fmla="*/ 729 w 2721"/>
                <a:gd name="T109" fmla="*/ 444 h 692"/>
                <a:gd name="T110" fmla="*/ 643 w 2721"/>
                <a:gd name="T111" fmla="*/ 414 h 692"/>
                <a:gd name="T112" fmla="*/ 556 w 2721"/>
                <a:gd name="T113" fmla="*/ 468 h 692"/>
                <a:gd name="T114" fmla="*/ 470 w 2721"/>
                <a:gd name="T115" fmla="*/ 432 h 692"/>
                <a:gd name="T116" fmla="*/ 384 w 2721"/>
                <a:gd name="T117" fmla="*/ 520 h 692"/>
                <a:gd name="T118" fmla="*/ 298 w 2721"/>
                <a:gd name="T119" fmla="*/ 462 h 692"/>
                <a:gd name="T120" fmla="*/ 211 w 2721"/>
                <a:gd name="T121" fmla="*/ 477 h 692"/>
                <a:gd name="T122" fmla="*/ 125 w 2721"/>
                <a:gd name="T123" fmla="*/ 44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1" h="692">
                  <a:moveTo>
                    <a:pt x="55" y="523"/>
                  </a:moveTo>
                  <a:lnTo>
                    <a:pt x="55" y="520"/>
                  </a:lnTo>
                  <a:lnTo>
                    <a:pt x="55" y="514"/>
                  </a:lnTo>
                  <a:lnTo>
                    <a:pt x="55" y="508"/>
                  </a:lnTo>
                  <a:lnTo>
                    <a:pt x="47" y="502"/>
                  </a:lnTo>
                  <a:lnTo>
                    <a:pt x="47" y="496"/>
                  </a:lnTo>
                  <a:lnTo>
                    <a:pt x="47" y="489"/>
                  </a:lnTo>
                  <a:lnTo>
                    <a:pt x="47" y="480"/>
                  </a:lnTo>
                  <a:lnTo>
                    <a:pt x="39" y="474"/>
                  </a:lnTo>
                  <a:lnTo>
                    <a:pt x="39" y="465"/>
                  </a:lnTo>
                  <a:lnTo>
                    <a:pt x="39" y="456"/>
                  </a:lnTo>
                  <a:lnTo>
                    <a:pt x="39" y="450"/>
                  </a:lnTo>
                  <a:lnTo>
                    <a:pt x="31" y="441"/>
                  </a:lnTo>
                  <a:lnTo>
                    <a:pt x="31" y="435"/>
                  </a:lnTo>
                  <a:lnTo>
                    <a:pt x="31" y="426"/>
                  </a:lnTo>
                  <a:lnTo>
                    <a:pt x="31" y="420"/>
                  </a:lnTo>
                  <a:lnTo>
                    <a:pt x="23" y="414"/>
                  </a:lnTo>
                  <a:lnTo>
                    <a:pt x="23" y="408"/>
                  </a:lnTo>
                  <a:lnTo>
                    <a:pt x="23" y="402"/>
                  </a:lnTo>
                  <a:lnTo>
                    <a:pt x="23" y="399"/>
                  </a:lnTo>
                  <a:lnTo>
                    <a:pt x="23" y="396"/>
                  </a:lnTo>
                  <a:lnTo>
                    <a:pt x="15" y="393"/>
                  </a:lnTo>
                  <a:lnTo>
                    <a:pt x="15" y="390"/>
                  </a:lnTo>
                  <a:lnTo>
                    <a:pt x="15" y="387"/>
                  </a:lnTo>
                  <a:lnTo>
                    <a:pt x="15" y="387"/>
                  </a:lnTo>
                  <a:lnTo>
                    <a:pt x="8" y="387"/>
                  </a:lnTo>
                  <a:lnTo>
                    <a:pt x="8" y="390"/>
                  </a:lnTo>
                  <a:lnTo>
                    <a:pt x="8" y="390"/>
                  </a:lnTo>
                  <a:lnTo>
                    <a:pt x="8" y="393"/>
                  </a:lnTo>
                  <a:lnTo>
                    <a:pt x="0" y="396"/>
                  </a:lnTo>
                  <a:lnTo>
                    <a:pt x="0" y="399"/>
                  </a:lnTo>
                  <a:lnTo>
                    <a:pt x="0" y="402"/>
                  </a:lnTo>
                  <a:lnTo>
                    <a:pt x="0" y="402"/>
                  </a:lnTo>
                  <a:lnTo>
                    <a:pt x="0" y="477"/>
                  </a:lnTo>
                  <a:lnTo>
                    <a:pt x="0" y="493"/>
                  </a:lnTo>
                  <a:lnTo>
                    <a:pt x="0" y="493"/>
                  </a:lnTo>
                  <a:lnTo>
                    <a:pt x="0" y="489"/>
                  </a:lnTo>
                  <a:lnTo>
                    <a:pt x="0" y="486"/>
                  </a:lnTo>
                  <a:lnTo>
                    <a:pt x="8" y="486"/>
                  </a:lnTo>
                  <a:lnTo>
                    <a:pt x="8" y="486"/>
                  </a:lnTo>
                  <a:lnTo>
                    <a:pt x="8" y="483"/>
                  </a:lnTo>
                  <a:lnTo>
                    <a:pt x="8" y="486"/>
                  </a:lnTo>
                  <a:lnTo>
                    <a:pt x="15" y="486"/>
                  </a:lnTo>
                  <a:lnTo>
                    <a:pt x="15" y="486"/>
                  </a:lnTo>
                  <a:lnTo>
                    <a:pt x="15" y="489"/>
                  </a:lnTo>
                  <a:lnTo>
                    <a:pt x="15" y="493"/>
                  </a:lnTo>
                  <a:lnTo>
                    <a:pt x="23" y="496"/>
                  </a:lnTo>
                  <a:lnTo>
                    <a:pt x="23" y="502"/>
                  </a:lnTo>
                  <a:lnTo>
                    <a:pt x="23" y="505"/>
                  </a:lnTo>
                  <a:lnTo>
                    <a:pt x="23" y="511"/>
                  </a:lnTo>
                  <a:lnTo>
                    <a:pt x="23" y="514"/>
                  </a:lnTo>
                  <a:lnTo>
                    <a:pt x="31" y="520"/>
                  </a:lnTo>
                  <a:lnTo>
                    <a:pt x="31" y="526"/>
                  </a:lnTo>
                  <a:lnTo>
                    <a:pt x="31" y="529"/>
                  </a:lnTo>
                  <a:lnTo>
                    <a:pt x="31" y="535"/>
                  </a:lnTo>
                  <a:lnTo>
                    <a:pt x="39" y="541"/>
                  </a:lnTo>
                  <a:lnTo>
                    <a:pt x="39" y="547"/>
                  </a:lnTo>
                  <a:lnTo>
                    <a:pt x="39" y="550"/>
                  </a:lnTo>
                  <a:lnTo>
                    <a:pt x="39" y="556"/>
                  </a:lnTo>
                  <a:lnTo>
                    <a:pt x="47" y="559"/>
                  </a:lnTo>
                  <a:lnTo>
                    <a:pt x="47" y="565"/>
                  </a:lnTo>
                  <a:lnTo>
                    <a:pt x="47" y="568"/>
                  </a:lnTo>
                  <a:lnTo>
                    <a:pt x="47" y="571"/>
                  </a:lnTo>
                  <a:lnTo>
                    <a:pt x="55" y="574"/>
                  </a:lnTo>
                  <a:lnTo>
                    <a:pt x="55" y="577"/>
                  </a:lnTo>
                  <a:lnTo>
                    <a:pt x="55" y="580"/>
                  </a:lnTo>
                  <a:lnTo>
                    <a:pt x="55" y="583"/>
                  </a:lnTo>
                  <a:lnTo>
                    <a:pt x="62" y="583"/>
                  </a:lnTo>
                  <a:lnTo>
                    <a:pt x="62" y="586"/>
                  </a:lnTo>
                  <a:lnTo>
                    <a:pt x="62" y="586"/>
                  </a:lnTo>
                  <a:lnTo>
                    <a:pt x="62" y="589"/>
                  </a:lnTo>
                  <a:lnTo>
                    <a:pt x="70" y="589"/>
                  </a:lnTo>
                  <a:lnTo>
                    <a:pt x="70" y="589"/>
                  </a:lnTo>
                  <a:lnTo>
                    <a:pt x="70" y="586"/>
                  </a:lnTo>
                  <a:lnTo>
                    <a:pt x="70" y="586"/>
                  </a:lnTo>
                  <a:lnTo>
                    <a:pt x="78" y="583"/>
                  </a:lnTo>
                  <a:lnTo>
                    <a:pt x="78" y="580"/>
                  </a:lnTo>
                  <a:lnTo>
                    <a:pt x="78" y="577"/>
                  </a:lnTo>
                  <a:lnTo>
                    <a:pt x="78" y="574"/>
                  </a:lnTo>
                  <a:lnTo>
                    <a:pt x="78" y="571"/>
                  </a:lnTo>
                  <a:lnTo>
                    <a:pt x="86" y="568"/>
                  </a:lnTo>
                  <a:lnTo>
                    <a:pt x="86" y="562"/>
                  </a:lnTo>
                  <a:lnTo>
                    <a:pt x="86" y="559"/>
                  </a:lnTo>
                  <a:lnTo>
                    <a:pt x="86" y="553"/>
                  </a:lnTo>
                  <a:lnTo>
                    <a:pt x="94" y="550"/>
                  </a:lnTo>
                  <a:lnTo>
                    <a:pt x="94" y="544"/>
                  </a:lnTo>
                  <a:lnTo>
                    <a:pt x="94" y="541"/>
                  </a:lnTo>
                  <a:lnTo>
                    <a:pt x="94" y="535"/>
                  </a:lnTo>
                  <a:lnTo>
                    <a:pt x="102" y="532"/>
                  </a:lnTo>
                  <a:lnTo>
                    <a:pt x="102" y="529"/>
                  </a:lnTo>
                  <a:lnTo>
                    <a:pt x="102" y="523"/>
                  </a:lnTo>
                  <a:lnTo>
                    <a:pt x="102" y="520"/>
                  </a:lnTo>
                  <a:lnTo>
                    <a:pt x="109" y="520"/>
                  </a:lnTo>
                  <a:lnTo>
                    <a:pt x="109" y="517"/>
                  </a:lnTo>
                  <a:lnTo>
                    <a:pt x="109" y="517"/>
                  </a:lnTo>
                  <a:lnTo>
                    <a:pt x="109" y="514"/>
                  </a:lnTo>
                  <a:lnTo>
                    <a:pt x="117" y="514"/>
                  </a:lnTo>
                  <a:lnTo>
                    <a:pt x="117" y="517"/>
                  </a:lnTo>
                  <a:lnTo>
                    <a:pt x="117" y="517"/>
                  </a:lnTo>
                  <a:lnTo>
                    <a:pt x="117" y="517"/>
                  </a:lnTo>
                  <a:lnTo>
                    <a:pt x="125" y="520"/>
                  </a:lnTo>
                  <a:lnTo>
                    <a:pt x="125" y="523"/>
                  </a:lnTo>
                  <a:lnTo>
                    <a:pt x="125" y="526"/>
                  </a:lnTo>
                  <a:lnTo>
                    <a:pt x="125" y="529"/>
                  </a:lnTo>
                  <a:lnTo>
                    <a:pt x="133" y="532"/>
                  </a:lnTo>
                  <a:lnTo>
                    <a:pt x="133" y="535"/>
                  </a:lnTo>
                  <a:lnTo>
                    <a:pt x="133" y="541"/>
                  </a:lnTo>
                  <a:lnTo>
                    <a:pt x="133" y="544"/>
                  </a:lnTo>
                  <a:lnTo>
                    <a:pt x="133" y="547"/>
                  </a:lnTo>
                  <a:lnTo>
                    <a:pt x="141" y="550"/>
                  </a:lnTo>
                  <a:lnTo>
                    <a:pt x="141" y="553"/>
                  </a:lnTo>
                  <a:lnTo>
                    <a:pt x="141" y="556"/>
                  </a:lnTo>
                  <a:lnTo>
                    <a:pt x="141" y="559"/>
                  </a:lnTo>
                  <a:lnTo>
                    <a:pt x="149" y="562"/>
                  </a:lnTo>
                  <a:lnTo>
                    <a:pt x="149" y="565"/>
                  </a:lnTo>
                  <a:lnTo>
                    <a:pt x="149" y="565"/>
                  </a:lnTo>
                  <a:lnTo>
                    <a:pt x="149" y="568"/>
                  </a:lnTo>
                  <a:lnTo>
                    <a:pt x="157" y="568"/>
                  </a:lnTo>
                  <a:lnTo>
                    <a:pt x="157" y="568"/>
                  </a:lnTo>
                  <a:lnTo>
                    <a:pt x="157" y="568"/>
                  </a:lnTo>
                  <a:lnTo>
                    <a:pt x="157" y="571"/>
                  </a:lnTo>
                  <a:lnTo>
                    <a:pt x="164" y="568"/>
                  </a:lnTo>
                  <a:lnTo>
                    <a:pt x="164" y="568"/>
                  </a:lnTo>
                  <a:lnTo>
                    <a:pt x="164" y="568"/>
                  </a:lnTo>
                  <a:lnTo>
                    <a:pt x="164" y="568"/>
                  </a:lnTo>
                  <a:lnTo>
                    <a:pt x="172" y="568"/>
                  </a:lnTo>
                  <a:lnTo>
                    <a:pt x="172" y="565"/>
                  </a:lnTo>
                  <a:lnTo>
                    <a:pt x="172" y="565"/>
                  </a:lnTo>
                  <a:lnTo>
                    <a:pt x="172" y="565"/>
                  </a:lnTo>
                  <a:lnTo>
                    <a:pt x="180" y="562"/>
                  </a:lnTo>
                  <a:lnTo>
                    <a:pt x="180" y="562"/>
                  </a:lnTo>
                  <a:lnTo>
                    <a:pt x="180" y="562"/>
                  </a:lnTo>
                  <a:lnTo>
                    <a:pt x="180" y="559"/>
                  </a:lnTo>
                  <a:lnTo>
                    <a:pt x="188" y="559"/>
                  </a:lnTo>
                  <a:lnTo>
                    <a:pt x="188" y="559"/>
                  </a:lnTo>
                  <a:lnTo>
                    <a:pt x="188" y="559"/>
                  </a:lnTo>
                  <a:lnTo>
                    <a:pt x="188" y="556"/>
                  </a:lnTo>
                  <a:lnTo>
                    <a:pt x="188" y="556"/>
                  </a:lnTo>
                  <a:lnTo>
                    <a:pt x="196" y="556"/>
                  </a:lnTo>
                  <a:lnTo>
                    <a:pt x="196" y="556"/>
                  </a:lnTo>
                  <a:lnTo>
                    <a:pt x="196" y="556"/>
                  </a:lnTo>
                  <a:lnTo>
                    <a:pt x="196" y="556"/>
                  </a:lnTo>
                  <a:lnTo>
                    <a:pt x="204" y="556"/>
                  </a:lnTo>
                  <a:lnTo>
                    <a:pt x="204" y="556"/>
                  </a:lnTo>
                  <a:lnTo>
                    <a:pt x="204" y="559"/>
                  </a:lnTo>
                  <a:lnTo>
                    <a:pt x="204" y="559"/>
                  </a:lnTo>
                  <a:lnTo>
                    <a:pt x="211" y="559"/>
                  </a:lnTo>
                  <a:lnTo>
                    <a:pt x="211" y="562"/>
                  </a:lnTo>
                  <a:lnTo>
                    <a:pt x="211" y="562"/>
                  </a:lnTo>
                  <a:lnTo>
                    <a:pt x="211" y="562"/>
                  </a:lnTo>
                  <a:lnTo>
                    <a:pt x="219" y="565"/>
                  </a:lnTo>
                  <a:lnTo>
                    <a:pt x="219" y="565"/>
                  </a:lnTo>
                  <a:lnTo>
                    <a:pt x="219" y="565"/>
                  </a:lnTo>
                  <a:lnTo>
                    <a:pt x="219" y="568"/>
                  </a:lnTo>
                  <a:lnTo>
                    <a:pt x="227" y="568"/>
                  </a:lnTo>
                  <a:lnTo>
                    <a:pt x="227" y="568"/>
                  </a:lnTo>
                  <a:lnTo>
                    <a:pt x="227" y="568"/>
                  </a:lnTo>
                  <a:lnTo>
                    <a:pt x="227" y="565"/>
                  </a:lnTo>
                  <a:lnTo>
                    <a:pt x="235" y="565"/>
                  </a:lnTo>
                  <a:lnTo>
                    <a:pt x="235" y="565"/>
                  </a:lnTo>
                  <a:lnTo>
                    <a:pt x="235" y="562"/>
                  </a:lnTo>
                  <a:lnTo>
                    <a:pt x="235" y="562"/>
                  </a:lnTo>
                  <a:lnTo>
                    <a:pt x="235" y="559"/>
                  </a:lnTo>
                  <a:lnTo>
                    <a:pt x="243" y="559"/>
                  </a:lnTo>
                  <a:lnTo>
                    <a:pt x="243" y="556"/>
                  </a:lnTo>
                  <a:lnTo>
                    <a:pt x="243" y="553"/>
                  </a:lnTo>
                  <a:lnTo>
                    <a:pt x="243" y="550"/>
                  </a:lnTo>
                  <a:lnTo>
                    <a:pt x="251" y="547"/>
                  </a:lnTo>
                  <a:lnTo>
                    <a:pt x="251" y="544"/>
                  </a:lnTo>
                  <a:lnTo>
                    <a:pt x="251" y="544"/>
                  </a:lnTo>
                  <a:lnTo>
                    <a:pt x="251" y="541"/>
                  </a:lnTo>
                  <a:lnTo>
                    <a:pt x="258" y="538"/>
                  </a:lnTo>
                  <a:lnTo>
                    <a:pt x="258" y="535"/>
                  </a:lnTo>
                  <a:lnTo>
                    <a:pt x="258" y="535"/>
                  </a:lnTo>
                  <a:lnTo>
                    <a:pt x="258" y="532"/>
                  </a:lnTo>
                  <a:lnTo>
                    <a:pt x="266" y="529"/>
                  </a:lnTo>
                  <a:lnTo>
                    <a:pt x="266" y="529"/>
                  </a:lnTo>
                  <a:lnTo>
                    <a:pt x="266" y="529"/>
                  </a:lnTo>
                  <a:lnTo>
                    <a:pt x="266" y="526"/>
                  </a:lnTo>
                  <a:lnTo>
                    <a:pt x="274" y="526"/>
                  </a:lnTo>
                  <a:lnTo>
                    <a:pt x="274" y="526"/>
                  </a:lnTo>
                  <a:lnTo>
                    <a:pt x="274" y="526"/>
                  </a:lnTo>
                  <a:lnTo>
                    <a:pt x="274" y="526"/>
                  </a:lnTo>
                  <a:lnTo>
                    <a:pt x="282" y="526"/>
                  </a:lnTo>
                  <a:lnTo>
                    <a:pt x="282" y="526"/>
                  </a:lnTo>
                  <a:lnTo>
                    <a:pt x="282" y="526"/>
                  </a:lnTo>
                  <a:lnTo>
                    <a:pt x="282" y="526"/>
                  </a:lnTo>
                  <a:lnTo>
                    <a:pt x="290" y="529"/>
                  </a:lnTo>
                  <a:lnTo>
                    <a:pt x="290" y="529"/>
                  </a:lnTo>
                  <a:lnTo>
                    <a:pt x="290" y="529"/>
                  </a:lnTo>
                  <a:lnTo>
                    <a:pt x="290" y="532"/>
                  </a:lnTo>
                  <a:lnTo>
                    <a:pt x="290" y="532"/>
                  </a:lnTo>
                  <a:lnTo>
                    <a:pt x="298" y="535"/>
                  </a:lnTo>
                  <a:lnTo>
                    <a:pt x="298" y="535"/>
                  </a:lnTo>
                  <a:lnTo>
                    <a:pt x="298" y="538"/>
                  </a:lnTo>
                  <a:lnTo>
                    <a:pt x="298" y="541"/>
                  </a:lnTo>
                  <a:lnTo>
                    <a:pt x="306" y="541"/>
                  </a:lnTo>
                  <a:lnTo>
                    <a:pt x="306" y="544"/>
                  </a:lnTo>
                  <a:lnTo>
                    <a:pt x="306" y="547"/>
                  </a:lnTo>
                  <a:lnTo>
                    <a:pt x="306" y="547"/>
                  </a:lnTo>
                  <a:lnTo>
                    <a:pt x="313" y="550"/>
                  </a:lnTo>
                  <a:lnTo>
                    <a:pt x="313" y="553"/>
                  </a:lnTo>
                  <a:lnTo>
                    <a:pt x="313" y="553"/>
                  </a:lnTo>
                  <a:lnTo>
                    <a:pt x="313" y="556"/>
                  </a:lnTo>
                  <a:lnTo>
                    <a:pt x="321" y="559"/>
                  </a:lnTo>
                  <a:lnTo>
                    <a:pt x="321" y="562"/>
                  </a:lnTo>
                  <a:lnTo>
                    <a:pt x="321" y="562"/>
                  </a:lnTo>
                  <a:lnTo>
                    <a:pt x="321" y="565"/>
                  </a:lnTo>
                  <a:lnTo>
                    <a:pt x="329" y="568"/>
                  </a:lnTo>
                  <a:lnTo>
                    <a:pt x="329" y="568"/>
                  </a:lnTo>
                  <a:lnTo>
                    <a:pt x="329" y="571"/>
                  </a:lnTo>
                  <a:lnTo>
                    <a:pt x="329" y="574"/>
                  </a:lnTo>
                  <a:lnTo>
                    <a:pt x="337" y="574"/>
                  </a:lnTo>
                  <a:lnTo>
                    <a:pt x="337" y="574"/>
                  </a:lnTo>
                  <a:lnTo>
                    <a:pt x="337" y="577"/>
                  </a:lnTo>
                  <a:lnTo>
                    <a:pt x="337" y="577"/>
                  </a:lnTo>
                  <a:lnTo>
                    <a:pt x="345" y="577"/>
                  </a:lnTo>
                  <a:lnTo>
                    <a:pt x="345" y="577"/>
                  </a:lnTo>
                  <a:lnTo>
                    <a:pt x="345" y="577"/>
                  </a:lnTo>
                  <a:lnTo>
                    <a:pt x="345" y="577"/>
                  </a:lnTo>
                  <a:lnTo>
                    <a:pt x="345" y="577"/>
                  </a:lnTo>
                  <a:lnTo>
                    <a:pt x="353" y="577"/>
                  </a:lnTo>
                  <a:lnTo>
                    <a:pt x="353" y="577"/>
                  </a:lnTo>
                  <a:lnTo>
                    <a:pt x="353" y="577"/>
                  </a:lnTo>
                  <a:lnTo>
                    <a:pt x="353" y="577"/>
                  </a:lnTo>
                  <a:lnTo>
                    <a:pt x="360" y="577"/>
                  </a:lnTo>
                  <a:lnTo>
                    <a:pt x="360" y="574"/>
                  </a:lnTo>
                  <a:lnTo>
                    <a:pt x="360" y="574"/>
                  </a:lnTo>
                  <a:lnTo>
                    <a:pt x="360" y="574"/>
                  </a:lnTo>
                  <a:lnTo>
                    <a:pt x="368" y="574"/>
                  </a:lnTo>
                  <a:lnTo>
                    <a:pt x="368" y="577"/>
                  </a:lnTo>
                  <a:lnTo>
                    <a:pt x="368" y="577"/>
                  </a:lnTo>
                  <a:lnTo>
                    <a:pt x="368" y="577"/>
                  </a:lnTo>
                  <a:lnTo>
                    <a:pt x="376" y="577"/>
                  </a:lnTo>
                  <a:lnTo>
                    <a:pt x="376" y="577"/>
                  </a:lnTo>
                  <a:lnTo>
                    <a:pt x="376" y="577"/>
                  </a:lnTo>
                  <a:lnTo>
                    <a:pt x="376" y="580"/>
                  </a:lnTo>
                  <a:lnTo>
                    <a:pt x="384" y="580"/>
                  </a:lnTo>
                  <a:lnTo>
                    <a:pt x="384" y="580"/>
                  </a:lnTo>
                  <a:lnTo>
                    <a:pt x="384" y="580"/>
                  </a:lnTo>
                  <a:lnTo>
                    <a:pt x="384" y="580"/>
                  </a:lnTo>
                  <a:lnTo>
                    <a:pt x="392" y="580"/>
                  </a:lnTo>
                  <a:lnTo>
                    <a:pt x="392" y="580"/>
                  </a:lnTo>
                  <a:lnTo>
                    <a:pt x="392" y="580"/>
                  </a:lnTo>
                  <a:lnTo>
                    <a:pt x="392" y="580"/>
                  </a:lnTo>
                  <a:lnTo>
                    <a:pt x="400" y="577"/>
                  </a:lnTo>
                  <a:lnTo>
                    <a:pt x="400" y="577"/>
                  </a:lnTo>
                  <a:lnTo>
                    <a:pt x="400" y="574"/>
                  </a:lnTo>
                  <a:lnTo>
                    <a:pt x="400" y="571"/>
                  </a:lnTo>
                  <a:lnTo>
                    <a:pt x="400" y="568"/>
                  </a:lnTo>
                  <a:lnTo>
                    <a:pt x="407" y="565"/>
                  </a:lnTo>
                  <a:lnTo>
                    <a:pt x="407" y="559"/>
                  </a:lnTo>
                  <a:lnTo>
                    <a:pt x="407" y="556"/>
                  </a:lnTo>
                  <a:lnTo>
                    <a:pt x="407" y="550"/>
                  </a:lnTo>
                  <a:lnTo>
                    <a:pt x="415" y="544"/>
                  </a:lnTo>
                  <a:lnTo>
                    <a:pt x="415" y="538"/>
                  </a:lnTo>
                  <a:lnTo>
                    <a:pt x="415" y="532"/>
                  </a:lnTo>
                  <a:lnTo>
                    <a:pt x="415" y="523"/>
                  </a:lnTo>
                  <a:lnTo>
                    <a:pt x="423" y="517"/>
                  </a:lnTo>
                  <a:lnTo>
                    <a:pt x="423" y="511"/>
                  </a:lnTo>
                  <a:lnTo>
                    <a:pt x="423" y="505"/>
                  </a:lnTo>
                  <a:lnTo>
                    <a:pt x="423" y="499"/>
                  </a:lnTo>
                  <a:lnTo>
                    <a:pt x="431" y="493"/>
                  </a:lnTo>
                  <a:lnTo>
                    <a:pt x="431" y="486"/>
                  </a:lnTo>
                  <a:lnTo>
                    <a:pt x="431" y="483"/>
                  </a:lnTo>
                  <a:lnTo>
                    <a:pt x="431" y="477"/>
                  </a:lnTo>
                  <a:lnTo>
                    <a:pt x="439" y="474"/>
                  </a:lnTo>
                  <a:lnTo>
                    <a:pt x="439" y="474"/>
                  </a:lnTo>
                  <a:lnTo>
                    <a:pt x="439" y="471"/>
                  </a:lnTo>
                  <a:lnTo>
                    <a:pt x="439" y="471"/>
                  </a:lnTo>
                  <a:lnTo>
                    <a:pt x="447" y="471"/>
                  </a:lnTo>
                  <a:lnTo>
                    <a:pt x="447" y="474"/>
                  </a:lnTo>
                  <a:lnTo>
                    <a:pt x="447" y="477"/>
                  </a:lnTo>
                  <a:lnTo>
                    <a:pt x="447" y="480"/>
                  </a:lnTo>
                  <a:lnTo>
                    <a:pt x="454" y="486"/>
                  </a:lnTo>
                  <a:lnTo>
                    <a:pt x="454" y="493"/>
                  </a:lnTo>
                  <a:lnTo>
                    <a:pt x="454" y="499"/>
                  </a:lnTo>
                  <a:lnTo>
                    <a:pt x="454" y="505"/>
                  </a:lnTo>
                  <a:lnTo>
                    <a:pt x="454" y="514"/>
                  </a:lnTo>
                  <a:lnTo>
                    <a:pt x="462" y="520"/>
                  </a:lnTo>
                  <a:lnTo>
                    <a:pt x="462" y="529"/>
                  </a:lnTo>
                  <a:lnTo>
                    <a:pt x="462" y="538"/>
                  </a:lnTo>
                  <a:lnTo>
                    <a:pt x="462" y="544"/>
                  </a:lnTo>
                  <a:lnTo>
                    <a:pt x="470" y="553"/>
                  </a:lnTo>
                  <a:lnTo>
                    <a:pt x="470" y="559"/>
                  </a:lnTo>
                  <a:lnTo>
                    <a:pt x="470" y="565"/>
                  </a:lnTo>
                  <a:lnTo>
                    <a:pt x="470" y="571"/>
                  </a:lnTo>
                  <a:lnTo>
                    <a:pt x="478" y="577"/>
                  </a:lnTo>
                  <a:lnTo>
                    <a:pt x="478" y="583"/>
                  </a:lnTo>
                  <a:lnTo>
                    <a:pt x="478" y="586"/>
                  </a:lnTo>
                  <a:lnTo>
                    <a:pt x="478" y="589"/>
                  </a:lnTo>
                  <a:lnTo>
                    <a:pt x="486" y="589"/>
                  </a:lnTo>
                  <a:lnTo>
                    <a:pt x="486" y="592"/>
                  </a:lnTo>
                  <a:lnTo>
                    <a:pt x="486" y="592"/>
                  </a:lnTo>
                  <a:lnTo>
                    <a:pt x="486" y="589"/>
                  </a:lnTo>
                  <a:lnTo>
                    <a:pt x="494" y="589"/>
                  </a:lnTo>
                  <a:lnTo>
                    <a:pt x="494" y="586"/>
                  </a:lnTo>
                  <a:lnTo>
                    <a:pt x="494" y="586"/>
                  </a:lnTo>
                  <a:lnTo>
                    <a:pt x="494" y="583"/>
                  </a:lnTo>
                  <a:lnTo>
                    <a:pt x="502" y="580"/>
                  </a:lnTo>
                  <a:lnTo>
                    <a:pt x="502" y="577"/>
                  </a:lnTo>
                  <a:lnTo>
                    <a:pt x="502" y="571"/>
                  </a:lnTo>
                  <a:lnTo>
                    <a:pt x="502" y="568"/>
                  </a:lnTo>
                  <a:lnTo>
                    <a:pt x="502" y="565"/>
                  </a:lnTo>
                  <a:lnTo>
                    <a:pt x="509" y="562"/>
                  </a:lnTo>
                  <a:lnTo>
                    <a:pt x="509" y="559"/>
                  </a:lnTo>
                  <a:lnTo>
                    <a:pt x="509" y="556"/>
                  </a:lnTo>
                  <a:lnTo>
                    <a:pt x="509" y="556"/>
                  </a:lnTo>
                  <a:lnTo>
                    <a:pt x="517" y="553"/>
                  </a:lnTo>
                  <a:lnTo>
                    <a:pt x="517" y="553"/>
                  </a:lnTo>
                  <a:lnTo>
                    <a:pt x="517" y="550"/>
                  </a:lnTo>
                  <a:lnTo>
                    <a:pt x="517" y="550"/>
                  </a:lnTo>
                  <a:lnTo>
                    <a:pt x="525" y="550"/>
                  </a:lnTo>
                  <a:lnTo>
                    <a:pt x="525" y="550"/>
                  </a:lnTo>
                  <a:lnTo>
                    <a:pt x="525" y="550"/>
                  </a:lnTo>
                  <a:lnTo>
                    <a:pt x="525" y="550"/>
                  </a:lnTo>
                  <a:lnTo>
                    <a:pt x="533" y="553"/>
                  </a:lnTo>
                  <a:lnTo>
                    <a:pt x="533" y="553"/>
                  </a:lnTo>
                  <a:lnTo>
                    <a:pt x="533" y="553"/>
                  </a:lnTo>
                  <a:lnTo>
                    <a:pt x="533" y="553"/>
                  </a:lnTo>
                  <a:lnTo>
                    <a:pt x="541" y="556"/>
                  </a:lnTo>
                  <a:lnTo>
                    <a:pt x="541" y="556"/>
                  </a:lnTo>
                  <a:lnTo>
                    <a:pt x="541" y="556"/>
                  </a:lnTo>
                  <a:lnTo>
                    <a:pt x="541" y="556"/>
                  </a:lnTo>
                  <a:lnTo>
                    <a:pt x="549" y="556"/>
                  </a:lnTo>
                  <a:lnTo>
                    <a:pt x="549" y="553"/>
                  </a:lnTo>
                  <a:lnTo>
                    <a:pt x="549" y="553"/>
                  </a:lnTo>
                  <a:lnTo>
                    <a:pt x="549" y="550"/>
                  </a:lnTo>
                  <a:lnTo>
                    <a:pt x="556" y="550"/>
                  </a:lnTo>
                  <a:lnTo>
                    <a:pt x="556" y="547"/>
                  </a:lnTo>
                  <a:lnTo>
                    <a:pt x="556" y="544"/>
                  </a:lnTo>
                  <a:lnTo>
                    <a:pt x="556" y="541"/>
                  </a:lnTo>
                  <a:lnTo>
                    <a:pt x="556" y="538"/>
                  </a:lnTo>
                  <a:lnTo>
                    <a:pt x="564" y="535"/>
                  </a:lnTo>
                  <a:lnTo>
                    <a:pt x="564" y="532"/>
                  </a:lnTo>
                  <a:lnTo>
                    <a:pt x="564" y="529"/>
                  </a:lnTo>
                  <a:lnTo>
                    <a:pt x="564" y="526"/>
                  </a:lnTo>
                  <a:lnTo>
                    <a:pt x="572" y="526"/>
                  </a:lnTo>
                  <a:lnTo>
                    <a:pt x="572" y="523"/>
                  </a:lnTo>
                  <a:lnTo>
                    <a:pt x="572" y="520"/>
                  </a:lnTo>
                  <a:lnTo>
                    <a:pt x="572" y="520"/>
                  </a:lnTo>
                  <a:lnTo>
                    <a:pt x="580" y="517"/>
                  </a:lnTo>
                  <a:lnTo>
                    <a:pt x="580" y="517"/>
                  </a:lnTo>
                  <a:lnTo>
                    <a:pt x="580" y="517"/>
                  </a:lnTo>
                  <a:lnTo>
                    <a:pt x="580" y="517"/>
                  </a:lnTo>
                  <a:lnTo>
                    <a:pt x="588" y="520"/>
                  </a:lnTo>
                  <a:lnTo>
                    <a:pt x="588" y="520"/>
                  </a:lnTo>
                  <a:lnTo>
                    <a:pt x="588" y="523"/>
                  </a:lnTo>
                  <a:lnTo>
                    <a:pt x="588" y="526"/>
                  </a:lnTo>
                  <a:lnTo>
                    <a:pt x="596" y="526"/>
                  </a:lnTo>
                  <a:lnTo>
                    <a:pt x="596" y="529"/>
                  </a:lnTo>
                  <a:lnTo>
                    <a:pt x="596" y="532"/>
                  </a:lnTo>
                  <a:lnTo>
                    <a:pt x="596" y="535"/>
                  </a:lnTo>
                  <a:lnTo>
                    <a:pt x="603" y="538"/>
                  </a:lnTo>
                  <a:lnTo>
                    <a:pt x="603" y="541"/>
                  </a:lnTo>
                  <a:lnTo>
                    <a:pt x="603" y="544"/>
                  </a:lnTo>
                  <a:lnTo>
                    <a:pt x="603" y="547"/>
                  </a:lnTo>
                  <a:lnTo>
                    <a:pt x="611" y="547"/>
                  </a:lnTo>
                  <a:lnTo>
                    <a:pt x="611" y="550"/>
                  </a:lnTo>
                  <a:lnTo>
                    <a:pt x="611" y="550"/>
                  </a:lnTo>
                  <a:lnTo>
                    <a:pt x="611" y="550"/>
                  </a:lnTo>
                  <a:lnTo>
                    <a:pt x="611" y="550"/>
                  </a:lnTo>
                  <a:lnTo>
                    <a:pt x="619" y="550"/>
                  </a:lnTo>
                  <a:lnTo>
                    <a:pt x="619" y="547"/>
                  </a:lnTo>
                  <a:lnTo>
                    <a:pt x="619" y="547"/>
                  </a:lnTo>
                  <a:lnTo>
                    <a:pt x="619" y="544"/>
                  </a:lnTo>
                  <a:lnTo>
                    <a:pt x="627" y="541"/>
                  </a:lnTo>
                  <a:lnTo>
                    <a:pt x="627" y="538"/>
                  </a:lnTo>
                  <a:lnTo>
                    <a:pt x="627" y="532"/>
                  </a:lnTo>
                  <a:lnTo>
                    <a:pt x="627" y="529"/>
                  </a:lnTo>
                  <a:lnTo>
                    <a:pt x="635" y="523"/>
                  </a:lnTo>
                  <a:lnTo>
                    <a:pt x="635" y="517"/>
                  </a:lnTo>
                  <a:lnTo>
                    <a:pt x="635" y="514"/>
                  </a:lnTo>
                  <a:lnTo>
                    <a:pt x="635" y="508"/>
                  </a:lnTo>
                  <a:lnTo>
                    <a:pt x="643" y="505"/>
                  </a:lnTo>
                  <a:lnTo>
                    <a:pt x="643" y="499"/>
                  </a:lnTo>
                  <a:lnTo>
                    <a:pt x="643" y="496"/>
                  </a:lnTo>
                  <a:lnTo>
                    <a:pt x="643" y="493"/>
                  </a:lnTo>
                  <a:lnTo>
                    <a:pt x="651" y="489"/>
                  </a:lnTo>
                  <a:lnTo>
                    <a:pt x="651" y="486"/>
                  </a:lnTo>
                  <a:lnTo>
                    <a:pt x="651" y="483"/>
                  </a:lnTo>
                  <a:lnTo>
                    <a:pt x="651" y="483"/>
                  </a:lnTo>
                  <a:lnTo>
                    <a:pt x="658" y="480"/>
                  </a:lnTo>
                  <a:lnTo>
                    <a:pt x="658" y="480"/>
                  </a:lnTo>
                  <a:lnTo>
                    <a:pt x="658" y="480"/>
                  </a:lnTo>
                  <a:lnTo>
                    <a:pt x="658" y="480"/>
                  </a:lnTo>
                  <a:lnTo>
                    <a:pt x="666" y="480"/>
                  </a:lnTo>
                  <a:lnTo>
                    <a:pt x="666" y="483"/>
                  </a:lnTo>
                  <a:lnTo>
                    <a:pt x="666" y="483"/>
                  </a:lnTo>
                  <a:lnTo>
                    <a:pt x="666" y="486"/>
                  </a:lnTo>
                  <a:lnTo>
                    <a:pt x="666" y="489"/>
                  </a:lnTo>
                  <a:lnTo>
                    <a:pt x="674" y="493"/>
                  </a:lnTo>
                  <a:lnTo>
                    <a:pt x="674" y="496"/>
                  </a:lnTo>
                  <a:lnTo>
                    <a:pt x="674" y="499"/>
                  </a:lnTo>
                  <a:lnTo>
                    <a:pt x="674" y="502"/>
                  </a:lnTo>
                  <a:lnTo>
                    <a:pt x="682" y="505"/>
                  </a:lnTo>
                  <a:lnTo>
                    <a:pt x="682" y="511"/>
                  </a:lnTo>
                  <a:lnTo>
                    <a:pt x="682" y="514"/>
                  </a:lnTo>
                  <a:lnTo>
                    <a:pt x="682" y="520"/>
                  </a:lnTo>
                  <a:lnTo>
                    <a:pt x="690" y="523"/>
                  </a:lnTo>
                  <a:lnTo>
                    <a:pt x="690" y="529"/>
                  </a:lnTo>
                  <a:lnTo>
                    <a:pt x="690" y="532"/>
                  </a:lnTo>
                  <a:lnTo>
                    <a:pt x="690" y="535"/>
                  </a:lnTo>
                  <a:lnTo>
                    <a:pt x="698" y="541"/>
                  </a:lnTo>
                  <a:lnTo>
                    <a:pt x="698" y="544"/>
                  </a:lnTo>
                  <a:lnTo>
                    <a:pt x="698" y="547"/>
                  </a:lnTo>
                  <a:lnTo>
                    <a:pt x="698" y="550"/>
                  </a:lnTo>
                  <a:lnTo>
                    <a:pt x="705" y="553"/>
                  </a:lnTo>
                  <a:lnTo>
                    <a:pt x="705" y="556"/>
                  </a:lnTo>
                  <a:lnTo>
                    <a:pt x="705" y="559"/>
                  </a:lnTo>
                  <a:lnTo>
                    <a:pt x="705" y="559"/>
                  </a:lnTo>
                  <a:lnTo>
                    <a:pt x="713" y="562"/>
                  </a:lnTo>
                  <a:lnTo>
                    <a:pt x="713" y="562"/>
                  </a:lnTo>
                  <a:lnTo>
                    <a:pt x="713" y="565"/>
                  </a:lnTo>
                  <a:lnTo>
                    <a:pt x="713" y="565"/>
                  </a:lnTo>
                  <a:lnTo>
                    <a:pt x="713" y="565"/>
                  </a:lnTo>
                  <a:lnTo>
                    <a:pt x="721" y="565"/>
                  </a:lnTo>
                  <a:lnTo>
                    <a:pt x="721" y="568"/>
                  </a:lnTo>
                  <a:lnTo>
                    <a:pt x="721" y="568"/>
                  </a:lnTo>
                  <a:lnTo>
                    <a:pt x="721" y="568"/>
                  </a:lnTo>
                  <a:lnTo>
                    <a:pt x="729" y="568"/>
                  </a:lnTo>
                  <a:lnTo>
                    <a:pt x="729" y="568"/>
                  </a:lnTo>
                  <a:lnTo>
                    <a:pt x="729" y="568"/>
                  </a:lnTo>
                  <a:lnTo>
                    <a:pt x="729" y="568"/>
                  </a:lnTo>
                  <a:lnTo>
                    <a:pt x="737" y="571"/>
                  </a:lnTo>
                  <a:lnTo>
                    <a:pt x="737" y="571"/>
                  </a:lnTo>
                  <a:lnTo>
                    <a:pt x="737" y="571"/>
                  </a:lnTo>
                  <a:lnTo>
                    <a:pt x="737" y="571"/>
                  </a:lnTo>
                  <a:lnTo>
                    <a:pt x="745" y="574"/>
                  </a:lnTo>
                  <a:lnTo>
                    <a:pt x="745" y="574"/>
                  </a:lnTo>
                  <a:lnTo>
                    <a:pt x="745" y="574"/>
                  </a:lnTo>
                  <a:lnTo>
                    <a:pt x="745" y="577"/>
                  </a:lnTo>
                  <a:lnTo>
                    <a:pt x="752" y="577"/>
                  </a:lnTo>
                  <a:lnTo>
                    <a:pt x="752" y="577"/>
                  </a:lnTo>
                  <a:lnTo>
                    <a:pt x="752" y="580"/>
                  </a:lnTo>
                  <a:lnTo>
                    <a:pt x="752" y="580"/>
                  </a:lnTo>
                  <a:lnTo>
                    <a:pt x="760" y="580"/>
                  </a:lnTo>
                  <a:lnTo>
                    <a:pt x="760" y="580"/>
                  </a:lnTo>
                  <a:lnTo>
                    <a:pt x="760" y="580"/>
                  </a:lnTo>
                  <a:lnTo>
                    <a:pt x="760" y="583"/>
                  </a:lnTo>
                  <a:lnTo>
                    <a:pt x="768" y="583"/>
                  </a:lnTo>
                  <a:lnTo>
                    <a:pt x="768" y="580"/>
                  </a:lnTo>
                  <a:lnTo>
                    <a:pt x="768" y="580"/>
                  </a:lnTo>
                  <a:lnTo>
                    <a:pt x="768" y="580"/>
                  </a:lnTo>
                  <a:lnTo>
                    <a:pt x="768" y="580"/>
                  </a:lnTo>
                  <a:lnTo>
                    <a:pt x="776" y="577"/>
                  </a:lnTo>
                  <a:lnTo>
                    <a:pt x="776" y="577"/>
                  </a:lnTo>
                  <a:lnTo>
                    <a:pt x="776" y="574"/>
                  </a:lnTo>
                  <a:lnTo>
                    <a:pt x="776" y="571"/>
                  </a:lnTo>
                  <a:lnTo>
                    <a:pt x="784" y="568"/>
                  </a:lnTo>
                  <a:lnTo>
                    <a:pt x="784" y="565"/>
                  </a:lnTo>
                  <a:lnTo>
                    <a:pt x="784" y="562"/>
                  </a:lnTo>
                  <a:lnTo>
                    <a:pt x="784" y="559"/>
                  </a:lnTo>
                  <a:lnTo>
                    <a:pt x="792" y="553"/>
                  </a:lnTo>
                  <a:lnTo>
                    <a:pt x="792" y="550"/>
                  </a:lnTo>
                  <a:lnTo>
                    <a:pt x="792" y="544"/>
                  </a:lnTo>
                  <a:lnTo>
                    <a:pt x="792" y="541"/>
                  </a:lnTo>
                  <a:lnTo>
                    <a:pt x="799" y="535"/>
                  </a:lnTo>
                  <a:lnTo>
                    <a:pt x="799" y="529"/>
                  </a:lnTo>
                  <a:lnTo>
                    <a:pt x="799" y="526"/>
                  </a:lnTo>
                  <a:lnTo>
                    <a:pt x="799" y="520"/>
                  </a:lnTo>
                  <a:lnTo>
                    <a:pt x="807" y="514"/>
                  </a:lnTo>
                  <a:lnTo>
                    <a:pt x="807" y="511"/>
                  </a:lnTo>
                  <a:lnTo>
                    <a:pt x="807" y="505"/>
                  </a:lnTo>
                  <a:lnTo>
                    <a:pt x="807" y="502"/>
                  </a:lnTo>
                  <a:lnTo>
                    <a:pt x="815" y="499"/>
                  </a:lnTo>
                  <a:lnTo>
                    <a:pt x="815" y="496"/>
                  </a:lnTo>
                  <a:lnTo>
                    <a:pt x="815" y="493"/>
                  </a:lnTo>
                  <a:lnTo>
                    <a:pt x="815" y="489"/>
                  </a:lnTo>
                  <a:lnTo>
                    <a:pt x="823" y="489"/>
                  </a:lnTo>
                  <a:lnTo>
                    <a:pt x="823" y="489"/>
                  </a:lnTo>
                  <a:lnTo>
                    <a:pt x="823" y="489"/>
                  </a:lnTo>
                  <a:lnTo>
                    <a:pt x="823" y="489"/>
                  </a:lnTo>
                  <a:lnTo>
                    <a:pt x="823" y="489"/>
                  </a:lnTo>
                  <a:lnTo>
                    <a:pt x="831" y="493"/>
                  </a:lnTo>
                  <a:lnTo>
                    <a:pt x="831" y="496"/>
                  </a:lnTo>
                  <a:lnTo>
                    <a:pt x="831" y="496"/>
                  </a:lnTo>
                  <a:lnTo>
                    <a:pt x="831" y="499"/>
                  </a:lnTo>
                  <a:lnTo>
                    <a:pt x="839" y="502"/>
                  </a:lnTo>
                  <a:lnTo>
                    <a:pt x="839" y="505"/>
                  </a:lnTo>
                  <a:lnTo>
                    <a:pt x="839" y="505"/>
                  </a:lnTo>
                  <a:lnTo>
                    <a:pt x="839" y="508"/>
                  </a:lnTo>
                  <a:lnTo>
                    <a:pt x="847" y="511"/>
                  </a:lnTo>
                  <a:lnTo>
                    <a:pt x="847" y="511"/>
                  </a:lnTo>
                  <a:lnTo>
                    <a:pt x="847" y="511"/>
                  </a:lnTo>
                  <a:lnTo>
                    <a:pt x="847" y="514"/>
                  </a:lnTo>
                  <a:lnTo>
                    <a:pt x="854" y="514"/>
                  </a:lnTo>
                  <a:lnTo>
                    <a:pt x="854" y="514"/>
                  </a:lnTo>
                  <a:lnTo>
                    <a:pt x="854" y="514"/>
                  </a:lnTo>
                  <a:lnTo>
                    <a:pt x="854" y="514"/>
                  </a:lnTo>
                  <a:lnTo>
                    <a:pt x="862" y="514"/>
                  </a:lnTo>
                  <a:lnTo>
                    <a:pt x="862" y="511"/>
                  </a:lnTo>
                  <a:lnTo>
                    <a:pt x="862" y="511"/>
                  </a:lnTo>
                  <a:lnTo>
                    <a:pt x="862" y="511"/>
                  </a:lnTo>
                  <a:lnTo>
                    <a:pt x="870" y="508"/>
                  </a:lnTo>
                  <a:lnTo>
                    <a:pt x="870" y="508"/>
                  </a:lnTo>
                  <a:lnTo>
                    <a:pt x="870" y="505"/>
                  </a:lnTo>
                  <a:lnTo>
                    <a:pt x="870" y="505"/>
                  </a:lnTo>
                  <a:lnTo>
                    <a:pt x="878" y="502"/>
                  </a:lnTo>
                  <a:lnTo>
                    <a:pt x="878" y="502"/>
                  </a:lnTo>
                  <a:lnTo>
                    <a:pt x="878" y="499"/>
                  </a:lnTo>
                  <a:lnTo>
                    <a:pt x="878" y="499"/>
                  </a:lnTo>
                  <a:lnTo>
                    <a:pt x="878" y="496"/>
                  </a:lnTo>
                  <a:lnTo>
                    <a:pt x="886" y="496"/>
                  </a:lnTo>
                  <a:lnTo>
                    <a:pt x="886" y="496"/>
                  </a:lnTo>
                  <a:lnTo>
                    <a:pt x="886" y="496"/>
                  </a:lnTo>
                  <a:lnTo>
                    <a:pt x="886" y="496"/>
                  </a:lnTo>
                  <a:lnTo>
                    <a:pt x="894" y="496"/>
                  </a:lnTo>
                  <a:lnTo>
                    <a:pt x="894" y="496"/>
                  </a:lnTo>
                  <a:lnTo>
                    <a:pt x="894" y="499"/>
                  </a:lnTo>
                  <a:lnTo>
                    <a:pt x="894" y="499"/>
                  </a:lnTo>
                  <a:lnTo>
                    <a:pt x="901" y="502"/>
                  </a:lnTo>
                  <a:lnTo>
                    <a:pt x="901" y="505"/>
                  </a:lnTo>
                  <a:lnTo>
                    <a:pt x="901" y="508"/>
                  </a:lnTo>
                  <a:lnTo>
                    <a:pt x="901" y="511"/>
                  </a:lnTo>
                  <a:lnTo>
                    <a:pt x="909" y="514"/>
                  </a:lnTo>
                  <a:lnTo>
                    <a:pt x="909" y="520"/>
                  </a:lnTo>
                  <a:lnTo>
                    <a:pt x="909" y="523"/>
                  </a:lnTo>
                  <a:lnTo>
                    <a:pt x="909" y="526"/>
                  </a:lnTo>
                  <a:lnTo>
                    <a:pt x="917" y="532"/>
                  </a:lnTo>
                  <a:lnTo>
                    <a:pt x="917" y="535"/>
                  </a:lnTo>
                  <a:lnTo>
                    <a:pt x="917" y="538"/>
                  </a:lnTo>
                  <a:lnTo>
                    <a:pt x="917" y="541"/>
                  </a:lnTo>
                  <a:lnTo>
                    <a:pt x="925" y="544"/>
                  </a:lnTo>
                  <a:lnTo>
                    <a:pt x="925" y="547"/>
                  </a:lnTo>
                  <a:lnTo>
                    <a:pt x="925" y="547"/>
                  </a:lnTo>
                  <a:lnTo>
                    <a:pt x="925" y="550"/>
                  </a:lnTo>
                  <a:lnTo>
                    <a:pt x="933" y="550"/>
                  </a:lnTo>
                  <a:lnTo>
                    <a:pt x="933" y="550"/>
                  </a:lnTo>
                  <a:lnTo>
                    <a:pt x="933" y="547"/>
                  </a:lnTo>
                  <a:lnTo>
                    <a:pt x="933" y="547"/>
                  </a:lnTo>
                  <a:lnTo>
                    <a:pt x="933" y="544"/>
                  </a:lnTo>
                  <a:lnTo>
                    <a:pt x="941" y="541"/>
                  </a:lnTo>
                  <a:lnTo>
                    <a:pt x="941" y="538"/>
                  </a:lnTo>
                  <a:lnTo>
                    <a:pt x="941" y="535"/>
                  </a:lnTo>
                  <a:lnTo>
                    <a:pt x="941" y="529"/>
                  </a:lnTo>
                  <a:lnTo>
                    <a:pt x="948" y="526"/>
                  </a:lnTo>
                  <a:lnTo>
                    <a:pt x="948" y="520"/>
                  </a:lnTo>
                  <a:lnTo>
                    <a:pt x="948" y="517"/>
                  </a:lnTo>
                  <a:lnTo>
                    <a:pt x="948" y="511"/>
                  </a:lnTo>
                  <a:lnTo>
                    <a:pt x="956" y="505"/>
                  </a:lnTo>
                  <a:lnTo>
                    <a:pt x="956" y="502"/>
                  </a:lnTo>
                  <a:lnTo>
                    <a:pt x="956" y="496"/>
                  </a:lnTo>
                  <a:lnTo>
                    <a:pt x="956" y="493"/>
                  </a:lnTo>
                  <a:lnTo>
                    <a:pt x="964" y="489"/>
                  </a:lnTo>
                  <a:lnTo>
                    <a:pt x="964" y="486"/>
                  </a:lnTo>
                  <a:lnTo>
                    <a:pt x="964" y="483"/>
                  </a:lnTo>
                  <a:lnTo>
                    <a:pt x="964" y="480"/>
                  </a:lnTo>
                  <a:lnTo>
                    <a:pt x="972" y="480"/>
                  </a:lnTo>
                  <a:lnTo>
                    <a:pt x="972" y="477"/>
                  </a:lnTo>
                  <a:lnTo>
                    <a:pt x="972" y="477"/>
                  </a:lnTo>
                  <a:lnTo>
                    <a:pt x="972" y="477"/>
                  </a:lnTo>
                  <a:lnTo>
                    <a:pt x="980" y="477"/>
                  </a:lnTo>
                  <a:lnTo>
                    <a:pt x="980" y="477"/>
                  </a:lnTo>
                  <a:lnTo>
                    <a:pt x="980" y="477"/>
                  </a:lnTo>
                  <a:lnTo>
                    <a:pt x="980" y="480"/>
                  </a:lnTo>
                  <a:lnTo>
                    <a:pt x="980" y="480"/>
                  </a:lnTo>
                  <a:lnTo>
                    <a:pt x="988" y="483"/>
                  </a:lnTo>
                  <a:lnTo>
                    <a:pt x="988" y="486"/>
                  </a:lnTo>
                  <a:lnTo>
                    <a:pt x="988" y="486"/>
                  </a:lnTo>
                  <a:lnTo>
                    <a:pt x="988" y="489"/>
                  </a:lnTo>
                  <a:lnTo>
                    <a:pt x="996" y="493"/>
                  </a:lnTo>
                  <a:lnTo>
                    <a:pt x="996" y="493"/>
                  </a:lnTo>
                  <a:lnTo>
                    <a:pt x="996" y="496"/>
                  </a:lnTo>
                  <a:lnTo>
                    <a:pt x="996" y="496"/>
                  </a:lnTo>
                  <a:lnTo>
                    <a:pt x="1003" y="499"/>
                  </a:lnTo>
                  <a:lnTo>
                    <a:pt x="1003" y="499"/>
                  </a:lnTo>
                  <a:lnTo>
                    <a:pt x="1003" y="499"/>
                  </a:lnTo>
                  <a:lnTo>
                    <a:pt x="1003" y="499"/>
                  </a:lnTo>
                  <a:lnTo>
                    <a:pt x="1011" y="499"/>
                  </a:lnTo>
                  <a:lnTo>
                    <a:pt x="1011" y="499"/>
                  </a:lnTo>
                  <a:lnTo>
                    <a:pt x="1011" y="499"/>
                  </a:lnTo>
                  <a:lnTo>
                    <a:pt x="1011" y="499"/>
                  </a:lnTo>
                  <a:lnTo>
                    <a:pt x="1019" y="499"/>
                  </a:lnTo>
                  <a:lnTo>
                    <a:pt x="1019" y="499"/>
                  </a:lnTo>
                  <a:lnTo>
                    <a:pt x="1019" y="496"/>
                  </a:lnTo>
                  <a:lnTo>
                    <a:pt x="1019" y="496"/>
                  </a:lnTo>
                  <a:lnTo>
                    <a:pt x="1027" y="496"/>
                  </a:lnTo>
                  <a:lnTo>
                    <a:pt x="1027" y="493"/>
                  </a:lnTo>
                  <a:lnTo>
                    <a:pt x="1027" y="493"/>
                  </a:lnTo>
                  <a:lnTo>
                    <a:pt x="1027" y="493"/>
                  </a:lnTo>
                  <a:lnTo>
                    <a:pt x="1035" y="493"/>
                  </a:lnTo>
                  <a:lnTo>
                    <a:pt x="1035" y="489"/>
                  </a:lnTo>
                  <a:lnTo>
                    <a:pt x="1035" y="489"/>
                  </a:lnTo>
                  <a:lnTo>
                    <a:pt x="1035" y="489"/>
                  </a:lnTo>
                  <a:lnTo>
                    <a:pt x="1035" y="489"/>
                  </a:lnTo>
                  <a:lnTo>
                    <a:pt x="1043" y="493"/>
                  </a:lnTo>
                  <a:lnTo>
                    <a:pt x="1043" y="493"/>
                  </a:lnTo>
                  <a:lnTo>
                    <a:pt x="1043" y="493"/>
                  </a:lnTo>
                  <a:lnTo>
                    <a:pt x="1043" y="496"/>
                  </a:lnTo>
                  <a:lnTo>
                    <a:pt x="1050" y="496"/>
                  </a:lnTo>
                  <a:lnTo>
                    <a:pt x="1050" y="499"/>
                  </a:lnTo>
                  <a:lnTo>
                    <a:pt x="1050" y="499"/>
                  </a:lnTo>
                  <a:lnTo>
                    <a:pt x="1050" y="502"/>
                  </a:lnTo>
                  <a:lnTo>
                    <a:pt x="1058" y="502"/>
                  </a:lnTo>
                  <a:lnTo>
                    <a:pt x="1058" y="505"/>
                  </a:lnTo>
                  <a:lnTo>
                    <a:pt x="1058" y="508"/>
                  </a:lnTo>
                  <a:lnTo>
                    <a:pt x="1058" y="508"/>
                  </a:lnTo>
                  <a:lnTo>
                    <a:pt x="1066" y="511"/>
                  </a:lnTo>
                  <a:lnTo>
                    <a:pt x="1066" y="514"/>
                  </a:lnTo>
                  <a:lnTo>
                    <a:pt x="1066" y="517"/>
                  </a:lnTo>
                  <a:lnTo>
                    <a:pt x="1066" y="517"/>
                  </a:lnTo>
                  <a:lnTo>
                    <a:pt x="1074" y="520"/>
                  </a:lnTo>
                  <a:lnTo>
                    <a:pt x="1074" y="523"/>
                  </a:lnTo>
                  <a:lnTo>
                    <a:pt x="1074" y="523"/>
                  </a:lnTo>
                  <a:lnTo>
                    <a:pt x="1074" y="526"/>
                  </a:lnTo>
                  <a:lnTo>
                    <a:pt x="1082" y="529"/>
                  </a:lnTo>
                  <a:lnTo>
                    <a:pt x="1082" y="529"/>
                  </a:lnTo>
                  <a:lnTo>
                    <a:pt x="1082" y="532"/>
                  </a:lnTo>
                  <a:lnTo>
                    <a:pt x="1082" y="532"/>
                  </a:lnTo>
                  <a:lnTo>
                    <a:pt x="1090" y="532"/>
                  </a:lnTo>
                  <a:lnTo>
                    <a:pt x="1090" y="532"/>
                  </a:lnTo>
                  <a:lnTo>
                    <a:pt x="1090" y="535"/>
                  </a:lnTo>
                  <a:lnTo>
                    <a:pt x="1090" y="535"/>
                  </a:lnTo>
                  <a:lnTo>
                    <a:pt x="1090" y="532"/>
                  </a:lnTo>
                  <a:lnTo>
                    <a:pt x="1097" y="532"/>
                  </a:lnTo>
                  <a:lnTo>
                    <a:pt x="1097" y="532"/>
                  </a:lnTo>
                  <a:lnTo>
                    <a:pt x="1097" y="532"/>
                  </a:lnTo>
                  <a:lnTo>
                    <a:pt x="1097" y="529"/>
                  </a:lnTo>
                  <a:lnTo>
                    <a:pt x="1105" y="526"/>
                  </a:lnTo>
                  <a:lnTo>
                    <a:pt x="1105" y="526"/>
                  </a:lnTo>
                  <a:lnTo>
                    <a:pt x="1105" y="523"/>
                  </a:lnTo>
                  <a:lnTo>
                    <a:pt x="1105" y="520"/>
                  </a:lnTo>
                  <a:lnTo>
                    <a:pt x="1113" y="517"/>
                  </a:lnTo>
                  <a:lnTo>
                    <a:pt x="1113" y="514"/>
                  </a:lnTo>
                  <a:lnTo>
                    <a:pt x="1113" y="511"/>
                  </a:lnTo>
                  <a:lnTo>
                    <a:pt x="1113" y="508"/>
                  </a:lnTo>
                  <a:lnTo>
                    <a:pt x="1121" y="505"/>
                  </a:lnTo>
                  <a:lnTo>
                    <a:pt x="1121" y="502"/>
                  </a:lnTo>
                  <a:lnTo>
                    <a:pt x="1121" y="499"/>
                  </a:lnTo>
                  <a:lnTo>
                    <a:pt x="1121" y="496"/>
                  </a:lnTo>
                  <a:lnTo>
                    <a:pt x="1129" y="496"/>
                  </a:lnTo>
                  <a:lnTo>
                    <a:pt x="1129" y="493"/>
                  </a:lnTo>
                  <a:lnTo>
                    <a:pt x="1129" y="489"/>
                  </a:lnTo>
                  <a:lnTo>
                    <a:pt x="1129" y="489"/>
                  </a:lnTo>
                  <a:lnTo>
                    <a:pt x="1137" y="486"/>
                  </a:lnTo>
                  <a:lnTo>
                    <a:pt x="1137" y="486"/>
                  </a:lnTo>
                  <a:lnTo>
                    <a:pt x="1137" y="486"/>
                  </a:lnTo>
                  <a:lnTo>
                    <a:pt x="1137" y="486"/>
                  </a:lnTo>
                  <a:lnTo>
                    <a:pt x="1144" y="486"/>
                  </a:lnTo>
                  <a:lnTo>
                    <a:pt x="1144" y="486"/>
                  </a:lnTo>
                  <a:lnTo>
                    <a:pt x="1144" y="486"/>
                  </a:lnTo>
                  <a:lnTo>
                    <a:pt x="1144" y="489"/>
                  </a:lnTo>
                  <a:lnTo>
                    <a:pt x="1144" y="493"/>
                  </a:lnTo>
                  <a:lnTo>
                    <a:pt x="1152" y="493"/>
                  </a:lnTo>
                  <a:lnTo>
                    <a:pt x="1152" y="496"/>
                  </a:lnTo>
                  <a:lnTo>
                    <a:pt x="1152" y="499"/>
                  </a:lnTo>
                  <a:lnTo>
                    <a:pt x="1152" y="499"/>
                  </a:lnTo>
                  <a:lnTo>
                    <a:pt x="1160" y="502"/>
                  </a:lnTo>
                  <a:lnTo>
                    <a:pt x="1160" y="505"/>
                  </a:lnTo>
                  <a:lnTo>
                    <a:pt x="1160" y="505"/>
                  </a:lnTo>
                  <a:lnTo>
                    <a:pt x="1160" y="508"/>
                  </a:lnTo>
                  <a:lnTo>
                    <a:pt x="1168" y="508"/>
                  </a:lnTo>
                  <a:lnTo>
                    <a:pt x="1168" y="511"/>
                  </a:lnTo>
                  <a:lnTo>
                    <a:pt x="1168" y="511"/>
                  </a:lnTo>
                  <a:lnTo>
                    <a:pt x="1168" y="511"/>
                  </a:lnTo>
                  <a:lnTo>
                    <a:pt x="1176" y="511"/>
                  </a:lnTo>
                  <a:lnTo>
                    <a:pt x="1176" y="511"/>
                  </a:lnTo>
                  <a:lnTo>
                    <a:pt x="1176" y="511"/>
                  </a:lnTo>
                  <a:lnTo>
                    <a:pt x="1176" y="508"/>
                  </a:lnTo>
                  <a:lnTo>
                    <a:pt x="1184" y="508"/>
                  </a:lnTo>
                  <a:lnTo>
                    <a:pt x="1184" y="505"/>
                  </a:lnTo>
                  <a:lnTo>
                    <a:pt x="1184" y="502"/>
                  </a:lnTo>
                  <a:lnTo>
                    <a:pt x="1184" y="499"/>
                  </a:lnTo>
                  <a:lnTo>
                    <a:pt x="1192" y="496"/>
                  </a:lnTo>
                  <a:lnTo>
                    <a:pt x="1192" y="493"/>
                  </a:lnTo>
                  <a:lnTo>
                    <a:pt x="1192" y="489"/>
                  </a:lnTo>
                  <a:lnTo>
                    <a:pt x="1192" y="486"/>
                  </a:lnTo>
                  <a:lnTo>
                    <a:pt x="1199" y="483"/>
                  </a:lnTo>
                  <a:lnTo>
                    <a:pt x="1199" y="480"/>
                  </a:lnTo>
                  <a:lnTo>
                    <a:pt x="1199" y="477"/>
                  </a:lnTo>
                  <a:lnTo>
                    <a:pt x="1199" y="477"/>
                  </a:lnTo>
                  <a:lnTo>
                    <a:pt x="1199" y="474"/>
                  </a:lnTo>
                  <a:lnTo>
                    <a:pt x="1207" y="471"/>
                  </a:lnTo>
                  <a:lnTo>
                    <a:pt x="1207" y="468"/>
                  </a:lnTo>
                  <a:lnTo>
                    <a:pt x="1207" y="465"/>
                  </a:lnTo>
                  <a:lnTo>
                    <a:pt x="1207" y="465"/>
                  </a:lnTo>
                  <a:lnTo>
                    <a:pt x="1215" y="462"/>
                  </a:lnTo>
                  <a:lnTo>
                    <a:pt x="1215" y="462"/>
                  </a:lnTo>
                  <a:lnTo>
                    <a:pt x="1215" y="459"/>
                  </a:lnTo>
                  <a:lnTo>
                    <a:pt x="1215" y="459"/>
                  </a:lnTo>
                  <a:lnTo>
                    <a:pt x="1223" y="456"/>
                  </a:lnTo>
                  <a:lnTo>
                    <a:pt x="1223" y="456"/>
                  </a:lnTo>
                  <a:lnTo>
                    <a:pt x="1223" y="453"/>
                  </a:lnTo>
                  <a:lnTo>
                    <a:pt x="1223" y="453"/>
                  </a:lnTo>
                  <a:lnTo>
                    <a:pt x="1231" y="453"/>
                  </a:lnTo>
                  <a:lnTo>
                    <a:pt x="1231" y="450"/>
                  </a:lnTo>
                  <a:lnTo>
                    <a:pt x="1231" y="450"/>
                  </a:lnTo>
                  <a:lnTo>
                    <a:pt x="1231" y="447"/>
                  </a:lnTo>
                  <a:lnTo>
                    <a:pt x="1239" y="447"/>
                  </a:lnTo>
                  <a:lnTo>
                    <a:pt x="1239" y="444"/>
                  </a:lnTo>
                  <a:lnTo>
                    <a:pt x="1239" y="441"/>
                  </a:lnTo>
                  <a:lnTo>
                    <a:pt x="1239" y="441"/>
                  </a:lnTo>
                  <a:lnTo>
                    <a:pt x="1246" y="438"/>
                  </a:lnTo>
                  <a:lnTo>
                    <a:pt x="1246" y="435"/>
                  </a:lnTo>
                  <a:lnTo>
                    <a:pt x="1246" y="429"/>
                  </a:lnTo>
                  <a:lnTo>
                    <a:pt x="1246" y="426"/>
                  </a:lnTo>
                  <a:lnTo>
                    <a:pt x="1246" y="423"/>
                  </a:lnTo>
                  <a:lnTo>
                    <a:pt x="1254" y="417"/>
                  </a:lnTo>
                  <a:lnTo>
                    <a:pt x="1254" y="411"/>
                  </a:lnTo>
                  <a:lnTo>
                    <a:pt x="1254" y="408"/>
                  </a:lnTo>
                  <a:lnTo>
                    <a:pt x="1254" y="402"/>
                  </a:lnTo>
                  <a:lnTo>
                    <a:pt x="1262" y="396"/>
                  </a:lnTo>
                  <a:lnTo>
                    <a:pt x="1262" y="390"/>
                  </a:lnTo>
                  <a:lnTo>
                    <a:pt x="1262" y="381"/>
                  </a:lnTo>
                  <a:lnTo>
                    <a:pt x="1262" y="375"/>
                  </a:lnTo>
                  <a:lnTo>
                    <a:pt x="1270" y="369"/>
                  </a:lnTo>
                  <a:lnTo>
                    <a:pt x="1270" y="363"/>
                  </a:lnTo>
                  <a:lnTo>
                    <a:pt x="1270" y="357"/>
                  </a:lnTo>
                  <a:lnTo>
                    <a:pt x="1270" y="350"/>
                  </a:lnTo>
                  <a:lnTo>
                    <a:pt x="1278" y="344"/>
                  </a:lnTo>
                  <a:lnTo>
                    <a:pt x="1278" y="341"/>
                  </a:lnTo>
                  <a:lnTo>
                    <a:pt x="1278" y="335"/>
                  </a:lnTo>
                  <a:lnTo>
                    <a:pt x="1278" y="332"/>
                  </a:lnTo>
                  <a:lnTo>
                    <a:pt x="1286" y="326"/>
                  </a:lnTo>
                  <a:lnTo>
                    <a:pt x="1286" y="323"/>
                  </a:lnTo>
                  <a:lnTo>
                    <a:pt x="1286" y="320"/>
                  </a:lnTo>
                  <a:lnTo>
                    <a:pt x="1286" y="320"/>
                  </a:lnTo>
                  <a:lnTo>
                    <a:pt x="1293" y="317"/>
                  </a:lnTo>
                  <a:lnTo>
                    <a:pt x="1293" y="314"/>
                  </a:lnTo>
                  <a:lnTo>
                    <a:pt x="1293" y="314"/>
                  </a:lnTo>
                  <a:lnTo>
                    <a:pt x="1293" y="314"/>
                  </a:lnTo>
                  <a:lnTo>
                    <a:pt x="1301" y="314"/>
                  </a:lnTo>
                  <a:lnTo>
                    <a:pt x="1301" y="311"/>
                  </a:lnTo>
                  <a:lnTo>
                    <a:pt x="1301" y="311"/>
                  </a:lnTo>
                  <a:lnTo>
                    <a:pt x="1301" y="311"/>
                  </a:lnTo>
                  <a:lnTo>
                    <a:pt x="1301" y="311"/>
                  </a:lnTo>
                  <a:lnTo>
                    <a:pt x="1309" y="311"/>
                  </a:lnTo>
                  <a:lnTo>
                    <a:pt x="1309" y="311"/>
                  </a:lnTo>
                  <a:lnTo>
                    <a:pt x="1309" y="308"/>
                  </a:lnTo>
                  <a:lnTo>
                    <a:pt x="1309" y="308"/>
                  </a:lnTo>
                  <a:lnTo>
                    <a:pt x="1317" y="308"/>
                  </a:lnTo>
                  <a:lnTo>
                    <a:pt x="1317" y="305"/>
                  </a:lnTo>
                  <a:lnTo>
                    <a:pt x="1317" y="302"/>
                  </a:lnTo>
                  <a:lnTo>
                    <a:pt x="1317" y="299"/>
                  </a:lnTo>
                  <a:lnTo>
                    <a:pt x="1325" y="299"/>
                  </a:lnTo>
                  <a:lnTo>
                    <a:pt x="1325" y="293"/>
                  </a:lnTo>
                  <a:lnTo>
                    <a:pt x="1325" y="290"/>
                  </a:lnTo>
                  <a:lnTo>
                    <a:pt x="1325" y="287"/>
                  </a:lnTo>
                  <a:lnTo>
                    <a:pt x="1333" y="281"/>
                  </a:lnTo>
                  <a:lnTo>
                    <a:pt x="1333" y="278"/>
                  </a:lnTo>
                  <a:lnTo>
                    <a:pt x="1333" y="272"/>
                  </a:lnTo>
                  <a:lnTo>
                    <a:pt x="1333" y="266"/>
                  </a:lnTo>
                  <a:lnTo>
                    <a:pt x="1341" y="260"/>
                  </a:lnTo>
                  <a:lnTo>
                    <a:pt x="1341" y="257"/>
                  </a:lnTo>
                  <a:lnTo>
                    <a:pt x="1341" y="251"/>
                  </a:lnTo>
                  <a:lnTo>
                    <a:pt x="1341" y="242"/>
                  </a:lnTo>
                  <a:lnTo>
                    <a:pt x="1348" y="236"/>
                  </a:lnTo>
                  <a:lnTo>
                    <a:pt x="1348" y="230"/>
                  </a:lnTo>
                  <a:lnTo>
                    <a:pt x="1348" y="224"/>
                  </a:lnTo>
                  <a:lnTo>
                    <a:pt x="1348" y="221"/>
                  </a:lnTo>
                  <a:lnTo>
                    <a:pt x="1356" y="214"/>
                  </a:lnTo>
                  <a:lnTo>
                    <a:pt x="1356" y="208"/>
                  </a:lnTo>
                  <a:lnTo>
                    <a:pt x="1356" y="202"/>
                  </a:lnTo>
                  <a:lnTo>
                    <a:pt x="1356" y="199"/>
                  </a:lnTo>
                  <a:lnTo>
                    <a:pt x="1356" y="193"/>
                  </a:lnTo>
                  <a:lnTo>
                    <a:pt x="1364" y="190"/>
                  </a:lnTo>
                  <a:lnTo>
                    <a:pt x="1364" y="187"/>
                  </a:lnTo>
                  <a:lnTo>
                    <a:pt x="1364" y="184"/>
                  </a:lnTo>
                  <a:lnTo>
                    <a:pt x="1364" y="181"/>
                  </a:lnTo>
                  <a:lnTo>
                    <a:pt x="1372" y="181"/>
                  </a:lnTo>
                  <a:lnTo>
                    <a:pt x="1372" y="178"/>
                  </a:lnTo>
                  <a:lnTo>
                    <a:pt x="1372" y="178"/>
                  </a:lnTo>
                  <a:lnTo>
                    <a:pt x="1372" y="175"/>
                  </a:lnTo>
                  <a:lnTo>
                    <a:pt x="1380" y="175"/>
                  </a:lnTo>
                  <a:lnTo>
                    <a:pt x="1380" y="175"/>
                  </a:lnTo>
                  <a:lnTo>
                    <a:pt x="1380" y="172"/>
                  </a:lnTo>
                  <a:lnTo>
                    <a:pt x="1380" y="172"/>
                  </a:lnTo>
                  <a:lnTo>
                    <a:pt x="1388" y="172"/>
                  </a:lnTo>
                  <a:lnTo>
                    <a:pt x="1388" y="172"/>
                  </a:lnTo>
                  <a:lnTo>
                    <a:pt x="1388" y="169"/>
                  </a:lnTo>
                  <a:lnTo>
                    <a:pt x="1388" y="169"/>
                  </a:lnTo>
                  <a:lnTo>
                    <a:pt x="1395" y="169"/>
                  </a:lnTo>
                  <a:lnTo>
                    <a:pt x="1395" y="166"/>
                  </a:lnTo>
                  <a:lnTo>
                    <a:pt x="1395" y="166"/>
                  </a:lnTo>
                  <a:lnTo>
                    <a:pt x="1395" y="163"/>
                  </a:lnTo>
                  <a:lnTo>
                    <a:pt x="1403" y="160"/>
                  </a:lnTo>
                  <a:lnTo>
                    <a:pt x="1403" y="160"/>
                  </a:lnTo>
                  <a:lnTo>
                    <a:pt x="1403" y="157"/>
                  </a:lnTo>
                  <a:lnTo>
                    <a:pt x="1403" y="154"/>
                  </a:lnTo>
                  <a:lnTo>
                    <a:pt x="1411" y="154"/>
                  </a:lnTo>
                  <a:lnTo>
                    <a:pt x="1411" y="151"/>
                  </a:lnTo>
                  <a:lnTo>
                    <a:pt x="1411" y="148"/>
                  </a:lnTo>
                  <a:lnTo>
                    <a:pt x="1411" y="145"/>
                  </a:lnTo>
                  <a:lnTo>
                    <a:pt x="1411" y="145"/>
                  </a:lnTo>
                  <a:lnTo>
                    <a:pt x="1419" y="142"/>
                  </a:lnTo>
                  <a:lnTo>
                    <a:pt x="1419" y="142"/>
                  </a:lnTo>
                  <a:lnTo>
                    <a:pt x="1419" y="139"/>
                  </a:lnTo>
                  <a:lnTo>
                    <a:pt x="1419" y="139"/>
                  </a:lnTo>
                  <a:lnTo>
                    <a:pt x="1427" y="136"/>
                  </a:lnTo>
                  <a:lnTo>
                    <a:pt x="1427" y="136"/>
                  </a:lnTo>
                  <a:lnTo>
                    <a:pt x="1427" y="136"/>
                  </a:lnTo>
                  <a:lnTo>
                    <a:pt x="1427" y="136"/>
                  </a:lnTo>
                  <a:lnTo>
                    <a:pt x="1435" y="136"/>
                  </a:lnTo>
                  <a:lnTo>
                    <a:pt x="1435" y="136"/>
                  </a:lnTo>
                  <a:lnTo>
                    <a:pt x="1435" y="136"/>
                  </a:lnTo>
                  <a:lnTo>
                    <a:pt x="1435" y="136"/>
                  </a:lnTo>
                  <a:lnTo>
                    <a:pt x="1442" y="139"/>
                  </a:lnTo>
                  <a:lnTo>
                    <a:pt x="1442" y="139"/>
                  </a:lnTo>
                  <a:lnTo>
                    <a:pt x="1442" y="142"/>
                  </a:lnTo>
                  <a:lnTo>
                    <a:pt x="1442" y="142"/>
                  </a:lnTo>
                  <a:lnTo>
                    <a:pt x="1450" y="145"/>
                  </a:lnTo>
                  <a:lnTo>
                    <a:pt x="1450" y="148"/>
                  </a:lnTo>
                  <a:lnTo>
                    <a:pt x="1450" y="151"/>
                  </a:lnTo>
                  <a:lnTo>
                    <a:pt x="1450" y="154"/>
                  </a:lnTo>
                  <a:lnTo>
                    <a:pt x="1458" y="157"/>
                  </a:lnTo>
                  <a:lnTo>
                    <a:pt x="1458" y="160"/>
                  </a:lnTo>
                  <a:lnTo>
                    <a:pt x="1458" y="163"/>
                  </a:lnTo>
                  <a:lnTo>
                    <a:pt x="1458" y="166"/>
                  </a:lnTo>
                  <a:lnTo>
                    <a:pt x="1458" y="169"/>
                  </a:lnTo>
                  <a:lnTo>
                    <a:pt x="1466" y="172"/>
                  </a:lnTo>
                  <a:lnTo>
                    <a:pt x="1466" y="178"/>
                  </a:lnTo>
                  <a:lnTo>
                    <a:pt x="1466" y="181"/>
                  </a:lnTo>
                  <a:lnTo>
                    <a:pt x="1466" y="184"/>
                  </a:lnTo>
                  <a:lnTo>
                    <a:pt x="1474" y="187"/>
                  </a:lnTo>
                  <a:lnTo>
                    <a:pt x="1474" y="193"/>
                  </a:lnTo>
                  <a:lnTo>
                    <a:pt x="1474" y="196"/>
                  </a:lnTo>
                  <a:lnTo>
                    <a:pt x="1474" y="199"/>
                  </a:lnTo>
                  <a:lnTo>
                    <a:pt x="1482" y="205"/>
                  </a:lnTo>
                  <a:lnTo>
                    <a:pt x="1482" y="208"/>
                  </a:lnTo>
                  <a:lnTo>
                    <a:pt x="1482" y="211"/>
                  </a:lnTo>
                  <a:lnTo>
                    <a:pt x="1482" y="218"/>
                  </a:lnTo>
                  <a:lnTo>
                    <a:pt x="1489" y="221"/>
                  </a:lnTo>
                  <a:lnTo>
                    <a:pt x="1489" y="224"/>
                  </a:lnTo>
                  <a:lnTo>
                    <a:pt x="1489" y="230"/>
                  </a:lnTo>
                  <a:lnTo>
                    <a:pt x="1489" y="233"/>
                  </a:lnTo>
                  <a:lnTo>
                    <a:pt x="1497" y="236"/>
                  </a:lnTo>
                  <a:lnTo>
                    <a:pt x="1497" y="239"/>
                  </a:lnTo>
                  <a:lnTo>
                    <a:pt x="1497" y="242"/>
                  </a:lnTo>
                  <a:lnTo>
                    <a:pt x="1497" y="245"/>
                  </a:lnTo>
                  <a:lnTo>
                    <a:pt x="1505" y="248"/>
                  </a:lnTo>
                  <a:lnTo>
                    <a:pt x="1505" y="251"/>
                  </a:lnTo>
                  <a:lnTo>
                    <a:pt x="1505" y="254"/>
                  </a:lnTo>
                  <a:lnTo>
                    <a:pt x="1505" y="257"/>
                  </a:lnTo>
                  <a:lnTo>
                    <a:pt x="1513" y="260"/>
                  </a:lnTo>
                  <a:lnTo>
                    <a:pt x="1513" y="260"/>
                  </a:lnTo>
                  <a:lnTo>
                    <a:pt x="1513" y="263"/>
                  </a:lnTo>
                  <a:lnTo>
                    <a:pt x="1513" y="263"/>
                  </a:lnTo>
                  <a:lnTo>
                    <a:pt x="1513" y="266"/>
                  </a:lnTo>
                  <a:lnTo>
                    <a:pt x="1521" y="266"/>
                  </a:lnTo>
                  <a:lnTo>
                    <a:pt x="1521" y="269"/>
                  </a:lnTo>
                  <a:lnTo>
                    <a:pt x="1521" y="269"/>
                  </a:lnTo>
                  <a:lnTo>
                    <a:pt x="1521" y="269"/>
                  </a:lnTo>
                  <a:lnTo>
                    <a:pt x="1529" y="269"/>
                  </a:lnTo>
                  <a:lnTo>
                    <a:pt x="1529" y="269"/>
                  </a:lnTo>
                  <a:lnTo>
                    <a:pt x="1529" y="269"/>
                  </a:lnTo>
                  <a:lnTo>
                    <a:pt x="1529" y="269"/>
                  </a:lnTo>
                  <a:lnTo>
                    <a:pt x="1537" y="269"/>
                  </a:lnTo>
                  <a:lnTo>
                    <a:pt x="1537" y="269"/>
                  </a:lnTo>
                  <a:lnTo>
                    <a:pt x="1537" y="269"/>
                  </a:lnTo>
                  <a:lnTo>
                    <a:pt x="1537" y="266"/>
                  </a:lnTo>
                  <a:lnTo>
                    <a:pt x="1544" y="266"/>
                  </a:lnTo>
                  <a:lnTo>
                    <a:pt x="1544" y="266"/>
                  </a:lnTo>
                  <a:lnTo>
                    <a:pt x="1544" y="263"/>
                  </a:lnTo>
                  <a:lnTo>
                    <a:pt x="1544" y="263"/>
                  </a:lnTo>
                  <a:lnTo>
                    <a:pt x="1552" y="260"/>
                  </a:lnTo>
                  <a:lnTo>
                    <a:pt x="1552" y="260"/>
                  </a:lnTo>
                  <a:lnTo>
                    <a:pt x="1552" y="260"/>
                  </a:lnTo>
                  <a:lnTo>
                    <a:pt x="1552" y="257"/>
                  </a:lnTo>
                  <a:lnTo>
                    <a:pt x="1560" y="257"/>
                  </a:lnTo>
                  <a:lnTo>
                    <a:pt x="1560" y="254"/>
                  </a:lnTo>
                  <a:lnTo>
                    <a:pt x="1560" y="254"/>
                  </a:lnTo>
                  <a:lnTo>
                    <a:pt x="1560" y="254"/>
                  </a:lnTo>
                  <a:lnTo>
                    <a:pt x="1568" y="254"/>
                  </a:lnTo>
                  <a:lnTo>
                    <a:pt x="1568" y="254"/>
                  </a:lnTo>
                  <a:lnTo>
                    <a:pt x="1568" y="251"/>
                  </a:lnTo>
                  <a:lnTo>
                    <a:pt x="1568" y="251"/>
                  </a:lnTo>
                  <a:lnTo>
                    <a:pt x="1568" y="251"/>
                  </a:lnTo>
                  <a:lnTo>
                    <a:pt x="1576" y="251"/>
                  </a:lnTo>
                  <a:lnTo>
                    <a:pt x="1576" y="251"/>
                  </a:lnTo>
                  <a:lnTo>
                    <a:pt x="1576" y="254"/>
                  </a:lnTo>
                  <a:lnTo>
                    <a:pt x="1576" y="254"/>
                  </a:lnTo>
                  <a:lnTo>
                    <a:pt x="1584" y="254"/>
                  </a:lnTo>
                  <a:lnTo>
                    <a:pt x="1584" y="254"/>
                  </a:lnTo>
                  <a:lnTo>
                    <a:pt x="1584" y="254"/>
                  </a:lnTo>
                  <a:lnTo>
                    <a:pt x="1584" y="254"/>
                  </a:lnTo>
                  <a:lnTo>
                    <a:pt x="1591" y="254"/>
                  </a:lnTo>
                  <a:lnTo>
                    <a:pt x="1591" y="254"/>
                  </a:lnTo>
                  <a:lnTo>
                    <a:pt x="1591" y="254"/>
                  </a:lnTo>
                  <a:lnTo>
                    <a:pt x="1591" y="254"/>
                  </a:lnTo>
                  <a:lnTo>
                    <a:pt x="1599" y="254"/>
                  </a:lnTo>
                  <a:lnTo>
                    <a:pt x="1599" y="254"/>
                  </a:lnTo>
                  <a:lnTo>
                    <a:pt x="1599" y="254"/>
                  </a:lnTo>
                  <a:lnTo>
                    <a:pt x="1599" y="254"/>
                  </a:lnTo>
                  <a:lnTo>
                    <a:pt x="1607" y="254"/>
                  </a:lnTo>
                  <a:lnTo>
                    <a:pt x="1607" y="254"/>
                  </a:lnTo>
                  <a:lnTo>
                    <a:pt x="1607" y="257"/>
                  </a:lnTo>
                  <a:lnTo>
                    <a:pt x="1607" y="257"/>
                  </a:lnTo>
                  <a:lnTo>
                    <a:pt x="1615" y="257"/>
                  </a:lnTo>
                  <a:lnTo>
                    <a:pt x="1615" y="260"/>
                  </a:lnTo>
                  <a:lnTo>
                    <a:pt x="1615" y="260"/>
                  </a:lnTo>
                  <a:lnTo>
                    <a:pt x="1615" y="260"/>
                  </a:lnTo>
                  <a:lnTo>
                    <a:pt x="1623" y="263"/>
                  </a:lnTo>
                  <a:lnTo>
                    <a:pt x="1623" y="266"/>
                  </a:lnTo>
                  <a:lnTo>
                    <a:pt x="1623" y="266"/>
                  </a:lnTo>
                  <a:lnTo>
                    <a:pt x="1623" y="269"/>
                  </a:lnTo>
                  <a:lnTo>
                    <a:pt x="1623" y="272"/>
                  </a:lnTo>
                  <a:lnTo>
                    <a:pt x="1631" y="272"/>
                  </a:lnTo>
                  <a:lnTo>
                    <a:pt x="1631" y="275"/>
                  </a:lnTo>
                  <a:lnTo>
                    <a:pt x="1631" y="278"/>
                  </a:lnTo>
                  <a:lnTo>
                    <a:pt x="1631" y="281"/>
                  </a:lnTo>
                  <a:lnTo>
                    <a:pt x="1638" y="284"/>
                  </a:lnTo>
                  <a:lnTo>
                    <a:pt x="1638" y="287"/>
                  </a:lnTo>
                  <a:lnTo>
                    <a:pt x="1638" y="290"/>
                  </a:lnTo>
                  <a:lnTo>
                    <a:pt x="1638" y="293"/>
                  </a:lnTo>
                  <a:lnTo>
                    <a:pt x="1646" y="296"/>
                  </a:lnTo>
                  <a:lnTo>
                    <a:pt x="1646" y="299"/>
                  </a:lnTo>
                  <a:lnTo>
                    <a:pt x="1646" y="305"/>
                  </a:lnTo>
                  <a:lnTo>
                    <a:pt x="1646" y="308"/>
                  </a:lnTo>
                  <a:lnTo>
                    <a:pt x="1654" y="311"/>
                  </a:lnTo>
                  <a:lnTo>
                    <a:pt x="1654" y="317"/>
                  </a:lnTo>
                  <a:lnTo>
                    <a:pt x="1654" y="320"/>
                  </a:lnTo>
                  <a:lnTo>
                    <a:pt x="1654" y="326"/>
                  </a:lnTo>
                  <a:lnTo>
                    <a:pt x="1662" y="329"/>
                  </a:lnTo>
                  <a:lnTo>
                    <a:pt x="1662" y="335"/>
                  </a:lnTo>
                  <a:lnTo>
                    <a:pt x="1662" y="341"/>
                  </a:lnTo>
                  <a:lnTo>
                    <a:pt x="1662" y="344"/>
                  </a:lnTo>
                  <a:lnTo>
                    <a:pt x="1670" y="350"/>
                  </a:lnTo>
                  <a:lnTo>
                    <a:pt x="1670" y="353"/>
                  </a:lnTo>
                  <a:lnTo>
                    <a:pt x="1670" y="360"/>
                  </a:lnTo>
                  <a:lnTo>
                    <a:pt x="1670" y="366"/>
                  </a:lnTo>
                  <a:lnTo>
                    <a:pt x="1678" y="369"/>
                  </a:lnTo>
                  <a:lnTo>
                    <a:pt x="1678" y="372"/>
                  </a:lnTo>
                  <a:lnTo>
                    <a:pt x="1678" y="378"/>
                  </a:lnTo>
                  <a:lnTo>
                    <a:pt x="1678" y="381"/>
                  </a:lnTo>
                  <a:lnTo>
                    <a:pt x="1678" y="384"/>
                  </a:lnTo>
                  <a:lnTo>
                    <a:pt x="1686" y="387"/>
                  </a:lnTo>
                  <a:lnTo>
                    <a:pt x="1686" y="390"/>
                  </a:lnTo>
                  <a:lnTo>
                    <a:pt x="1686" y="390"/>
                  </a:lnTo>
                  <a:lnTo>
                    <a:pt x="1686" y="393"/>
                  </a:lnTo>
                  <a:lnTo>
                    <a:pt x="1693" y="393"/>
                  </a:lnTo>
                  <a:lnTo>
                    <a:pt x="1693" y="396"/>
                  </a:lnTo>
                  <a:lnTo>
                    <a:pt x="1693" y="396"/>
                  </a:lnTo>
                  <a:lnTo>
                    <a:pt x="1693" y="396"/>
                  </a:lnTo>
                  <a:lnTo>
                    <a:pt x="1701" y="396"/>
                  </a:lnTo>
                  <a:lnTo>
                    <a:pt x="1701" y="396"/>
                  </a:lnTo>
                  <a:lnTo>
                    <a:pt x="1701" y="396"/>
                  </a:lnTo>
                  <a:lnTo>
                    <a:pt x="1701" y="396"/>
                  </a:lnTo>
                  <a:lnTo>
                    <a:pt x="1709" y="396"/>
                  </a:lnTo>
                  <a:lnTo>
                    <a:pt x="1709" y="396"/>
                  </a:lnTo>
                  <a:lnTo>
                    <a:pt x="1709" y="396"/>
                  </a:lnTo>
                  <a:lnTo>
                    <a:pt x="1709" y="396"/>
                  </a:lnTo>
                  <a:lnTo>
                    <a:pt x="1717" y="399"/>
                  </a:lnTo>
                  <a:lnTo>
                    <a:pt x="1717" y="399"/>
                  </a:lnTo>
                  <a:lnTo>
                    <a:pt x="1717" y="399"/>
                  </a:lnTo>
                  <a:lnTo>
                    <a:pt x="1717" y="402"/>
                  </a:lnTo>
                  <a:lnTo>
                    <a:pt x="1725" y="405"/>
                  </a:lnTo>
                  <a:lnTo>
                    <a:pt x="1725" y="405"/>
                  </a:lnTo>
                  <a:lnTo>
                    <a:pt x="1725" y="408"/>
                  </a:lnTo>
                  <a:lnTo>
                    <a:pt x="1725" y="411"/>
                  </a:lnTo>
                  <a:lnTo>
                    <a:pt x="1725" y="414"/>
                  </a:lnTo>
                  <a:lnTo>
                    <a:pt x="1733" y="417"/>
                  </a:lnTo>
                  <a:lnTo>
                    <a:pt x="1733" y="420"/>
                  </a:lnTo>
                  <a:lnTo>
                    <a:pt x="1733" y="423"/>
                  </a:lnTo>
                  <a:lnTo>
                    <a:pt x="1733" y="426"/>
                  </a:lnTo>
                  <a:lnTo>
                    <a:pt x="1740" y="432"/>
                  </a:lnTo>
                  <a:lnTo>
                    <a:pt x="1740" y="435"/>
                  </a:lnTo>
                  <a:lnTo>
                    <a:pt x="1740" y="438"/>
                  </a:lnTo>
                  <a:lnTo>
                    <a:pt x="1740" y="438"/>
                  </a:lnTo>
                  <a:lnTo>
                    <a:pt x="1748" y="441"/>
                  </a:lnTo>
                  <a:lnTo>
                    <a:pt x="1748" y="444"/>
                  </a:lnTo>
                  <a:lnTo>
                    <a:pt x="1748" y="447"/>
                  </a:lnTo>
                  <a:lnTo>
                    <a:pt x="1748" y="447"/>
                  </a:lnTo>
                  <a:lnTo>
                    <a:pt x="1756" y="450"/>
                  </a:lnTo>
                  <a:lnTo>
                    <a:pt x="1756" y="450"/>
                  </a:lnTo>
                  <a:lnTo>
                    <a:pt x="1756" y="450"/>
                  </a:lnTo>
                  <a:lnTo>
                    <a:pt x="1756" y="450"/>
                  </a:lnTo>
                  <a:lnTo>
                    <a:pt x="1764" y="450"/>
                  </a:lnTo>
                  <a:lnTo>
                    <a:pt x="1764" y="450"/>
                  </a:lnTo>
                  <a:lnTo>
                    <a:pt x="1764" y="450"/>
                  </a:lnTo>
                  <a:lnTo>
                    <a:pt x="1764" y="450"/>
                  </a:lnTo>
                  <a:lnTo>
                    <a:pt x="1772" y="450"/>
                  </a:lnTo>
                  <a:lnTo>
                    <a:pt x="1772" y="450"/>
                  </a:lnTo>
                  <a:lnTo>
                    <a:pt x="1772" y="447"/>
                  </a:lnTo>
                  <a:lnTo>
                    <a:pt x="1772" y="447"/>
                  </a:lnTo>
                  <a:lnTo>
                    <a:pt x="1780" y="447"/>
                  </a:lnTo>
                  <a:lnTo>
                    <a:pt x="1780" y="447"/>
                  </a:lnTo>
                  <a:lnTo>
                    <a:pt x="1780" y="447"/>
                  </a:lnTo>
                  <a:lnTo>
                    <a:pt x="1780" y="444"/>
                  </a:lnTo>
                  <a:lnTo>
                    <a:pt x="1780" y="444"/>
                  </a:lnTo>
                  <a:lnTo>
                    <a:pt x="1787" y="444"/>
                  </a:lnTo>
                  <a:lnTo>
                    <a:pt x="1787" y="444"/>
                  </a:lnTo>
                  <a:lnTo>
                    <a:pt x="1787" y="444"/>
                  </a:lnTo>
                  <a:lnTo>
                    <a:pt x="1787" y="444"/>
                  </a:lnTo>
                  <a:lnTo>
                    <a:pt x="1795" y="444"/>
                  </a:lnTo>
                  <a:lnTo>
                    <a:pt x="1795" y="447"/>
                  </a:lnTo>
                  <a:lnTo>
                    <a:pt x="1795" y="447"/>
                  </a:lnTo>
                  <a:lnTo>
                    <a:pt x="1795" y="447"/>
                  </a:lnTo>
                  <a:lnTo>
                    <a:pt x="1803" y="447"/>
                  </a:lnTo>
                  <a:lnTo>
                    <a:pt x="1803" y="450"/>
                  </a:lnTo>
                  <a:lnTo>
                    <a:pt x="1803" y="450"/>
                  </a:lnTo>
                  <a:lnTo>
                    <a:pt x="1803" y="450"/>
                  </a:lnTo>
                  <a:lnTo>
                    <a:pt x="1811" y="453"/>
                  </a:lnTo>
                  <a:lnTo>
                    <a:pt x="1811" y="453"/>
                  </a:lnTo>
                  <a:lnTo>
                    <a:pt x="1811" y="453"/>
                  </a:lnTo>
                  <a:lnTo>
                    <a:pt x="1811" y="453"/>
                  </a:lnTo>
                  <a:lnTo>
                    <a:pt x="1819" y="456"/>
                  </a:lnTo>
                  <a:lnTo>
                    <a:pt x="1819" y="456"/>
                  </a:lnTo>
                  <a:lnTo>
                    <a:pt x="1819" y="456"/>
                  </a:lnTo>
                  <a:lnTo>
                    <a:pt x="1819" y="456"/>
                  </a:lnTo>
                  <a:lnTo>
                    <a:pt x="1827" y="456"/>
                  </a:lnTo>
                  <a:lnTo>
                    <a:pt x="1827" y="456"/>
                  </a:lnTo>
                  <a:lnTo>
                    <a:pt x="1827" y="456"/>
                  </a:lnTo>
                  <a:lnTo>
                    <a:pt x="1827" y="456"/>
                  </a:lnTo>
                  <a:lnTo>
                    <a:pt x="1834" y="456"/>
                  </a:lnTo>
                  <a:lnTo>
                    <a:pt x="1834" y="456"/>
                  </a:lnTo>
                  <a:lnTo>
                    <a:pt x="1834" y="456"/>
                  </a:lnTo>
                  <a:lnTo>
                    <a:pt x="1834" y="456"/>
                  </a:lnTo>
                  <a:lnTo>
                    <a:pt x="1834" y="456"/>
                  </a:lnTo>
                  <a:lnTo>
                    <a:pt x="1842" y="456"/>
                  </a:lnTo>
                  <a:lnTo>
                    <a:pt x="1842" y="456"/>
                  </a:lnTo>
                  <a:lnTo>
                    <a:pt x="1842" y="456"/>
                  </a:lnTo>
                  <a:lnTo>
                    <a:pt x="1842" y="456"/>
                  </a:lnTo>
                  <a:lnTo>
                    <a:pt x="1850" y="456"/>
                  </a:lnTo>
                  <a:lnTo>
                    <a:pt x="1850" y="456"/>
                  </a:lnTo>
                  <a:lnTo>
                    <a:pt x="1850" y="459"/>
                  </a:lnTo>
                  <a:lnTo>
                    <a:pt x="1850" y="459"/>
                  </a:lnTo>
                  <a:lnTo>
                    <a:pt x="1858" y="462"/>
                  </a:lnTo>
                  <a:lnTo>
                    <a:pt x="1858" y="465"/>
                  </a:lnTo>
                  <a:lnTo>
                    <a:pt x="1858" y="465"/>
                  </a:lnTo>
                  <a:lnTo>
                    <a:pt x="1858" y="471"/>
                  </a:lnTo>
                  <a:lnTo>
                    <a:pt x="1866" y="474"/>
                  </a:lnTo>
                  <a:lnTo>
                    <a:pt x="1866" y="477"/>
                  </a:lnTo>
                  <a:lnTo>
                    <a:pt x="1866" y="483"/>
                  </a:lnTo>
                  <a:lnTo>
                    <a:pt x="1866" y="486"/>
                  </a:lnTo>
                  <a:lnTo>
                    <a:pt x="1874" y="493"/>
                  </a:lnTo>
                  <a:lnTo>
                    <a:pt x="1874" y="499"/>
                  </a:lnTo>
                  <a:lnTo>
                    <a:pt x="1874" y="505"/>
                  </a:lnTo>
                  <a:lnTo>
                    <a:pt x="1874" y="511"/>
                  </a:lnTo>
                  <a:lnTo>
                    <a:pt x="1882" y="520"/>
                  </a:lnTo>
                  <a:lnTo>
                    <a:pt x="1882" y="526"/>
                  </a:lnTo>
                  <a:lnTo>
                    <a:pt x="1882" y="535"/>
                  </a:lnTo>
                  <a:lnTo>
                    <a:pt x="1882" y="544"/>
                  </a:lnTo>
                  <a:lnTo>
                    <a:pt x="1889" y="553"/>
                  </a:lnTo>
                  <a:lnTo>
                    <a:pt x="1889" y="562"/>
                  </a:lnTo>
                  <a:lnTo>
                    <a:pt x="1889" y="571"/>
                  </a:lnTo>
                  <a:lnTo>
                    <a:pt x="1889" y="577"/>
                  </a:lnTo>
                  <a:lnTo>
                    <a:pt x="1889" y="586"/>
                  </a:lnTo>
                  <a:lnTo>
                    <a:pt x="1897" y="595"/>
                  </a:lnTo>
                  <a:lnTo>
                    <a:pt x="1897" y="604"/>
                  </a:lnTo>
                  <a:lnTo>
                    <a:pt x="1897" y="613"/>
                  </a:lnTo>
                  <a:lnTo>
                    <a:pt x="1897" y="622"/>
                  </a:lnTo>
                  <a:lnTo>
                    <a:pt x="1905" y="632"/>
                  </a:lnTo>
                  <a:lnTo>
                    <a:pt x="1905" y="638"/>
                  </a:lnTo>
                  <a:lnTo>
                    <a:pt x="1905" y="647"/>
                  </a:lnTo>
                  <a:lnTo>
                    <a:pt x="1905" y="653"/>
                  </a:lnTo>
                  <a:lnTo>
                    <a:pt x="1913" y="659"/>
                  </a:lnTo>
                  <a:lnTo>
                    <a:pt x="1913" y="665"/>
                  </a:lnTo>
                  <a:lnTo>
                    <a:pt x="1913" y="671"/>
                  </a:lnTo>
                  <a:lnTo>
                    <a:pt x="1913" y="674"/>
                  </a:lnTo>
                  <a:lnTo>
                    <a:pt x="1921" y="680"/>
                  </a:lnTo>
                  <a:lnTo>
                    <a:pt x="1921" y="683"/>
                  </a:lnTo>
                  <a:lnTo>
                    <a:pt x="1921" y="686"/>
                  </a:lnTo>
                  <a:lnTo>
                    <a:pt x="1921" y="689"/>
                  </a:lnTo>
                  <a:lnTo>
                    <a:pt x="1929" y="689"/>
                  </a:lnTo>
                  <a:lnTo>
                    <a:pt x="1929" y="692"/>
                  </a:lnTo>
                  <a:lnTo>
                    <a:pt x="1929" y="692"/>
                  </a:lnTo>
                  <a:lnTo>
                    <a:pt x="1929" y="689"/>
                  </a:lnTo>
                  <a:lnTo>
                    <a:pt x="1936" y="689"/>
                  </a:lnTo>
                  <a:lnTo>
                    <a:pt x="1936" y="689"/>
                  </a:lnTo>
                  <a:lnTo>
                    <a:pt x="1936" y="686"/>
                  </a:lnTo>
                  <a:lnTo>
                    <a:pt x="1936" y="683"/>
                  </a:lnTo>
                  <a:lnTo>
                    <a:pt x="1936" y="680"/>
                  </a:lnTo>
                  <a:lnTo>
                    <a:pt x="1944" y="677"/>
                  </a:lnTo>
                  <a:lnTo>
                    <a:pt x="1944" y="674"/>
                  </a:lnTo>
                  <a:lnTo>
                    <a:pt x="1944" y="668"/>
                  </a:lnTo>
                  <a:lnTo>
                    <a:pt x="1944" y="665"/>
                  </a:lnTo>
                  <a:lnTo>
                    <a:pt x="1952" y="659"/>
                  </a:lnTo>
                  <a:lnTo>
                    <a:pt x="1952" y="656"/>
                  </a:lnTo>
                  <a:lnTo>
                    <a:pt x="1952" y="650"/>
                  </a:lnTo>
                  <a:lnTo>
                    <a:pt x="1952" y="647"/>
                  </a:lnTo>
                  <a:lnTo>
                    <a:pt x="1960" y="641"/>
                  </a:lnTo>
                  <a:lnTo>
                    <a:pt x="1960" y="638"/>
                  </a:lnTo>
                  <a:lnTo>
                    <a:pt x="1960" y="632"/>
                  </a:lnTo>
                  <a:lnTo>
                    <a:pt x="1960" y="628"/>
                  </a:lnTo>
                  <a:lnTo>
                    <a:pt x="1968" y="625"/>
                  </a:lnTo>
                  <a:lnTo>
                    <a:pt x="1968" y="622"/>
                  </a:lnTo>
                  <a:lnTo>
                    <a:pt x="1968" y="619"/>
                  </a:lnTo>
                  <a:lnTo>
                    <a:pt x="1968" y="619"/>
                  </a:lnTo>
                  <a:lnTo>
                    <a:pt x="1976" y="616"/>
                  </a:lnTo>
                  <a:lnTo>
                    <a:pt x="1976" y="613"/>
                  </a:lnTo>
                  <a:lnTo>
                    <a:pt x="1976" y="613"/>
                  </a:lnTo>
                  <a:lnTo>
                    <a:pt x="1976" y="613"/>
                  </a:lnTo>
                  <a:lnTo>
                    <a:pt x="1983" y="613"/>
                  </a:lnTo>
                  <a:lnTo>
                    <a:pt x="1983" y="613"/>
                  </a:lnTo>
                  <a:lnTo>
                    <a:pt x="1983" y="613"/>
                  </a:lnTo>
                  <a:lnTo>
                    <a:pt x="1983" y="613"/>
                  </a:lnTo>
                  <a:lnTo>
                    <a:pt x="1991" y="613"/>
                  </a:lnTo>
                  <a:lnTo>
                    <a:pt x="1991" y="613"/>
                  </a:lnTo>
                  <a:lnTo>
                    <a:pt x="1991" y="613"/>
                  </a:lnTo>
                  <a:lnTo>
                    <a:pt x="1991" y="613"/>
                  </a:lnTo>
                  <a:lnTo>
                    <a:pt x="1991" y="613"/>
                  </a:lnTo>
                  <a:lnTo>
                    <a:pt x="1999" y="613"/>
                  </a:lnTo>
                  <a:lnTo>
                    <a:pt x="1999" y="610"/>
                  </a:lnTo>
                  <a:lnTo>
                    <a:pt x="1999" y="610"/>
                  </a:lnTo>
                  <a:lnTo>
                    <a:pt x="1999" y="610"/>
                  </a:lnTo>
                  <a:lnTo>
                    <a:pt x="2007" y="607"/>
                  </a:lnTo>
                  <a:lnTo>
                    <a:pt x="2007" y="607"/>
                  </a:lnTo>
                  <a:lnTo>
                    <a:pt x="2007" y="604"/>
                  </a:lnTo>
                  <a:lnTo>
                    <a:pt x="2007" y="601"/>
                  </a:lnTo>
                  <a:lnTo>
                    <a:pt x="2015" y="598"/>
                  </a:lnTo>
                  <a:lnTo>
                    <a:pt x="2015" y="595"/>
                  </a:lnTo>
                  <a:lnTo>
                    <a:pt x="2015" y="592"/>
                  </a:lnTo>
                  <a:lnTo>
                    <a:pt x="2015" y="589"/>
                  </a:lnTo>
                  <a:lnTo>
                    <a:pt x="2023" y="583"/>
                  </a:lnTo>
                  <a:lnTo>
                    <a:pt x="2023" y="580"/>
                  </a:lnTo>
                  <a:lnTo>
                    <a:pt x="2023" y="577"/>
                  </a:lnTo>
                  <a:lnTo>
                    <a:pt x="2023" y="571"/>
                  </a:lnTo>
                  <a:lnTo>
                    <a:pt x="2031" y="568"/>
                  </a:lnTo>
                  <a:lnTo>
                    <a:pt x="2031" y="562"/>
                  </a:lnTo>
                  <a:lnTo>
                    <a:pt x="2031" y="559"/>
                  </a:lnTo>
                  <a:lnTo>
                    <a:pt x="2031" y="556"/>
                  </a:lnTo>
                  <a:lnTo>
                    <a:pt x="2038" y="553"/>
                  </a:lnTo>
                  <a:lnTo>
                    <a:pt x="2038" y="550"/>
                  </a:lnTo>
                  <a:lnTo>
                    <a:pt x="2038" y="550"/>
                  </a:lnTo>
                  <a:lnTo>
                    <a:pt x="2038" y="547"/>
                  </a:lnTo>
                  <a:lnTo>
                    <a:pt x="2046" y="547"/>
                  </a:lnTo>
                  <a:lnTo>
                    <a:pt x="2046" y="547"/>
                  </a:lnTo>
                  <a:lnTo>
                    <a:pt x="2046" y="547"/>
                  </a:lnTo>
                  <a:lnTo>
                    <a:pt x="2046" y="547"/>
                  </a:lnTo>
                  <a:lnTo>
                    <a:pt x="2046" y="550"/>
                  </a:lnTo>
                  <a:lnTo>
                    <a:pt x="2054" y="550"/>
                  </a:lnTo>
                  <a:lnTo>
                    <a:pt x="2054" y="553"/>
                  </a:lnTo>
                  <a:lnTo>
                    <a:pt x="2054" y="556"/>
                  </a:lnTo>
                  <a:lnTo>
                    <a:pt x="2054" y="559"/>
                  </a:lnTo>
                  <a:lnTo>
                    <a:pt x="2062" y="562"/>
                  </a:lnTo>
                  <a:lnTo>
                    <a:pt x="2062" y="568"/>
                  </a:lnTo>
                  <a:lnTo>
                    <a:pt x="2062" y="571"/>
                  </a:lnTo>
                  <a:lnTo>
                    <a:pt x="2062" y="574"/>
                  </a:lnTo>
                  <a:lnTo>
                    <a:pt x="2070" y="580"/>
                  </a:lnTo>
                  <a:lnTo>
                    <a:pt x="2070" y="583"/>
                  </a:lnTo>
                  <a:lnTo>
                    <a:pt x="2070" y="586"/>
                  </a:lnTo>
                  <a:lnTo>
                    <a:pt x="2070" y="592"/>
                  </a:lnTo>
                  <a:lnTo>
                    <a:pt x="2078" y="595"/>
                  </a:lnTo>
                  <a:lnTo>
                    <a:pt x="2078" y="598"/>
                  </a:lnTo>
                  <a:lnTo>
                    <a:pt x="2078" y="601"/>
                  </a:lnTo>
                  <a:lnTo>
                    <a:pt x="2078" y="604"/>
                  </a:lnTo>
                  <a:lnTo>
                    <a:pt x="2085" y="607"/>
                  </a:lnTo>
                  <a:lnTo>
                    <a:pt x="2085" y="613"/>
                  </a:lnTo>
                  <a:lnTo>
                    <a:pt x="2085" y="613"/>
                  </a:lnTo>
                  <a:lnTo>
                    <a:pt x="2085" y="616"/>
                  </a:lnTo>
                  <a:lnTo>
                    <a:pt x="2093" y="619"/>
                  </a:lnTo>
                  <a:lnTo>
                    <a:pt x="2093" y="622"/>
                  </a:lnTo>
                  <a:lnTo>
                    <a:pt x="2093" y="625"/>
                  </a:lnTo>
                  <a:lnTo>
                    <a:pt x="2093" y="628"/>
                  </a:lnTo>
                  <a:lnTo>
                    <a:pt x="2101" y="632"/>
                  </a:lnTo>
                  <a:lnTo>
                    <a:pt x="2101" y="632"/>
                  </a:lnTo>
                  <a:lnTo>
                    <a:pt x="2101" y="635"/>
                  </a:lnTo>
                  <a:lnTo>
                    <a:pt x="2101" y="638"/>
                  </a:lnTo>
                  <a:lnTo>
                    <a:pt x="2101" y="641"/>
                  </a:lnTo>
                  <a:lnTo>
                    <a:pt x="2109" y="644"/>
                  </a:lnTo>
                  <a:lnTo>
                    <a:pt x="2109" y="644"/>
                  </a:lnTo>
                  <a:lnTo>
                    <a:pt x="2109" y="647"/>
                  </a:lnTo>
                  <a:lnTo>
                    <a:pt x="2109" y="650"/>
                  </a:lnTo>
                  <a:lnTo>
                    <a:pt x="2117" y="653"/>
                  </a:lnTo>
                  <a:lnTo>
                    <a:pt x="2117" y="656"/>
                  </a:lnTo>
                  <a:lnTo>
                    <a:pt x="2117" y="656"/>
                  </a:lnTo>
                  <a:lnTo>
                    <a:pt x="2117" y="659"/>
                  </a:lnTo>
                  <a:lnTo>
                    <a:pt x="2125" y="662"/>
                  </a:lnTo>
                  <a:lnTo>
                    <a:pt x="2125" y="665"/>
                  </a:lnTo>
                  <a:lnTo>
                    <a:pt x="2125" y="665"/>
                  </a:lnTo>
                  <a:lnTo>
                    <a:pt x="2125" y="668"/>
                  </a:lnTo>
                  <a:lnTo>
                    <a:pt x="2132" y="671"/>
                  </a:lnTo>
                  <a:lnTo>
                    <a:pt x="2132" y="671"/>
                  </a:lnTo>
                  <a:lnTo>
                    <a:pt x="2132" y="671"/>
                  </a:lnTo>
                  <a:lnTo>
                    <a:pt x="2132" y="674"/>
                  </a:lnTo>
                  <a:lnTo>
                    <a:pt x="2140" y="674"/>
                  </a:lnTo>
                  <a:lnTo>
                    <a:pt x="2140" y="674"/>
                  </a:lnTo>
                  <a:lnTo>
                    <a:pt x="2140" y="674"/>
                  </a:lnTo>
                  <a:lnTo>
                    <a:pt x="2140" y="674"/>
                  </a:lnTo>
                  <a:lnTo>
                    <a:pt x="2148" y="671"/>
                  </a:lnTo>
                  <a:lnTo>
                    <a:pt x="2148" y="671"/>
                  </a:lnTo>
                  <a:lnTo>
                    <a:pt x="2148" y="671"/>
                  </a:lnTo>
                  <a:lnTo>
                    <a:pt x="2148" y="668"/>
                  </a:lnTo>
                  <a:lnTo>
                    <a:pt x="2156" y="665"/>
                  </a:lnTo>
                  <a:lnTo>
                    <a:pt x="2156" y="665"/>
                  </a:lnTo>
                  <a:lnTo>
                    <a:pt x="2156" y="662"/>
                  </a:lnTo>
                  <a:lnTo>
                    <a:pt x="2156" y="659"/>
                  </a:lnTo>
                  <a:lnTo>
                    <a:pt x="2156" y="656"/>
                  </a:lnTo>
                  <a:lnTo>
                    <a:pt x="2164" y="653"/>
                  </a:lnTo>
                  <a:lnTo>
                    <a:pt x="2164" y="650"/>
                  </a:lnTo>
                  <a:lnTo>
                    <a:pt x="2164" y="647"/>
                  </a:lnTo>
                  <a:lnTo>
                    <a:pt x="2164" y="644"/>
                  </a:lnTo>
                  <a:lnTo>
                    <a:pt x="2172" y="641"/>
                  </a:lnTo>
                  <a:lnTo>
                    <a:pt x="2172" y="638"/>
                  </a:lnTo>
                  <a:lnTo>
                    <a:pt x="2172" y="635"/>
                  </a:lnTo>
                  <a:lnTo>
                    <a:pt x="2172" y="632"/>
                  </a:lnTo>
                  <a:lnTo>
                    <a:pt x="2180" y="628"/>
                  </a:lnTo>
                  <a:lnTo>
                    <a:pt x="2180" y="622"/>
                  </a:lnTo>
                  <a:lnTo>
                    <a:pt x="2180" y="619"/>
                  </a:lnTo>
                  <a:lnTo>
                    <a:pt x="2180" y="616"/>
                  </a:lnTo>
                  <a:lnTo>
                    <a:pt x="2187" y="613"/>
                  </a:lnTo>
                  <a:lnTo>
                    <a:pt x="2187" y="610"/>
                  </a:lnTo>
                  <a:lnTo>
                    <a:pt x="2187" y="607"/>
                  </a:lnTo>
                  <a:lnTo>
                    <a:pt x="2187" y="607"/>
                  </a:lnTo>
                  <a:lnTo>
                    <a:pt x="2195" y="604"/>
                  </a:lnTo>
                  <a:lnTo>
                    <a:pt x="2195" y="601"/>
                  </a:lnTo>
                  <a:lnTo>
                    <a:pt x="2195" y="601"/>
                  </a:lnTo>
                  <a:lnTo>
                    <a:pt x="2195" y="601"/>
                  </a:lnTo>
                  <a:lnTo>
                    <a:pt x="2203" y="601"/>
                  </a:lnTo>
                  <a:lnTo>
                    <a:pt x="2203" y="601"/>
                  </a:lnTo>
                  <a:lnTo>
                    <a:pt x="2203" y="604"/>
                  </a:lnTo>
                  <a:lnTo>
                    <a:pt x="2203" y="604"/>
                  </a:lnTo>
                  <a:lnTo>
                    <a:pt x="2203" y="607"/>
                  </a:lnTo>
                  <a:lnTo>
                    <a:pt x="2211" y="610"/>
                  </a:lnTo>
                  <a:lnTo>
                    <a:pt x="2211" y="613"/>
                  </a:lnTo>
                  <a:lnTo>
                    <a:pt x="2211" y="616"/>
                  </a:lnTo>
                  <a:lnTo>
                    <a:pt x="2211" y="619"/>
                  </a:lnTo>
                  <a:lnTo>
                    <a:pt x="2219" y="625"/>
                  </a:lnTo>
                  <a:lnTo>
                    <a:pt x="2219" y="628"/>
                  </a:lnTo>
                  <a:lnTo>
                    <a:pt x="2219" y="632"/>
                  </a:lnTo>
                  <a:lnTo>
                    <a:pt x="2219" y="635"/>
                  </a:lnTo>
                  <a:lnTo>
                    <a:pt x="2227" y="638"/>
                  </a:lnTo>
                  <a:lnTo>
                    <a:pt x="2227" y="641"/>
                  </a:lnTo>
                  <a:lnTo>
                    <a:pt x="2227" y="644"/>
                  </a:lnTo>
                  <a:lnTo>
                    <a:pt x="2227" y="647"/>
                  </a:lnTo>
                  <a:lnTo>
                    <a:pt x="2234" y="650"/>
                  </a:lnTo>
                  <a:lnTo>
                    <a:pt x="2234" y="650"/>
                  </a:lnTo>
                  <a:lnTo>
                    <a:pt x="2234" y="650"/>
                  </a:lnTo>
                  <a:lnTo>
                    <a:pt x="2234" y="650"/>
                  </a:lnTo>
                  <a:lnTo>
                    <a:pt x="2242" y="647"/>
                  </a:lnTo>
                  <a:lnTo>
                    <a:pt x="2242" y="647"/>
                  </a:lnTo>
                  <a:lnTo>
                    <a:pt x="2242" y="644"/>
                  </a:lnTo>
                  <a:lnTo>
                    <a:pt x="2242" y="638"/>
                  </a:lnTo>
                  <a:lnTo>
                    <a:pt x="2250" y="635"/>
                  </a:lnTo>
                  <a:lnTo>
                    <a:pt x="2250" y="628"/>
                  </a:lnTo>
                  <a:lnTo>
                    <a:pt x="2250" y="622"/>
                  </a:lnTo>
                  <a:lnTo>
                    <a:pt x="2250" y="616"/>
                  </a:lnTo>
                  <a:lnTo>
                    <a:pt x="2258" y="607"/>
                  </a:lnTo>
                  <a:lnTo>
                    <a:pt x="2258" y="601"/>
                  </a:lnTo>
                  <a:lnTo>
                    <a:pt x="2258" y="592"/>
                  </a:lnTo>
                  <a:lnTo>
                    <a:pt x="2258" y="583"/>
                  </a:lnTo>
                  <a:lnTo>
                    <a:pt x="2258" y="574"/>
                  </a:lnTo>
                  <a:lnTo>
                    <a:pt x="2266" y="565"/>
                  </a:lnTo>
                  <a:lnTo>
                    <a:pt x="2266" y="556"/>
                  </a:lnTo>
                  <a:lnTo>
                    <a:pt x="2266" y="547"/>
                  </a:lnTo>
                  <a:lnTo>
                    <a:pt x="2266" y="538"/>
                  </a:lnTo>
                  <a:lnTo>
                    <a:pt x="2274" y="529"/>
                  </a:lnTo>
                  <a:lnTo>
                    <a:pt x="2274" y="523"/>
                  </a:lnTo>
                  <a:lnTo>
                    <a:pt x="2274" y="514"/>
                  </a:lnTo>
                  <a:lnTo>
                    <a:pt x="2274" y="508"/>
                  </a:lnTo>
                  <a:lnTo>
                    <a:pt x="2281" y="502"/>
                  </a:lnTo>
                  <a:lnTo>
                    <a:pt x="2281" y="496"/>
                  </a:lnTo>
                  <a:lnTo>
                    <a:pt x="2281" y="489"/>
                  </a:lnTo>
                  <a:lnTo>
                    <a:pt x="2281" y="486"/>
                  </a:lnTo>
                  <a:lnTo>
                    <a:pt x="2289" y="483"/>
                  </a:lnTo>
                  <a:lnTo>
                    <a:pt x="2289" y="480"/>
                  </a:lnTo>
                  <a:lnTo>
                    <a:pt x="2289" y="477"/>
                  </a:lnTo>
                  <a:lnTo>
                    <a:pt x="2289" y="477"/>
                  </a:lnTo>
                  <a:lnTo>
                    <a:pt x="2297" y="477"/>
                  </a:lnTo>
                  <a:lnTo>
                    <a:pt x="2297" y="480"/>
                  </a:lnTo>
                  <a:lnTo>
                    <a:pt x="2297" y="480"/>
                  </a:lnTo>
                  <a:lnTo>
                    <a:pt x="2297" y="483"/>
                  </a:lnTo>
                  <a:lnTo>
                    <a:pt x="2305" y="486"/>
                  </a:lnTo>
                  <a:lnTo>
                    <a:pt x="2305" y="493"/>
                  </a:lnTo>
                  <a:lnTo>
                    <a:pt x="2305" y="496"/>
                  </a:lnTo>
                  <a:lnTo>
                    <a:pt x="2305" y="502"/>
                  </a:lnTo>
                  <a:lnTo>
                    <a:pt x="2313" y="508"/>
                  </a:lnTo>
                  <a:lnTo>
                    <a:pt x="2313" y="514"/>
                  </a:lnTo>
                  <a:lnTo>
                    <a:pt x="2313" y="520"/>
                  </a:lnTo>
                  <a:lnTo>
                    <a:pt x="2313" y="529"/>
                  </a:lnTo>
                  <a:lnTo>
                    <a:pt x="2313" y="535"/>
                  </a:lnTo>
                  <a:lnTo>
                    <a:pt x="2321" y="541"/>
                  </a:lnTo>
                  <a:lnTo>
                    <a:pt x="2321" y="547"/>
                  </a:lnTo>
                  <a:lnTo>
                    <a:pt x="2321" y="556"/>
                  </a:lnTo>
                  <a:lnTo>
                    <a:pt x="2321" y="562"/>
                  </a:lnTo>
                  <a:lnTo>
                    <a:pt x="2328" y="568"/>
                  </a:lnTo>
                  <a:lnTo>
                    <a:pt x="2328" y="574"/>
                  </a:lnTo>
                  <a:lnTo>
                    <a:pt x="2328" y="577"/>
                  </a:lnTo>
                  <a:lnTo>
                    <a:pt x="2328" y="583"/>
                  </a:lnTo>
                  <a:lnTo>
                    <a:pt x="2336" y="589"/>
                  </a:lnTo>
                  <a:lnTo>
                    <a:pt x="2336" y="592"/>
                  </a:lnTo>
                  <a:lnTo>
                    <a:pt x="2336" y="595"/>
                  </a:lnTo>
                  <a:lnTo>
                    <a:pt x="2336" y="598"/>
                  </a:lnTo>
                  <a:lnTo>
                    <a:pt x="2344" y="601"/>
                  </a:lnTo>
                  <a:lnTo>
                    <a:pt x="2344" y="601"/>
                  </a:lnTo>
                  <a:lnTo>
                    <a:pt x="2344" y="604"/>
                  </a:lnTo>
                  <a:lnTo>
                    <a:pt x="2344" y="604"/>
                  </a:lnTo>
                  <a:lnTo>
                    <a:pt x="2352" y="604"/>
                  </a:lnTo>
                  <a:lnTo>
                    <a:pt x="2352" y="604"/>
                  </a:lnTo>
                  <a:lnTo>
                    <a:pt x="2352" y="604"/>
                  </a:lnTo>
                  <a:lnTo>
                    <a:pt x="2352" y="601"/>
                  </a:lnTo>
                  <a:lnTo>
                    <a:pt x="2360" y="601"/>
                  </a:lnTo>
                  <a:lnTo>
                    <a:pt x="2360" y="598"/>
                  </a:lnTo>
                  <a:lnTo>
                    <a:pt x="2360" y="595"/>
                  </a:lnTo>
                  <a:lnTo>
                    <a:pt x="2360" y="592"/>
                  </a:lnTo>
                  <a:lnTo>
                    <a:pt x="2368" y="589"/>
                  </a:lnTo>
                  <a:lnTo>
                    <a:pt x="2368" y="586"/>
                  </a:lnTo>
                  <a:lnTo>
                    <a:pt x="2368" y="583"/>
                  </a:lnTo>
                  <a:lnTo>
                    <a:pt x="2368" y="580"/>
                  </a:lnTo>
                  <a:lnTo>
                    <a:pt x="2368" y="577"/>
                  </a:lnTo>
                  <a:lnTo>
                    <a:pt x="2376" y="571"/>
                  </a:lnTo>
                  <a:lnTo>
                    <a:pt x="2376" y="568"/>
                  </a:lnTo>
                  <a:lnTo>
                    <a:pt x="2376" y="565"/>
                  </a:lnTo>
                  <a:lnTo>
                    <a:pt x="2376" y="559"/>
                  </a:lnTo>
                  <a:lnTo>
                    <a:pt x="2383" y="556"/>
                  </a:lnTo>
                  <a:lnTo>
                    <a:pt x="2383" y="553"/>
                  </a:lnTo>
                  <a:lnTo>
                    <a:pt x="2383" y="550"/>
                  </a:lnTo>
                  <a:lnTo>
                    <a:pt x="2383" y="547"/>
                  </a:lnTo>
                  <a:lnTo>
                    <a:pt x="2391" y="541"/>
                  </a:lnTo>
                  <a:lnTo>
                    <a:pt x="2391" y="538"/>
                  </a:lnTo>
                  <a:lnTo>
                    <a:pt x="2391" y="535"/>
                  </a:lnTo>
                  <a:lnTo>
                    <a:pt x="2391" y="532"/>
                  </a:lnTo>
                  <a:lnTo>
                    <a:pt x="2399" y="532"/>
                  </a:lnTo>
                  <a:lnTo>
                    <a:pt x="2399" y="529"/>
                  </a:lnTo>
                  <a:lnTo>
                    <a:pt x="2399" y="526"/>
                  </a:lnTo>
                  <a:lnTo>
                    <a:pt x="2399" y="526"/>
                  </a:lnTo>
                  <a:lnTo>
                    <a:pt x="2407" y="523"/>
                  </a:lnTo>
                  <a:lnTo>
                    <a:pt x="2407" y="523"/>
                  </a:lnTo>
                  <a:lnTo>
                    <a:pt x="2407" y="520"/>
                  </a:lnTo>
                  <a:lnTo>
                    <a:pt x="2407" y="520"/>
                  </a:lnTo>
                  <a:lnTo>
                    <a:pt x="2415" y="520"/>
                  </a:lnTo>
                  <a:lnTo>
                    <a:pt x="2415" y="520"/>
                  </a:lnTo>
                  <a:lnTo>
                    <a:pt x="2415" y="517"/>
                  </a:lnTo>
                  <a:lnTo>
                    <a:pt x="2415" y="517"/>
                  </a:lnTo>
                  <a:lnTo>
                    <a:pt x="2415" y="517"/>
                  </a:lnTo>
                  <a:lnTo>
                    <a:pt x="2423" y="517"/>
                  </a:lnTo>
                  <a:lnTo>
                    <a:pt x="2423" y="517"/>
                  </a:lnTo>
                  <a:lnTo>
                    <a:pt x="2423" y="520"/>
                  </a:lnTo>
                  <a:lnTo>
                    <a:pt x="2423" y="520"/>
                  </a:lnTo>
                  <a:lnTo>
                    <a:pt x="2430" y="520"/>
                  </a:lnTo>
                  <a:lnTo>
                    <a:pt x="2430" y="520"/>
                  </a:lnTo>
                  <a:lnTo>
                    <a:pt x="2430" y="520"/>
                  </a:lnTo>
                  <a:lnTo>
                    <a:pt x="2430" y="520"/>
                  </a:lnTo>
                  <a:lnTo>
                    <a:pt x="2438" y="520"/>
                  </a:lnTo>
                  <a:lnTo>
                    <a:pt x="2438" y="523"/>
                  </a:lnTo>
                  <a:lnTo>
                    <a:pt x="2438" y="523"/>
                  </a:lnTo>
                  <a:lnTo>
                    <a:pt x="2438" y="523"/>
                  </a:lnTo>
                  <a:lnTo>
                    <a:pt x="2446" y="523"/>
                  </a:lnTo>
                  <a:lnTo>
                    <a:pt x="2446" y="523"/>
                  </a:lnTo>
                  <a:lnTo>
                    <a:pt x="2446" y="523"/>
                  </a:lnTo>
                  <a:lnTo>
                    <a:pt x="2446" y="523"/>
                  </a:lnTo>
                  <a:lnTo>
                    <a:pt x="2454" y="523"/>
                  </a:lnTo>
                  <a:lnTo>
                    <a:pt x="2454" y="523"/>
                  </a:lnTo>
                  <a:lnTo>
                    <a:pt x="2454" y="523"/>
                  </a:lnTo>
                  <a:lnTo>
                    <a:pt x="2454" y="523"/>
                  </a:lnTo>
                  <a:lnTo>
                    <a:pt x="2462" y="523"/>
                  </a:lnTo>
                  <a:lnTo>
                    <a:pt x="2462" y="523"/>
                  </a:lnTo>
                  <a:lnTo>
                    <a:pt x="2462" y="520"/>
                  </a:lnTo>
                  <a:lnTo>
                    <a:pt x="2462" y="520"/>
                  </a:lnTo>
                  <a:lnTo>
                    <a:pt x="2470" y="520"/>
                  </a:lnTo>
                  <a:lnTo>
                    <a:pt x="2470" y="517"/>
                  </a:lnTo>
                  <a:lnTo>
                    <a:pt x="2470" y="517"/>
                  </a:lnTo>
                  <a:lnTo>
                    <a:pt x="2470" y="514"/>
                  </a:lnTo>
                  <a:lnTo>
                    <a:pt x="2470" y="511"/>
                  </a:lnTo>
                  <a:lnTo>
                    <a:pt x="2477" y="511"/>
                  </a:lnTo>
                  <a:lnTo>
                    <a:pt x="2477" y="508"/>
                  </a:lnTo>
                  <a:lnTo>
                    <a:pt x="2477" y="505"/>
                  </a:lnTo>
                  <a:lnTo>
                    <a:pt x="2477" y="505"/>
                  </a:lnTo>
                  <a:lnTo>
                    <a:pt x="2485" y="502"/>
                  </a:lnTo>
                  <a:lnTo>
                    <a:pt x="2485" y="499"/>
                  </a:lnTo>
                  <a:lnTo>
                    <a:pt x="2485" y="496"/>
                  </a:lnTo>
                  <a:lnTo>
                    <a:pt x="2485" y="496"/>
                  </a:lnTo>
                  <a:lnTo>
                    <a:pt x="2493" y="493"/>
                  </a:lnTo>
                  <a:lnTo>
                    <a:pt x="2493" y="489"/>
                  </a:lnTo>
                  <a:lnTo>
                    <a:pt x="2493" y="486"/>
                  </a:lnTo>
                  <a:lnTo>
                    <a:pt x="2493" y="486"/>
                  </a:lnTo>
                  <a:lnTo>
                    <a:pt x="2501" y="483"/>
                  </a:lnTo>
                  <a:lnTo>
                    <a:pt x="2501" y="480"/>
                  </a:lnTo>
                  <a:lnTo>
                    <a:pt x="2501" y="480"/>
                  </a:lnTo>
                  <a:lnTo>
                    <a:pt x="2501" y="477"/>
                  </a:lnTo>
                  <a:lnTo>
                    <a:pt x="2509" y="477"/>
                  </a:lnTo>
                  <a:lnTo>
                    <a:pt x="2509" y="474"/>
                  </a:lnTo>
                  <a:lnTo>
                    <a:pt x="2509" y="474"/>
                  </a:lnTo>
                  <a:lnTo>
                    <a:pt x="2509" y="471"/>
                  </a:lnTo>
                  <a:lnTo>
                    <a:pt x="2517" y="471"/>
                  </a:lnTo>
                  <a:lnTo>
                    <a:pt x="2517" y="468"/>
                  </a:lnTo>
                  <a:lnTo>
                    <a:pt x="2517" y="468"/>
                  </a:lnTo>
                  <a:lnTo>
                    <a:pt x="2517" y="468"/>
                  </a:lnTo>
                  <a:lnTo>
                    <a:pt x="2525" y="465"/>
                  </a:lnTo>
                  <a:lnTo>
                    <a:pt x="2525" y="465"/>
                  </a:lnTo>
                  <a:lnTo>
                    <a:pt x="2525" y="465"/>
                  </a:lnTo>
                  <a:lnTo>
                    <a:pt x="2525" y="465"/>
                  </a:lnTo>
                  <a:lnTo>
                    <a:pt x="2525" y="468"/>
                  </a:lnTo>
                  <a:lnTo>
                    <a:pt x="2532" y="468"/>
                  </a:lnTo>
                  <a:lnTo>
                    <a:pt x="2532" y="468"/>
                  </a:lnTo>
                  <a:lnTo>
                    <a:pt x="2532" y="471"/>
                  </a:lnTo>
                  <a:lnTo>
                    <a:pt x="2532" y="474"/>
                  </a:lnTo>
                  <a:lnTo>
                    <a:pt x="2540" y="474"/>
                  </a:lnTo>
                  <a:lnTo>
                    <a:pt x="2540" y="477"/>
                  </a:lnTo>
                  <a:lnTo>
                    <a:pt x="2540" y="480"/>
                  </a:lnTo>
                  <a:lnTo>
                    <a:pt x="2540" y="486"/>
                  </a:lnTo>
                  <a:lnTo>
                    <a:pt x="2548" y="489"/>
                  </a:lnTo>
                  <a:lnTo>
                    <a:pt x="2548" y="493"/>
                  </a:lnTo>
                  <a:lnTo>
                    <a:pt x="2548" y="499"/>
                  </a:lnTo>
                  <a:lnTo>
                    <a:pt x="2548" y="502"/>
                  </a:lnTo>
                  <a:lnTo>
                    <a:pt x="2556" y="508"/>
                  </a:lnTo>
                  <a:lnTo>
                    <a:pt x="2556" y="511"/>
                  </a:lnTo>
                  <a:lnTo>
                    <a:pt x="2556" y="517"/>
                  </a:lnTo>
                  <a:lnTo>
                    <a:pt x="2556" y="520"/>
                  </a:lnTo>
                  <a:lnTo>
                    <a:pt x="2564" y="526"/>
                  </a:lnTo>
                  <a:lnTo>
                    <a:pt x="2564" y="529"/>
                  </a:lnTo>
                  <a:lnTo>
                    <a:pt x="2564" y="532"/>
                  </a:lnTo>
                  <a:lnTo>
                    <a:pt x="2564" y="535"/>
                  </a:lnTo>
                  <a:lnTo>
                    <a:pt x="2572" y="538"/>
                  </a:lnTo>
                  <a:lnTo>
                    <a:pt x="2572" y="541"/>
                  </a:lnTo>
                  <a:lnTo>
                    <a:pt x="2572" y="544"/>
                  </a:lnTo>
                  <a:lnTo>
                    <a:pt x="2572" y="547"/>
                  </a:lnTo>
                  <a:lnTo>
                    <a:pt x="2579" y="547"/>
                  </a:lnTo>
                  <a:lnTo>
                    <a:pt x="2579" y="547"/>
                  </a:lnTo>
                  <a:lnTo>
                    <a:pt x="2579" y="550"/>
                  </a:lnTo>
                  <a:lnTo>
                    <a:pt x="2579" y="550"/>
                  </a:lnTo>
                  <a:lnTo>
                    <a:pt x="2579" y="550"/>
                  </a:lnTo>
                  <a:lnTo>
                    <a:pt x="2587" y="550"/>
                  </a:lnTo>
                  <a:lnTo>
                    <a:pt x="2587" y="550"/>
                  </a:lnTo>
                  <a:lnTo>
                    <a:pt x="2587" y="547"/>
                  </a:lnTo>
                  <a:lnTo>
                    <a:pt x="2587" y="547"/>
                  </a:lnTo>
                  <a:lnTo>
                    <a:pt x="2595" y="547"/>
                  </a:lnTo>
                  <a:lnTo>
                    <a:pt x="2595" y="544"/>
                  </a:lnTo>
                  <a:lnTo>
                    <a:pt x="2595" y="544"/>
                  </a:lnTo>
                  <a:lnTo>
                    <a:pt x="2595" y="541"/>
                  </a:lnTo>
                  <a:lnTo>
                    <a:pt x="2603" y="541"/>
                  </a:lnTo>
                  <a:lnTo>
                    <a:pt x="2603" y="538"/>
                  </a:lnTo>
                  <a:lnTo>
                    <a:pt x="2603" y="538"/>
                  </a:lnTo>
                  <a:lnTo>
                    <a:pt x="2603" y="538"/>
                  </a:lnTo>
                  <a:lnTo>
                    <a:pt x="2611" y="535"/>
                  </a:lnTo>
                  <a:lnTo>
                    <a:pt x="2611" y="535"/>
                  </a:lnTo>
                  <a:lnTo>
                    <a:pt x="2611" y="532"/>
                  </a:lnTo>
                  <a:lnTo>
                    <a:pt x="2611" y="532"/>
                  </a:lnTo>
                  <a:lnTo>
                    <a:pt x="2619" y="532"/>
                  </a:lnTo>
                  <a:lnTo>
                    <a:pt x="2619" y="529"/>
                  </a:lnTo>
                  <a:lnTo>
                    <a:pt x="2619" y="529"/>
                  </a:lnTo>
                  <a:lnTo>
                    <a:pt x="2619" y="529"/>
                  </a:lnTo>
                  <a:lnTo>
                    <a:pt x="2626" y="529"/>
                  </a:lnTo>
                  <a:lnTo>
                    <a:pt x="2626" y="529"/>
                  </a:lnTo>
                  <a:lnTo>
                    <a:pt x="2626" y="529"/>
                  </a:lnTo>
                  <a:lnTo>
                    <a:pt x="2626" y="529"/>
                  </a:lnTo>
                  <a:lnTo>
                    <a:pt x="2634" y="529"/>
                  </a:lnTo>
                  <a:lnTo>
                    <a:pt x="2634" y="529"/>
                  </a:lnTo>
                  <a:lnTo>
                    <a:pt x="2634" y="529"/>
                  </a:lnTo>
                  <a:lnTo>
                    <a:pt x="2634" y="532"/>
                  </a:lnTo>
                  <a:lnTo>
                    <a:pt x="2634" y="532"/>
                  </a:lnTo>
                  <a:lnTo>
                    <a:pt x="2642" y="532"/>
                  </a:lnTo>
                  <a:lnTo>
                    <a:pt x="2642" y="532"/>
                  </a:lnTo>
                  <a:lnTo>
                    <a:pt x="2642" y="535"/>
                  </a:lnTo>
                  <a:lnTo>
                    <a:pt x="2642" y="535"/>
                  </a:lnTo>
                  <a:lnTo>
                    <a:pt x="2650" y="535"/>
                  </a:lnTo>
                  <a:lnTo>
                    <a:pt x="2650" y="535"/>
                  </a:lnTo>
                  <a:lnTo>
                    <a:pt x="2650" y="535"/>
                  </a:lnTo>
                  <a:lnTo>
                    <a:pt x="2650" y="535"/>
                  </a:lnTo>
                  <a:lnTo>
                    <a:pt x="2658" y="535"/>
                  </a:lnTo>
                  <a:lnTo>
                    <a:pt x="2658" y="535"/>
                  </a:lnTo>
                  <a:lnTo>
                    <a:pt x="2658" y="535"/>
                  </a:lnTo>
                  <a:lnTo>
                    <a:pt x="2658" y="532"/>
                  </a:lnTo>
                  <a:lnTo>
                    <a:pt x="2666" y="532"/>
                  </a:lnTo>
                  <a:lnTo>
                    <a:pt x="2666" y="529"/>
                  </a:lnTo>
                  <a:lnTo>
                    <a:pt x="2666" y="529"/>
                  </a:lnTo>
                  <a:lnTo>
                    <a:pt x="2666" y="526"/>
                  </a:lnTo>
                  <a:lnTo>
                    <a:pt x="2673" y="526"/>
                  </a:lnTo>
                  <a:lnTo>
                    <a:pt x="2673" y="523"/>
                  </a:lnTo>
                  <a:lnTo>
                    <a:pt x="2673" y="523"/>
                  </a:lnTo>
                  <a:lnTo>
                    <a:pt x="2673" y="520"/>
                  </a:lnTo>
                  <a:lnTo>
                    <a:pt x="2681" y="520"/>
                  </a:lnTo>
                  <a:lnTo>
                    <a:pt x="2681" y="517"/>
                  </a:lnTo>
                  <a:lnTo>
                    <a:pt x="2681" y="517"/>
                  </a:lnTo>
                  <a:lnTo>
                    <a:pt x="2681" y="514"/>
                  </a:lnTo>
                  <a:lnTo>
                    <a:pt x="2681" y="514"/>
                  </a:lnTo>
                  <a:lnTo>
                    <a:pt x="2689" y="511"/>
                  </a:lnTo>
                  <a:lnTo>
                    <a:pt x="2689" y="508"/>
                  </a:lnTo>
                  <a:lnTo>
                    <a:pt x="2689" y="508"/>
                  </a:lnTo>
                  <a:lnTo>
                    <a:pt x="2689" y="505"/>
                  </a:lnTo>
                  <a:lnTo>
                    <a:pt x="2697" y="502"/>
                  </a:lnTo>
                  <a:lnTo>
                    <a:pt x="2697" y="502"/>
                  </a:lnTo>
                  <a:lnTo>
                    <a:pt x="2697" y="499"/>
                  </a:lnTo>
                  <a:lnTo>
                    <a:pt x="2697" y="496"/>
                  </a:lnTo>
                  <a:lnTo>
                    <a:pt x="2705" y="493"/>
                  </a:lnTo>
                  <a:lnTo>
                    <a:pt x="2705" y="489"/>
                  </a:lnTo>
                  <a:lnTo>
                    <a:pt x="2705" y="486"/>
                  </a:lnTo>
                  <a:lnTo>
                    <a:pt x="2705" y="483"/>
                  </a:lnTo>
                  <a:lnTo>
                    <a:pt x="2713" y="477"/>
                  </a:lnTo>
                  <a:lnTo>
                    <a:pt x="2713" y="474"/>
                  </a:lnTo>
                  <a:lnTo>
                    <a:pt x="2713" y="471"/>
                  </a:lnTo>
                  <a:lnTo>
                    <a:pt x="2713" y="465"/>
                  </a:lnTo>
                  <a:lnTo>
                    <a:pt x="2721" y="462"/>
                  </a:lnTo>
                  <a:lnTo>
                    <a:pt x="2721" y="456"/>
                  </a:lnTo>
                  <a:lnTo>
                    <a:pt x="2721" y="453"/>
                  </a:lnTo>
                  <a:lnTo>
                    <a:pt x="2721" y="335"/>
                  </a:lnTo>
                  <a:lnTo>
                    <a:pt x="2721" y="341"/>
                  </a:lnTo>
                  <a:lnTo>
                    <a:pt x="2721" y="347"/>
                  </a:lnTo>
                  <a:lnTo>
                    <a:pt x="2713" y="353"/>
                  </a:lnTo>
                  <a:lnTo>
                    <a:pt x="2713" y="360"/>
                  </a:lnTo>
                  <a:lnTo>
                    <a:pt x="2713" y="366"/>
                  </a:lnTo>
                  <a:lnTo>
                    <a:pt x="2713" y="369"/>
                  </a:lnTo>
                  <a:lnTo>
                    <a:pt x="2705" y="375"/>
                  </a:lnTo>
                  <a:lnTo>
                    <a:pt x="2705" y="381"/>
                  </a:lnTo>
                  <a:lnTo>
                    <a:pt x="2705" y="387"/>
                  </a:lnTo>
                  <a:lnTo>
                    <a:pt x="2705" y="390"/>
                  </a:lnTo>
                  <a:lnTo>
                    <a:pt x="2697" y="396"/>
                  </a:lnTo>
                  <a:lnTo>
                    <a:pt x="2697" y="402"/>
                  </a:lnTo>
                  <a:lnTo>
                    <a:pt x="2697" y="405"/>
                  </a:lnTo>
                  <a:lnTo>
                    <a:pt x="2697" y="411"/>
                  </a:lnTo>
                  <a:lnTo>
                    <a:pt x="2689" y="414"/>
                  </a:lnTo>
                  <a:lnTo>
                    <a:pt x="2689" y="420"/>
                  </a:lnTo>
                  <a:lnTo>
                    <a:pt x="2689" y="423"/>
                  </a:lnTo>
                  <a:lnTo>
                    <a:pt x="2689" y="426"/>
                  </a:lnTo>
                  <a:lnTo>
                    <a:pt x="2681" y="429"/>
                  </a:lnTo>
                  <a:lnTo>
                    <a:pt x="2681" y="435"/>
                  </a:lnTo>
                  <a:lnTo>
                    <a:pt x="2681" y="438"/>
                  </a:lnTo>
                  <a:lnTo>
                    <a:pt x="2681" y="441"/>
                  </a:lnTo>
                  <a:lnTo>
                    <a:pt x="2681" y="441"/>
                  </a:lnTo>
                  <a:lnTo>
                    <a:pt x="2673" y="444"/>
                  </a:lnTo>
                  <a:lnTo>
                    <a:pt x="2673" y="447"/>
                  </a:lnTo>
                  <a:lnTo>
                    <a:pt x="2673" y="447"/>
                  </a:lnTo>
                  <a:lnTo>
                    <a:pt x="2673" y="450"/>
                  </a:lnTo>
                  <a:lnTo>
                    <a:pt x="2666" y="450"/>
                  </a:lnTo>
                  <a:lnTo>
                    <a:pt x="2666" y="450"/>
                  </a:lnTo>
                  <a:lnTo>
                    <a:pt x="2666" y="450"/>
                  </a:lnTo>
                  <a:lnTo>
                    <a:pt x="2666" y="450"/>
                  </a:lnTo>
                  <a:lnTo>
                    <a:pt x="2658" y="447"/>
                  </a:lnTo>
                  <a:lnTo>
                    <a:pt x="2658" y="447"/>
                  </a:lnTo>
                  <a:lnTo>
                    <a:pt x="2658" y="447"/>
                  </a:lnTo>
                  <a:lnTo>
                    <a:pt x="2658" y="444"/>
                  </a:lnTo>
                  <a:lnTo>
                    <a:pt x="2650" y="441"/>
                  </a:lnTo>
                  <a:lnTo>
                    <a:pt x="2650" y="441"/>
                  </a:lnTo>
                  <a:lnTo>
                    <a:pt x="2650" y="438"/>
                  </a:lnTo>
                  <a:lnTo>
                    <a:pt x="2650" y="435"/>
                  </a:lnTo>
                  <a:lnTo>
                    <a:pt x="2642" y="432"/>
                  </a:lnTo>
                  <a:lnTo>
                    <a:pt x="2642" y="429"/>
                  </a:lnTo>
                  <a:lnTo>
                    <a:pt x="2642" y="426"/>
                  </a:lnTo>
                  <a:lnTo>
                    <a:pt x="2642" y="423"/>
                  </a:lnTo>
                  <a:lnTo>
                    <a:pt x="2634" y="420"/>
                  </a:lnTo>
                  <a:lnTo>
                    <a:pt x="2634" y="417"/>
                  </a:lnTo>
                  <a:lnTo>
                    <a:pt x="2634" y="414"/>
                  </a:lnTo>
                  <a:lnTo>
                    <a:pt x="2634" y="414"/>
                  </a:lnTo>
                  <a:lnTo>
                    <a:pt x="2634" y="411"/>
                  </a:lnTo>
                  <a:lnTo>
                    <a:pt x="2626" y="408"/>
                  </a:lnTo>
                  <a:lnTo>
                    <a:pt x="2626" y="405"/>
                  </a:lnTo>
                  <a:lnTo>
                    <a:pt x="2626" y="405"/>
                  </a:lnTo>
                  <a:lnTo>
                    <a:pt x="2626" y="405"/>
                  </a:lnTo>
                  <a:lnTo>
                    <a:pt x="2619" y="402"/>
                  </a:lnTo>
                  <a:lnTo>
                    <a:pt x="2619" y="402"/>
                  </a:lnTo>
                  <a:lnTo>
                    <a:pt x="2619" y="402"/>
                  </a:lnTo>
                  <a:lnTo>
                    <a:pt x="2619" y="402"/>
                  </a:lnTo>
                  <a:lnTo>
                    <a:pt x="2611" y="402"/>
                  </a:lnTo>
                  <a:lnTo>
                    <a:pt x="2611" y="405"/>
                  </a:lnTo>
                  <a:lnTo>
                    <a:pt x="2611" y="405"/>
                  </a:lnTo>
                  <a:lnTo>
                    <a:pt x="2611" y="408"/>
                  </a:lnTo>
                  <a:lnTo>
                    <a:pt x="2603" y="408"/>
                  </a:lnTo>
                  <a:lnTo>
                    <a:pt x="2603" y="411"/>
                  </a:lnTo>
                  <a:lnTo>
                    <a:pt x="2603" y="411"/>
                  </a:lnTo>
                  <a:lnTo>
                    <a:pt x="2603" y="414"/>
                  </a:lnTo>
                  <a:lnTo>
                    <a:pt x="2595" y="417"/>
                  </a:lnTo>
                  <a:lnTo>
                    <a:pt x="2595" y="417"/>
                  </a:lnTo>
                  <a:lnTo>
                    <a:pt x="2595" y="420"/>
                  </a:lnTo>
                  <a:lnTo>
                    <a:pt x="2595" y="420"/>
                  </a:lnTo>
                  <a:lnTo>
                    <a:pt x="2587" y="423"/>
                  </a:lnTo>
                  <a:lnTo>
                    <a:pt x="2587" y="423"/>
                  </a:lnTo>
                  <a:lnTo>
                    <a:pt x="2587" y="423"/>
                  </a:lnTo>
                  <a:lnTo>
                    <a:pt x="2587" y="423"/>
                  </a:lnTo>
                  <a:lnTo>
                    <a:pt x="2579" y="423"/>
                  </a:lnTo>
                  <a:lnTo>
                    <a:pt x="2579" y="423"/>
                  </a:lnTo>
                  <a:lnTo>
                    <a:pt x="2579" y="423"/>
                  </a:lnTo>
                  <a:lnTo>
                    <a:pt x="2579" y="420"/>
                  </a:lnTo>
                  <a:lnTo>
                    <a:pt x="2579" y="420"/>
                  </a:lnTo>
                  <a:lnTo>
                    <a:pt x="2572" y="417"/>
                  </a:lnTo>
                  <a:lnTo>
                    <a:pt x="2572" y="414"/>
                  </a:lnTo>
                  <a:lnTo>
                    <a:pt x="2572" y="411"/>
                  </a:lnTo>
                  <a:lnTo>
                    <a:pt x="2572" y="408"/>
                  </a:lnTo>
                  <a:lnTo>
                    <a:pt x="2564" y="405"/>
                  </a:lnTo>
                  <a:lnTo>
                    <a:pt x="2564" y="402"/>
                  </a:lnTo>
                  <a:lnTo>
                    <a:pt x="2564" y="399"/>
                  </a:lnTo>
                  <a:lnTo>
                    <a:pt x="2564" y="396"/>
                  </a:lnTo>
                  <a:lnTo>
                    <a:pt x="2556" y="390"/>
                  </a:lnTo>
                  <a:lnTo>
                    <a:pt x="2556" y="387"/>
                  </a:lnTo>
                  <a:lnTo>
                    <a:pt x="2556" y="384"/>
                  </a:lnTo>
                  <a:lnTo>
                    <a:pt x="2556" y="381"/>
                  </a:lnTo>
                  <a:lnTo>
                    <a:pt x="2548" y="378"/>
                  </a:lnTo>
                  <a:lnTo>
                    <a:pt x="2548" y="375"/>
                  </a:lnTo>
                  <a:lnTo>
                    <a:pt x="2548" y="372"/>
                  </a:lnTo>
                  <a:lnTo>
                    <a:pt x="2548" y="366"/>
                  </a:lnTo>
                  <a:lnTo>
                    <a:pt x="2540" y="366"/>
                  </a:lnTo>
                  <a:lnTo>
                    <a:pt x="2540" y="363"/>
                  </a:lnTo>
                  <a:lnTo>
                    <a:pt x="2540" y="360"/>
                  </a:lnTo>
                  <a:lnTo>
                    <a:pt x="2540" y="357"/>
                  </a:lnTo>
                  <a:lnTo>
                    <a:pt x="2532" y="353"/>
                  </a:lnTo>
                  <a:lnTo>
                    <a:pt x="2532" y="353"/>
                  </a:lnTo>
                  <a:lnTo>
                    <a:pt x="2532" y="350"/>
                  </a:lnTo>
                  <a:lnTo>
                    <a:pt x="2532" y="350"/>
                  </a:lnTo>
                  <a:lnTo>
                    <a:pt x="2525" y="347"/>
                  </a:lnTo>
                  <a:lnTo>
                    <a:pt x="2525" y="347"/>
                  </a:lnTo>
                  <a:lnTo>
                    <a:pt x="2525" y="347"/>
                  </a:lnTo>
                  <a:lnTo>
                    <a:pt x="2525" y="347"/>
                  </a:lnTo>
                  <a:lnTo>
                    <a:pt x="2525" y="347"/>
                  </a:lnTo>
                  <a:lnTo>
                    <a:pt x="2517" y="347"/>
                  </a:lnTo>
                  <a:lnTo>
                    <a:pt x="2517" y="347"/>
                  </a:lnTo>
                  <a:lnTo>
                    <a:pt x="2517" y="347"/>
                  </a:lnTo>
                  <a:lnTo>
                    <a:pt x="2517" y="350"/>
                  </a:lnTo>
                  <a:lnTo>
                    <a:pt x="2509" y="350"/>
                  </a:lnTo>
                  <a:lnTo>
                    <a:pt x="2509" y="350"/>
                  </a:lnTo>
                  <a:lnTo>
                    <a:pt x="2509" y="353"/>
                  </a:lnTo>
                  <a:lnTo>
                    <a:pt x="2509" y="353"/>
                  </a:lnTo>
                  <a:lnTo>
                    <a:pt x="2501" y="357"/>
                  </a:lnTo>
                  <a:lnTo>
                    <a:pt x="2501" y="360"/>
                  </a:lnTo>
                  <a:lnTo>
                    <a:pt x="2501" y="360"/>
                  </a:lnTo>
                  <a:lnTo>
                    <a:pt x="2501" y="363"/>
                  </a:lnTo>
                  <a:lnTo>
                    <a:pt x="2493" y="366"/>
                  </a:lnTo>
                  <a:lnTo>
                    <a:pt x="2493" y="366"/>
                  </a:lnTo>
                  <a:lnTo>
                    <a:pt x="2493" y="369"/>
                  </a:lnTo>
                  <a:lnTo>
                    <a:pt x="2493" y="372"/>
                  </a:lnTo>
                  <a:lnTo>
                    <a:pt x="2485" y="372"/>
                  </a:lnTo>
                  <a:lnTo>
                    <a:pt x="2485" y="375"/>
                  </a:lnTo>
                  <a:lnTo>
                    <a:pt x="2485" y="375"/>
                  </a:lnTo>
                  <a:lnTo>
                    <a:pt x="2485" y="378"/>
                  </a:lnTo>
                  <a:lnTo>
                    <a:pt x="2477" y="378"/>
                  </a:lnTo>
                  <a:lnTo>
                    <a:pt x="2477" y="381"/>
                  </a:lnTo>
                  <a:lnTo>
                    <a:pt x="2477" y="381"/>
                  </a:lnTo>
                  <a:lnTo>
                    <a:pt x="2477" y="384"/>
                  </a:lnTo>
                  <a:lnTo>
                    <a:pt x="2470" y="387"/>
                  </a:lnTo>
                  <a:lnTo>
                    <a:pt x="2470" y="387"/>
                  </a:lnTo>
                  <a:lnTo>
                    <a:pt x="2470" y="390"/>
                  </a:lnTo>
                  <a:lnTo>
                    <a:pt x="2470" y="390"/>
                  </a:lnTo>
                  <a:lnTo>
                    <a:pt x="2470" y="393"/>
                  </a:lnTo>
                  <a:lnTo>
                    <a:pt x="2462" y="393"/>
                  </a:lnTo>
                  <a:lnTo>
                    <a:pt x="2462" y="396"/>
                  </a:lnTo>
                  <a:lnTo>
                    <a:pt x="2462" y="396"/>
                  </a:lnTo>
                  <a:lnTo>
                    <a:pt x="2462" y="399"/>
                  </a:lnTo>
                  <a:lnTo>
                    <a:pt x="2454" y="399"/>
                  </a:lnTo>
                  <a:lnTo>
                    <a:pt x="2454" y="402"/>
                  </a:lnTo>
                  <a:lnTo>
                    <a:pt x="2454" y="402"/>
                  </a:lnTo>
                  <a:lnTo>
                    <a:pt x="2454" y="402"/>
                  </a:lnTo>
                  <a:lnTo>
                    <a:pt x="2446" y="405"/>
                  </a:lnTo>
                  <a:lnTo>
                    <a:pt x="2446" y="405"/>
                  </a:lnTo>
                  <a:lnTo>
                    <a:pt x="2446" y="405"/>
                  </a:lnTo>
                  <a:lnTo>
                    <a:pt x="2446" y="405"/>
                  </a:lnTo>
                  <a:lnTo>
                    <a:pt x="2438" y="405"/>
                  </a:lnTo>
                  <a:lnTo>
                    <a:pt x="2438" y="405"/>
                  </a:lnTo>
                  <a:lnTo>
                    <a:pt x="2438" y="405"/>
                  </a:lnTo>
                  <a:lnTo>
                    <a:pt x="2438" y="405"/>
                  </a:lnTo>
                  <a:lnTo>
                    <a:pt x="2430" y="405"/>
                  </a:lnTo>
                  <a:lnTo>
                    <a:pt x="2430" y="405"/>
                  </a:lnTo>
                  <a:lnTo>
                    <a:pt x="2430" y="405"/>
                  </a:lnTo>
                  <a:lnTo>
                    <a:pt x="2430" y="405"/>
                  </a:lnTo>
                  <a:lnTo>
                    <a:pt x="2423" y="405"/>
                  </a:lnTo>
                  <a:lnTo>
                    <a:pt x="2423" y="405"/>
                  </a:lnTo>
                  <a:lnTo>
                    <a:pt x="2423" y="405"/>
                  </a:lnTo>
                  <a:lnTo>
                    <a:pt x="2423" y="408"/>
                  </a:lnTo>
                  <a:lnTo>
                    <a:pt x="2415" y="408"/>
                  </a:lnTo>
                  <a:lnTo>
                    <a:pt x="2415" y="408"/>
                  </a:lnTo>
                  <a:lnTo>
                    <a:pt x="2415" y="411"/>
                  </a:lnTo>
                  <a:lnTo>
                    <a:pt x="2415" y="411"/>
                  </a:lnTo>
                  <a:lnTo>
                    <a:pt x="2415" y="414"/>
                  </a:lnTo>
                  <a:lnTo>
                    <a:pt x="2407" y="414"/>
                  </a:lnTo>
                  <a:lnTo>
                    <a:pt x="2407" y="417"/>
                  </a:lnTo>
                  <a:lnTo>
                    <a:pt x="2407" y="417"/>
                  </a:lnTo>
                  <a:lnTo>
                    <a:pt x="2407" y="420"/>
                  </a:lnTo>
                  <a:lnTo>
                    <a:pt x="2399" y="423"/>
                  </a:lnTo>
                  <a:lnTo>
                    <a:pt x="2399" y="426"/>
                  </a:lnTo>
                  <a:lnTo>
                    <a:pt x="2399" y="426"/>
                  </a:lnTo>
                  <a:lnTo>
                    <a:pt x="2399" y="429"/>
                  </a:lnTo>
                  <a:lnTo>
                    <a:pt x="2391" y="432"/>
                  </a:lnTo>
                  <a:lnTo>
                    <a:pt x="2391" y="435"/>
                  </a:lnTo>
                  <a:lnTo>
                    <a:pt x="2391" y="435"/>
                  </a:lnTo>
                  <a:lnTo>
                    <a:pt x="2391" y="438"/>
                  </a:lnTo>
                  <a:lnTo>
                    <a:pt x="2383" y="441"/>
                  </a:lnTo>
                  <a:lnTo>
                    <a:pt x="2383" y="441"/>
                  </a:lnTo>
                  <a:lnTo>
                    <a:pt x="2383" y="444"/>
                  </a:lnTo>
                  <a:lnTo>
                    <a:pt x="2383" y="444"/>
                  </a:lnTo>
                  <a:lnTo>
                    <a:pt x="2376" y="444"/>
                  </a:lnTo>
                  <a:lnTo>
                    <a:pt x="2376" y="447"/>
                  </a:lnTo>
                  <a:lnTo>
                    <a:pt x="2376" y="447"/>
                  </a:lnTo>
                  <a:lnTo>
                    <a:pt x="2376" y="447"/>
                  </a:lnTo>
                  <a:lnTo>
                    <a:pt x="2368" y="447"/>
                  </a:lnTo>
                  <a:lnTo>
                    <a:pt x="2368" y="447"/>
                  </a:lnTo>
                  <a:lnTo>
                    <a:pt x="2368" y="447"/>
                  </a:lnTo>
                  <a:lnTo>
                    <a:pt x="2368" y="447"/>
                  </a:lnTo>
                  <a:lnTo>
                    <a:pt x="2368" y="447"/>
                  </a:lnTo>
                  <a:lnTo>
                    <a:pt x="2360" y="444"/>
                  </a:lnTo>
                  <a:lnTo>
                    <a:pt x="2360" y="444"/>
                  </a:lnTo>
                  <a:lnTo>
                    <a:pt x="2360" y="444"/>
                  </a:lnTo>
                  <a:lnTo>
                    <a:pt x="2360" y="441"/>
                  </a:lnTo>
                  <a:lnTo>
                    <a:pt x="2352" y="441"/>
                  </a:lnTo>
                  <a:lnTo>
                    <a:pt x="2352" y="438"/>
                  </a:lnTo>
                  <a:lnTo>
                    <a:pt x="2352" y="438"/>
                  </a:lnTo>
                  <a:lnTo>
                    <a:pt x="2352" y="438"/>
                  </a:lnTo>
                  <a:lnTo>
                    <a:pt x="2344" y="435"/>
                  </a:lnTo>
                  <a:lnTo>
                    <a:pt x="2344" y="435"/>
                  </a:lnTo>
                  <a:lnTo>
                    <a:pt x="2344" y="432"/>
                  </a:lnTo>
                  <a:lnTo>
                    <a:pt x="2344" y="432"/>
                  </a:lnTo>
                  <a:lnTo>
                    <a:pt x="2336" y="429"/>
                  </a:lnTo>
                  <a:lnTo>
                    <a:pt x="2336" y="429"/>
                  </a:lnTo>
                  <a:lnTo>
                    <a:pt x="2336" y="426"/>
                  </a:lnTo>
                  <a:lnTo>
                    <a:pt x="2336" y="426"/>
                  </a:lnTo>
                  <a:lnTo>
                    <a:pt x="2328" y="423"/>
                  </a:lnTo>
                  <a:lnTo>
                    <a:pt x="2328" y="423"/>
                  </a:lnTo>
                  <a:lnTo>
                    <a:pt x="2328" y="420"/>
                  </a:lnTo>
                  <a:lnTo>
                    <a:pt x="2328" y="417"/>
                  </a:lnTo>
                  <a:lnTo>
                    <a:pt x="2321" y="414"/>
                  </a:lnTo>
                  <a:lnTo>
                    <a:pt x="2321" y="414"/>
                  </a:lnTo>
                  <a:lnTo>
                    <a:pt x="2321" y="411"/>
                  </a:lnTo>
                  <a:lnTo>
                    <a:pt x="2321" y="408"/>
                  </a:lnTo>
                  <a:lnTo>
                    <a:pt x="2313" y="405"/>
                  </a:lnTo>
                  <a:lnTo>
                    <a:pt x="2313" y="402"/>
                  </a:lnTo>
                  <a:lnTo>
                    <a:pt x="2313" y="399"/>
                  </a:lnTo>
                  <a:lnTo>
                    <a:pt x="2313" y="396"/>
                  </a:lnTo>
                  <a:lnTo>
                    <a:pt x="2313" y="393"/>
                  </a:lnTo>
                  <a:lnTo>
                    <a:pt x="2305" y="390"/>
                  </a:lnTo>
                  <a:lnTo>
                    <a:pt x="2305" y="387"/>
                  </a:lnTo>
                  <a:lnTo>
                    <a:pt x="2305" y="384"/>
                  </a:lnTo>
                  <a:lnTo>
                    <a:pt x="2305" y="381"/>
                  </a:lnTo>
                  <a:lnTo>
                    <a:pt x="2297" y="378"/>
                  </a:lnTo>
                  <a:lnTo>
                    <a:pt x="2297" y="378"/>
                  </a:lnTo>
                  <a:lnTo>
                    <a:pt x="2297" y="378"/>
                  </a:lnTo>
                  <a:lnTo>
                    <a:pt x="2297" y="375"/>
                  </a:lnTo>
                  <a:lnTo>
                    <a:pt x="2289" y="375"/>
                  </a:lnTo>
                  <a:lnTo>
                    <a:pt x="2289" y="378"/>
                  </a:lnTo>
                  <a:lnTo>
                    <a:pt x="2289" y="378"/>
                  </a:lnTo>
                  <a:lnTo>
                    <a:pt x="2289" y="381"/>
                  </a:lnTo>
                  <a:lnTo>
                    <a:pt x="2281" y="384"/>
                  </a:lnTo>
                  <a:lnTo>
                    <a:pt x="2281" y="387"/>
                  </a:lnTo>
                  <a:lnTo>
                    <a:pt x="2281" y="390"/>
                  </a:lnTo>
                  <a:lnTo>
                    <a:pt x="2281" y="396"/>
                  </a:lnTo>
                  <a:lnTo>
                    <a:pt x="2274" y="402"/>
                  </a:lnTo>
                  <a:lnTo>
                    <a:pt x="2274" y="408"/>
                  </a:lnTo>
                  <a:lnTo>
                    <a:pt x="2274" y="414"/>
                  </a:lnTo>
                  <a:lnTo>
                    <a:pt x="2274" y="420"/>
                  </a:lnTo>
                  <a:lnTo>
                    <a:pt x="2266" y="429"/>
                  </a:lnTo>
                  <a:lnTo>
                    <a:pt x="2266" y="435"/>
                  </a:lnTo>
                  <a:lnTo>
                    <a:pt x="2266" y="444"/>
                  </a:lnTo>
                  <a:lnTo>
                    <a:pt x="2266" y="450"/>
                  </a:lnTo>
                  <a:lnTo>
                    <a:pt x="2258" y="459"/>
                  </a:lnTo>
                  <a:lnTo>
                    <a:pt x="2258" y="465"/>
                  </a:lnTo>
                  <a:lnTo>
                    <a:pt x="2258" y="471"/>
                  </a:lnTo>
                  <a:lnTo>
                    <a:pt x="2258" y="477"/>
                  </a:lnTo>
                  <a:lnTo>
                    <a:pt x="2258" y="483"/>
                  </a:lnTo>
                  <a:lnTo>
                    <a:pt x="2250" y="486"/>
                  </a:lnTo>
                  <a:lnTo>
                    <a:pt x="2250" y="493"/>
                  </a:lnTo>
                  <a:lnTo>
                    <a:pt x="2250" y="496"/>
                  </a:lnTo>
                  <a:lnTo>
                    <a:pt x="2250" y="499"/>
                  </a:lnTo>
                  <a:lnTo>
                    <a:pt x="2242" y="502"/>
                  </a:lnTo>
                  <a:lnTo>
                    <a:pt x="2242" y="502"/>
                  </a:lnTo>
                  <a:lnTo>
                    <a:pt x="2242" y="505"/>
                  </a:lnTo>
                  <a:lnTo>
                    <a:pt x="2242" y="505"/>
                  </a:lnTo>
                  <a:lnTo>
                    <a:pt x="2234" y="505"/>
                  </a:lnTo>
                  <a:lnTo>
                    <a:pt x="2234" y="505"/>
                  </a:lnTo>
                  <a:lnTo>
                    <a:pt x="2234" y="502"/>
                  </a:lnTo>
                  <a:lnTo>
                    <a:pt x="2234" y="502"/>
                  </a:lnTo>
                  <a:lnTo>
                    <a:pt x="2227" y="499"/>
                  </a:lnTo>
                  <a:lnTo>
                    <a:pt x="2227" y="496"/>
                  </a:lnTo>
                  <a:lnTo>
                    <a:pt x="2227" y="496"/>
                  </a:lnTo>
                  <a:lnTo>
                    <a:pt x="2227" y="493"/>
                  </a:lnTo>
                  <a:lnTo>
                    <a:pt x="2219" y="489"/>
                  </a:lnTo>
                  <a:lnTo>
                    <a:pt x="2219" y="486"/>
                  </a:lnTo>
                  <a:lnTo>
                    <a:pt x="2219" y="486"/>
                  </a:lnTo>
                  <a:lnTo>
                    <a:pt x="2219" y="483"/>
                  </a:lnTo>
                  <a:lnTo>
                    <a:pt x="2211" y="483"/>
                  </a:lnTo>
                  <a:lnTo>
                    <a:pt x="2211" y="480"/>
                  </a:lnTo>
                  <a:lnTo>
                    <a:pt x="2211" y="480"/>
                  </a:lnTo>
                  <a:lnTo>
                    <a:pt x="2211" y="480"/>
                  </a:lnTo>
                  <a:lnTo>
                    <a:pt x="2203" y="477"/>
                  </a:lnTo>
                  <a:lnTo>
                    <a:pt x="2203" y="477"/>
                  </a:lnTo>
                  <a:lnTo>
                    <a:pt x="2203" y="480"/>
                  </a:lnTo>
                  <a:lnTo>
                    <a:pt x="2203" y="480"/>
                  </a:lnTo>
                  <a:lnTo>
                    <a:pt x="2203" y="480"/>
                  </a:lnTo>
                  <a:lnTo>
                    <a:pt x="2195" y="483"/>
                  </a:lnTo>
                  <a:lnTo>
                    <a:pt x="2195" y="483"/>
                  </a:lnTo>
                  <a:lnTo>
                    <a:pt x="2195" y="486"/>
                  </a:lnTo>
                  <a:lnTo>
                    <a:pt x="2195" y="486"/>
                  </a:lnTo>
                  <a:lnTo>
                    <a:pt x="2187" y="489"/>
                  </a:lnTo>
                  <a:lnTo>
                    <a:pt x="2187" y="493"/>
                  </a:lnTo>
                  <a:lnTo>
                    <a:pt x="2187" y="496"/>
                  </a:lnTo>
                  <a:lnTo>
                    <a:pt x="2187" y="499"/>
                  </a:lnTo>
                  <a:lnTo>
                    <a:pt x="2180" y="502"/>
                  </a:lnTo>
                  <a:lnTo>
                    <a:pt x="2180" y="505"/>
                  </a:lnTo>
                  <a:lnTo>
                    <a:pt x="2180" y="508"/>
                  </a:lnTo>
                  <a:lnTo>
                    <a:pt x="2180" y="511"/>
                  </a:lnTo>
                  <a:lnTo>
                    <a:pt x="2172" y="514"/>
                  </a:lnTo>
                  <a:lnTo>
                    <a:pt x="2172" y="517"/>
                  </a:lnTo>
                  <a:lnTo>
                    <a:pt x="2172" y="520"/>
                  </a:lnTo>
                  <a:lnTo>
                    <a:pt x="2172" y="520"/>
                  </a:lnTo>
                  <a:lnTo>
                    <a:pt x="2164" y="523"/>
                  </a:lnTo>
                  <a:lnTo>
                    <a:pt x="2164" y="526"/>
                  </a:lnTo>
                  <a:lnTo>
                    <a:pt x="2164" y="526"/>
                  </a:lnTo>
                  <a:lnTo>
                    <a:pt x="2164" y="529"/>
                  </a:lnTo>
                  <a:lnTo>
                    <a:pt x="2156" y="529"/>
                  </a:lnTo>
                  <a:lnTo>
                    <a:pt x="2156" y="529"/>
                  </a:lnTo>
                  <a:lnTo>
                    <a:pt x="2156" y="529"/>
                  </a:lnTo>
                  <a:lnTo>
                    <a:pt x="2156" y="529"/>
                  </a:lnTo>
                  <a:lnTo>
                    <a:pt x="2156" y="529"/>
                  </a:lnTo>
                  <a:lnTo>
                    <a:pt x="2148" y="526"/>
                  </a:lnTo>
                  <a:lnTo>
                    <a:pt x="2148" y="526"/>
                  </a:lnTo>
                  <a:lnTo>
                    <a:pt x="2148" y="523"/>
                  </a:lnTo>
                  <a:lnTo>
                    <a:pt x="2148" y="520"/>
                  </a:lnTo>
                  <a:lnTo>
                    <a:pt x="2140" y="520"/>
                  </a:lnTo>
                  <a:lnTo>
                    <a:pt x="2140" y="517"/>
                  </a:lnTo>
                  <a:lnTo>
                    <a:pt x="2140" y="514"/>
                  </a:lnTo>
                  <a:lnTo>
                    <a:pt x="2140" y="514"/>
                  </a:lnTo>
                  <a:lnTo>
                    <a:pt x="2132" y="511"/>
                  </a:lnTo>
                  <a:lnTo>
                    <a:pt x="2132" y="508"/>
                  </a:lnTo>
                  <a:lnTo>
                    <a:pt x="2132" y="508"/>
                  </a:lnTo>
                  <a:lnTo>
                    <a:pt x="2132" y="505"/>
                  </a:lnTo>
                  <a:lnTo>
                    <a:pt x="2125" y="505"/>
                  </a:lnTo>
                  <a:lnTo>
                    <a:pt x="2125" y="505"/>
                  </a:lnTo>
                  <a:lnTo>
                    <a:pt x="2125" y="505"/>
                  </a:lnTo>
                  <a:lnTo>
                    <a:pt x="2125" y="505"/>
                  </a:lnTo>
                  <a:lnTo>
                    <a:pt x="2117" y="505"/>
                  </a:lnTo>
                  <a:lnTo>
                    <a:pt x="2117" y="505"/>
                  </a:lnTo>
                  <a:lnTo>
                    <a:pt x="2117" y="505"/>
                  </a:lnTo>
                  <a:lnTo>
                    <a:pt x="2117" y="505"/>
                  </a:lnTo>
                  <a:lnTo>
                    <a:pt x="2109" y="508"/>
                  </a:lnTo>
                  <a:lnTo>
                    <a:pt x="2109" y="508"/>
                  </a:lnTo>
                  <a:lnTo>
                    <a:pt x="2109" y="511"/>
                  </a:lnTo>
                  <a:lnTo>
                    <a:pt x="2109" y="511"/>
                  </a:lnTo>
                  <a:lnTo>
                    <a:pt x="2101" y="511"/>
                  </a:lnTo>
                  <a:lnTo>
                    <a:pt x="2101" y="514"/>
                  </a:lnTo>
                  <a:lnTo>
                    <a:pt x="2101" y="514"/>
                  </a:lnTo>
                  <a:lnTo>
                    <a:pt x="2101" y="514"/>
                  </a:lnTo>
                  <a:lnTo>
                    <a:pt x="2101" y="517"/>
                  </a:lnTo>
                  <a:lnTo>
                    <a:pt x="2093" y="517"/>
                  </a:lnTo>
                  <a:lnTo>
                    <a:pt x="2093" y="517"/>
                  </a:lnTo>
                  <a:lnTo>
                    <a:pt x="2093" y="517"/>
                  </a:lnTo>
                  <a:lnTo>
                    <a:pt x="2093" y="517"/>
                  </a:lnTo>
                  <a:lnTo>
                    <a:pt x="2085" y="514"/>
                  </a:lnTo>
                  <a:lnTo>
                    <a:pt x="2085" y="514"/>
                  </a:lnTo>
                  <a:lnTo>
                    <a:pt x="2085" y="511"/>
                  </a:lnTo>
                  <a:lnTo>
                    <a:pt x="2085" y="508"/>
                  </a:lnTo>
                  <a:lnTo>
                    <a:pt x="2078" y="505"/>
                  </a:lnTo>
                  <a:lnTo>
                    <a:pt x="2078" y="502"/>
                  </a:lnTo>
                  <a:lnTo>
                    <a:pt x="2078" y="499"/>
                  </a:lnTo>
                  <a:lnTo>
                    <a:pt x="2078" y="496"/>
                  </a:lnTo>
                  <a:lnTo>
                    <a:pt x="2070" y="489"/>
                  </a:lnTo>
                  <a:lnTo>
                    <a:pt x="2070" y="486"/>
                  </a:lnTo>
                  <a:lnTo>
                    <a:pt x="2070" y="480"/>
                  </a:lnTo>
                  <a:lnTo>
                    <a:pt x="2070" y="477"/>
                  </a:lnTo>
                  <a:lnTo>
                    <a:pt x="2062" y="474"/>
                  </a:lnTo>
                  <a:lnTo>
                    <a:pt x="2062" y="468"/>
                  </a:lnTo>
                  <a:lnTo>
                    <a:pt x="2062" y="465"/>
                  </a:lnTo>
                  <a:lnTo>
                    <a:pt x="2062" y="462"/>
                  </a:lnTo>
                  <a:lnTo>
                    <a:pt x="2054" y="456"/>
                  </a:lnTo>
                  <a:lnTo>
                    <a:pt x="2054" y="453"/>
                  </a:lnTo>
                  <a:lnTo>
                    <a:pt x="2054" y="453"/>
                  </a:lnTo>
                  <a:lnTo>
                    <a:pt x="2054" y="450"/>
                  </a:lnTo>
                  <a:lnTo>
                    <a:pt x="2046" y="447"/>
                  </a:lnTo>
                  <a:lnTo>
                    <a:pt x="2046" y="447"/>
                  </a:lnTo>
                  <a:lnTo>
                    <a:pt x="2046" y="444"/>
                  </a:lnTo>
                  <a:lnTo>
                    <a:pt x="2046" y="444"/>
                  </a:lnTo>
                  <a:lnTo>
                    <a:pt x="2046" y="444"/>
                  </a:lnTo>
                  <a:lnTo>
                    <a:pt x="2038" y="444"/>
                  </a:lnTo>
                  <a:lnTo>
                    <a:pt x="2038" y="447"/>
                  </a:lnTo>
                  <a:lnTo>
                    <a:pt x="2038" y="447"/>
                  </a:lnTo>
                  <a:lnTo>
                    <a:pt x="2038" y="447"/>
                  </a:lnTo>
                  <a:lnTo>
                    <a:pt x="2031" y="450"/>
                  </a:lnTo>
                  <a:lnTo>
                    <a:pt x="2031" y="453"/>
                  </a:lnTo>
                  <a:lnTo>
                    <a:pt x="2031" y="453"/>
                  </a:lnTo>
                  <a:lnTo>
                    <a:pt x="2031" y="456"/>
                  </a:lnTo>
                  <a:lnTo>
                    <a:pt x="2023" y="459"/>
                  </a:lnTo>
                  <a:lnTo>
                    <a:pt x="2023" y="462"/>
                  </a:lnTo>
                  <a:lnTo>
                    <a:pt x="2023" y="465"/>
                  </a:lnTo>
                  <a:lnTo>
                    <a:pt x="2023" y="465"/>
                  </a:lnTo>
                  <a:lnTo>
                    <a:pt x="2015" y="468"/>
                  </a:lnTo>
                  <a:lnTo>
                    <a:pt x="2015" y="471"/>
                  </a:lnTo>
                  <a:lnTo>
                    <a:pt x="2015" y="474"/>
                  </a:lnTo>
                  <a:lnTo>
                    <a:pt x="2015" y="477"/>
                  </a:lnTo>
                  <a:lnTo>
                    <a:pt x="2007" y="477"/>
                  </a:lnTo>
                  <a:lnTo>
                    <a:pt x="2007" y="480"/>
                  </a:lnTo>
                  <a:lnTo>
                    <a:pt x="2007" y="480"/>
                  </a:lnTo>
                  <a:lnTo>
                    <a:pt x="2007" y="480"/>
                  </a:lnTo>
                  <a:lnTo>
                    <a:pt x="1999" y="483"/>
                  </a:lnTo>
                  <a:lnTo>
                    <a:pt x="1999" y="483"/>
                  </a:lnTo>
                  <a:lnTo>
                    <a:pt x="1999" y="483"/>
                  </a:lnTo>
                  <a:lnTo>
                    <a:pt x="1999" y="483"/>
                  </a:lnTo>
                  <a:lnTo>
                    <a:pt x="1991" y="483"/>
                  </a:lnTo>
                  <a:lnTo>
                    <a:pt x="1991" y="483"/>
                  </a:lnTo>
                  <a:lnTo>
                    <a:pt x="1991" y="480"/>
                  </a:lnTo>
                  <a:lnTo>
                    <a:pt x="1991" y="480"/>
                  </a:lnTo>
                  <a:lnTo>
                    <a:pt x="1991" y="480"/>
                  </a:lnTo>
                  <a:lnTo>
                    <a:pt x="1983" y="480"/>
                  </a:lnTo>
                  <a:lnTo>
                    <a:pt x="1983" y="480"/>
                  </a:lnTo>
                  <a:lnTo>
                    <a:pt x="1983" y="480"/>
                  </a:lnTo>
                  <a:lnTo>
                    <a:pt x="1983" y="480"/>
                  </a:lnTo>
                  <a:lnTo>
                    <a:pt x="1976" y="480"/>
                  </a:lnTo>
                  <a:lnTo>
                    <a:pt x="1976" y="480"/>
                  </a:lnTo>
                  <a:lnTo>
                    <a:pt x="1976" y="480"/>
                  </a:lnTo>
                  <a:lnTo>
                    <a:pt x="1976" y="480"/>
                  </a:lnTo>
                  <a:lnTo>
                    <a:pt x="1968" y="483"/>
                  </a:lnTo>
                  <a:lnTo>
                    <a:pt x="1968" y="486"/>
                  </a:lnTo>
                  <a:lnTo>
                    <a:pt x="1968" y="486"/>
                  </a:lnTo>
                  <a:lnTo>
                    <a:pt x="1968" y="489"/>
                  </a:lnTo>
                  <a:lnTo>
                    <a:pt x="1960" y="493"/>
                  </a:lnTo>
                  <a:lnTo>
                    <a:pt x="1960" y="496"/>
                  </a:lnTo>
                  <a:lnTo>
                    <a:pt x="1960" y="502"/>
                  </a:lnTo>
                  <a:lnTo>
                    <a:pt x="1960" y="505"/>
                  </a:lnTo>
                  <a:lnTo>
                    <a:pt x="1952" y="508"/>
                  </a:lnTo>
                  <a:lnTo>
                    <a:pt x="1952" y="514"/>
                  </a:lnTo>
                  <a:lnTo>
                    <a:pt x="1952" y="517"/>
                  </a:lnTo>
                  <a:lnTo>
                    <a:pt x="1952" y="523"/>
                  </a:lnTo>
                  <a:lnTo>
                    <a:pt x="1944" y="526"/>
                  </a:lnTo>
                  <a:lnTo>
                    <a:pt x="1944" y="529"/>
                  </a:lnTo>
                  <a:lnTo>
                    <a:pt x="1944" y="535"/>
                  </a:lnTo>
                  <a:lnTo>
                    <a:pt x="1944" y="538"/>
                  </a:lnTo>
                  <a:lnTo>
                    <a:pt x="1936" y="541"/>
                  </a:lnTo>
                  <a:lnTo>
                    <a:pt x="1936" y="544"/>
                  </a:lnTo>
                  <a:lnTo>
                    <a:pt x="1936" y="547"/>
                  </a:lnTo>
                  <a:lnTo>
                    <a:pt x="1936" y="547"/>
                  </a:lnTo>
                  <a:lnTo>
                    <a:pt x="1936" y="547"/>
                  </a:lnTo>
                  <a:lnTo>
                    <a:pt x="1929" y="550"/>
                  </a:lnTo>
                  <a:lnTo>
                    <a:pt x="1929" y="547"/>
                  </a:lnTo>
                  <a:lnTo>
                    <a:pt x="1929" y="547"/>
                  </a:lnTo>
                  <a:lnTo>
                    <a:pt x="1929" y="547"/>
                  </a:lnTo>
                  <a:lnTo>
                    <a:pt x="1921" y="544"/>
                  </a:lnTo>
                  <a:lnTo>
                    <a:pt x="1921" y="541"/>
                  </a:lnTo>
                  <a:lnTo>
                    <a:pt x="1921" y="535"/>
                  </a:lnTo>
                  <a:lnTo>
                    <a:pt x="1921" y="529"/>
                  </a:lnTo>
                  <a:lnTo>
                    <a:pt x="1913" y="526"/>
                  </a:lnTo>
                  <a:lnTo>
                    <a:pt x="1913" y="520"/>
                  </a:lnTo>
                  <a:lnTo>
                    <a:pt x="1913" y="511"/>
                  </a:lnTo>
                  <a:lnTo>
                    <a:pt x="1913" y="505"/>
                  </a:lnTo>
                  <a:lnTo>
                    <a:pt x="1905" y="496"/>
                  </a:lnTo>
                  <a:lnTo>
                    <a:pt x="1905" y="486"/>
                  </a:lnTo>
                  <a:lnTo>
                    <a:pt x="1905" y="477"/>
                  </a:lnTo>
                  <a:lnTo>
                    <a:pt x="1905" y="468"/>
                  </a:lnTo>
                  <a:lnTo>
                    <a:pt x="1897" y="459"/>
                  </a:lnTo>
                  <a:lnTo>
                    <a:pt x="1897" y="450"/>
                  </a:lnTo>
                  <a:lnTo>
                    <a:pt x="1897" y="441"/>
                  </a:lnTo>
                  <a:lnTo>
                    <a:pt x="1897" y="432"/>
                  </a:lnTo>
                  <a:lnTo>
                    <a:pt x="1889" y="423"/>
                  </a:lnTo>
                  <a:lnTo>
                    <a:pt x="1889" y="414"/>
                  </a:lnTo>
                  <a:lnTo>
                    <a:pt x="1889" y="405"/>
                  </a:lnTo>
                  <a:lnTo>
                    <a:pt x="1889" y="396"/>
                  </a:lnTo>
                  <a:lnTo>
                    <a:pt x="1889" y="390"/>
                  </a:lnTo>
                  <a:lnTo>
                    <a:pt x="1882" y="381"/>
                  </a:lnTo>
                  <a:lnTo>
                    <a:pt x="1882" y="375"/>
                  </a:lnTo>
                  <a:lnTo>
                    <a:pt x="1882" y="366"/>
                  </a:lnTo>
                  <a:lnTo>
                    <a:pt x="1882" y="360"/>
                  </a:lnTo>
                  <a:lnTo>
                    <a:pt x="1874" y="353"/>
                  </a:lnTo>
                  <a:lnTo>
                    <a:pt x="1874" y="347"/>
                  </a:lnTo>
                  <a:lnTo>
                    <a:pt x="1874" y="344"/>
                  </a:lnTo>
                  <a:lnTo>
                    <a:pt x="1874" y="338"/>
                  </a:lnTo>
                  <a:lnTo>
                    <a:pt x="1866" y="335"/>
                  </a:lnTo>
                  <a:lnTo>
                    <a:pt x="1866" y="332"/>
                  </a:lnTo>
                  <a:lnTo>
                    <a:pt x="1866" y="329"/>
                  </a:lnTo>
                  <a:lnTo>
                    <a:pt x="1866" y="326"/>
                  </a:lnTo>
                  <a:lnTo>
                    <a:pt x="1858" y="326"/>
                  </a:lnTo>
                  <a:lnTo>
                    <a:pt x="1858" y="326"/>
                  </a:lnTo>
                  <a:lnTo>
                    <a:pt x="1858" y="323"/>
                  </a:lnTo>
                  <a:lnTo>
                    <a:pt x="1858" y="323"/>
                  </a:lnTo>
                  <a:lnTo>
                    <a:pt x="1850" y="323"/>
                  </a:lnTo>
                  <a:lnTo>
                    <a:pt x="1850" y="323"/>
                  </a:lnTo>
                  <a:lnTo>
                    <a:pt x="1850" y="326"/>
                  </a:lnTo>
                  <a:lnTo>
                    <a:pt x="1850" y="326"/>
                  </a:lnTo>
                  <a:lnTo>
                    <a:pt x="1842" y="326"/>
                  </a:lnTo>
                  <a:lnTo>
                    <a:pt x="1842" y="329"/>
                  </a:lnTo>
                  <a:lnTo>
                    <a:pt x="1842" y="329"/>
                  </a:lnTo>
                  <a:lnTo>
                    <a:pt x="1842" y="332"/>
                  </a:lnTo>
                  <a:lnTo>
                    <a:pt x="1834" y="332"/>
                  </a:lnTo>
                  <a:lnTo>
                    <a:pt x="1834" y="335"/>
                  </a:lnTo>
                  <a:lnTo>
                    <a:pt x="1834" y="335"/>
                  </a:lnTo>
                  <a:lnTo>
                    <a:pt x="1834" y="335"/>
                  </a:lnTo>
                  <a:lnTo>
                    <a:pt x="1834" y="338"/>
                  </a:lnTo>
                  <a:lnTo>
                    <a:pt x="1827" y="338"/>
                  </a:lnTo>
                  <a:lnTo>
                    <a:pt x="1827" y="338"/>
                  </a:lnTo>
                  <a:lnTo>
                    <a:pt x="1827" y="338"/>
                  </a:lnTo>
                  <a:lnTo>
                    <a:pt x="1827" y="338"/>
                  </a:lnTo>
                  <a:lnTo>
                    <a:pt x="1819" y="338"/>
                  </a:lnTo>
                  <a:lnTo>
                    <a:pt x="1819" y="338"/>
                  </a:lnTo>
                  <a:lnTo>
                    <a:pt x="1819" y="338"/>
                  </a:lnTo>
                  <a:lnTo>
                    <a:pt x="1819" y="338"/>
                  </a:lnTo>
                  <a:lnTo>
                    <a:pt x="1811" y="338"/>
                  </a:lnTo>
                  <a:lnTo>
                    <a:pt x="1811" y="338"/>
                  </a:lnTo>
                  <a:lnTo>
                    <a:pt x="1811" y="338"/>
                  </a:lnTo>
                  <a:lnTo>
                    <a:pt x="1811" y="338"/>
                  </a:lnTo>
                  <a:lnTo>
                    <a:pt x="1803" y="335"/>
                  </a:lnTo>
                  <a:lnTo>
                    <a:pt x="1803" y="335"/>
                  </a:lnTo>
                  <a:lnTo>
                    <a:pt x="1803" y="335"/>
                  </a:lnTo>
                  <a:lnTo>
                    <a:pt x="1803" y="335"/>
                  </a:lnTo>
                  <a:lnTo>
                    <a:pt x="1795" y="335"/>
                  </a:lnTo>
                  <a:lnTo>
                    <a:pt x="1795" y="335"/>
                  </a:lnTo>
                  <a:lnTo>
                    <a:pt x="1795" y="335"/>
                  </a:lnTo>
                  <a:lnTo>
                    <a:pt x="1795" y="335"/>
                  </a:lnTo>
                  <a:lnTo>
                    <a:pt x="1787" y="335"/>
                  </a:lnTo>
                  <a:lnTo>
                    <a:pt x="1787" y="335"/>
                  </a:lnTo>
                  <a:lnTo>
                    <a:pt x="1787" y="335"/>
                  </a:lnTo>
                  <a:lnTo>
                    <a:pt x="1787" y="335"/>
                  </a:lnTo>
                  <a:lnTo>
                    <a:pt x="1780" y="335"/>
                  </a:lnTo>
                  <a:lnTo>
                    <a:pt x="1780" y="338"/>
                  </a:lnTo>
                  <a:lnTo>
                    <a:pt x="1780" y="338"/>
                  </a:lnTo>
                  <a:lnTo>
                    <a:pt x="1780" y="338"/>
                  </a:lnTo>
                  <a:lnTo>
                    <a:pt x="1780" y="338"/>
                  </a:lnTo>
                  <a:lnTo>
                    <a:pt x="1772" y="341"/>
                  </a:lnTo>
                  <a:lnTo>
                    <a:pt x="1772" y="341"/>
                  </a:lnTo>
                  <a:lnTo>
                    <a:pt x="1772" y="341"/>
                  </a:lnTo>
                  <a:lnTo>
                    <a:pt x="1772" y="341"/>
                  </a:lnTo>
                  <a:lnTo>
                    <a:pt x="1764" y="341"/>
                  </a:lnTo>
                  <a:lnTo>
                    <a:pt x="1764" y="341"/>
                  </a:lnTo>
                  <a:lnTo>
                    <a:pt x="1764" y="341"/>
                  </a:lnTo>
                  <a:lnTo>
                    <a:pt x="1764" y="341"/>
                  </a:lnTo>
                  <a:lnTo>
                    <a:pt x="1756" y="338"/>
                  </a:lnTo>
                  <a:lnTo>
                    <a:pt x="1756" y="338"/>
                  </a:lnTo>
                  <a:lnTo>
                    <a:pt x="1756" y="335"/>
                  </a:lnTo>
                  <a:lnTo>
                    <a:pt x="1756" y="335"/>
                  </a:lnTo>
                  <a:lnTo>
                    <a:pt x="1748" y="332"/>
                  </a:lnTo>
                  <a:lnTo>
                    <a:pt x="1748" y="332"/>
                  </a:lnTo>
                  <a:lnTo>
                    <a:pt x="1748" y="329"/>
                  </a:lnTo>
                  <a:lnTo>
                    <a:pt x="1748" y="326"/>
                  </a:lnTo>
                  <a:lnTo>
                    <a:pt x="1740" y="323"/>
                  </a:lnTo>
                  <a:lnTo>
                    <a:pt x="1740" y="323"/>
                  </a:lnTo>
                  <a:lnTo>
                    <a:pt x="1740" y="320"/>
                  </a:lnTo>
                  <a:lnTo>
                    <a:pt x="1740" y="317"/>
                  </a:lnTo>
                  <a:lnTo>
                    <a:pt x="1733" y="314"/>
                  </a:lnTo>
                  <a:lnTo>
                    <a:pt x="1733" y="314"/>
                  </a:lnTo>
                  <a:lnTo>
                    <a:pt x="1733" y="311"/>
                  </a:lnTo>
                  <a:lnTo>
                    <a:pt x="1733" y="308"/>
                  </a:lnTo>
                  <a:lnTo>
                    <a:pt x="1725" y="308"/>
                  </a:lnTo>
                  <a:lnTo>
                    <a:pt x="1725" y="305"/>
                  </a:lnTo>
                  <a:lnTo>
                    <a:pt x="1725" y="305"/>
                  </a:lnTo>
                  <a:lnTo>
                    <a:pt x="1725" y="302"/>
                  </a:lnTo>
                  <a:lnTo>
                    <a:pt x="1725" y="302"/>
                  </a:lnTo>
                  <a:lnTo>
                    <a:pt x="1717" y="299"/>
                  </a:lnTo>
                  <a:lnTo>
                    <a:pt x="1717" y="299"/>
                  </a:lnTo>
                  <a:lnTo>
                    <a:pt x="1717" y="299"/>
                  </a:lnTo>
                  <a:lnTo>
                    <a:pt x="1717" y="296"/>
                  </a:lnTo>
                  <a:lnTo>
                    <a:pt x="1709" y="296"/>
                  </a:lnTo>
                  <a:lnTo>
                    <a:pt x="1709" y="296"/>
                  </a:lnTo>
                  <a:lnTo>
                    <a:pt x="1709" y="293"/>
                  </a:lnTo>
                  <a:lnTo>
                    <a:pt x="1709" y="293"/>
                  </a:lnTo>
                  <a:lnTo>
                    <a:pt x="1701" y="293"/>
                  </a:lnTo>
                  <a:lnTo>
                    <a:pt x="1701" y="290"/>
                  </a:lnTo>
                  <a:lnTo>
                    <a:pt x="1701" y="290"/>
                  </a:lnTo>
                  <a:lnTo>
                    <a:pt x="1701" y="287"/>
                  </a:lnTo>
                  <a:lnTo>
                    <a:pt x="1693" y="287"/>
                  </a:lnTo>
                  <a:lnTo>
                    <a:pt x="1693" y="284"/>
                  </a:lnTo>
                  <a:lnTo>
                    <a:pt x="1693" y="281"/>
                  </a:lnTo>
                  <a:lnTo>
                    <a:pt x="1693" y="278"/>
                  </a:lnTo>
                  <a:lnTo>
                    <a:pt x="1686" y="275"/>
                  </a:lnTo>
                  <a:lnTo>
                    <a:pt x="1686" y="272"/>
                  </a:lnTo>
                  <a:lnTo>
                    <a:pt x="1686" y="269"/>
                  </a:lnTo>
                  <a:lnTo>
                    <a:pt x="1686" y="263"/>
                  </a:lnTo>
                  <a:lnTo>
                    <a:pt x="1678" y="260"/>
                  </a:lnTo>
                  <a:lnTo>
                    <a:pt x="1678" y="254"/>
                  </a:lnTo>
                  <a:lnTo>
                    <a:pt x="1678" y="251"/>
                  </a:lnTo>
                  <a:lnTo>
                    <a:pt x="1678" y="245"/>
                  </a:lnTo>
                  <a:lnTo>
                    <a:pt x="1678" y="239"/>
                  </a:lnTo>
                  <a:lnTo>
                    <a:pt x="1670" y="233"/>
                  </a:lnTo>
                  <a:lnTo>
                    <a:pt x="1670" y="224"/>
                  </a:lnTo>
                  <a:lnTo>
                    <a:pt x="1670" y="218"/>
                  </a:lnTo>
                  <a:lnTo>
                    <a:pt x="1670" y="211"/>
                  </a:lnTo>
                  <a:lnTo>
                    <a:pt x="1662" y="202"/>
                  </a:lnTo>
                  <a:lnTo>
                    <a:pt x="1662" y="196"/>
                  </a:lnTo>
                  <a:lnTo>
                    <a:pt x="1662" y="187"/>
                  </a:lnTo>
                  <a:lnTo>
                    <a:pt x="1662" y="181"/>
                  </a:lnTo>
                  <a:lnTo>
                    <a:pt x="1654" y="172"/>
                  </a:lnTo>
                  <a:lnTo>
                    <a:pt x="1654" y="166"/>
                  </a:lnTo>
                  <a:lnTo>
                    <a:pt x="1654" y="157"/>
                  </a:lnTo>
                  <a:lnTo>
                    <a:pt x="1654" y="151"/>
                  </a:lnTo>
                  <a:lnTo>
                    <a:pt x="1646" y="145"/>
                  </a:lnTo>
                  <a:lnTo>
                    <a:pt x="1646" y="139"/>
                  </a:lnTo>
                  <a:lnTo>
                    <a:pt x="1646" y="133"/>
                  </a:lnTo>
                  <a:lnTo>
                    <a:pt x="1646" y="127"/>
                  </a:lnTo>
                  <a:lnTo>
                    <a:pt x="1638" y="121"/>
                  </a:lnTo>
                  <a:lnTo>
                    <a:pt x="1638" y="118"/>
                  </a:lnTo>
                  <a:lnTo>
                    <a:pt x="1638" y="115"/>
                  </a:lnTo>
                  <a:lnTo>
                    <a:pt x="1638" y="109"/>
                  </a:lnTo>
                  <a:lnTo>
                    <a:pt x="1631" y="106"/>
                  </a:lnTo>
                  <a:lnTo>
                    <a:pt x="1631" y="106"/>
                  </a:lnTo>
                  <a:lnTo>
                    <a:pt x="1631" y="103"/>
                  </a:lnTo>
                  <a:lnTo>
                    <a:pt x="1631" y="100"/>
                  </a:lnTo>
                  <a:lnTo>
                    <a:pt x="1623" y="100"/>
                  </a:lnTo>
                  <a:lnTo>
                    <a:pt x="1623" y="100"/>
                  </a:lnTo>
                  <a:lnTo>
                    <a:pt x="1623" y="100"/>
                  </a:lnTo>
                  <a:lnTo>
                    <a:pt x="1623" y="100"/>
                  </a:lnTo>
                  <a:lnTo>
                    <a:pt x="1623" y="100"/>
                  </a:lnTo>
                  <a:lnTo>
                    <a:pt x="1615" y="100"/>
                  </a:lnTo>
                  <a:lnTo>
                    <a:pt x="1615" y="103"/>
                  </a:lnTo>
                  <a:lnTo>
                    <a:pt x="1615" y="103"/>
                  </a:lnTo>
                  <a:lnTo>
                    <a:pt x="1615" y="103"/>
                  </a:lnTo>
                  <a:lnTo>
                    <a:pt x="1607" y="106"/>
                  </a:lnTo>
                  <a:lnTo>
                    <a:pt x="1607" y="106"/>
                  </a:lnTo>
                  <a:lnTo>
                    <a:pt x="1607" y="109"/>
                  </a:lnTo>
                  <a:lnTo>
                    <a:pt x="1607" y="112"/>
                  </a:lnTo>
                  <a:lnTo>
                    <a:pt x="1599" y="112"/>
                  </a:lnTo>
                  <a:lnTo>
                    <a:pt x="1599" y="115"/>
                  </a:lnTo>
                  <a:lnTo>
                    <a:pt x="1599" y="115"/>
                  </a:lnTo>
                  <a:lnTo>
                    <a:pt x="1599" y="118"/>
                  </a:lnTo>
                  <a:lnTo>
                    <a:pt x="1591" y="118"/>
                  </a:lnTo>
                  <a:lnTo>
                    <a:pt x="1591" y="121"/>
                  </a:lnTo>
                  <a:lnTo>
                    <a:pt x="1591" y="121"/>
                  </a:lnTo>
                  <a:lnTo>
                    <a:pt x="1591" y="121"/>
                  </a:lnTo>
                  <a:lnTo>
                    <a:pt x="1584" y="124"/>
                  </a:lnTo>
                  <a:lnTo>
                    <a:pt x="1584" y="124"/>
                  </a:lnTo>
                  <a:lnTo>
                    <a:pt x="1584" y="127"/>
                  </a:lnTo>
                  <a:lnTo>
                    <a:pt x="1584" y="127"/>
                  </a:lnTo>
                  <a:lnTo>
                    <a:pt x="1576" y="127"/>
                  </a:lnTo>
                  <a:lnTo>
                    <a:pt x="1576" y="127"/>
                  </a:lnTo>
                  <a:lnTo>
                    <a:pt x="1576" y="130"/>
                  </a:lnTo>
                  <a:lnTo>
                    <a:pt x="1576" y="130"/>
                  </a:lnTo>
                  <a:lnTo>
                    <a:pt x="1568" y="130"/>
                  </a:lnTo>
                  <a:lnTo>
                    <a:pt x="1568" y="130"/>
                  </a:lnTo>
                  <a:lnTo>
                    <a:pt x="1568" y="133"/>
                  </a:lnTo>
                  <a:lnTo>
                    <a:pt x="1568" y="133"/>
                  </a:lnTo>
                  <a:lnTo>
                    <a:pt x="1568" y="133"/>
                  </a:lnTo>
                  <a:lnTo>
                    <a:pt x="1560" y="133"/>
                  </a:lnTo>
                  <a:lnTo>
                    <a:pt x="1560" y="133"/>
                  </a:lnTo>
                  <a:lnTo>
                    <a:pt x="1560" y="133"/>
                  </a:lnTo>
                  <a:lnTo>
                    <a:pt x="1560" y="133"/>
                  </a:lnTo>
                  <a:lnTo>
                    <a:pt x="1552" y="133"/>
                  </a:lnTo>
                  <a:lnTo>
                    <a:pt x="1552" y="133"/>
                  </a:lnTo>
                  <a:lnTo>
                    <a:pt x="1552" y="133"/>
                  </a:lnTo>
                  <a:lnTo>
                    <a:pt x="1552" y="136"/>
                  </a:lnTo>
                  <a:lnTo>
                    <a:pt x="1544" y="136"/>
                  </a:lnTo>
                  <a:lnTo>
                    <a:pt x="1544" y="136"/>
                  </a:lnTo>
                  <a:lnTo>
                    <a:pt x="1544" y="136"/>
                  </a:lnTo>
                  <a:lnTo>
                    <a:pt x="1544" y="136"/>
                  </a:lnTo>
                  <a:lnTo>
                    <a:pt x="1537" y="139"/>
                  </a:lnTo>
                  <a:lnTo>
                    <a:pt x="1537" y="139"/>
                  </a:lnTo>
                  <a:lnTo>
                    <a:pt x="1537" y="139"/>
                  </a:lnTo>
                  <a:lnTo>
                    <a:pt x="1537" y="139"/>
                  </a:lnTo>
                  <a:lnTo>
                    <a:pt x="1529" y="139"/>
                  </a:lnTo>
                  <a:lnTo>
                    <a:pt x="1529" y="139"/>
                  </a:lnTo>
                  <a:lnTo>
                    <a:pt x="1529" y="139"/>
                  </a:lnTo>
                  <a:lnTo>
                    <a:pt x="1529" y="139"/>
                  </a:lnTo>
                  <a:lnTo>
                    <a:pt x="1521" y="139"/>
                  </a:lnTo>
                  <a:lnTo>
                    <a:pt x="1521" y="139"/>
                  </a:lnTo>
                  <a:lnTo>
                    <a:pt x="1521" y="139"/>
                  </a:lnTo>
                  <a:lnTo>
                    <a:pt x="1521" y="136"/>
                  </a:lnTo>
                  <a:lnTo>
                    <a:pt x="1513" y="136"/>
                  </a:lnTo>
                  <a:lnTo>
                    <a:pt x="1513" y="133"/>
                  </a:lnTo>
                  <a:lnTo>
                    <a:pt x="1513" y="130"/>
                  </a:lnTo>
                  <a:lnTo>
                    <a:pt x="1513" y="127"/>
                  </a:lnTo>
                  <a:lnTo>
                    <a:pt x="1513" y="124"/>
                  </a:lnTo>
                  <a:lnTo>
                    <a:pt x="1505" y="121"/>
                  </a:lnTo>
                  <a:lnTo>
                    <a:pt x="1505" y="115"/>
                  </a:lnTo>
                  <a:lnTo>
                    <a:pt x="1505" y="112"/>
                  </a:lnTo>
                  <a:lnTo>
                    <a:pt x="1505" y="109"/>
                  </a:lnTo>
                  <a:lnTo>
                    <a:pt x="1497" y="103"/>
                  </a:lnTo>
                  <a:lnTo>
                    <a:pt x="1497" y="100"/>
                  </a:lnTo>
                  <a:lnTo>
                    <a:pt x="1497" y="94"/>
                  </a:lnTo>
                  <a:lnTo>
                    <a:pt x="1497" y="91"/>
                  </a:lnTo>
                  <a:lnTo>
                    <a:pt x="1489" y="88"/>
                  </a:lnTo>
                  <a:lnTo>
                    <a:pt x="1489" y="82"/>
                  </a:lnTo>
                  <a:lnTo>
                    <a:pt x="1489" y="79"/>
                  </a:lnTo>
                  <a:lnTo>
                    <a:pt x="1489" y="72"/>
                  </a:lnTo>
                  <a:lnTo>
                    <a:pt x="1482" y="69"/>
                  </a:lnTo>
                  <a:lnTo>
                    <a:pt x="1482" y="66"/>
                  </a:lnTo>
                  <a:lnTo>
                    <a:pt x="1482" y="63"/>
                  </a:lnTo>
                  <a:lnTo>
                    <a:pt x="1482" y="57"/>
                  </a:lnTo>
                  <a:lnTo>
                    <a:pt x="1474" y="54"/>
                  </a:lnTo>
                  <a:lnTo>
                    <a:pt x="1474" y="51"/>
                  </a:lnTo>
                  <a:lnTo>
                    <a:pt x="1474" y="48"/>
                  </a:lnTo>
                  <a:lnTo>
                    <a:pt x="1474" y="45"/>
                  </a:lnTo>
                  <a:lnTo>
                    <a:pt x="1466" y="42"/>
                  </a:lnTo>
                  <a:lnTo>
                    <a:pt x="1466" y="39"/>
                  </a:lnTo>
                  <a:lnTo>
                    <a:pt x="1466" y="36"/>
                  </a:lnTo>
                  <a:lnTo>
                    <a:pt x="1466" y="33"/>
                  </a:lnTo>
                  <a:lnTo>
                    <a:pt x="1458" y="33"/>
                  </a:lnTo>
                  <a:lnTo>
                    <a:pt x="1458" y="30"/>
                  </a:lnTo>
                  <a:lnTo>
                    <a:pt x="1458" y="27"/>
                  </a:lnTo>
                  <a:lnTo>
                    <a:pt x="1458" y="24"/>
                  </a:lnTo>
                  <a:lnTo>
                    <a:pt x="1458" y="21"/>
                  </a:lnTo>
                  <a:lnTo>
                    <a:pt x="1450" y="18"/>
                  </a:lnTo>
                  <a:lnTo>
                    <a:pt x="1450" y="15"/>
                  </a:lnTo>
                  <a:lnTo>
                    <a:pt x="1450" y="15"/>
                  </a:lnTo>
                  <a:lnTo>
                    <a:pt x="1450" y="12"/>
                  </a:lnTo>
                  <a:lnTo>
                    <a:pt x="1442" y="9"/>
                  </a:lnTo>
                  <a:lnTo>
                    <a:pt x="1442" y="9"/>
                  </a:lnTo>
                  <a:lnTo>
                    <a:pt x="1442" y="6"/>
                  </a:lnTo>
                  <a:lnTo>
                    <a:pt x="1442" y="3"/>
                  </a:lnTo>
                  <a:lnTo>
                    <a:pt x="1435" y="3"/>
                  </a:lnTo>
                  <a:lnTo>
                    <a:pt x="1435" y="3"/>
                  </a:lnTo>
                  <a:lnTo>
                    <a:pt x="1435" y="0"/>
                  </a:lnTo>
                  <a:lnTo>
                    <a:pt x="1435" y="0"/>
                  </a:lnTo>
                  <a:lnTo>
                    <a:pt x="1427" y="0"/>
                  </a:lnTo>
                  <a:lnTo>
                    <a:pt x="1427" y="0"/>
                  </a:lnTo>
                  <a:lnTo>
                    <a:pt x="1427" y="0"/>
                  </a:lnTo>
                  <a:lnTo>
                    <a:pt x="1427" y="0"/>
                  </a:lnTo>
                  <a:lnTo>
                    <a:pt x="1419" y="0"/>
                  </a:lnTo>
                  <a:lnTo>
                    <a:pt x="1419" y="0"/>
                  </a:lnTo>
                  <a:lnTo>
                    <a:pt x="1419" y="0"/>
                  </a:lnTo>
                  <a:lnTo>
                    <a:pt x="1419" y="3"/>
                  </a:lnTo>
                  <a:lnTo>
                    <a:pt x="1411" y="3"/>
                  </a:lnTo>
                  <a:lnTo>
                    <a:pt x="1411" y="6"/>
                  </a:lnTo>
                  <a:lnTo>
                    <a:pt x="1411" y="6"/>
                  </a:lnTo>
                  <a:lnTo>
                    <a:pt x="1411" y="9"/>
                  </a:lnTo>
                  <a:lnTo>
                    <a:pt x="1411" y="9"/>
                  </a:lnTo>
                  <a:lnTo>
                    <a:pt x="1403" y="12"/>
                  </a:lnTo>
                  <a:lnTo>
                    <a:pt x="1403" y="12"/>
                  </a:lnTo>
                  <a:lnTo>
                    <a:pt x="1403" y="15"/>
                  </a:lnTo>
                  <a:lnTo>
                    <a:pt x="1403" y="15"/>
                  </a:lnTo>
                  <a:lnTo>
                    <a:pt x="1395" y="18"/>
                  </a:lnTo>
                  <a:lnTo>
                    <a:pt x="1395" y="18"/>
                  </a:lnTo>
                  <a:lnTo>
                    <a:pt x="1395" y="21"/>
                  </a:lnTo>
                  <a:lnTo>
                    <a:pt x="1395" y="21"/>
                  </a:lnTo>
                  <a:lnTo>
                    <a:pt x="1388" y="24"/>
                  </a:lnTo>
                  <a:lnTo>
                    <a:pt x="1388" y="24"/>
                  </a:lnTo>
                  <a:lnTo>
                    <a:pt x="1388" y="27"/>
                  </a:lnTo>
                  <a:lnTo>
                    <a:pt x="1388" y="27"/>
                  </a:lnTo>
                  <a:lnTo>
                    <a:pt x="1380" y="30"/>
                  </a:lnTo>
                  <a:lnTo>
                    <a:pt x="1380" y="33"/>
                  </a:lnTo>
                  <a:lnTo>
                    <a:pt x="1380" y="33"/>
                  </a:lnTo>
                  <a:lnTo>
                    <a:pt x="1380" y="36"/>
                  </a:lnTo>
                  <a:lnTo>
                    <a:pt x="1372" y="39"/>
                  </a:lnTo>
                  <a:lnTo>
                    <a:pt x="1372" y="42"/>
                  </a:lnTo>
                  <a:lnTo>
                    <a:pt x="1372" y="45"/>
                  </a:lnTo>
                  <a:lnTo>
                    <a:pt x="1372" y="48"/>
                  </a:lnTo>
                  <a:lnTo>
                    <a:pt x="1364" y="51"/>
                  </a:lnTo>
                  <a:lnTo>
                    <a:pt x="1364" y="54"/>
                  </a:lnTo>
                  <a:lnTo>
                    <a:pt x="1364" y="57"/>
                  </a:lnTo>
                  <a:lnTo>
                    <a:pt x="1364" y="63"/>
                  </a:lnTo>
                  <a:lnTo>
                    <a:pt x="1356" y="66"/>
                  </a:lnTo>
                  <a:lnTo>
                    <a:pt x="1356" y="69"/>
                  </a:lnTo>
                  <a:lnTo>
                    <a:pt x="1356" y="75"/>
                  </a:lnTo>
                  <a:lnTo>
                    <a:pt x="1356" y="79"/>
                  </a:lnTo>
                  <a:lnTo>
                    <a:pt x="1356" y="85"/>
                  </a:lnTo>
                  <a:lnTo>
                    <a:pt x="1348" y="88"/>
                  </a:lnTo>
                  <a:lnTo>
                    <a:pt x="1348" y="94"/>
                  </a:lnTo>
                  <a:lnTo>
                    <a:pt x="1348" y="100"/>
                  </a:lnTo>
                  <a:lnTo>
                    <a:pt x="1348" y="103"/>
                  </a:lnTo>
                  <a:lnTo>
                    <a:pt x="1341" y="109"/>
                  </a:lnTo>
                  <a:lnTo>
                    <a:pt x="1341" y="115"/>
                  </a:lnTo>
                  <a:lnTo>
                    <a:pt x="1341" y="118"/>
                  </a:lnTo>
                  <a:lnTo>
                    <a:pt x="1341" y="124"/>
                  </a:lnTo>
                  <a:lnTo>
                    <a:pt x="1333" y="127"/>
                  </a:lnTo>
                  <a:lnTo>
                    <a:pt x="1333" y="133"/>
                  </a:lnTo>
                  <a:lnTo>
                    <a:pt x="1333" y="136"/>
                  </a:lnTo>
                  <a:lnTo>
                    <a:pt x="1333" y="142"/>
                  </a:lnTo>
                  <a:lnTo>
                    <a:pt x="1325" y="145"/>
                  </a:lnTo>
                  <a:lnTo>
                    <a:pt x="1325" y="148"/>
                  </a:lnTo>
                  <a:lnTo>
                    <a:pt x="1325" y="151"/>
                  </a:lnTo>
                  <a:lnTo>
                    <a:pt x="1325" y="157"/>
                  </a:lnTo>
                  <a:lnTo>
                    <a:pt x="1317" y="160"/>
                  </a:lnTo>
                  <a:lnTo>
                    <a:pt x="1317" y="163"/>
                  </a:lnTo>
                  <a:lnTo>
                    <a:pt x="1317" y="166"/>
                  </a:lnTo>
                  <a:lnTo>
                    <a:pt x="1317" y="169"/>
                  </a:lnTo>
                  <a:lnTo>
                    <a:pt x="1309" y="169"/>
                  </a:lnTo>
                  <a:lnTo>
                    <a:pt x="1309" y="172"/>
                  </a:lnTo>
                  <a:lnTo>
                    <a:pt x="1309" y="175"/>
                  </a:lnTo>
                  <a:lnTo>
                    <a:pt x="1309" y="178"/>
                  </a:lnTo>
                  <a:lnTo>
                    <a:pt x="1301" y="181"/>
                  </a:lnTo>
                  <a:lnTo>
                    <a:pt x="1301" y="184"/>
                  </a:lnTo>
                  <a:lnTo>
                    <a:pt x="1301" y="187"/>
                  </a:lnTo>
                  <a:lnTo>
                    <a:pt x="1301" y="190"/>
                  </a:lnTo>
                  <a:lnTo>
                    <a:pt x="1301" y="193"/>
                  </a:lnTo>
                  <a:lnTo>
                    <a:pt x="1293" y="196"/>
                  </a:lnTo>
                  <a:lnTo>
                    <a:pt x="1293" y="199"/>
                  </a:lnTo>
                  <a:lnTo>
                    <a:pt x="1293" y="205"/>
                  </a:lnTo>
                  <a:lnTo>
                    <a:pt x="1293" y="208"/>
                  </a:lnTo>
                  <a:lnTo>
                    <a:pt x="1286" y="211"/>
                  </a:lnTo>
                  <a:lnTo>
                    <a:pt x="1286" y="218"/>
                  </a:lnTo>
                  <a:lnTo>
                    <a:pt x="1286" y="221"/>
                  </a:lnTo>
                  <a:lnTo>
                    <a:pt x="1286" y="227"/>
                  </a:lnTo>
                  <a:lnTo>
                    <a:pt x="1278" y="230"/>
                  </a:lnTo>
                  <a:lnTo>
                    <a:pt x="1278" y="236"/>
                  </a:lnTo>
                  <a:lnTo>
                    <a:pt x="1278" y="239"/>
                  </a:lnTo>
                  <a:lnTo>
                    <a:pt x="1278" y="245"/>
                  </a:lnTo>
                  <a:lnTo>
                    <a:pt x="1270" y="248"/>
                  </a:lnTo>
                  <a:lnTo>
                    <a:pt x="1270" y="254"/>
                  </a:lnTo>
                  <a:lnTo>
                    <a:pt x="1270" y="257"/>
                  </a:lnTo>
                  <a:lnTo>
                    <a:pt x="1270" y="263"/>
                  </a:lnTo>
                  <a:lnTo>
                    <a:pt x="1262" y="266"/>
                  </a:lnTo>
                  <a:lnTo>
                    <a:pt x="1262" y="272"/>
                  </a:lnTo>
                  <a:lnTo>
                    <a:pt x="1262" y="275"/>
                  </a:lnTo>
                  <a:lnTo>
                    <a:pt x="1262" y="281"/>
                  </a:lnTo>
                  <a:lnTo>
                    <a:pt x="1254" y="284"/>
                  </a:lnTo>
                  <a:lnTo>
                    <a:pt x="1254" y="287"/>
                  </a:lnTo>
                  <a:lnTo>
                    <a:pt x="1254" y="290"/>
                  </a:lnTo>
                  <a:lnTo>
                    <a:pt x="1254" y="293"/>
                  </a:lnTo>
                  <a:lnTo>
                    <a:pt x="1246" y="296"/>
                  </a:lnTo>
                  <a:lnTo>
                    <a:pt x="1246" y="299"/>
                  </a:lnTo>
                  <a:lnTo>
                    <a:pt x="1246" y="302"/>
                  </a:lnTo>
                  <a:lnTo>
                    <a:pt x="1246" y="305"/>
                  </a:lnTo>
                  <a:lnTo>
                    <a:pt x="1246" y="308"/>
                  </a:lnTo>
                  <a:lnTo>
                    <a:pt x="1239" y="308"/>
                  </a:lnTo>
                  <a:lnTo>
                    <a:pt x="1239" y="311"/>
                  </a:lnTo>
                  <a:lnTo>
                    <a:pt x="1239" y="311"/>
                  </a:lnTo>
                  <a:lnTo>
                    <a:pt x="1239" y="311"/>
                  </a:lnTo>
                  <a:lnTo>
                    <a:pt x="1231" y="314"/>
                  </a:lnTo>
                  <a:lnTo>
                    <a:pt x="1231" y="314"/>
                  </a:lnTo>
                  <a:lnTo>
                    <a:pt x="1231" y="314"/>
                  </a:lnTo>
                  <a:lnTo>
                    <a:pt x="1231" y="314"/>
                  </a:lnTo>
                  <a:lnTo>
                    <a:pt x="1223" y="317"/>
                  </a:lnTo>
                  <a:lnTo>
                    <a:pt x="1223" y="317"/>
                  </a:lnTo>
                  <a:lnTo>
                    <a:pt x="1223" y="317"/>
                  </a:lnTo>
                  <a:lnTo>
                    <a:pt x="1223" y="320"/>
                  </a:lnTo>
                  <a:lnTo>
                    <a:pt x="1215" y="320"/>
                  </a:lnTo>
                  <a:lnTo>
                    <a:pt x="1215" y="323"/>
                  </a:lnTo>
                  <a:lnTo>
                    <a:pt x="1215" y="326"/>
                  </a:lnTo>
                  <a:lnTo>
                    <a:pt x="1215" y="326"/>
                  </a:lnTo>
                  <a:lnTo>
                    <a:pt x="1207" y="329"/>
                  </a:lnTo>
                  <a:lnTo>
                    <a:pt x="1207" y="332"/>
                  </a:lnTo>
                  <a:lnTo>
                    <a:pt x="1207" y="335"/>
                  </a:lnTo>
                  <a:lnTo>
                    <a:pt x="1207" y="338"/>
                  </a:lnTo>
                  <a:lnTo>
                    <a:pt x="1199" y="341"/>
                  </a:lnTo>
                  <a:lnTo>
                    <a:pt x="1199" y="347"/>
                  </a:lnTo>
                  <a:lnTo>
                    <a:pt x="1199" y="350"/>
                  </a:lnTo>
                  <a:lnTo>
                    <a:pt x="1199" y="353"/>
                  </a:lnTo>
                  <a:lnTo>
                    <a:pt x="1199" y="357"/>
                  </a:lnTo>
                  <a:lnTo>
                    <a:pt x="1192" y="363"/>
                  </a:lnTo>
                  <a:lnTo>
                    <a:pt x="1192" y="366"/>
                  </a:lnTo>
                  <a:lnTo>
                    <a:pt x="1192" y="369"/>
                  </a:lnTo>
                  <a:lnTo>
                    <a:pt x="1192" y="372"/>
                  </a:lnTo>
                  <a:lnTo>
                    <a:pt x="1184" y="375"/>
                  </a:lnTo>
                  <a:lnTo>
                    <a:pt x="1184" y="375"/>
                  </a:lnTo>
                  <a:lnTo>
                    <a:pt x="1184" y="378"/>
                  </a:lnTo>
                  <a:lnTo>
                    <a:pt x="1184" y="381"/>
                  </a:lnTo>
                  <a:lnTo>
                    <a:pt x="1176" y="381"/>
                  </a:lnTo>
                  <a:lnTo>
                    <a:pt x="1176" y="381"/>
                  </a:lnTo>
                  <a:lnTo>
                    <a:pt x="1176" y="384"/>
                  </a:lnTo>
                  <a:lnTo>
                    <a:pt x="1176" y="384"/>
                  </a:lnTo>
                  <a:lnTo>
                    <a:pt x="1168" y="384"/>
                  </a:lnTo>
                  <a:lnTo>
                    <a:pt x="1168" y="384"/>
                  </a:lnTo>
                  <a:lnTo>
                    <a:pt x="1168" y="384"/>
                  </a:lnTo>
                  <a:lnTo>
                    <a:pt x="1168" y="384"/>
                  </a:lnTo>
                  <a:lnTo>
                    <a:pt x="1160" y="384"/>
                  </a:lnTo>
                  <a:lnTo>
                    <a:pt x="1160" y="384"/>
                  </a:lnTo>
                  <a:lnTo>
                    <a:pt x="1160" y="381"/>
                  </a:lnTo>
                  <a:lnTo>
                    <a:pt x="1160" y="381"/>
                  </a:lnTo>
                  <a:lnTo>
                    <a:pt x="1152" y="381"/>
                  </a:lnTo>
                  <a:lnTo>
                    <a:pt x="1152" y="381"/>
                  </a:lnTo>
                  <a:lnTo>
                    <a:pt x="1152" y="381"/>
                  </a:lnTo>
                  <a:lnTo>
                    <a:pt x="1152" y="381"/>
                  </a:lnTo>
                  <a:lnTo>
                    <a:pt x="1144" y="381"/>
                  </a:lnTo>
                  <a:lnTo>
                    <a:pt x="1144" y="381"/>
                  </a:lnTo>
                  <a:lnTo>
                    <a:pt x="1144" y="381"/>
                  </a:lnTo>
                  <a:lnTo>
                    <a:pt x="1144" y="381"/>
                  </a:lnTo>
                  <a:lnTo>
                    <a:pt x="1144" y="381"/>
                  </a:lnTo>
                  <a:lnTo>
                    <a:pt x="1137" y="381"/>
                  </a:lnTo>
                  <a:lnTo>
                    <a:pt x="1137" y="384"/>
                  </a:lnTo>
                  <a:lnTo>
                    <a:pt x="1137" y="384"/>
                  </a:lnTo>
                  <a:lnTo>
                    <a:pt x="1137" y="384"/>
                  </a:lnTo>
                  <a:lnTo>
                    <a:pt x="1129" y="387"/>
                  </a:lnTo>
                  <a:lnTo>
                    <a:pt x="1129" y="387"/>
                  </a:lnTo>
                  <a:lnTo>
                    <a:pt x="1129" y="390"/>
                  </a:lnTo>
                  <a:lnTo>
                    <a:pt x="1129" y="390"/>
                  </a:lnTo>
                  <a:lnTo>
                    <a:pt x="1121" y="393"/>
                  </a:lnTo>
                  <a:lnTo>
                    <a:pt x="1121" y="393"/>
                  </a:lnTo>
                  <a:lnTo>
                    <a:pt x="1121" y="396"/>
                  </a:lnTo>
                  <a:lnTo>
                    <a:pt x="1121" y="396"/>
                  </a:lnTo>
                  <a:lnTo>
                    <a:pt x="1113" y="399"/>
                  </a:lnTo>
                  <a:lnTo>
                    <a:pt x="1113" y="399"/>
                  </a:lnTo>
                  <a:lnTo>
                    <a:pt x="1113" y="402"/>
                  </a:lnTo>
                  <a:lnTo>
                    <a:pt x="1113" y="402"/>
                  </a:lnTo>
                  <a:lnTo>
                    <a:pt x="1105" y="405"/>
                  </a:lnTo>
                  <a:lnTo>
                    <a:pt x="1105" y="405"/>
                  </a:lnTo>
                  <a:lnTo>
                    <a:pt x="1105" y="405"/>
                  </a:lnTo>
                  <a:lnTo>
                    <a:pt x="1105" y="405"/>
                  </a:lnTo>
                  <a:lnTo>
                    <a:pt x="1097" y="408"/>
                  </a:lnTo>
                  <a:lnTo>
                    <a:pt x="1097" y="408"/>
                  </a:lnTo>
                  <a:lnTo>
                    <a:pt x="1097" y="408"/>
                  </a:lnTo>
                  <a:lnTo>
                    <a:pt x="1097" y="408"/>
                  </a:lnTo>
                  <a:lnTo>
                    <a:pt x="1090" y="408"/>
                  </a:lnTo>
                  <a:lnTo>
                    <a:pt x="1090" y="405"/>
                  </a:lnTo>
                  <a:lnTo>
                    <a:pt x="1090" y="405"/>
                  </a:lnTo>
                  <a:lnTo>
                    <a:pt x="1090" y="405"/>
                  </a:lnTo>
                  <a:lnTo>
                    <a:pt x="1090" y="405"/>
                  </a:lnTo>
                  <a:lnTo>
                    <a:pt x="1082" y="402"/>
                  </a:lnTo>
                  <a:lnTo>
                    <a:pt x="1082" y="402"/>
                  </a:lnTo>
                  <a:lnTo>
                    <a:pt x="1082" y="399"/>
                  </a:lnTo>
                  <a:lnTo>
                    <a:pt x="1082" y="399"/>
                  </a:lnTo>
                  <a:lnTo>
                    <a:pt x="1074" y="396"/>
                  </a:lnTo>
                  <a:lnTo>
                    <a:pt x="1074" y="393"/>
                  </a:lnTo>
                  <a:lnTo>
                    <a:pt x="1074" y="393"/>
                  </a:lnTo>
                  <a:lnTo>
                    <a:pt x="1074" y="390"/>
                  </a:lnTo>
                  <a:lnTo>
                    <a:pt x="1066" y="390"/>
                  </a:lnTo>
                  <a:lnTo>
                    <a:pt x="1066" y="387"/>
                  </a:lnTo>
                  <a:lnTo>
                    <a:pt x="1066" y="384"/>
                  </a:lnTo>
                  <a:lnTo>
                    <a:pt x="1066" y="384"/>
                  </a:lnTo>
                  <a:lnTo>
                    <a:pt x="1058" y="381"/>
                  </a:lnTo>
                  <a:lnTo>
                    <a:pt x="1058" y="381"/>
                  </a:lnTo>
                  <a:lnTo>
                    <a:pt x="1058" y="381"/>
                  </a:lnTo>
                  <a:lnTo>
                    <a:pt x="1058" y="378"/>
                  </a:lnTo>
                  <a:lnTo>
                    <a:pt x="1050" y="378"/>
                  </a:lnTo>
                  <a:lnTo>
                    <a:pt x="1050" y="378"/>
                  </a:lnTo>
                  <a:lnTo>
                    <a:pt x="1050" y="378"/>
                  </a:lnTo>
                  <a:lnTo>
                    <a:pt x="1050" y="378"/>
                  </a:lnTo>
                  <a:lnTo>
                    <a:pt x="1043" y="378"/>
                  </a:lnTo>
                  <a:lnTo>
                    <a:pt x="1043" y="378"/>
                  </a:lnTo>
                  <a:lnTo>
                    <a:pt x="1043" y="381"/>
                  </a:lnTo>
                  <a:lnTo>
                    <a:pt x="1043" y="381"/>
                  </a:lnTo>
                  <a:lnTo>
                    <a:pt x="1035" y="381"/>
                  </a:lnTo>
                  <a:lnTo>
                    <a:pt x="1035" y="384"/>
                  </a:lnTo>
                  <a:lnTo>
                    <a:pt x="1035" y="384"/>
                  </a:lnTo>
                  <a:lnTo>
                    <a:pt x="1035" y="384"/>
                  </a:lnTo>
                  <a:lnTo>
                    <a:pt x="1035" y="384"/>
                  </a:lnTo>
                  <a:lnTo>
                    <a:pt x="1027" y="387"/>
                  </a:lnTo>
                  <a:lnTo>
                    <a:pt x="1027" y="387"/>
                  </a:lnTo>
                  <a:lnTo>
                    <a:pt x="1027" y="387"/>
                  </a:lnTo>
                  <a:lnTo>
                    <a:pt x="1027" y="387"/>
                  </a:lnTo>
                  <a:lnTo>
                    <a:pt x="1019" y="387"/>
                  </a:lnTo>
                  <a:lnTo>
                    <a:pt x="1019" y="387"/>
                  </a:lnTo>
                  <a:lnTo>
                    <a:pt x="1019" y="387"/>
                  </a:lnTo>
                  <a:lnTo>
                    <a:pt x="1019" y="387"/>
                  </a:lnTo>
                  <a:lnTo>
                    <a:pt x="1011" y="387"/>
                  </a:lnTo>
                  <a:lnTo>
                    <a:pt x="1011" y="387"/>
                  </a:lnTo>
                  <a:lnTo>
                    <a:pt x="1011" y="387"/>
                  </a:lnTo>
                  <a:lnTo>
                    <a:pt x="1011" y="384"/>
                  </a:lnTo>
                  <a:lnTo>
                    <a:pt x="1003" y="384"/>
                  </a:lnTo>
                  <a:lnTo>
                    <a:pt x="1003" y="384"/>
                  </a:lnTo>
                  <a:lnTo>
                    <a:pt x="1003" y="381"/>
                  </a:lnTo>
                  <a:lnTo>
                    <a:pt x="1003" y="381"/>
                  </a:lnTo>
                  <a:lnTo>
                    <a:pt x="996" y="378"/>
                  </a:lnTo>
                  <a:lnTo>
                    <a:pt x="996" y="378"/>
                  </a:lnTo>
                  <a:lnTo>
                    <a:pt x="996" y="375"/>
                  </a:lnTo>
                  <a:lnTo>
                    <a:pt x="996" y="375"/>
                  </a:lnTo>
                  <a:lnTo>
                    <a:pt x="988" y="375"/>
                  </a:lnTo>
                  <a:lnTo>
                    <a:pt x="988" y="372"/>
                  </a:lnTo>
                  <a:lnTo>
                    <a:pt x="988" y="372"/>
                  </a:lnTo>
                  <a:lnTo>
                    <a:pt x="988" y="369"/>
                  </a:lnTo>
                  <a:lnTo>
                    <a:pt x="980" y="369"/>
                  </a:lnTo>
                  <a:lnTo>
                    <a:pt x="980" y="369"/>
                  </a:lnTo>
                  <a:lnTo>
                    <a:pt x="980" y="369"/>
                  </a:lnTo>
                  <a:lnTo>
                    <a:pt x="980" y="369"/>
                  </a:lnTo>
                  <a:lnTo>
                    <a:pt x="980" y="369"/>
                  </a:lnTo>
                  <a:lnTo>
                    <a:pt x="972" y="369"/>
                  </a:lnTo>
                  <a:lnTo>
                    <a:pt x="972" y="369"/>
                  </a:lnTo>
                  <a:lnTo>
                    <a:pt x="972" y="372"/>
                  </a:lnTo>
                  <a:lnTo>
                    <a:pt x="972" y="372"/>
                  </a:lnTo>
                  <a:lnTo>
                    <a:pt x="964" y="375"/>
                  </a:lnTo>
                  <a:lnTo>
                    <a:pt x="964" y="378"/>
                  </a:lnTo>
                  <a:lnTo>
                    <a:pt x="964" y="381"/>
                  </a:lnTo>
                  <a:lnTo>
                    <a:pt x="964" y="384"/>
                  </a:lnTo>
                  <a:lnTo>
                    <a:pt x="956" y="387"/>
                  </a:lnTo>
                  <a:lnTo>
                    <a:pt x="956" y="390"/>
                  </a:lnTo>
                  <a:lnTo>
                    <a:pt x="956" y="396"/>
                  </a:lnTo>
                  <a:lnTo>
                    <a:pt x="956" y="399"/>
                  </a:lnTo>
                  <a:lnTo>
                    <a:pt x="948" y="405"/>
                  </a:lnTo>
                  <a:lnTo>
                    <a:pt x="948" y="408"/>
                  </a:lnTo>
                  <a:lnTo>
                    <a:pt x="948" y="414"/>
                  </a:lnTo>
                  <a:lnTo>
                    <a:pt x="948" y="417"/>
                  </a:lnTo>
                  <a:lnTo>
                    <a:pt x="941" y="420"/>
                  </a:lnTo>
                  <a:lnTo>
                    <a:pt x="941" y="423"/>
                  </a:lnTo>
                  <a:lnTo>
                    <a:pt x="941" y="429"/>
                  </a:lnTo>
                  <a:lnTo>
                    <a:pt x="941" y="432"/>
                  </a:lnTo>
                  <a:lnTo>
                    <a:pt x="933" y="432"/>
                  </a:lnTo>
                  <a:lnTo>
                    <a:pt x="933" y="435"/>
                  </a:lnTo>
                  <a:lnTo>
                    <a:pt x="933" y="435"/>
                  </a:lnTo>
                  <a:lnTo>
                    <a:pt x="933" y="438"/>
                  </a:lnTo>
                  <a:lnTo>
                    <a:pt x="933" y="438"/>
                  </a:lnTo>
                  <a:lnTo>
                    <a:pt x="925" y="438"/>
                  </a:lnTo>
                  <a:lnTo>
                    <a:pt x="925" y="435"/>
                  </a:lnTo>
                  <a:lnTo>
                    <a:pt x="925" y="435"/>
                  </a:lnTo>
                  <a:lnTo>
                    <a:pt x="925" y="432"/>
                  </a:lnTo>
                  <a:lnTo>
                    <a:pt x="917" y="429"/>
                  </a:lnTo>
                  <a:lnTo>
                    <a:pt x="917" y="426"/>
                  </a:lnTo>
                  <a:lnTo>
                    <a:pt x="917" y="423"/>
                  </a:lnTo>
                  <a:lnTo>
                    <a:pt x="917" y="417"/>
                  </a:lnTo>
                  <a:lnTo>
                    <a:pt x="909" y="414"/>
                  </a:lnTo>
                  <a:lnTo>
                    <a:pt x="909" y="408"/>
                  </a:lnTo>
                  <a:lnTo>
                    <a:pt x="909" y="405"/>
                  </a:lnTo>
                  <a:lnTo>
                    <a:pt x="909" y="399"/>
                  </a:lnTo>
                  <a:lnTo>
                    <a:pt x="901" y="393"/>
                  </a:lnTo>
                  <a:lnTo>
                    <a:pt x="901" y="390"/>
                  </a:lnTo>
                  <a:lnTo>
                    <a:pt x="901" y="384"/>
                  </a:lnTo>
                  <a:lnTo>
                    <a:pt x="901" y="381"/>
                  </a:lnTo>
                  <a:lnTo>
                    <a:pt x="894" y="378"/>
                  </a:lnTo>
                  <a:lnTo>
                    <a:pt x="894" y="375"/>
                  </a:lnTo>
                  <a:lnTo>
                    <a:pt x="894" y="372"/>
                  </a:lnTo>
                  <a:lnTo>
                    <a:pt x="894" y="369"/>
                  </a:lnTo>
                  <a:lnTo>
                    <a:pt x="886" y="369"/>
                  </a:lnTo>
                  <a:lnTo>
                    <a:pt x="886" y="369"/>
                  </a:lnTo>
                  <a:lnTo>
                    <a:pt x="886" y="369"/>
                  </a:lnTo>
                  <a:lnTo>
                    <a:pt x="886" y="372"/>
                  </a:lnTo>
                  <a:lnTo>
                    <a:pt x="878" y="372"/>
                  </a:lnTo>
                  <a:lnTo>
                    <a:pt x="878" y="375"/>
                  </a:lnTo>
                  <a:lnTo>
                    <a:pt x="878" y="378"/>
                  </a:lnTo>
                  <a:lnTo>
                    <a:pt x="878" y="384"/>
                  </a:lnTo>
                  <a:lnTo>
                    <a:pt x="878" y="387"/>
                  </a:lnTo>
                  <a:lnTo>
                    <a:pt x="870" y="390"/>
                  </a:lnTo>
                  <a:lnTo>
                    <a:pt x="870" y="396"/>
                  </a:lnTo>
                  <a:lnTo>
                    <a:pt x="870" y="402"/>
                  </a:lnTo>
                  <a:lnTo>
                    <a:pt x="870" y="405"/>
                  </a:lnTo>
                  <a:lnTo>
                    <a:pt x="862" y="411"/>
                  </a:lnTo>
                  <a:lnTo>
                    <a:pt x="862" y="414"/>
                  </a:lnTo>
                  <a:lnTo>
                    <a:pt x="862" y="417"/>
                  </a:lnTo>
                  <a:lnTo>
                    <a:pt x="862" y="420"/>
                  </a:lnTo>
                  <a:lnTo>
                    <a:pt x="854" y="423"/>
                  </a:lnTo>
                  <a:lnTo>
                    <a:pt x="854" y="426"/>
                  </a:lnTo>
                  <a:lnTo>
                    <a:pt x="854" y="426"/>
                  </a:lnTo>
                  <a:lnTo>
                    <a:pt x="854" y="426"/>
                  </a:lnTo>
                  <a:lnTo>
                    <a:pt x="847" y="426"/>
                  </a:lnTo>
                  <a:lnTo>
                    <a:pt x="847" y="426"/>
                  </a:lnTo>
                  <a:lnTo>
                    <a:pt x="847" y="423"/>
                  </a:lnTo>
                  <a:lnTo>
                    <a:pt x="847" y="423"/>
                  </a:lnTo>
                  <a:lnTo>
                    <a:pt x="839" y="420"/>
                  </a:lnTo>
                  <a:lnTo>
                    <a:pt x="839" y="417"/>
                  </a:lnTo>
                  <a:lnTo>
                    <a:pt x="839" y="414"/>
                  </a:lnTo>
                  <a:lnTo>
                    <a:pt x="839" y="411"/>
                  </a:lnTo>
                  <a:lnTo>
                    <a:pt x="831" y="408"/>
                  </a:lnTo>
                  <a:lnTo>
                    <a:pt x="831" y="408"/>
                  </a:lnTo>
                  <a:lnTo>
                    <a:pt x="831" y="405"/>
                  </a:lnTo>
                  <a:lnTo>
                    <a:pt x="831" y="402"/>
                  </a:lnTo>
                  <a:lnTo>
                    <a:pt x="823" y="402"/>
                  </a:lnTo>
                  <a:lnTo>
                    <a:pt x="823" y="399"/>
                  </a:lnTo>
                  <a:lnTo>
                    <a:pt x="823" y="399"/>
                  </a:lnTo>
                  <a:lnTo>
                    <a:pt x="823" y="399"/>
                  </a:lnTo>
                  <a:lnTo>
                    <a:pt x="823" y="399"/>
                  </a:lnTo>
                  <a:lnTo>
                    <a:pt x="815" y="399"/>
                  </a:lnTo>
                  <a:lnTo>
                    <a:pt x="815" y="399"/>
                  </a:lnTo>
                  <a:lnTo>
                    <a:pt x="815" y="399"/>
                  </a:lnTo>
                  <a:lnTo>
                    <a:pt x="815" y="402"/>
                  </a:lnTo>
                  <a:lnTo>
                    <a:pt x="807" y="405"/>
                  </a:lnTo>
                  <a:lnTo>
                    <a:pt x="807" y="408"/>
                  </a:lnTo>
                  <a:lnTo>
                    <a:pt x="807" y="411"/>
                  </a:lnTo>
                  <a:lnTo>
                    <a:pt x="807" y="414"/>
                  </a:lnTo>
                  <a:lnTo>
                    <a:pt x="799" y="420"/>
                  </a:lnTo>
                  <a:lnTo>
                    <a:pt x="799" y="423"/>
                  </a:lnTo>
                  <a:lnTo>
                    <a:pt x="799" y="429"/>
                  </a:lnTo>
                  <a:lnTo>
                    <a:pt x="799" y="435"/>
                  </a:lnTo>
                  <a:lnTo>
                    <a:pt x="792" y="438"/>
                  </a:lnTo>
                  <a:lnTo>
                    <a:pt x="792" y="444"/>
                  </a:lnTo>
                  <a:lnTo>
                    <a:pt x="792" y="450"/>
                  </a:lnTo>
                  <a:lnTo>
                    <a:pt x="792" y="453"/>
                  </a:lnTo>
                  <a:lnTo>
                    <a:pt x="784" y="459"/>
                  </a:lnTo>
                  <a:lnTo>
                    <a:pt x="784" y="462"/>
                  </a:lnTo>
                  <a:lnTo>
                    <a:pt x="784" y="468"/>
                  </a:lnTo>
                  <a:lnTo>
                    <a:pt x="784" y="471"/>
                  </a:lnTo>
                  <a:lnTo>
                    <a:pt x="776" y="471"/>
                  </a:lnTo>
                  <a:lnTo>
                    <a:pt x="776" y="474"/>
                  </a:lnTo>
                  <a:lnTo>
                    <a:pt x="776" y="474"/>
                  </a:lnTo>
                  <a:lnTo>
                    <a:pt x="776" y="474"/>
                  </a:lnTo>
                  <a:lnTo>
                    <a:pt x="768" y="474"/>
                  </a:lnTo>
                  <a:lnTo>
                    <a:pt x="768" y="474"/>
                  </a:lnTo>
                  <a:lnTo>
                    <a:pt x="768" y="471"/>
                  </a:lnTo>
                  <a:lnTo>
                    <a:pt x="768" y="468"/>
                  </a:lnTo>
                  <a:lnTo>
                    <a:pt x="768" y="468"/>
                  </a:lnTo>
                  <a:lnTo>
                    <a:pt x="760" y="465"/>
                  </a:lnTo>
                  <a:lnTo>
                    <a:pt x="760" y="459"/>
                  </a:lnTo>
                  <a:lnTo>
                    <a:pt x="760" y="456"/>
                  </a:lnTo>
                  <a:lnTo>
                    <a:pt x="760" y="453"/>
                  </a:lnTo>
                  <a:lnTo>
                    <a:pt x="752" y="450"/>
                  </a:lnTo>
                  <a:lnTo>
                    <a:pt x="752" y="447"/>
                  </a:lnTo>
                  <a:lnTo>
                    <a:pt x="752" y="444"/>
                  </a:lnTo>
                  <a:lnTo>
                    <a:pt x="752" y="444"/>
                  </a:lnTo>
                  <a:lnTo>
                    <a:pt x="745" y="441"/>
                  </a:lnTo>
                  <a:lnTo>
                    <a:pt x="745" y="438"/>
                  </a:lnTo>
                  <a:lnTo>
                    <a:pt x="745" y="438"/>
                  </a:lnTo>
                  <a:lnTo>
                    <a:pt x="745" y="438"/>
                  </a:lnTo>
                  <a:lnTo>
                    <a:pt x="737" y="438"/>
                  </a:lnTo>
                  <a:lnTo>
                    <a:pt x="737" y="438"/>
                  </a:lnTo>
                  <a:lnTo>
                    <a:pt x="737" y="441"/>
                  </a:lnTo>
                  <a:lnTo>
                    <a:pt x="737" y="441"/>
                  </a:lnTo>
                  <a:lnTo>
                    <a:pt x="729" y="444"/>
                  </a:lnTo>
                  <a:lnTo>
                    <a:pt x="729" y="444"/>
                  </a:lnTo>
                  <a:lnTo>
                    <a:pt x="729" y="447"/>
                  </a:lnTo>
                  <a:lnTo>
                    <a:pt x="729" y="450"/>
                  </a:lnTo>
                  <a:lnTo>
                    <a:pt x="721" y="453"/>
                  </a:lnTo>
                  <a:lnTo>
                    <a:pt x="721" y="456"/>
                  </a:lnTo>
                  <a:lnTo>
                    <a:pt x="721" y="456"/>
                  </a:lnTo>
                  <a:lnTo>
                    <a:pt x="721" y="459"/>
                  </a:lnTo>
                  <a:lnTo>
                    <a:pt x="713" y="462"/>
                  </a:lnTo>
                  <a:lnTo>
                    <a:pt x="713" y="462"/>
                  </a:lnTo>
                  <a:lnTo>
                    <a:pt x="713" y="462"/>
                  </a:lnTo>
                  <a:lnTo>
                    <a:pt x="713" y="462"/>
                  </a:lnTo>
                  <a:lnTo>
                    <a:pt x="713" y="462"/>
                  </a:lnTo>
                  <a:lnTo>
                    <a:pt x="705" y="462"/>
                  </a:lnTo>
                  <a:lnTo>
                    <a:pt x="705" y="459"/>
                  </a:lnTo>
                  <a:lnTo>
                    <a:pt x="705" y="459"/>
                  </a:lnTo>
                  <a:lnTo>
                    <a:pt x="705" y="456"/>
                  </a:lnTo>
                  <a:lnTo>
                    <a:pt x="698" y="453"/>
                  </a:lnTo>
                  <a:lnTo>
                    <a:pt x="698" y="447"/>
                  </a:lnTo>
                  <a:lnTo>
                    <a:pt x="698" y="444"/>
                  </a:lnTo>
                  <a:lnTo>
                    <a:pt x="698" y="438"/>
                  </a:lnTo>
                  <a:lnTo>
                    <a:pt x="690" y="435"/>
                  </a:lnTo>
                  <a:lnTo>
                    <a:pt x="690" y="429"/>
                  </a:lnTo>
                  <a:lnTo>
                    <a:pt x="690" y="423"/>
                  </a:lnTo>
                  <a:lnTo>
                    <a:pt x="690" y="417"/>
                  </a:lnTo>
                  <a:lnTo>
                    <a:pt x="682" y="411"/>
                  </a:lnTo>
                  <a:lnTo>
                    <a:pt x="682" y="408"/>
                  </a:lnTo>
                  <a:lnTo>
                    <a:pt x="682" y="402"/>
                  </a:lnTo>
                  <a:lnTo>
                    <a:pt x="682" y="396"/>
                  </a:lnTo>
                  <a:lnTo>
                    <a:pt x="674" y="393"/>
                  </a:lnTo>
                  <a:lnTo>
                    <a:pt x="674" y="387"/>
                  </a:lnTo>
                  <a:lnTo>
                    <a:pt x="674" y="384"/>
                  </a:lnTo>
                  <a:lnTo>
                    <a:pt x="674" y="381"/>
                  </a:lnTo>
                  <a:lnTo>
                    <a:pt x="666" y="381"/>
                  </a:lnTo>
                  <a:lnTo>
                    <a:pt x="666" y="378"/>
                  </a:lnTo>
                  <a:lnTo>
                    <a:pt x="666" y="378"/>
                  </a:lnTo>
                  <a:lnTo>
                    <a:pt x="666" y="378"/>
                  </a:lnTo>
                  <a:lnTo>
                    <a:pt x="666" y="378"/>
                  </a:lnTo>
                  <a:lnTo>
                    <a:pt x="658" y="381"/>
                  </a:lnTo>
                  <a:lnTo>
                    <a:pt x="658" y="381"/>
                  </a:lnTo>
                  <a:lnTo>
                    <a:pt x="658" y="384"/>
                  </a:lnTo>
                  <a:lnTo>
                    <a:pt x="658" y="390"/>
                  </a:lnTo>
                  <a:lnTo>
                    <a:pt x="651" y="393"/>
                  </a:lnTo>
                  <a:lnTo>
                    <a:pt x="651" y="396"/>
                  </a:lnTo>
                  <a:lnTo>
                    <a:pt x="651" y="402"/>
                  </a:lnTo>
                  <a:lnTo>
                    <a:pt x="651" y="405"/>
                  </a:lnTo>
                  <a:lnTo>
                    <a:pt x="643" y="411"/>
                  </a:lnTo>
                  <a:lnTo>
                    <a:pt x="643" y="414"/>
                  </a:lnTo>
                  <a:lnTo>
                    <a:pt x="643" y="417"/>
                  </a:lnTo>
                  <a:lnTo>
                    <a:pt x="643" y="423"/>
                  </a:lnTo>
                  <a:lnTo>
                    <a:pt x="635" y="426"/>
                  </a:lnTo>
                  <a:lnTo>
                    <a:pt x="635" y="429"/>
                  </a:lnTo>
                  <a:lnTo>
                    <a:pt x="635" y="432"/>
                  </a:lnTo>
                  <a:lnTo>
                    <a:pt x="635" y="432"/>
                  </a:lnTo>
                  <a:lnTo>
                    <a:pt x="627" y="435"/>
                  </a:lnTo>
                  <a:lnTo>
                    <a:pt x="627" y="435"/>
                  </a:lnTo>
                  <a:lnTo>
                    <a:pt x="627" y="435"/>
                  </a:lnTo>
                  <a:lnTo>
                    <a:pt x="627" y="435"/>
                  </a:lnTo>
                  <a:lnTo>
                    <a:pt x="619" y="435"/>
                  </a:lnTo>
                  <a:lnTo>
                    <a:pt x="619" y="435"/>
                  </a:lnTo>
                  <a:lnTo>
                    <a:pt x="619" y="435"/>
                  </a:lnTo>
                  <a:lnTo>
                    <a:pt x="619" y="432"/>
                  </a:lnTo>
                  <a:lnTo>
                    <a:pt x="611" y="432"/>
                  </a:lnTo>
                  <a:lnTo>
                    <a:pt x="611" y="429"/>
                  </a:lnTo>
                  <a:lnTo>
                    <a:pt x="611" y="429"/>
                  </a:lnTo>
                  <a:lnTo>
                    <a:pt x="611" y="429"/>
                  </a:lnTo>
                  <a:lnTo>
                    <a:pt x="611" y="426"/>
                  </a:lnTo>
                  <a:lnTo>
                    <a:pt x="603" y="426"/>
                  </a:lnTo>
                  <a:lnTo>
                    <a:pt x="603" y="426"/>
                  </a:lnTo>
                  <a:lnTo>
                    <a:pt x="603" y="426"/>
                  </a:lnTo>
                  <a:lnTo>
                    <a:pt x="603" y="423"/>
                  </a:lnTo>
                  <a:lnTo>
                    <a:pt x="596" y="423"/>
                  </a:lnTo>
                  <a:lnTo>
                    <a:pt x="596" y="423"/>
                  </a:lnTo>
                  <a:lnTo>
                    <a:pt x="596" y="426"/>
                  </a:lnTo>
                  <a:lnTo>
                    <a:pt x="596" y="426"/>
                  </a:lnTo>
                  <a:lnTo>
                    <a:pt x="588" y="426"/>
                  </a:lnTo>
                  <a:lnTo>
                    <a:pt x="588" y="429"/>
                  </a:lnTo>
                  <a:lnTo>
                    <a:pt x="588" y="429"/>
                  </a:lnTo>
                  <a:lnTo>
                    <a:pt x="588" y="432"/>
                  </a:lnTo>
                  <a:lnTo>
                    <a:pt x="580" y="435"/>
                  </a:lnTo>
                  <a:lnTo>
                    <a:pt x="580" y="435"/>
                  </a:lnTo>
                  <a:lnTo>
                    <a:pt x="580" y="438"/>
                  </a:lnTo>
                  <a:lnTo>
                    <a:pt x="580" y="441"/>
                  </a:lnTo>
                  <a:lnTo>
                    <a:pt x="572" y="444"/>
                  </a:lnTo>
                  <a:lnTo>
                    <a:pt x="572" y="447"/>
                  </a:lnTo>
                  <a:lnTo>
                    <a:pt x="572" y="450"/>
                  </a:lnTo>
                  <a:lnTo>
                    <a:pt x="572" y="453"/>
                  </a:lnTo>
                  <a:lnTo>
                    <a:pt x="564" y="456"/>
                  </a:lnTo>
                  <a:lnTo>
                    <a:pt x="564" y="459"/>
                  </a:lnTo>
                  <a:lnTo>
                    <a:pt x="564" y="462"/>
                  </a:lnTo>
                  <a:lnTo>
                    <a:pt x="564" y="462"/>
                  </a:lnTo>
                  <a:lnTo>
                    <a:pt x="556" y="465"/>
                  </a:lnTo>
                  <a:lnTo>
                    <a:pt x="556" y="468"/>
                  </a:lnTo>
                  <a:lnTo>
                    <a:pt x="556" y="468"/>
                  </a:lnTo>
                  <a:lnTo>
                    <a:pt x="556" y="471"/>
                  </a:lnTo>
                  <a:lnTo>
                    <a:pt x="556" y="471"/>
                  </a:lnTo>
                  <a:lnTo>
                    <a:pt x="549" y="471"/>
                  </a:lnTo>
                  <a:lnTo>
                    <a:pt x="549" y="471"/>
                  </a:lnTo>
                  <a:lnTo>
                    <a:pt x="549" y="471"/>
                  </a:lnTo>
                  <a:lnTo>
                    <a:pt x="549" y="471"/>
                  </a:lnTo>
                  <a:lnTo>
                    <a:pt x="541" y="471"/>
                  </a:lnTo>
                  <a:lnTo>
                    <a:pt x="541" y="471"/>
                  </a:lnTo>
                  <a:lnTo>
                    <a:pt x="541" y="468"/>
                  </a:lnTo>
                  <a:lnTo>
                    <a:pt x="541" y="468"/>
                  </a:lnTo>
                  <a:lnTo>
                    <a:pt x="533" y="465"/>
                  </a:lnTo>
                  <a:lnTo>
                    <a:pt x="533" y="462"/>
                  </a:lnTo>
                  <a:lnTo>
                    <a:pt x="533" y="459"/>
                  </a:lnTo>
                  <a:lnTo>
                    <a:pt x="533" y="459"/>
                  </a:lnTo>
                  <a:lnTo>
                    <a:pt x="525" y="456"/>
                  </a:lnTo>
                  <a:lnTo>
                    <a:pt x="525" y="453"/>
                  </a:lnTo>
                  <a:lnTo>
                    <a:pt x="525" y="450"/>
                  </a:lnTo>
                  <a:lnTo>
                    <a:pt x="525" y="450"/>
                  </a:lnTo>
                  <a:lnTo>
                    <a:pt x="517" y="447"/>
                  </a:lnTo>
                  <a:lnTo>
                    <a:pt x="517" y="447"/>
                  </a:lnTo>
                  <a:lnTo>
                    <a:pt x="517" y="444"/>
                  </a:lnTo>
                  <a:lnTo>
                    <a:pt x="517" y="444"/>
                  </a:lnTo>
                  <a:lnTo>
                    <a:pt x="509" y="444"/>
                  </a:lnTo>
                  <a:lnTo>
                    <a:pt x="509" y="444"/>
                  </a:lnTo>
                  <a:lnTo>
                    <a:pt x="509" y="444"/>
                  </a:lnTo>
                  <a:lnTo>
                    <a:pt x="509" y="444"/>
                  </a:lnTo>
                  <a:lnTo>
                    <a:pt x="502" y="444"/>
                  </a:lnTo>
                  <a:lnTo>
                    <a:pt x="502" y="444"/>
                  </a:lnTo>
                  <a:lnTo>
                    <a:pt x="502" y="447"/>
                  </a:lnTo>
                  <a:lnTo>
                    <a:pt x="502" y="447"/>
                  </a:lnTo>
                  <a:lnTo>
                    <a:pt x="502" y="450"/>
                  </a:lnTo>
                  <a:lnTo>
                    <a:pt x="494" y="450"/>
                  </a:lnTo>
                  <a:lnTo>
                    <a:pt x="494" y="450"/>
                  </a:lnTo>
                  <a:lnTo>
                    <a:pt x="494" y="453"/>
                  </a:lnTo>
                  <a:lnTo>
                    <a:pt x="494" y="453"/>
                  </a:lnTo>
                  <a:lnTo>
                    <a:pt x="486" y="453"/>
                  </a:lnTo>
                  <a:lnTo>
                    <a:pt x="486" y="453"/>
                  </a:lnTo>
                  <a:lnTo>
                    <a:pt x="486" y="453"/>
                  </a:lnTo>
                  <a:lnTo>
                    <a:pt x="486" y="453"/>
                  </a:lnTo>
                  <a:lnTo>
                    <a:pt x="478" y="453"/>
                  </a:lnTo>
                  <a:lnTo>
                    <a:pt x="478" y="450"/>
                  </a:lnTo>
                  <a:lnTo>
                    <a:pt x="478" y="447"/>
                  </a:lnTo>
                  <a:lnTo>
                    <a:pt x="478" y="444"/>
                  </a:lnTo>
                  <a:lnTo>
                    <a:pt x="470" y="441"/>
                  </a:lnTo>
                  <a:lnTo>
                    <a:pt x="470" y="435"/>
                  </a:lnTo>
                  <a:lnTo>
                    <a:pt x="470" y="432"/>
                  </a:lnTo>
                  <a:lnTo>
                    <a:pt x="470" y="426"/>
                  </a:lnTo>
                  <a:lnTo>
                    <a:pt x="462" y="420"/>
                  </a:lnTo>
                  <a:lnTo>
                    <a:pt x="462" y="414"/>
                  </a:lnTo>
                  <a:lnTo>
                    <a:pt x="462" y="408"/>
                  </a:lnTo>
                  <a:lnTo>
                    <a:pt x="462" y="402"/>
                  </a:lnTo>
                  <a:lnTo>
                    <a:pt x="454" y="396"/>
                  </a:lnTo>
                  <a:lnTo>
                    <a:pt x="454" y="390"/>
                  </a:lnTo>
                  <a:lnTo>
                    <a:pt x="454" y="384"/>
                  </a:lnTo>
                  <a:lnTo>
                    <a:pt x="454" y="378"/>
                  </a:lnTo>
                  <a:lnTo>
                    <a:pt x="454" y="375"/>
                  </a:lnTo>
                  <a:lnTo>
                    <a:pt x="447" y="369"/>
                  </a:lnTo>
                  <a:lnTo>
                    <a:pt x="447" y="366"/>
                  </a:lnTo>
                  <a:lnTo>
                    <a:pt x="447" y="360"/>
                  </a:lnTo>
                  <a:lnTo>
                    <a:pt x="447" y="360"/>
                  </a:lnTo>
                  <a:lnTo>
                    <a:pt x="439" y="357"/>
                  </a:lnTo>
                  <a:lnTo>
                    <a:pt x="439" y="357"/>
                  </a:lnTo>
                  <a:lnTo>
                    <a:pt x="439" y="357"/>
                  </a:lnTo>
                  <a:lnTo>
                    <a:pt x="439" y="360"/>
                  </a:lnTo>
                  <a:lnTo>
                    <a:pt x="431" y="363"/>
                  </a:lnTo>
                  <a:lnTo>
                    <a:pt x="431" y="366"/>
                  </a:lnTo>
                  <a:lnTo>
                    <a:pt x="431" y="372"/>
                  </a:lnTo>
                  <a:lnTo>
                    <a:pt x="431" y="378"/>
                  </a:lnTo>
                  <a:lnTo>
                    <a:pt x="423" y="384"/>
                  </a:lnTo>
                  <a:lnTo>
                    <a:pt x="423" y="393"/>
                  </a:lnTo>
                  <a:lnTo>
                    <a:pt x="423" y="402"/>
                  </a:lnTo>
                  <a:lnTo>
                    <a:pt x="423" y="411"/>
                  </a:lnTo>
                  <a:lnTo>
                    <a:pt x="415" y="420"/>
                  </a:lnTo>
                  <a:lnTo>
                    <a:pt x="415" y="429"/>
                  </a:lnTo>
                  <a:lnTo>
                    <a:pt x="415" y="438"/>
                  </a:lnTo>
                  <a:lnTo>
                    <a:pt x="415" y="447"/>
                  </a:lnTo>
                  <a:lnTo>
                    <a:pt x="407" y="456"/>
                  </a:lnTo>
                  <a:lnTo>
                    <a:pt x="407" y="465"/>
                  </a:lnTo>
                  <a:lnTo>
                    <a:pt x="407" y="474"/>
                  </a:lnTo>
                  <a:lnTo>
                    <a:pt x="407" y="483"/>
                  </a:lnTo>
                  <a:lnTo>
                    <a:pt x="400" y="493"/>
                  </a:lnTo>
                  <a:lnTo>
                    <a:pt x="400" y="499"/>
                  </a:lnTo>
                  <a:lnTo>
                    <a:pt x="400" y="505"/>
                  </a:lnTo>
                  <a:lnTo>
                    <a:pt x="400" y="511"/>
                  </a:lnTo>
                  <a:lnTo>
                    <a:pt x="400" y="514"/>
                  </a:lnTo>
                  <a:lnTo>
                    <a:pt x="392" y="517"/>
                  </a:lnTo>
                  <a:lnTo>
                    <a:pt x="392" y="520"/>
                  </a:lnTo>
                  <a:lnTo>
                    <a:pt x="392" y="523"/>
                  </a:lnTo>
                  <a:lnTo>
                    <a:pt x="392" y="523"/>
                  </a:lnTo>
                  <a:lnTo>
                    <a:pt x="384" y="523"/>
                  </a:lnTo>
                  <a:lnTo>
                    <a:pt x="384" y="523"/>
                  </a:lnTo>
                  <a:lnTo>
                    <a:pt x="384" y="520"/>
                  </a:lnTo>
                  <a:lnTo>
                    <a:pt x="384" y="520"/>
                  </a:lnTo>
                  <a:lnTo>
                    <a:pt x="376" y="517"/>
                  </a:lnTo>
                  <a:lnTo>
                    <a:pt x="376" y="514"/>
                  </a:lnTo>
                  <a:lnTo>
                    <a:pt x="376" y="511"/>
                  </a:lnTo>
                  <a:lnTo>
                    <a:pt x="376" y="508"/>
                  </a:lnTo>
                  <a:lnTo>
                    <a:pt x="368" y="508"/>
                  </a:lnTo>
                  <a:lnTo>
                    <a:pt x="368" y="505"/>
                  </a:lnTo>
                  <a:lnTo>
                    <a:pt x="368" y="502"/>
                  </a:lnTo>
                  <a:lnTo>
                    <a:pt x="368" y="499"/>
                  </a:lnTo>
                  <a:lnTo>
                    <a:pt x="360" y="499"/>
                  </a:lnTo>
                  <a:lnTo>
                    <a:pt x="360" y="496"/>
                  </a:lnTo>
                  <a:lnTo>
                    <a:pt x="360" y="496"/>
                  </a:lnTo>
                  <a:lnTo>
                    <a:pt x="360" y="493"/>
                  </a:lnTo>
                  <a:lnTo>
                    <a:pt x="353" y="493"/>
                  </a:lnTo>
                  <a:lnTo>
                    <a:pt x="353" y="493"/>
                  </a:lnTo>
                  <a:lnTo>
                    <a:pt x="353" y="493"/>
                  </a:lnTo>
                  <a:lnTo>
                    <a:pt x="353" y="493"/>
                  </a:lnTo>
                  <a:lnTo>
                    <a:pt x="345" y="493"/>
                  </a:lnTo>
                  <a:lnTo>
                    <a:pt x="345" y="496"/>
                  </a:lnTo>
                  <a:lnTo>
                    <a:pt x="345" y="496"/>
                  </a:lnTo>
                  <a:lnTo>
                    <a:pt x="345" y="499"/>
                  </a:lnTo>
                  <a:lnTo>
                    <a:pt x="345" y="499"/>
                  </a:lnTo>
                  <a:lnTo>
                    <a:pt x="337" y="499"/>
                  </a:lnTo>
                  <a:lnTo>
                    <a:pt x="337" y="502"/>
                  </a:lnTo>
                  <a:lnTo>
                    <a:pt x="337" y="502"/>
                  </a:lnTo>
                  <a:lnTo>
                    <a:pt x="337" y="505"/>
                  </a:lnTo>
                  <a:lnTo>
                    <a:pt x="329" y="505"/>
                  </a:lnTo>
                  <a:lnTo>
                    <a:pt x="329" y="505"/>
                  </a:lnTo>
                  <a:lnTo>
                    <a:pt x="329" y="505"/>
                  </a:lnTo>
                  <a:lnTo>
                    <a:pt x="329" y="505"/>
                  </a:lnTo>
                  <a:lnTo>
                    <a:pt x="321" y="505"/>
                  </a:lnTo>
                  <a:lnTo>
                    <a:pt x="321" y="505"/>
                  </a:lnTo>
                  <a:lnTo>
                    <a:pt x="321" y="502"/>
                  </a:lnTo>
                  <a:lnTo>
                    <a:pt x="321" y="502"/>
                  </a:lnTo>
                  <a:lnTo>
                    <a:pt x="313" y="499"/>
                  </a:lnTo>
                  <a:lnTo>
                    <a:pt x="313" y="496"/>
                  </a:lnTo>
                  <a:lnTo>
                    <a:pt x="313" y="493"/>
                  </a:lnTo>
                  <a:lnTo>
                    <a:pt x="313" y="489"/>
                  </a:lnTo>
                  <a:lnTo>
                    <a:pt x="306" y="486"/>
                  </a:lnTo>
                  <a:lnTo>
                    <a:pt x="306" y="483"/>
                  </a:lnTo>
                  <a:lnTo>
                    <a:pt x="306" y="480"/>
                  </a:lnTo>
                  <a:lnTo>
                    <a:pt x="306" y="477"/>
                  </a:lnTo>
                  <a:lnTo>
                    <a:pt x="298" y="471"/>
                  </a:lnTo>
                  <a:lnTo>
                    <a:pt x="298" y="468"/>
                  </a:lnTo>
                  <a:lnTo>
                    <a:pt x="298" y="465"/>
                  </a:lnTo>
                  <a:lnTo>
                    <a:pt x="298" y="462"/>
                  </a:lnTo>
                  <a:lnTo>
                    <a:pt x="290" y="459"/>
                  </a:lnTo>
                  <a:lnTo>
                    <a:pt x="290" y="456"/>
                  </a:lnTo>
                  <a:lnTo>
                    <a:pt x="290" y="453"/>
                  </a:lnTo>
                  <a:lnTo>
                    <a:pt x="290" y="453"/>
                  </a:lnTo>
                  <a:lnTo>
                    <a:pt x="290" y="450"/>
                  </a:lnTo>
                  <a:lnTo>
                    <a:pt x="282" y="450"/>
                  </a:lnTo>
                  <a:lnTo>
                    <a:pt x="282" y="450"/>
                  </a:lnTo>
                  <a:lnTo>
                    <a:pt x="282" y="450"/>
                  </a:lnTo>
                  <a:lnTo>
                    <a:pt x="282" y="450"/>
                  </a:lnTo>
                  <a:lnTo>
                    <a:pt x="274" y="450"/>
                  </a:lnTo>
                  <a:lnTo>
                    <a:pt x="274" y="450"/>
                  </a:lnTo>
                  <a:lnTo>
                    <a:pt x="274" y="453"/>
                  </a:lnTo>
                  <a:lnTo>
                    <a:pt x="274" y="453"/>
                  </a:lnTo>
                  <a:lnTo>
                    <a:pt x="266" y="456"/>
                  </a:lnTo>
                  <a:lnTo>
                    <a:pt x="266" y="456"/>
                  </a:lnTo>
                  <a:lnTo>
                    <a:pt x="266" y="459"/>
                  </a:lnTo>
                  <a:lnTo>
                    <a:pt x="266" y="462"/>
                  </a:lnTo>
                  <a:lnTo>
                    <a:pt x="258" y="462"/>
                  </a:lnTo>
                  <a:lnTo>
                    <a:pt x="258" y="465"/>
                  </a:lnTo>
                  <a:lnTo>
                    <a:pt x="258" y="468"/>
                  </a:lnTo>
                  <a:lnTo>
                    <a:pt x="258" y="468"/>
                  </a:lnTo>
                  <a:lnTo>
                    <a:pt x="251" y="471"/>
                  </a:lnTo>
                  <a:lnTo>
                    <a:pt x="251" y="471"/>
                  </a:lnTo>
                  <a:lnTo>
                    <a:pt x="251" y="471"/>
                  </a:lnTo>
                  <a:lnTo>
                    <a:pt x="251" y="474"/>
                  </a:lnTo>
                  <a:lnTo>
                    <a:pt x="243" y="474"/>
                  </a:lnTo>
                  <a:lnTo>
                    <a:pt x="243" y="474"/>
                  </a:lnTo>
                  <a:lnTo>
                    <a:pt x="243" y="477"/>
                  </a:lnTo>
                  <a:lnTo>
                    <a:pt x="243" y="477"/>
                  </a:lnTo>
                  <a:lnTo>
                    <a:pt x="235" y="477"/>
                  </a:lnTo>
                  <a:lnTo>
                    <a:pt x="235" y="477"/>
                  </a:lnTo>
                  <a:lnTo>
                    <a:pt x="235" y="477"/>
                  </a:lnTo>
                  <a:lnTo>
                    <a:pt x="235" y="477"/>
                  </a:lnTo>
                  <a:lnTo>
                    <a:pt x="235" y="477"/>
                  </a:lnTo>
                  <a:lnTo>
                    <a:pt x="227" y="477"/>
                  </a:lnTo>
                  <a:lnTo>
                    <a:pt x="227" y="477"/>
                  </a:lnTo>
                  <a:lnTo>
                    <a:pt x="227" y="477"/>
                  </a:lnTo>
                  <a:lnTo>
                    <a:pt x="227" y="477"/>
                  </a:lnTo>
                  <a:lnTo>
                    <a:pt x="219" y="477"/>
                  </a:lnTo>
                  <a:lnTo>
                    <a:pt x="219" y="477"/>
                  </a:lnTo>
                  <a:lnTo>
                    <a:pt x="219" y="477"/>
                  </a:lnTo>
                  <a:lnTo>
                    <a:pt x="219" y="477"/>
                  </a:lnTo>
                  <a:lnTo>
                    <a:pt x="211" y="477"/>
                  </a:lnTo>
                  <a:lnTo>
                    <a:pt x="211" y="477"/>
                  </a:lnTo>
                  <a:lnTo>
                    <a:pt x="211" y="477"/>
                  </a:lnTo>
                  <a:lnTo>
                    <a:pt x="211" y="477"/>
                  </a:lnTo>
                  <a:lnTo>
                    <a:pt x="204" y="477"/>
                  </a:lnTo>
                  <a:lnTo>
                    <a:pt x="204" y="477"/>
                  </a:lnTo>
                  <a:lnTo>
                    <a:pt x="204" y="477"/>
                  </a:lnTo>
                  <a:lnTo>
                    <a:pt x="204" y="477"/>
                  </a:lnTo>
                  <a:lnTo>
                    <a:pt x="196" y="477"/>
                  </a:lnTo>
                  <a:lnTo>
                    <a:pt x="196" y="477"/>
                  </a:lnTo>
                  <a:lnTo>
                    <a:pt x="196" y="477"/>
                  </a:lnTo>
                  <a:lnTo>
                    <a:pt x="196" y="474"/>
                  </a:lnTo>
                  <a:lnTo>
                    <a:pt x="188" y="474"/>
                  </a:lnTo>
                  <a:lnTo>
                    <a:pt x="188" y="474"/>
                  </a:lnTo>
                  <a:lnTo>
                    <a:pt x="188" y="474"/>
                  </a:lnTo>
                  <a:lnTo>
                    <a:pt x="188" y="474"/>
                  </a:lnTo>
                  <a:lnTo>
                    <a:pt x="188" y="474"/>
                  </a:lnTo>
                  <a:lnTo>
                    <a:pt x="180" y="474"/>
                  </a:lnTo>
                  <a:lnTo>
                    <a:pt x="180" y="474"/>
                  </a:lnTo>
                  <a:lnTo>
                    <a:pt x="180" y="474"/>
                  </a:lnTo>
                  <a:lnTo>
                    <a:pt x="180" y="474"/>
                  </a:lnTo>
                  <a:lnTo>
                    <a:pt x="172" y="477"/>
                  </a:lnTo>
                  <a:lnTo>
                    <a:pt x="172" y="477"/>
                  </a:lnTo>
                  <a:lnTo>
                    <a:pt x="172" y="477"/>
                  </a:lnTo>
                  <a:lnTo>
                    <a:pt x="172" y="477"/>
                  </a:lnTo>
                  <a:lnTo>
                    <a:pt x="164" y="477"/>
                  </a:lnTo>
                  <a:lnTo>
                    <a:pt x="164" y="477"/>
                  </a:lnTo>
                  <a:lnTo>
                    <a:pt x="164" y="477"/>
                  </a:lnTo>
                  <a:lnTo>
                    <a:pt x="164" y="477"/>
                  </a:lnTo>
                  <a:lnTo>
                    <a:pt x="157" y="477"/>
                  </a:lnTo>
                  <a:lnTo>
                    <a:pt x="157" y="477"/>
                  </a:lnTo>
                  <a:lnTo>
                    <a:pt x="157" y="477"/>
                  </a:lnTo>
                  <a:lnTo>
                    <a:pt x="157" y="474"/>
                  </a:lnTo>
                  <a:lnTo>
                    <a:pt x="149" y="474"/>
                  </a:lnTo>
                  <a:lnTo>
                    <a:pt x="149" y="474"/>
                  </a:lnTo>
                  <a:lnTo>
                    <a:pt x="149" y="471"/>
                  </a:lnTo>
                  <a:lnTo>
                    <a:pt x="149" y="471"/>
                  </a:lnTo>
                  <a:lnTo>
                    <a:pt x="141" y="468"/>
                  </a:lnTo>
                  <a:lnTo>
                    <a:pt x="141" y="465"/>
                  </a:lnTo>
                  <a:lnTo>
                    <a:pt x="141" y="465"/>
                  </a:lnTo>
                  <a:lnTo>
                    <a:pt x="141" y="462"/>
                  </a:lnTo>
                  <a:lnTo>
                    <a:pt x="133" y="459"/>
                  </a:lnTo>
                  <a:lnTo>
                    <a:pt x="133" y="456"/>
                  </a:lnTo>
                  <a:lnTo>
                    <a:pt x="133" y="456"/>
                  </a:lnTo>
                  <a:lnTo>
                    <a:pt x="133" y="453"/>
                  </a:lnTo>
                  <a:lnTo>
                    <a:pt x="133" y="450"/>
                  </a:lnTo>
                  <a:lnTo>
                    <a:pt x="125" y="450"/>
                  </a:lnTo>
                  <a:lnTo>
                    <a:pt x="125" y="447"/>
                  </a:lnTo>
                  <a:lnTo>
                    <a:pt x="125" y="444"/>
                  </a:lnTo>
                  <a:lnTo>
                    <a:pt x="125" y="444"/>
                  </a:lnTo>
                  <a:lnTo>
                    <a:pt x="117" y="441"/>
                  </a:lnTo>
                  <a:lnTo>
                    <a:pt x="117" y="441"/>
                  </a:lnTo>
                  <a:lnTo>
                    <a:pt x="117" y="441"/>
                  </a:lnTo>
                  <a:lnTo>
                    <a:pt x="117" y="438"/>
                  </a:lnTo>
                  <a:lnTo>
                    <a:pt x="109" y="438"/>
                  </a:lnTo>
                  <a:lnTo>
                    <a:pt x="109" y="438"/>
                  </a:lnTo>
                  <a:lnTo>
                    <a:pt x="109" y="441"/>
                  </a:lnTo>
                  <a:lnTo>
                    <a:pt x="109" y="441"/>
                  </a:lnTo>
                  <a:lnTo>
                    <a:pt x="102" y="441"/>
                  </a:lnTo>
                  <a:lnTo>
                    <a:pt x="102" y="444"/>
                  </a:lnTo>
                  <a:lnTo>
                    <a:pt x="102" y="447"/>
                  </a:lnTo>
                  <a:lnTo>
                    <a:pt x="102" y="450"/>
                  </a:lnTo>
                  <a:lnTo>
                    <a:pt x="94" y="453"/>
                  </a:lnTo>
                  <a:lnTo>
                    <a:pt x="94" y="456"/>
                  </a:lnTo>
                  <a:lnTo>
                    <a:pt x="94" y="459"/>
                  </a:lnTo>
                  <a:lnTo>
                    <a:pt x="94" y="465"/>
                  </a:lnTo>
                  <a:lnTo>
                    <a:pt x="86" y="468"/>
                  </a:lnTo>
                  <a:lnTo>
                    <a:pt x="86" y="474"/>
                  </a:lnTo>
                  <a:lnTo>
                    <a:pt x="86" y="480"/>
                  </a:lnTo>
                  <a:lnTo>
                    <a:pt x="86" y="486"/>
                  </a:lnTo>
                  <a:lnTo>
                    <a:pt x="78" y="489"/>
                  </a:lnTo>
                  <a:lnTo>
                    <a:pt x="78" y="496"/>
                  </a:lnTo>
                  <a:lnTo>
                    <a:pt x="78" y="502"/>
                  </a:lnTo>
                  <a:lnTo>
                    <a:pt x="78" y="505"/>
                  </a:lnTo>
                  <a:lnTo>
                    <a:pt x="78" y="511"/>
                  </a:lnTo>
                  <a:lnTo>
                    <a:pt x="70" y="514"/>
                  </a:lnTo>
                  <a:lnTo>
                    <a:pt x="70" y="517"/>
                  </a:lnTo>
                  <a:lnTo>
                    <a:pt x="70" y="520"/>
                  </a:lnTo>
                  <a:lnTo>
                    <a:pt x="70" y="523"/>
                  </a:lnTo>
                  <a:lnTo>
                    <a:pt x="62" y="526"/>
                  </a:lnTo>
                  <a:lnTo>
                    <a:pt x="62" y="526"/>
                  </a:lnTo>
                  <a:lnTo>
                    <a:pt x="62" y="526"/>
                  </a:lnTo>
                  <a:lnTo>
                    <a:pt x="62" y="523"/>
                  </a:lnTo>
                  <a:lnTo>
                    <a:pt x="55" y="523"/>
                  </a:lnTo>
                  <a:close/>
                </a:path>
              </a:pathLst>
            </a:custGeom>
            <a:solidFill>
              <a:srgbClr val="395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7"/>
            <p:cNvSpPr>
              <a:spLocks/>
            </p:cNvSpPr>
            <p:nvPr/>
          </p:nvSpPr>
          <p:spPr bwMode="auto">
            <a:xfrm>
              <a:off x="6305550" y="3059113"/>
              <a:ext cx="4319588" cy="1098549"/>
            </a:xfrm>
            <a:custGeom>
              <a:avLst/>
              <a:gdLst>
                <a:gd name="T0" fmla="*/ 78 w 2721"/>
                <a:gd name="T1" fmla="*/ 489 h 692"/>
                <a:gd name="T2" fmla="*/ 172 w 2721"/>
                <a:gd name="T3" fmla="*/ 477 h 692"/>
                <a:gd name="T4" fmla="*/ 258 w 2721"/>
                <a:gd name="T5" fmla="*/ 468 h 692"/>
                <a:gd name="T6" fmla="*/ 345 w 2721"/>
                <a:gd name="T7" fmla="*/ 499 h 692"/>
                <a:gd name="T8" fmla="*/ 431 w 2721"/>
                <a:gd name="T9" fmla="*/ 372 h 692"/>
                <a:gd name="T10" fmla="*/ 517 w 2721"/>
                <a:gd name="T11" fmla="*/ 444 h 692"/>
                <a:gd name="T12" fmla="*/ 603 w 2721"/>
                <a:gd name="T13" fmla="*/ 426 h 692"/>
                <a:gd name="T14" fmla="*/ 690 w 2721"/>
                <a:gd name="T15" fmla="*/ 429 h 692"/>
                <a:gd name="T16" fmla="*/ 776 w 2721"/>
                <a:gd name="T17" fmla="*/ 474 h 692"/>
                <a:gd name="T18" fmla="*/ 862 w 2721"/>
                <a:gd name="T19" fmla="*/ 411 h 692"/>
                <a:gd name="T20" fmla="*/ 948 w 2721"/>
                <a:gd name="T21" fmla="*/ 405 h 692"/>
                <a:gd name="T22" fmla="*/ 1035 w 2721"/>
                <a:gd name="T23" fmla="*/ 381 h 692"/>
                <a:gd name="T24" fmla="*/ 1129 w 2721"/>
                <a:gd name="T25" fmla="*/ 390 h 692"/>
                <a:gd name="T26" fmla="*/ 1215 w 2721"/>
                <a:gd name="T27" fmla="*/ 326 h 692"/>
                <a:gd name="T28" fmla="*/ 1301 w 2721"/>
                <a:gd name="T29" fmla="*/ 190 h 692"/>
                <a:gd name="T30" fmla="*/ 1388 w 2721"/>
                <a:gd name="T31" fmla="*/ 27 h 692"/>
                <a:gd name="T32" fmla="*/ 1474 w 2721"/>
                <a:gd name="T33" fmla="*/ 48 h 692"/>
                <a:gd name="T34" fmla="*/ 1560 w 2721"/>
                <a:gd name="T35" fmla="*/ 133 h 692"/>
                <a:gd name="T36" fmla="*/ 1646 w 2721"/>
                <a:gd name="T37" fmla="*/ 139 h 692"/>
                <a:gd name="T38" fmla="*/ 1733 w 2721"/>
                <a:gd name="T39" fmla="*/ 314 h 692"/>
                <a:gd name="T40" fmla="*/ 1819 w 2721"/>
                <a:gd name="T41" fmla="*/ 338 h 692"/>
                <a:gd name="T42" fmla="*/ 1905 w 2721"/>
                <a:gd name="T43" fmla="*/ 496 h 692"/>
                <a:gd name="T44" fmla="*/ 1991 w 2721"/>
                <a:gd name="T45" fmla="*/ 483 h 692"/>
                <a:gd name="T46" fmla="*/ 2085 w 2721"/>
                <a:gd name="T47" fmla="*/ 508 h 692"/>
                <a:gd name="T48" fmla="*/ 2172 w 2721"/>
                <a:gd name="T49" fmla="*/ 520 h 692"/>
                <a:gd name="T50" fmla="*/ 2258 w 2721"/>
                <a:gd name="T51" fmla="*/ 477 h 692"/>
                <a:gd name="T52" fmla="*/ 2344 w 2721"/>
                <a:gd name="T53" fmla="*/ 432 h 692"/>
                <a:gd name="T54" fmla="*/ 2430 w 2721"/>
                <a:gd name="T55" fmla="*/ 405 h 692"/>
                <a:gd name="T56" fmla="*/ 2517 w 2721"/>
                <a:gd name="T57" fmla="*/ 347 h 692"/>
                <a:gd name="T58" fmla="*/ 2603 w 2721"/>
                <a:gd name="T59" fmla="*/ 411 h 692"/>
                <a:gd name="T60" fmla="*/ 2689 w 2721"/>
                <a:gd name="T61" fmla="*/ 420 h 692"/>
                <a:gd name="T62" fmla="*/ 2666 w 2721"/>
                <a:gd name="T63" fmla="*/ 529 h 692"/>
                <a:gd name="T64" fmla="*/ 2579 w 2721"/>
                <a:gd name="T65" fmla="*/ 550 h 692"/>
                <a:gd name="T66" fmla="*/ 2493 w 2721"/>
                <a:gd name="T67" fmla="*/ 489 h 692"/>
                <a:gd name="T68" fmla="*/ 2407 w 2721"/>
                <a:gd name="T69" fmla="*/ 523 h 692"/>
                <a:gd name="T70" fmla="*/ 2321 w 2721"/>
                <a:gd name="T71" fmla="*/ 541 h 692"/>
                <a:gd name="T72" fmla="*/ 2234 w 2721"/>
                <a:gd name="T73" fmla="*/ 650 h 692"/>
                <a:gd name="T74" fmla="*/ 2148 w 2721"/>
                <a:gd name="T75" fmla="*/ 671 h 692"/>
                <a:gd name="T76" fmla="*/ 2054 w 2721"/>
                <a:gd name="T77" fmla="*/ 559 h 692"/>
                <a:gd name="T78" fmla="*/ 1968 w 2721"/>
                <a:gd name="T79" fmla="*/ 619 h 692"/>
                <a:gd name="T80" fmla="*/ 1882 w 2721"/>
                <a:gd name="T81" fmla="*/ 544 h 692"/>
                <a:gd name="T82" fmla="*/ 1795 w 2721"/>
                <a:gd name="T83" fmla="*/ 447 h 692"/>
                <a:gd name="T84" fmla="*/ 1709 w 2721"/>
                <a:gd name="T85" fmla="*/ 396 h 692"/>
                <a:gd name="T86" fmla="*/ 1623 w 2721"/>
                <a:gd name="T87" fmla="*/ 266 h 692"/>
                <a:gd name="T88" fmla="*/ 1537 w 2721"/>
                <a:gd name="T89" fmla="*/ 269 h 692"/>
                <a:gd name="T90" fmla="*/ 1450 w 2721"/>
                <a:gd name="T91" fmla="*/ 148 h 692"/>
                <a:gd name="T92" fmla="*/ 1364 w 2721"/>
                <a:gd name="T93" fmla="*/ 190 h 692"/>
                <a:gd name="T94" fmla="*/ 1278 w 2721"/>
                <a:gd name="T95" fmla="*/ 344 h 692"/>
                <a:gd name="T96" fmla="*/ 1192 w 2721"/>
                <a:gd name="T97" fmla="*/ 496 h 692"/>
                <a:gd name="T98" fmla="*/ 1097 w 2721"/>
                <a:gd name="T99" fmla="*/ 529 h 692"/>
                <a:gd name="T100" fmla="*/ 1011 w 2721"/>
                <a:gd name="T101" fmla="*/ 499 h 692"/>
                <a:gd name="T102" fmla="*/ 925 w 2721"/>
                <a:gd name="T103" fmla="*/ 550 h 692"/>
                <a:gd name="T104" fmla="*/ 839 w 2721"/>
                <a:gd name="T105" fmla="*/ 505 h 692"/>
                <a:gd name="T106" fmla="*/ 752 w 2721"/>
                <a:gd name="T107" fmla="*/ 580 h 692"/>
                <a:gd name="T108" fmla="*/ 666 w 2721"/>
                <a:gd name="T109" fmla="*/ 483 h 692"/>
                <a:gd name="T110" fmla="*/ 580 w 2721"/>
                <a:gd name="T111" fmla="*/ 517 h 692"/>
                <a:gd name="T112" fmla="*/ 494 w 2721"/>
                <a:gd name="T113" fmla="*/ 586 h 692"/>
                <a:gd name="T114" fmla="*/ 407 w 2721"/>
                <a:gd name="T115" fmla="*/ 565 h 692"/>
                <a:gd name="T116" fmla="*/ 321 w 2721"/>
                <a:gd name="T117" fmla="*/ 559 h 692"/>
                <a:gd name="T118" fmla="*/ 235 w 2721"/>
                <a:gd name="T119" fmla="*/ 565 h 692"/>
                <a:gd name="T120" fmla="*/ 141 w 2721"/>
                <a:gd name="T121" fmla="*/ 559 h 692"/>
                <a:gd name="T122" fmla="*/ 55 w 2721"/>
                <a:gd name="T123" fmla="*/ 58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1" h="692">
                  <a:moveTo>
                    <a:pt x="0" y="402"/>
                  </a:moveTo>
                  <a:lnTo>
                    <a:pt x="0" y="402"/>
                  </a:lnTo>
                  <a:lnTo>
                    <a:pt x="0" y="399"/>
                  </a:lnTo>
                  <a:lnTo>
                    <a:pt x="0" y="396"/>
                  </a:lnTo>
                  <a:lnTo>
                    <a:pt x="8" y="393"/>
                  </a:lnTo>
                  <a:lnTo>
                    <a:pt x="8" y="390"/>
                  </a:lnTo>
                  <a:lnTo>
                    <a:pt x="8" y="390"/>
                  </a:lnTo>
                  <a:lnTo>
                    <a:pt x="8" y="387"/>
                  </a:lnTo>
                  <a:lnTo>
                    <a:pt x="15" y="387"/>
                  </a:lnTo>
                  <a:lnTo>
                    <a:pt x="15" y="387"/>
                  </a:lnTo>
                  <a:lnTo>
                    <a:pt x="15" y="390"/>
                  </a:lnTo>
                  <a:lnTo>
                    <a:pt x="15" y="393"/>
                  </a:lnTo>
                  <a:lnTo>
                    <a:pt x="23" y="396"/>
                  </a:lnTo>
                  <a:lnTo>
                    <a:pt x="23" y="399"/>
                  </a:lnTo>
                  <a:lnTo>
                    <a:pt x="23" y="402"/>
                  </a:lnTo>
                  <a:lnTo>
                    <a:pt x="23" y="408"/>
                  </a:lnTo>
                  <a:lnTo>
                    <a:pt x="23" y="414"/>
                  </a:lnTo>
                  <a:lnTo>
                    <a:pt x="31" y="420"/>
                  </a:lnTo>
                  <a:lnTo>
                    <a:pt x="31" y="426"/>
                  </a:lnTo>
                  <a:lnTo>
                    <a:pt x="31" y="435"/>
                  </a:lnTo>
                  <a:lnTo>
                    <a:pt x="31" y="441"/>
                  </a:lnTo>
                  <a:lnTo>
                    <a:pt x="39" y="450"/>
                  </a:lnTo>
                  <a:lnTo>
                    <a:pt x="39" y="456"/>
                  </a:lnTo>
                  <a:lnTo>
                    <a:pt x="39" y="465"/>
                  </a:lnTo>
                  <a:lnTo>
                    <a:pt x="39" y="474"/>
                  </a:lnTo>
                  <a:lnTo>
                    <a:pt x="47" y="480"/>
                  </a:lnTo>
                  <a:lnTo>
                    <a:pt x="47" y="489"/>
                  </a:lnTo>
                  <a:lnTo>
                    <a:pt x="47" y="496"/>
                  </a:lnTo>
                  <a:lnTo>
                    <a:pt x="47" y="502"/>
                  </a:lnTo>
                  <a:lnTo>
                    <a:pt x="55" y="508"/>
                  </a:lnTo>
                  <a:lnTo>
                    <a:pt x="55" y="514"/>
                  </a:lnTo>
                  <a:lnTo>
                    <a:pt x="55" y="520"/>
                  </a:lnTo>
                  <a:lnTo>
                    <a:pt x="55" y="523"/>
                  </a:lnTo>
                  <a:lnTo>
                    <a:pt x="62" y="523"/>
                  </a:lnTo>
                  <a:lnTo>
                    <a:pt x="62" y="526"/>
                  </a:lnTo>
                  <a:lnTo>
                    <a:pt x="62" y="526"/>
                  </a:lnTo>
                  <a:lnTo>
                    <a:pt x="62" y="526"/>
                  </a:lnTo>
                  <a:lnTo>
                    <a:pt x="70" y="523"/>
                  </a:lnTo>
                  <a:lnTo>
                    <a:pt x="70" y="520"/>
                  </a:lnTo>
                  <a:lnTo>
                    <a:pt x="70" y="517"/>
                  </a:lnTo>
                  <a:lnTo>
                    <a:pt x="70" y="514"/>
                  </a:lnTo>
                  <a:lnTo>
                    <a:pt x="78" y="511"/>
                  </a:lnTo>
                  <a:lnTo>
                    <a:pt x="78" y="505"/>
                  </a:lnTo>
                  <a:lnTo>
                    <a:pt x="78" y="502"/>
                  </a:lnTo>
                  <a:lnTo>
                    <a:pt x="78" y="496"/>
                  </a:lnTo>
                  <a:lnTo>
                    <a:pt x="78" y="489"/>
                  </a:lnTo>
                  <a:lnTo>
                    <a:pt x="86" y="486"/>
                  </a:lnTo>
                  <a:lnTo>
                    <a:pt x="86" y="480"/>
                  </a:lnTo>
                  <a:lnTo>
                    <a:pt x="86" y="474"/>
                  </a:lnTo>
                  <a:lnTo>
                    <a:pt x="86" y="468"/>
                  </a:lnTo>
                  <a:lnTo>
                    <a:pt x="94" y="465"/>
                  </a:lnTo>
                  <a:lnTo>
                    <a:pt x="94" y="459"/>
                  </a:lnTo>
                  <a:lnTo>
                    <a:pt x="94" y="456"/>
                  </a:lnTo>
                  <a:lnTo>
                    <a:pt x="94" y="453"/>
                  </a:lnTo>
                  <a:lnTo>
                    <a:pt x="102" y="450"/>
                  </a:lnTo>
                  <a:lnTo>
                    <a:pt x="102" y="447"/>
                  </a:lnTo>
                  <a:lnTo>
                    <a:pt x="102" y="444"/>
                  </a:lnTo>
                  <a:lnTo>
                    <a:pt x="102" y="441"/>
                  </a:lnTo>
                  <a:lnTo>
                    <a:pt x="109" y="441"/>
                  </a:lnTo>
                  <a:lnTo>
                    <a:pt x="109" y="441"/>
                  </a:lnTo>
                  <a:lnTo>
                    <a:pt x="109" y="438"/>
                  </a:lnTo>
                  <a:lnTo>
                    <a:pt x="109" y="438"/>
                  </a:lnTo>
                  <a:lnTo>
                    <a:pt x="117" y="438"/>
                  </a:lnTo>
                  <a:lnTo>
                    <a:pt x="117" y="441"/>
                  </a:lnTo>
                  <a:lnTo>
                    <a:pt x="117" y="441"/>
                  </a:lnTo>
                  <a:lnTo>
                    <a:pt x="117" y="441"/>
                  </a:lnTo>
                  <a:lnTo>
                    <a:pt x="125" y="444"/>
                  </a:lnTo>
                  <a:lnTo>
                    <a:pt x="125" y="444"/>
                  </a:lnTo>
                  <a:lnTo>
                    <a:pt x="125" y="447"/>
                  </a:lnTo>
                  <a:lnTo>
                    <a:pt x="125" y="450"/>
                  </a:lnTo>
                  <a:lnTo>
                    <a:pt x="133" y="450"/>
                  </a:lnTo>
                  <a:lnTo>
                    <a:pt x="133" y="453"/>
                  </a:lnTo>
                  <a:lnTo>
                    <a:pt x="133" y="456"/>
                  </a:lnTo>
                  <a:lnTo>
                    <a:pt x="133" y="456"/>
                  </a:lnTo>
                  <a:lnTo>
                    <a:pt x="133" y="459"/>
                  </a:lnTo>
                  <a:lnTo>
                    <a:pt x="141" y="462"/>
                  </a:lnTo>
                  <a:lnTo>
                    <a:pt x="141" y="465"/>
                  </a:lnTo>
                  <a:lnTo>
                    <a:pt x="141" y="465"/>
                  </a:lnTo>
                  <a:lnTo>
                    <a:pt x="141" y="468"/>
                  </a:lnTo>
                  <a:lnTo>
                    <a:pt x="149" y="471"/>
                  </a:lnTo>
                  <a:lnTo>
                    <a:pt x="149" y="471"/>
                  </a:lnTo>
                  <a:lnTo>
                    <a:pt x="149" y="474"/>
                  </a:lnTo>
                  <a:lnTo>
                    <a:pt x="149" y="474"/>
                  </a:lnTo>
                  <a:lnTo>
                    <a:pt x="157" y="474"/>
                  </a:lnTo>
                  <a:lnTo>
                    <a:pt x="157" y="477"/>
                  </a:lnTo>
                  <a:lnTo>
                    <a:pt x="157" y="477"/>
                  </a:lnTo>
                  <a:lnTo>
                    <a:pt x="157" y="477"/>
                  </a:lnTo>
                  <a:lnTo>
                    <a:pt x="164" y="477"/>
                  </a:lnTo>
                  <a:lnTo>
                    <a:pt x="164" y="477"/>
                  </a:lnTo>
                  <a:lnTo>
                    <a:pt x="164" y="477"/>
                  </a:lnTo>
                  <a:lnTo>
                    <a:pt x="164" y="477"/>
                  </a:lnTo>
                  <a:lnTo>
                    <a:pt x="172" y="477"/>
                  </a:lnTo>
                  <a:lnTo>
                    <a:pt x="172" y="477"/>
                  </a:lnTo>
                  <a:lnTo>
                    <a:pt x="172" y="477"/>
                  </a:lnTo>
                  <a:lnTo>
                    <a:pt x="172" y="477"/>
                  </a:lnTo>
                  <a:lnTo>
                    <a:pt x="180" y="474"/>
                  </a:lnTo>
                  <a:lnTo>
                    <a:pt x="180" y="474"/>
                  </a:lnTo>
                  <a:lnTo>
                    <a:pt x="180" y="474"/>
                  </a:lnTo>
                  <a:lnTo>
                    <a:pt x="180" y="474"/>
                  </a:lnTo>
                  <a:lnTo>
                    <a:pt x="188" y="474"/>
                  </a:lnTo>
                  <a:lnTo>
                    <a:pt x="188" y="474"/>
                  </a:lnTo>
                  <a:lnTo>
                    <a:pt x="188" y="474"/>
                  </a:lnTo>
                  <a:lnTo>
                    <a:pt x="188" y="474"/>
                  </a:lnTo>
                  <a:lnTo>
                    <a:pt x="188" y="474"/>
                  </a:lnTo>
                  <a:lnTo>
                    <a:pt x="196" y="474"/>
                  </a:lnTo>
                  <a:lnTo>
                    <a:pt x="196" y="477"/>
                  </a:lnTo>
                  <a:lnTo>
                    <a:pt x="196" y="477"/>
                  </a:lnTo>
                  <a:lnTo>
                    <a:pt x="196" y="477"/>
                  </a:lnTo>
                  <a:lnTo>
                    <a:pt x="204" y="477"/>
                  </a:lnTo>
                  <a:lnTo>
                    <a:pt x="204" y="477"/>
                  </a:lnTo>
                  <a:lnTo>
                    <a:pt x="204" y="477"/>
                  </a:lnTo>
                  <a:lnTo>
                    <a:pt x="204" y="477"/>
                  </a:lnTo>
                  <a:lnTo>
                    <a:pt x="211" y="477"/>
                  </a:lnTo>
                  <a:lnTo>
                    <a:pt x="211" y="477"/>
                  </a:lnTo>
                  <a:lnTo>
                    <a:pt x="211" y="477"/>
                  </a:lnTo>
                  <a:lnTo>
                    <a:pt x="211" y="477"/>
                  </a:lnTo>
                  <a:lnTo>
                    <a:pt x="219" y="477"/>
                  </a:lnTo>
                  <a:lnTo>
                    <a:pt x="219" y="477"/>
                  </a:lnTo>
                  <a:lnTo>
                    <a:pt x="219" y="477"/>
                  </a:lnTo>
                  <a:lnTo>
                    <a:pt x="219" y="477"/>
                  </a:lnTo>
                  <a:lnTo>
                    <a:pt x="227" y="477"/>
                  </a:lnTo>
                  <a:lnTo>
                    <a:pt x="227" y="477"/>
                  </a:lnTo>
                  <a:lnTo>
                    <a:pt x="227" y="477"/>
                  </a:lnTo>
                  <a:lnTo>
                    <a:pt x="227" y="477"/>
                  </a:lnTo>
                  <a:lnTo>
                    <a:pt x="235" y="477"/>
                  </a:lnTo>
                  <a:lnTo>
                    <a:pt x="235" y="477"/>
                  </a:lnTo>
                  <a:lnTo>
                    <a:pt x="235" y="477"/>
                  </a:lnTo>
                  <a:lnTo>
                    <a:pt x="235" y="477"/>
                  </a:lnTo>
                  <a:lnTo>
                    <a:pt x="235" y="477"/>
                  </a:lnTo>
                  <a:lnTo>
                    <a:pt x="243" y="477"/>
                  </a:lnTo>
                  <a:lnTo>
                    <a:pt x="243" y="477"/>
                  </a:lnTo>
                  <a:lnTo>
                    <a:pt x="243" y="474"/>
                  </a:lnTo>
                  <a:lnTo>
                    <a:pt x="243" y="474"/>
                  </a:lnTo>
                  <a:lnTo>
                    <a:pt x="251" y="474"/>
                  </a:lnTo>
                  <a:lnTo>
                    <a:pt x="251" y="471"/>
                  </a:lnTo>
                  <a:lnTo>
                    <a:pt x="251" y="471"/>
                  </a:lnTo>
                  <a:lnTo>
                    <a:pt x="251" y="471"/>
                  </a:lnTo>
                  <a:lnTo>
                    <a:pt x="258" y="468"/>
                  </a:lnTo>
                  <a:lnTo>
                    <a:pt x="258" y="468"/>
                  </a:lnTo>
                  <a:lnTo>
                    <a:pt x="258" y="465"/>
                  </a:lnTo>
                  <a:lnTo>
                    <a:pt x="258" y="462"/>
                  </a:lnTo>
                  <a:lnTo>
                    <a:pt x="266" y="462"/>
                  </a:lnTo>
                  <a:lnTo>
                    <a:pt x="266" y="459"/>
                  </a:lnTo>
                  <a:lnTo>
                    <a:pt x="266" y="456"/>
                  </a:lnTo>
                  <a:lnTo>
                    <a:pt x="266" y="456"/>
                  </a:lnTo>
                  <a:lnTo>
                    <a:pt x="274" y="453"/>
                  </a:lnTo>
                  <a:lnTo>
                    <a:pt x="274" y="453"/>
                  </a:lnTo>
                  <a:lnTo>
                    <a:pt x="274" y="450"/>
                  </a:lnTo>
                  <a:lnTo>
                    <a:pt x="274" y="450"/>
                  </a:lnTo>
                  <a:lnTo>
                    <a:pt x="282" y="450"/>
                  </a:lnTo>
                  <a:lnTo>
                    <a:pt x="282" y="450"/>
                  </a:lnTo>
                  <a:lnTo>
                    <a:pt x="282" y="450"/>
                  </a:lnTo>
                  <a:lnTo>
                    <a:pt x="282" y="450"/>
                  </a:lnTo>
                  <a:lnTo>
                    <a:pt x="290" y="450"/>
                  </a:lnTo>
                  <a:lnTo>
                    <a:pt x="290" y="453"/>
                  </a:lnTo>
                  <a:lnTo>
                    <a:pt x="290" y="453"/>
                  </a:lnTo>
                  <a:lnTo>
                    <a:pt x="290" y="456"/>
                  </a:lnTo>
                  <a:lnTo>
                    <a:pt x="290" y="459"/>
                  </a:lnTo>
                  <a:lnTo>
                    <a:pt x="298" y="462"/>
                  </a:lnTo>
                  <a:lnTo>
                    <a:pt x="298" y="465"/>
                  </a:lnTo>
                  <a:lnTo>
                    <a:pt x="298" y="468"/>
                  </a:lnTo>
                  <a:lnTo>
                    <a:pt x="298" y="471"/>
                  </a:lnTo>
                  <a:lnTo>
                    <a:pt x="306" y="477"/>
                  </a:lnTo>
                  <a:lnTo>
                    <a:pt x="306" y="480"/>
                  </a:lnTo>
                  <a:lnTo>
                    <a:pt x="306" y="483"/>
                  </a:lnTo>
                  <a:lnTo>
                    <a:pt x="306" y="486"/>
                  </a:lnTo>
                  <a:lnTo>
                    <a:pt x="313" y="489"/>
                  </a:lnTo>
                  <a:lnTo>
                    <a:pt x="313" y="493"/>
                  </a:lnTo>
                  <a:lnTo>
                    <a:pt x="313" y="496"/>
                  </a:lnTo>
                  <a:lnTo>
                    <a:pt x="313" y="499"/>
                  </a:lnTo>
                  <a:lnTo>
                    <a:pt x="321" y="502"/>
                  </a:lnTo>
                  <a:lnTo>
                    <a:pt x="321" y="502"/>
                  </a:lnTo>
                  <a:lnTo>
                    <a:pt x="321" y="505"/>
                  </a:lnTo>
                  <a:lnTo>
                    <a:pt x="321" y="505"/>
                  </a:lnTo>
                  <a:lnTo>
                    <a:pt x="329" y="505"/>
                  </a:lnTo>
                  <a:lnTo>
                    <a:pt x="329" y="505"/>
                  </a:lnTo>
                  <a:lnTo>
                    <a:pt x="329" y="505"/>
                  </a:lnTo>
                  <a:lnTo>
                    <a:pt x="329" y="505"/>
                  </a:lnTo>
                  <a:lnTo>
                    <a:pt x="337" y="505"/>
                  </a:lnTo>
                  <a:lnTo>
                    <a:pt x="337" y="502"/>
                  </a:lnTo>
                  <a:lnTo>
                    <a:pt x="337" y="502"/>
                  </a:lnTo>
                  <a:lnTo>
                    <a:pt x="337" y="499"/>
                  </a:lnTo>
                  <a:lnTo>
                    <a:pt x="345" y="499"/>
                  </a:lnTo>
                  <a:lnTo>
                    <a:pt x="345" y="499"/>
                  </a:lnTo>
                  <a:lnTo>
                    <a:pt x="345" y="496"/>
                  </a:lnTo>
                  <a:lnTo>
                    <a:pt x="345" y="496"/>
                  </a:lnTo>
                  <a:lnTo>
                    <a:pt x="345" y="493"/>
                  </a:lnTo>
                  <a:lnTo>
                    <a:pt x="353" y="493"/>
                  </a:lnTo>
                  <a:lnTo>
                    <a:pt x="353" y="493"/>
                  </a:lnTo>
                  <a:lnTo>
                    <a:pt x="353" y="493"/>
                  </a:lnTo>
                  <a:lnTo>
                    <a:pt x="353" y="493"/>
                  </a:lnTo>
                  <a:lnTo>
                    <a:pt x="360" y="493"/>
                  </a:lnTo>
                  <a:lnTo>
                    <a:pt x="360" y="496"/>
                  </a:lnTo>
                  <a:lnTo>
                    <a:pt x="360" y="496"/>
                  </a:lnTo>
                  <a:lnTo>
                    <a:pt x="360" y="499"/>
                  </a:lnTo>
                  <a:lnTo>
                    <a:pt x="368" y="499"/>
                  </a:lnTo>
                  <a:lnTo>
                    <a:pt x="368" y="502"/>
                  </a:lnTo>
                  <a:lnTo>
                    <a:pt x="368" y="505"/>
                  </a:lnTo>
                  <a:lnTo>
                    <a:pt x="368" y="508"/>
                  </a:lnTo>
                  <a:lnTo>
                    <a:pt x="376" y="508"/>
                  </a:lnTo>
                  <a:lnTo>
                    <a:pt x="376" y="511"/>
                  </a:lnTo>
                  <a:lnTo>
                    <a:pt x="376" y="514"/>
                  </a:lnTo>
                  <a:lnTo>
                    <a:pt x="376" y="517"/>
                  </a:lnTo>
                  <a:lnTo>
                    <a:pt x="384" y="520"/>
                  </a:lnTo>
                  <a:lnTo>
                    <a:pt x="384" y="520"/>
                  </a:lnTo>
                  <a:lnTo>
                    <a:pt x="384" y="523"/>
                  </a:lnTo>
                  <a:lnTo>
                    <a:pt x="384" y="523"/>
                  </a:lnTo>
                  <a:lnTo>
                    <a:pt x="392" y="523"/>
                  </a:lnTo>
                  <a:lnTo>
                    <a:pt x="392" y="523"/>
                  </a:lnTo>
                  <a:lnTo>
                    <a:pt x="392" y="520"/>
                  </a:lnTo>
                  <a:lnTo>
                    <a:pt x="392" y="517"/>
                  </a:lnTo>
                  <a:lnTo>
                    <a:pt x="400" y="514"/>
                  </a:lnTo>
                  <a:lnTo>
                    <a:pt x="400" y="511"/>
                  </a:lnTo>
                  <a:lnTo>
                    <a:pt x="400" y="505"/>
                  </a:lnTo>
                  <a:lnTo>
                    <a:pt x="400" y="499"/>
                  </a:lnTo>
                  <a:lnTo>
                    <a:pt x="400" y="493"/>
                  </a:lnTo>
                  <a:lnTo>
                    <a:pt x="407" y="483"/>
                  </a:lnTo>
                  <a:lnTo>
                    <a:pt x="407" y="474"/>
                  </a:lnTo>
                  <a:lnTo>
                    <a:pt x="407" y="465"/>
                  </a:lnTo>
                  <a:lnTo>
                    <a:pt x="407" y="456"/>
                  </a:lnTo>
                  <a:lnTo>
                    <a:pt x="415" y="447"/>
                  </a:lnTo>
                  <a:lnTo>
                    <a:pt x="415" y="438"/>
                  </a:lnTo>
                  <a:lnTo>
                    <a:pt x="415" y="429"/>
                  </a:lnTo>
                  <a:lnTo>
                    <a:pt x="415" y="420"/>
                  </a:lnTo>
                  <a:lnTo>
                    <a:pt x="423" y="411"/>
                  </a:lnTo>
                  <a:lnTo>
                    <a:pt x="423" y="402"/>
                  </a:lnTo>
                  <a:lnTo>
                    <a:pt x="423" y="393"/>
                  </a:lnTo>
                  <a:lnTo>
                    <a:pt x="423" y="384"/>
                  </a:lnTo>
                  <a:lnTo>
                    <a:pt x="431" y="378"/>
                  </a:lnTo>
                  <a:lnTo>
                    <a:pt x="431" y="372"/>
                  </a:lnTo>
                  <a:lnTo>
                    <a:pt x="431" y="366"/>
                  </a:lnTo>
                  <a:lnTo>
                    <a:pt x="431" y="363"/>
                  </a:lnTo>
                  <a:lnTo>
                    <a:pt x="439" y="360"/>
                  </a:lnTo>
                  <a:lnTo>
                    <a:pt x="439" y="357"/>
                  </a:lnTo>
                  <a:lnTo>
                    <a:pt x="439" y="357"/>
                  </a:lnTo>
                  <a:lnTo>
                    <a:pt x="439" y="357"/>
                  </a:lnTo>
                  <a:lnTo>
                    <a:pt x="447" y="360"/>
                  </a:lnTo>
                  <a:lnTo>
                    <a:pt x="447" y="360"/>
                  </a:lnTo>
                  <a:lnTo>
                    <a:pt x="447" y="366"/>
                  </a:lnTo>
                  <a:lnTo>
                    <a:pt x="447" y="369"/>
                  </a:lnTo>
                  <a:lnTo>
                    <a:pt x="454" y="375"/>
                  </a:lnTo>
                  <a:lnTo>
                    <a:pt x="454" y="378"/>
                  </a:lnTo>
                  <a:lnTo>
                    <a:pt x="454" y="384"/>
                  </a:lnTo>
                  <a:lnTo>
                    <a:pt x="454" y="390"/>
                  </a:lnTo>
                  <a:lnTo>
                    <a:pt x="454" y="396"/>
                  </a:lnTo>
                  <a:lnTo>
                    <a:pt x="462" y="402"/>
                  </a:lnTo>
                  <a:lnTo>
                    <a:pt x="462" y="408"/>
                  </a:lnTo>
                  <a:lnTo>
                    <a:pt x="462" y="414"/>
                  </a:lnTo>
                  <a:lnTo>
                    <a:pt x="462" y="420"/>
                  </a:lnTo>
                  <a:lnTo>
                    <a:pt x="470" y="426"/>
                  </a:lnTo>
                  <a:lnTo>
                    <a:pt x="470" y="432"/>
                  </a:lnTo>
                  <a:lnTo>
                    <a:pt x="470" y="435"/>
                  </a:lnTo>
                  <a:lnTo>
                    <a:pt x="470" y="441"/>
                  </a:lnTo>
                  <a:lnTo>
                    <a:pt x="478" y="444"/>
                  </a:lnTo>
                  <a:lnTo>
                    <a:pt x="478" y="447"/>
                  </a:lnTo>
                  <a:lnTo>
                    <a:pt x="478" y="450"/>
                  </a:lnTo>
                  <a:lnTo>
                    <a:pt x="478" y="453"/>
                  </a:lnTo>
                  <a:lnTo>
                    <a:pt x="486" y="453"/>
                  </a:lnTo>
                  <a:lnTo>
                    <a:pt x="486" y="453"/>
                  </a:lnTo>
                  <a:lnTo>
                    <a:pt x="486" y="453"/>
                  </a:lnTo>
                  <a:lnTo>
                    <a:pt x="486" y="453"/>
                  </a:lnTo>
                  <a:lnTo>
                    <a:pt x="494" y="453"/>
                  </a:lnTo>
                  <a:lnTo>
                    <a:pt x="494" y="453"/>
                  </a:lnTo>
                  <a:lnTo>
                    <a:pt x="494" y="450"/>
                  </a:lnTo>
                  <a:lnTo>
                    <a:pt x="494" y="450"/>
                  </a:lnTo>
                  <a:lnTo>
                    <a:pt x="502" y="450"/>
                  </a:lnTo>
                  <a:lnTo>
                    <a:pt x="502" y="447"/>
                  </a:lnTo>
                  <a:lnTo>
                    <a:pt x="502" y="447"/>
                  </a:lnTo>
                  <a:lnTo>
                    <a:pt x="502" y="444"/>
                  </a:lnTo>
                  <a:lnTo>
                    <a:pt x="502" y="444"/>
                  </a:lnTo>
                  <a:lnTo>
                    <a:pt x="509" y="444"/>
                  </a:lnTo>
                  <a:lnTo>
                    <a:pt x="509" y="444"/>
                  </a:lnTo>
                  <a:lnTo>
                    <a:pt x="509" y="444"/>
                  </a:lnTo>
                  <a:lnTo>
                    <a:pt x="509" y="444"/>
                  </a:lnTo>
                  <a:lnTo>
                    <a:pt x="517" y="444"/>
                  </a:lnTo>
                  <a:lnTo>
                    <a:pt x="517" y="444"/>
                  </a:lnTo>
                  <a:lnTo>
                    <a:pt x="517" y="447"/>
                  </a:lnTo>
                  <a:lnTo>
                    <a:pt x="517" y="447"/>
                  </a:lnTo>
                  <a:lnTo>
                    <a:pt x="525" y="450"/>
                  </a:lnTo>
                  <a:lnTo>
                    <a:pt x="525" y="450"/>
                  </a:lnTo>
                  <a:lnTo>
                    <a:pt x="525" y="453"/>
                  </a:lnTo>
                  <a:lnTo>
                    <a:pt x="525" y="456"/>
                  </a:lnTo>
                  <a:lnTo>
                    <a:pt x="533" y="459"/>
                  </a:lnTo>
                  <a:lnTo>
                    <a:pt x="533" y="459"/>
                  </a:lnTo>
                  <a:lnTo>
                    <a:pt x="533" y="462"/>
                  </a:lnTo>
                  <a:lnTo>
                    <a:pt x="533" y="465"/>
                  </a:lnTo>
                  <a:lnTo>
                    <a:pt x="541" y="468"/>
                  </a:lnTo>
                  <a:lnTo>
                    <a:pt x="541" y="468"/>
                  </a:lnTo>
                  <a:lnTo>
                    <a:pt x="541" y="471"/>
                  </a:lnTo>
                  <a:lnTo>
                    <a:pt x="541" y="471"/>
                  </a:lnTo>
                  <a:lnTo>
                    <a:pt x="549" y="471"/>
                  </a:lnTo>
                  <a:lnTo>
                    <a:pt x="549" y="471"/>
                  </a:lnTo>
                  <a:lnTo>
                    <a:pt x="549" y="471"/>
                  </a:lnTo>
                  <a:lnTo>
                    <a:pt x="549" y="471"/>
                  </a:lnTo>
                  <a:lnTo>
                    <a:pt x="556" y="471"/>
                  </a:lnTo>
                  <a:lnTo>
                    <a:pt x="556" y="471"/>
                  </a:lnTo>
                  <a:lnTo>
                    <a:pt x="556" y="468"/>
                  </a:lnTo>
                  <a:lnTo>
                    <a:pt x="556" y="468"/>
                  </a:lnTo>
                  <a:lnTo>
                    <a:pt x="556" y="465"/>
                  </a:lnTo>
                  <a:lnTo>
                    <a:pt x="564" y="462"/>
                  </a:lnTo>
                  <a:lnTo>
                    <a:pt x="564" y="462"/>
                  </a:lnTo>
                  <a:lnTo>
                    <a:pt x="564" y="459"/>
                  </a:lnTo>
                  <a:lnTo>
                    <a:pt x="564" y="456"/>
                  </a:lnTo>
                  <a:lnTo>
                    <a:pt x="572" y="453"/>
                  </a:lnTo>
                  <a:lnTo>
                    <a:pt x="572" y="450"/>
                  </a:lnTo>
                  <a:lnTo>
                    <a:pt x="572" y="447"/>
                  </a:lnTo>
                  <a:lnTo>
                    <a:pt x="572" y="444"/>
                  </a:lnTo>
                  <a:lnTo>
                    <a:pt x="580" y="441"/>
                  </a:lnTo>
                  <a:lnTo>
                    <a:pt x="580" y="438"/>
                  </a:lnTo>
                  <a:lnTo>
                    <a:pt x="580" y="435"/>
                  </a:lnTo>
                  <a:lnTo>
                    <a:pt x="580" y="435"/>
                  </a:lnTo>
                  <a:lnTo>
                    <a:pt x="588" y="432"/>
                  </a:lnTo>
                  <a:lnTo>
                    <a:pt x="588" y="429"/>
                  </a:lnTo>
                  <a:lnTo>
                    <a:pt x="588" y="429"/>
                  </a:lnTo>
                  <a:lnTo>
                    <a:pt x="588" y="426"/>
                  </a:lnTo>
                  <a:lnTo>
                    <a:pt x="596" y="426"/>
                  </a:lnTo>
                  <a:lnTo>
                    <a:pt x="596" y="426"/>
                  </a:lnTo>
                  <a:lnTo>
                    <a:pt x="596" y="423"/>
                  </a:lnTo>
                  <a:lnTo>
                    <a:pt x="596" y="423"/>
                  </a:lnTo>
                  <a:lnTo>
                    <a:pt x="603" y="423"/>
                  </a:lnTo>
                  <a:lnTo>
                    <a:pt x="603" y="426"/>
                  </a:lnTo>
                  <a:lnTo>
                    <a:pt x="603" y="426"/>
                  </a:lnTo>
                  <a:lnTo>
                    <a:pt x="603" y="426"/>
                  </a:lnTo>
                  <a:lnTo>
                    <a:pt x="611" y="426"/>
                  </a:lnTo>
                  <a:lnTo>
                    <a:pt x="611" y="429"/>
                  </a:lnTo>
                  <a:lnTo>
                    <a:pt x="611" y="429"/>
                  </a:lnTo>
                  <a:lnTo>
                    <a:pt x="611" y="429"/>
                  </a:lnTo>
                  <a:lnTo>
                    <a:pt x="611" y="432"/>
                  </a:lnTo>
                  <a:lnTo>
                    <a:pt x="619" y="432"/>
                  </a:lnTo>
                  <a:lnTo>
                    <a:pt x="619" y="435"/>
                  </a:lnTo>
                  <a:lnTo>
                    <a:pt x="619" y="435"/>
                  </a:lnTo>
                  <a:lnTo>
                    <a:pt x="619" y="435"/>
                  </a:lnTo>
                  <a:lnTo>
                    <a:pt x="627" y="435"/>
                  </a:lnTo>
                  <a:lnTo>
                    <a:pt x="627" y="435"/>
                  </a:lnTo>
                  <a:lnTo>
                    <a:pt x="627" y="435"/>
                  </a:lnTo>
                  <a:lnTo>
                    <a:pt x="627" y="435"/>
                  </a:lnTo>
                  <a:lnTo>
                    <a:pt x="635" y="432"/>
                  </a:lnTo>
                  <a:lnTo>
                    <a:pt x="635" y="432"/>
                  </a:lnTo>
                  <a:lnTo>
                    <a:pt x="635" y="429"/>
                  </a:lnTo>
                  <a:lnTo>
                    <a:pt x="635" y="426"/>
                  </a:lnTo>
                  <a:lnTo>
                    <a:pt x="643" y="423"/>
                  </a:lnTo>
                  <a:lnTo>
                    <a:pt x="643" y="417"/>
                  </a:lnTo>
                  <a:lnTo>
                    <a:pt x="643" y="414"/>
                  </a:lnTo>
                  <a:lnTo>
                    <a:pt x="643" y="411"/>
                  </a:lnTo>
                  <a:lnTo>
                    <a:pt x="651" y="405"/>
                  </a:lnTo>
                  <a:lnTo>
                    <a:pt x="651" y="402"/>
                  </a:lnTo>
                  <a:lnTo>
                    <a:pt x="651" y="396"/>
                  </a:lnTo>
                  <a:lnTo>
                    <a:pt x="651" y="393"/>
                  </a:lnTo>
                  <a:lnTo>
                    <a:pt x="658" y="390"/>
                  </a:lnTo>
                  <a:lnTo>
                    <a:pt x="658" y="384"/>
                  </a:lnTo>
                  <a:lnTo>
                    <a:pt x="658" y="381"/>
                  </a:lnTo>
                  <a:lnTo>
                    <a:pt x="658" y="381"/>
                  </a:lnTo>
                  <a:lnTo>
                    <a:pt x="666" y="378"/>
                  </a:lnTo>
                  <a:lnTo>
                    <a:pt x="666" y="378"/>
                  </a:lnTo>
                  <a:lnTo>
                    <a:pt x="666" y="378"/>
                  </a:lnTo>
                  <a:lnTo>
                    <a:pt x="666" y="378"/>
                  </a:lnTo>
                  <a:lnTo>
                    <a:pt x="666" y="381"/>
                  </a:lnTo>
                  <a:lnTo>
                    <a:pt x="674" y="381"/>
                  </a:lnTo>
                  <a:lnTo>
                    <a:pt x="674" y="384"/>
                  </a:lnTo>
                  <a:lnTo>
                    <a:pt x="674" y="387"/>
                  </a:lnTo>
                  <a:lnTo>
                    <a:pt x="674" y="393"/>
                  </a:lnTo>
                  <a:lnTo>
                    <a:pt x="682" y="396"/>
                  </a:lnTo>
                  <a:lnTo>
                    <a:pt x="682" y="402"/>
                  </a:lnTo>
                  <a:lnTo>
                    <a:pt x="682" y="408"/>
                  </a:lnTo>
                  <a:lnTo>
                    <a:pt x="682" y="411"/>
                  </a:lnTo>
                  <a:lnTo>
                    <a:pt x="690" y="417"/>
                  </a:lnTo>
                  <a:lnTo>
                    <a:pt x="690" y="423"/>
                  </a:lnTo>
                  <a:lnTo>
                    <a:pt x="690" y="429"/>
                  </a:lnTo>
                  <a:lnTo>
                    <a:pt x="690" y="435"/>
                  </a:lnTo>
                  <a:lnTo>
                    <a:pt x="698" y="438"/>
                  </a:lnTo>
                  <a:lnTo>
                    <a:pt x="698" y="444"/>
                  </a:lnTo>
                  <a:lnTo>
                    <a:pt x="698" y="447"/>
                  </a:lnTo>
                  <a:lnTo>
                    <a:pt x="698" y="453"/>
                  </a:lnTo>
                  <a:lnTo>
                    <a:pt x="705" y="456"/>
                  </a:lnTo>
                  <a:lnTo>
                    <a:pt x="705" y="459"/>
                  </a:lnTo>
                  <a:lnTo>
                    <a:pt x="705" y="459"/>
                  </a:lnTo>
                  <a:lnTo>
                    <a:pt x="705" y="462"/>
                  </a:lnTo>
                  <a:lnTo>
                    <a:pt x="713" y="462"/>
                  </a:lnTo>
                  <a:lnTo>
                    <a:pt x="713" y="462"/>
                  </a:lnTo>
                  <a:lnTo>
                    <a:pt x="713" y="462"/>
                  </a:lnTo>
                  <a:lnTo>
                    <a:pt x="713" y="462"/>
                  </a:lnTo>
                  <a:lnTo>
                    <a:pt x="713" y="462"/>
                  </a:lnTo>
                  <a:lnTo>
                    <a:pt x="721" y="459"/>
                  </a:lnTo>
                  <a:lnTo>
                    <a:pt x="721" y="456"/>
                  </a:lnTo>
                  <a:lnTo>
                    <a:pt x="721" y="456"/>
                  </a:lnTo>
                  <a:lnTo>
                    <a:pt x="721" y="453"/>
                  </a:lnTo>
                  <a:lnTo>
                    <a:pt x="729" y="450"/>
                  </a:lnTo>
                  <a:lnTo>
                    <a:pt x="729" y="447"/>
                  </a:lnTo>
                  <a:lnTo>
                    <a:pt x="729" y="444"/>
                  </a:lnTo>
                  <a:lnTo>
                    <a:pt x="729" y="444"/>
                  </a:lnTo>
                  <a:lnTo>
                    <a:pt x="737" y="441"/>
                  </a:lnTo>
                  <a:lnTo>
                    <a:pt x="737" y="441"/>
                  </a:lnTo>
                  <a:lnTo>
                    <a:pt x="737" y="438"/>
                  </a:lnTo>
                  <a:lnTo>
                    <a:pt x="737" y="438"/>
                  </a:lnTo>
                  <a:lnTo>
                    <a:pt x="745" y="438"/>
                  </a:lnTo>
                  <a:lnTo>
                    <a:pt x="745" y="438"/>
                  </a:lnTo>
                  <a:lnTo>
                    <a:pt x="745" y="438"/>
                  </a:lnTo>
                  <a:lnTo>
                    <a:pt x="745" y="441"/>
                  </a:lnTo>
                  <a:lnTo>
                    <a:pt x="752" y="444"/>
                  </a:lnTo>
                  <a:lnTo>
                    <a:pt x="752" y="444"/>
                  </a:lnTo>
                  <a:lnTo>
                    <a:pt x="752" y="447"/>
                  </a:lnTo>
                  <a:lnTo>
                    <a:pt x="752" y="450"/>
                  </a:lnTo>
                  <a:lnTo>
                    <a:pt x="760" y="453"/>
                  </a:lnTo>
                  <a:lnTo>
                    <a:pt x="760" y="456"/>
                  </a:lnTo>
                  <a:lnTo>
                    <a:pt x="760" y="459"/>
                  </a:lnTo>
                  <a:lnTo>
                    <a:pt x="760" y="465"/>
                  </a:lnTo>
                  <a:lnTo>
                    <a:pt x="768" y="468"/>
                  </a:lnTo>
                  <a:lnTo>
                    <a:pt x="768" y="468"/>
                  </a:lnTo>
                  <a:lnTo>
                    <a:pt x="768" y="471"/>
                  </a:lnTo>
                  <a:lnTo>
                    <a:pt x="768" y="474"/>
                  </a:lnTo>
                  <a:lnTo>
                    <a:pt x="768" y="474"/>
                  </a:lnTo>
                  <a:lnTo>
                    <a:pt x="776" y="474"/>
                  </a:lnTo>
                  <a:lnTo>
                    <a:pt x="776" y="474"/>
                  </a:lnTo>
                  <a:lnTo>
                    <a:pt x="776" y="474"/>
                  </a:lnTo>
                  <a:lnTo>
                    <a:pt x="776" y="471"/>
                  </a:lnTo>
                  <a:lnTo>
                    <a:pt x="784" y="471"/>
                  </a:lnTo>
                  <a:lnTo>
                    <a:pt x="784" y="468"/>
                  </a:lnTo>
                  <a:lnTo>
                    <a:pt x="784" y="462"/>
                  </a:lnTo>
                  <a:lnTo>
                    <a:pt x="784" y="459"/>
                  </a:lnTo>
                  <a:lnTo>
                    <a:pt x="792" y="453"/>
                  </a:lnTo>
                  <a:lnTo>
                    <a:pt x="792" y="450"/>
                  </a:lnTo>
                  <a:lnTo>
                    <a:pt x="792" y="444"/>
                  </a:lnTo>
                  <a:lnTo>
                    <a:pt x="792" y="438"/>
                  </a:lnTo>
                  <a:lnTo>
                    <a:pt x="799" y="435"/>
                  </a:lnTo>
                  <a:lnTo>
                    <a:pt x="799" y="429"/>
                  </a:lnTo>
                  <a:lnTo>
                    <a:pt x="799" y="423"/>
                  </a:lnTo>
                  <a:lnTo>
                    <a:pt x="799" y="420"/>
                  </a:lnTo>
                  <a:lnTo>
                    <a:pt x="807" y="414"/>
                  </a:lnTo>
                  <a:lnTo>
                    <a:pt x="807" y="411"/>
                  </a:lnTo>
                  <a:lnTo>
                    <a:pt x="807" y="408"/>
                  </a:lnTo>
                  <a:lnTo>
                    <a:pt x="807" y="405"/>
                  </a:lnTo>
                  <a:lnTo>
                    <a:pt x="815" y="402"/>
                  </a:lnTo>
                  <a:lnTo>
                    <a:pt x="815" y="399"/>
                  </a:lnTo>
                  <a:lnTo>
                    <a:pt x="815" y="399"/>
                  </a:lnTo>
                  <a:lnTo>
                    <a:pt x="815" y="399"/>
                  </a:lnTo>
                  <a:lnTo>
                    <a:pt x="823" y="399"/>
                  </a:lnTo>
                  <a:lnTo>
                    <a:pt x="823" y="399"/>
                  </a:lnTo>
                  <a:lnTo>
                    <a:pt x="823" y="399"/>
                  </a:lnTo>
                  <a:lnTo>
                    <a:pt x="823" y="399"/>
                  </a:lnTo>
                  <a:lnTo>
                    <a:pt x="823" y="402"/>
                  </a:lnTo>
                  <a:lnTo>
                    <a:pt x="831" y="402"/>
                  </a:lnTo>
                  <a:lnTo>
                    <a:pt x="831" y="405"/>
                  </a:lnTo>
                  <a:lnTo>
                    <a:pt x="831" y="408"/>
                  </a:lnTo>
                  <a:lnTo>
                    <a:pt x="831" y="408"/>
                  </a:lnTo>
                  <a:lnTo>
                    <a:pt x="839" y="411"/>
                  </a:lnTo>
                  <a:lnTo>
                    <a:pt x="839" y="414"/>
                  </a:lnTo>
                  <a:lnTo>
                    <a:pt x="839" y="417"/>
                  </a:lnTo>
                  <a:lnTo>
                    <a:pt x="839" y="420"/>
                  </a:lnTo>
                  <a:lnTo>
                    <a:pt x="847" y="423"/>
                  </a:lnTo>
                  <a:lnTo>
                    <a:pt x="847" y="423"/>
                  </a:lnTo>
                  <a:lnTo>
                    <a:pt x="847" y="426"/>
                  </a:lnTo>
                  <a:lnTo>
                    <a:pt x="847" y="426"/>
                  </a:lnTo>
                  <a:lnTo>
                    <a:pt x="854" y="426"/>
                  </a:lnTo>
                  <a:lnTo>
                    <a:pt x="854" y="426"/>
                  </a:lnTo>
                  <a:lnTo>
                    <a:pt x="854" y="426"/>
                  </a:lnTo>
                  <a:lnTo>
                    <a:pt x="854" y="423"/>
                  </a:lnTo>
                  <a:lnTo>
                    <a:pt x="862" y="420"/>
                  </a:lnTo>
                  <a:lnTo>
                    <a:pt x="862" y="417"/>
                  </a:lnTo>
                  <a:lnTo>
                    <a:pt x="862" y="414"/>
                  </a:lnTo>
                  <a:lnTo>
                    <a:pt x="862" y="411"/>
                  </a:lnTo>
                  <a:lnTo>
                    <a:pt x="870" y="405"/>
                  </a:lnTo>
                  <a:lnTo>
                    <a:pt x="870" y="402"/>
                  </a:lnTo>
                  <a:lnTo>
                    <a:pt x="870" y="396"/>
                  </a:lnTo>
                  <a:lnTo>
                    <a:pt x="870" y="390"/>
                  </a:lnTo>
                  <a:lnTo>
                    <a:pt x="878" y="387"/>
                  </a:lnTo>
                  <a:lnTo>
                    <a:pt x="878" y="384"/>
                  </a:lnTo>
                  <a:lnTo>
                    <a:pt x="878" y="378"/>
                  </a:lnTo>
                  <a:lnTo>
                    <a:pt x="878" y="375"/>
                  </a:lnTo>
                  <a:lnTo>
                    <a:pt x="878" y="372"/>
                  </a:lnTo>
                  <a:lnTo>
                    <a:pt x="886" y="372"/>
                  </a:lnTo>
                  <a:lnTo>
                    <a:pt x="886" y="369"/>
                  </a:lnTo>
                  <a:lnTo>
                    <a:pt x="886" y="369"/>
                  </a:lnTo>
                  <a:lnTo>
                    <a:pt x="886" y="369"/>
                  </a:lnTo>
                  <a:lnTo>
                    <a:pt x="894" y="369"/>
                  </a:lnTo>
                  <a:lnTo>
                    <a:pt x="894" y="372"/>
                  </a:lnTo>
                  <a:lnTo>
                    <a:pt x="894" y="375"/>
                  </a:lnTo>
                  <a:lnTo>
                    <a:pt x="894" y="378"/>
                  </a:lnTo>
                  <a:lnTo>
                    <a:pt x="901" y="381"/>
                  </a:lnTo>
                  <a:lnTo>
                    <a:pt x="901" y="384"/>
                  </a:lnTo>
                  <a:lnTo>
                    <a:pt x="901" y="390"/>
                  </a:lnTo>
                  <a:lnTo>
                    <a:pt x="901" y="393"/>
                  </a:lnTo>
                  <a:lnTo>
                    <a:pt x="909" y="399"/>
                  </a:lnTo>
                  <a:lnTo>
                    <a:pt x="909" y="405"/>
                  </a:lnTo>
                  <a:lnTo>
                    <a:pt x="909" y="408"/>
                  </a:lnTo>
                  <a:lnTo>
                    <a:pt x="909" y="414"/>
                  </a:lnTo>
                  <a:lnTo>
                    <a:pt x="917" y="417"/>
                  </a:lnTo>
                  <a:lnTo>
                    <a:pt x="917" y="423"/>
                  </a:lnTo>
                  <a:lnTo>
                    <a:pt x="917" y="426"/>
                  </a:lnTo>
                  <a:lnTo>
                    <a:pt x="917" y="429"/>
                  </a:lnTo>
                  <a:lnTo>
                    <a:pt x="925" y="432"/>
                  </a:lnTo>
                  <a:lnTo>
                    <a:pt x="925" y="435"/>
                  </a:lnTo>
                  <a:lnTo>
                    <a:pt x="925" y="435"/>
                  </a:lnTo>
                  <a:lnTo>
                    <a:pt x="925" y="438"/>
                  </a:lnTo>
                  <a:lnTo>
                    <a:pt x="933" y="438"/>
                  </a:lnTo>
                  <a:lnTo>
                    <a:pt x="933" y="438"/>
                  </a:lnTo>
                  <a:lnTo>
                    <a:pt x="933" y="435"/>
                  </a:lnTo>
                  <a:lnTo>
                    <a:pt x="933" y="435"/>
                  </a:lnTo>
                  <a:lnTo>
                    <a:pt x="933" y="432"/>
                  </a:lnTo>
                  <a:lnTo>
                    <a:pt x="941" y="432"/>
                  </a:lnTo>
                  <a:lnTo>
                    <a:pt x="941" y="429"/>
                  </a:lnTo>
                  <a:lnTo>
                    <a:pt x="941" y="423"/>
                  </a:lnTo>
                  <a:lnTo>
                    <a:pt x="941" y="420"/>
                  </a:lnTo>
                  <a:lnTo>
                    <a:pt x="948" y="417"/>
                  </a:lnTo>
                  <a:lnTo>
                    <a:pt x="948" y="414"/>
                  </a:lnTo>
                  <a:lnTo>
                    <a:pt x="948" y="408"/>
                  </a:lnTo>
                  <a:lnTo>
                    <a:pt x="948" y="405"/>
                  </a:lnTo>
                  <a:lnTo>
                    <a:pt x="956" y="399"/>
                  </a:lnTo>
                  <a:lnTo>
                    <a:pt x="956" y="396"/>
                  </a:lnTo>
                  <a:lnTo>
                    <a:pt x="956" y="390"/>
                  </a:lnTo>
                  <a:lnTo>
                    <a:pt x="956" y="387"/>
                  </a:lnTo>
                  <a:lnTo>
                    <a:pt x="964" y="384"/>
                  </a:lnTo>
                  <a:lnTo>
                    <a:pt x="964" y="381"/>
                  </a:lnTo>
                  <a:lnTo>
                    <a:pt x="964" y="378"/>
                  </a:lnTo>
                  <a:lnTo>
                    <a:pt x="964" y="375"/>
                  </a:lnTo>
                  <a:lnTo>
                    <a:pt x="972" y="372"/>
                  </a:lnTo>
                  <a:lnTo>
                    <a:pt x="972" y="372"/>
                  </a:lnTo>
                  <a:lnTo>
                    <a:pt x="972" y="369"/>
                  </a:lnTo>
                  <a:lnTo>
                    <a:pt x="972" y="369"/>
                  </a:lnTo>
                  <a:lnTo>
                    <a:pt x="980" y="369"/>
                  </a:lnTo>
                  <a:lnTo>
                    <a:pt x="980" y="369"/>
                  </a:lnTo>
                  <a:lnTo>
                    <a:pt x="980" y="369"/>
                  </a:lnTo>
                  <a:lnTo>
                    <a:pt x="980" y="369"/>
                  </a:lnTo>
                  <a:lnTo>
                    <a:pt x="980" y="369"/>
                  </a:lnTo>
                  <a:lnTo>
                    <a:pt x="988" y="369"/>
                  </a:lnTo>
                  <a:lnTo>
                    <a:pt x="988" y="372"/>
                  </a:lnTo>
                  <a:lnTo>
                    <a:pt x="988" y="372"/>
                  </a:lnTo>
                  <a:lnTo>
                    <a:pt x="988" y="375"/>
                  </a:lnTo>
                  <a:lnTo>
                    <a:pt x="996" y="375"/>
                  </a:lnTo>
                  <a:lnTo>
                    <a:pt x="996" y="375"/>
                  </a:lnTo>
                  <a:lnTo>
                    <a:pt x="996" y="378"/>
                  </a:lnTo>
                  <a:lnTo>
                    <a:pt x="996" y="378"/>
                  </a:lnTo>
                  <a:lnTo>
                    <a:pt x="1003" y="381"/>
                  </a:lnTo>
                  <a:lnTo>
                    <a:pt x="1003" y="381"/>
                  </a:lnTo>
                  <a:lnTo>
                    <a:pt x="1003" y="384"/>
                  </a:lnTo>
                  <a:lnTo>
                    <a:pt x="1003" y="384"/>
                  </a:lnTo>
                  <a:lnTo>
                    <a:pt x="1011" y="384"/>
                  </a:lnTo>
                  <a:lnTo>
                    <a:pt x="1011" y="387"/>
                  </a:lnTo>
                  <a:lnTo>
                    <a:pt x="1011" y="387"/>
                  </a:lnTo>
                  <a:lnTo>
                    <a:pt x="1011" y="387"/>
                  </a:lnTo>
                  <a:lnTo>
                    <a:pt x="1019" y="387"/>
                  </a:lnTo>
                  <a:lnTo>
                    <a:pt x="1019" y="387"/>
                  </a:lnTo>
                  <a:lnTo>
                    <a:pt x="1019" y="387"/>
                  </a:lnTo>
                  <a:lnTo>
                    <a:pt x="1019" y="387"/>
                  </a:lnTo>
                  <a:lnTo>
                    <a:pt x="1027" y="387"/>
                  </a:lnTo>
                  <a:lnTo>
                    <a:pt x="1027" y="387"/>
                  </a:lnTo>
                  <a:lnTo>
                    <a:pt x="1027" y="387"/>
                  </a:lnTo>
                  <a:lnTo>
                    <a:pt x="1027" y="387"/>
                  </a:lnTo>
                  <a:lnTo>
                    <a:pt x="1035" y="384"/>
                  </a:lnTo>
                  <a:lnTo>
                    <a:pt x="1035" y="384"/>
                  </a:lnTo>
                  <a:lnTo>
                    <a:pt x="1035" y="384"/>
                  </a:lnTo>
                  <a:lnTo>
                    <a:pt x="1035" y="384"/>
                  </a:lnTo>
                  <a:lnTo>
                    <a:pt x="1035" y="381"/>
                  </a:lnTo>
                  <a:lnTo>
                    <a:pt x="1043" y="381"/>
                  </a:lnTo>
                  <a:lnTo>
                    <a:pt x="1043" y="381"/>
                  </a:lnTo>
                  <a:lnTo>
                    <a:pt x="1043" y="378"/>
                  </a:lnTo>
                  <a:lnTo>
                    <a:pt x="1043" y="378"/>
                  </a:lnTo>
                  <a:lnTo>
                    <a:pt x="1050" y="378"/>
                  </a:lnTo>
                  <a:lnTo>
                    <a:pt x="1050" y="378"/>
                  </a:lnTo>
                  <a:lnTo>
                    <a:pt x="1050" y="378"/>
                  </a:lnTo>
                  <a:lnTo>
                    <a:pt x="1050" y="378"/>
                  </a:lnTo>
                  <a:lnTo>
                    <a:pt x="1058" y="378"/>
                  </a:lnTo>
                  <a:lnTo>
                    <a:pt x="1058" y="381"/>
                  </a:lnTo>
                  <a:lnTo>
                    <a:pt x="1058" y="381"/>
                  </a:lnTo>
                  <a:lnTo>
                    <a:pt x="1058" y="381"/>
                  </a:lnTo>
                  <a:lnTo>
                    <a:pt x="1066" y="384"/>
                  </a:lnTo>
                  <a:lnTo>
                    <a:pt x="1066" y="384"/>
                  </a:lnTo>
                  <a:lnTo>
                    <a:pt x="1066" y="387"/>
                  </a:lnTo>
                  <a:lnTo>
                    <a:pt x="1066" y="390"/>
                  </a:lnTo>
                  <a:lnTo>
                    <a:pt x="1074" y="390"/>
                  </a:lnTo>
                  <a:lnTo>
                    <a:pt x="1074" y="393"/>
                  </a:lnTo>
                  <a:lnTo>
                    <a:pt x="1074" y="393"/>
                  </a:lnTo>
                  <a:lnTo>
                    <a:pt x="1074" y="396"/>
                  </a:lnTo>
                  <a:lnTo>
                    <a:pt x="1082" y="399"/>
                  </a:lnTo>
                  <a:lnTo>
                    <a:pt x="1082" y="399"/>
                  </a:lnTo>
                  <a:lnTo>
                    <a:pt x="1082" y="402"/>
                  </a:lnTo>
                  <a:lnTo>
                    <a:pt x="1082" y="402"/>
                  </a:lnTo>
                  <a:lnTo>
                    <a:pt x="1090" y="405"/>
                  </a:lnTo>
                  <a:lnTo>
                    <a:pt x="1090" y="405"/>
                  </a:lnTo>
                  <a:lnTo>
                    <a:pt x="1090" y="405"/>
                  </a:lnTo>
                  <a:lnTo>
                    <a:pt x="1090" y="405"/>
                  </a:lnTo>
                  <a:lnTo>
                    <a:pt x="1090" y="408"/>
                  </a:lnTo>
                  <a:lnTo>
                    <a:pt x="1097" y="408"/>
                  </a:lnTo>
                  <a:lnTo>
                    <a:pt x="1097" y="408"/>
                  </a:lnTo>
                  <a:lnTo>
                    <a:pt x="1097" y="408"/>
                  </a:lnTo>
                  <a:lnTo>
                    <a:pt x="1097" y="408"/>
                  </a:lnTo>
                  <a:lnTo>
                    <a:pt x="1105" y="405"/>
                  </a:lnTo>
                  <a:lnTo>
                    <a:pt x="1105" y="405"/>
                  </a:lnTo>
                  <a:lnTo>
                    <a:pt x="1105" y="405"/>
                  </a:lnTo>
                  <a:lnTo>
                    <a:pt x="1105" y="405"/>
                  </a:lnTo>
                  <a:lnTo>
                    <a:pt x="1113" y="402"/>
                  </a:lnTo>
                  <a:lnTo>
                    <a:pt x="1113" y="402"/>
                  </a:lnTo>
                  <a:lnTo>
                    <a:pt x="1113" y="399"/>
                  </a:lnTo>
                  <a:lnTo>
                    <a:pt x="1113" y="399"/>
                  </a:lnTo>
                  <a:lnTo>
                    <a:pt x="1121" y="396"/>
                  </a:lnTo>
                  <a:lnTo>
                    <a:pt x="1121" y="396"/>
                  </a:lnTo>
                  <a:lnTo>
                    <a:pt x="1121" y="393"/>
                  </a:lnTo>
                  <a:lnTo>
                    <a:pt x="1121" y="393"/>
                  </a:lnTo>
                  <a:lnTo>
                    <a:pt x="1129" y="390"/>
                  </a:lnTo>
                  <a:lnTo>
                    <a:pt x="1129" y="390"/>
                  </a:lnTo>
                  <a:lnTo>
                    <a:pt x="1129" y="387"/>
                  </a:lnTo>
                  <a:lnTo>
                    <a:pt x="1129" y="387"/>
                  </a:lnTo>
                  <a:lnTo>
                    <a:pt x="1137" y="384"/>
                  </a:lnTo>
                  <a:lnTo>
                    <a:pt x="1137" y="384"/>
                  </a:lnTo>
                  <a:lnTo>
                    <a:pt x="1137" y="384"/>
                  </a:lnTo>
                  <a:lnTo>
                    <a:pt x="1137" y="381"/>
                  </a:lnTo>
                  <a:lnTo>
                    <a:pt x="1144" y="381"/>
                  </a:lnTo>
                  <a:lnTo>
                    <a:pt x="1144" y="381"/>
                  </a:lnTo>
                  <a:lnTo>
                    <a:pt x="1144" y="381"/>
                  </a:lnTo>
                  <a:lnTo>
                    <a:pt x="1144" y="381"/>
                  </a:lnTo>
                  <a:lnTo>
                    <a:pt x="1144" y="381"/>
                  </a:lnTo>
                  <a:lnTo>
                    <a:pt x="1152" y="381"/>
                  </a:lnTo>
                  <a:lnTo>
                    <a:pt x="1152" y="381"/>
                  </a:lnTo>
                  <a:lnTo>
                    <a:pt x="1152" y="381"/>
                  </a:lnTo>
                  <a:lnTo>
                    <a:pt x="1152" y="381"/>
                  </a:lnTo>
                  <a:lnTo>
                    <a:pt x="1160" y="381"/>
                  </a:lnTo>
                  <a:lnTo>
                    <a:pt x="1160" y="381"/>
                  </a:lnTo>
                  <a:lnTo>
                    <a:pt x="1160" y="384"/>
                  </a:lnTo>
                  <a:lnTo>
                    <a:pt x="1160" y="384"/>
                  </a:lnTo>
                  <a:lnTo>
                    <a:pt x="1168" y="384"/>
                  </a:lnTo>
                  <a:lnTo>
                    <a:pt x="1168" y="384"/>
                  </a:lnTo>
                  <a:lnTo>
                    <a:pt x="1168" y="384"/>
                  </a:lnTo>
                  <a:lnTo>
                    <a:pt x="1168" y="384"/>
                  </a:lnTo>
                  <a:lnTo>
                    <a:pt x="1176" y="384"/>
                  </a:lnTo>
                  <a:lnTo>
                    <a:pt x="1176" y="384"/>
                  </a:lnTo>
                  <a:lnTo>
                    <a:pt x="1176" y="381"/>
                  </a:lnTo>
                  <a:lnTo>
                    <a:pt x="1176" y="381"/>
                  </a:lnTo>
                  <a:lnTo>
                    <a:pt x="1184" y="381"/>
                  </a:lnTo>
                  <a:lnTo>
                    <a:pt x="1184" y="378"/>
                  </a:lnTo>
                  <a:lnTo>
                    <a:pt x="1184" y="375"/>
                  </a:lnTo>
                  <a:lnTo>
                    <a:pt x="1184" y="375"/>
                  </a:lnTo>
                  <a:lnTo>
                    <a:pt x="1192" y="372"/>
                  </a:lnTo>
                  <a:lnTo>
                    <a:pt x="1192" y="369"/>
                  </a:lnTo>
                  <a:lnTo>
                    <a:pt x="1192" y="366"/>
                  </a:lnTo>
                  <a:lnTo>
                    <a:pt x="1192" y="363"/>
                  </a:lnTo>
                  <a:lnTo>
                    <a:pt x="1199" y="357"/>
                  </a:lnTo>
                  <a:lnTo>
                    <a:pt x="1199" y="353"/>
                  </a:lnTo>
                  <a:lnTo>
                    <a:pt x="1199" y="350"/>
                  </a:lnTo>
                  <a:lnTo>
                    <a:pt x="1199" y="347"/>
                  </a:lnTo>
                  <a:lnTo>
                    <a:pt x="1199" y="341"/>
                  </a:lnTo>
                  <a:lnTo>
                    <a:pt x="1207" y="338"/>
                  </a:lnTo>
                  <a:lnTo>
                    <a:pt x="1207" y="335"/>
                  </a:lnTo>
                  <a:lnTo>
                    <a:pt x="1207" y="332"/>
                  </a:lnTo>
                  <a:lnTo>
                    <a:pt x="1207" y="329"/>
                  </a:lnTo>
                  <a:lnTo>
                    <a:pt x="1215" y="326"/>
                  </a:lnTo>
                  <a:lnTo>
                    <a:pt x="1215" y="326"/>
                  </a:lnTo>
                  <a:lnTo>
                    <a:pt x="1215" y="323"/>
                  </a:lnTo>
                  <a:lnTo>
                    <a:pt x="1215" y="320"/>
                  </a:lnTo>
                  <a:lnTo>
                    <a:pt x="1223" y="320"/>
                  </a:lnTo>
                  <a:lnTo>
                    <a:pt x="1223" y="317"/>
                  </a:lnTo>
                  <a:lnTo>
                    <a:pt x="1223" y="317"/>
                  </a:lnTo>
                  <a:lnTo>
                    <a:pt x="1223" y="317"/>
                  </a:lnTo>
                  <a:lnTo>
                    <a:pt x="1231" y="314"/>
                  </a:lnTo>
                  <a:lnTo>
                    <a:pt x="1231" y="314"/>
                  </a:lnTo>
                  <a:lnTo>
                    <a:pt x="1231" y="314"/>
                  </a:lnTo>
                  <a:lnTo>
                    <a:pt x="1231" y="314"/>
                  </a:lnTo>
                  <a:lnTo>
                    <a:pt x="1239" y="311"/>
                  </a:lnTo>
                  <a:lnTo>
                    <a:pt x="1239" y="311"/>
                  </a:lnTo>
                  <a:lnTo>
                    <a:pt x="1239" y="311"/>
                  </a:lnTo>
                  <a:lnTo>
                    <a:pt x="1239" y="308"/>
                  </a:lnTo>
                  <a:lnTo>
                    <a:pt x="1246" y="308"/>
                  </a:lnTo>
                  <a:lnTo>
                    <a:pt x="1246" y="305"/>
                  </a:lnTo>
                  <a:lnTo>
                    <a:pt x="1246" y="302"/>
                  </a:lnTo>
                  <a:lnTo>
                    <a:pt x="1246" y="299"/>
                  </a:lnTo>
                  <a:lnTo>
                    <a:pt x="1246" y="296"/>
                  </a:lnTo>
                  <a:lnTo>
                    <a:pt x="1254" y="293"/>
                  </a:lnTo>
                  <a:lnTo>
                    <a:pt x="1254" y="290"/>
                  </a:lnTo>
                  <a:lnTo>
                    <a:pt x="1254" y="287"/>
                  </a:lnTo>
                  <a:lnTo>
                    <a:pt x="1254" y="284"/>
                  </a:lnTo>
                  <a:lnTo>
                    <a:pt x="1262" y="281"/>
                  </a:lnTo>
                  <a:lnTo>
                    <a:pt x="1262" y="275"/>
                  </a:lnTo>
                  <a:lnTo>
                    <a:pt x="1262" y="272"/>
                  </a:lnTo>
                  <a:lnTo>
                    <a:pt x="1262" y="266"/>
                  </a:lnTo>
                  <a:lnTo>
                    <a:pt x="1270" y="263"/>
                  </a:lnTo>
                  <a:lnTo>
                    <a:pt x="1270" y="257"/>
                  </a:lnTo>
                  <a:lnTo>
                    <a:pt x="1270" y="254"/>
                  </a:lnTo>
                  <a:lnTo>
                    <a:pt x="1270" y="248"/>
                  </a:lnTo>
                  <a:lnTo>
                    <a:pt x="1278" y="245"/>
                  </a:lnTo>
                  <a:lnTo>
                    <a:pt x="1278" y="239"/>
                  </a:lnTo>
                  <a:lnTo>
                    <a:pt x="1278" y="236"/>
                  </a:lnTo>
                  <a:lnTo>
                    <a:pt x="1278" y="230"/>
                  </a:lnTo>
                  <a:lnTo>
                    <a:pt x="1286" y="227"/>
                  </a:lnTo>
                  <a:lnTo>
                    <a:pt x="1286" y="221"/>
                  </a:lnTo>
                  <a:lnTo>
                    <a:pt x="1286" y="218"/>
                  </a:lnTo>
                  <a:lnTo>
                    <a:pt x="1286" y="211"/>
                  </a:lnTo>
                  <a:lnTo>
                    <a:pt x="1293" y="208"/>
                  </a:lnTo>
                  <a:lnTo>
                    <a:pt x="1293" y="205"/>
                  </a:lnTo>
                  <a:lnTo>
                    <a:pt x="1293" y="199"/>
                  </a:lnTo>
                  <a:lnTo>
                    <a:pt x="1293" y="196"/>
                  </a:lnTo>
                  <a:lnTo>
                    <a:pt x="1301" y="193"/>
                  </a:lnTo>
                  <a:lnTo>
                    <a:pt x="1301" y="190"/>
                  </a:lnTo>
                  <a:lnTo>
                    <a:pt x="1301" y="187"/>
                  </a:lnTo>
                  <a:lnTo>
                    <a:pt x="1301" y="184"/>
                  </a:lnTo>
                  <a:lnTo>
                    <a:pt x="1301" y="181"/>
                  </a:lnTo>
                  <a:lnTo>
                    <a:pt x="1309" y="178"/>
                  </a:lnTo>
                  <a:lnTo>
                    <a:pt x="1309" y="175"/>
                  </a:lnTo>
                  <a:lnTo>
                    <a:pt x="1309" y="172"/>
                  </a:lnTo>
                  <a:lnTo>
                    <a:pt x="1309" y="169"/>
                  </a:lnTo>
                  <a:lnTo>
                    <a:pt x="1317" y="169"/>
                  </a:lnTo>
                  <a:lnTo>
                    <a:pt x="1317" y="166"/>
                  </a:lnTo>
                  <a:lnTo>
                    <a:pt x="1317" y="163"/>
                  </a:lnTo>
                  <a:lnTo>
                    <a:pt x="1317" y="160"/>
                  </a:lnTo>
                  <a:lnTo>
                    <a:pt x="1325" y="157"/>
                  </a:lnTo>
                  <a:lnTo>
                    <a:pt x="1325" y="151"/>
                  </a:lnTo>
                  <a:lnTo>
                    <a:pt x="1325" y="148"/>
                  </a:lnTo>
                  <a:lnTo>
                    <a:pt x="1325" y="145"/>
                  </a:lnTo>
                  <a:lnTo>
                    <a:pt x="1333" y="142"/>
                  </a:lnTo>
                  <a:lnTo>
                    <a:pt x="1333" y="136"/>
                  </a:lnTo>
                  <a:lnTo>
                    <a:pt x="1333" y="133"/>
                  </a:lnTo>
                  <a:lnTo>
                    <a:pt x="1333" y="127"/>
                  </a:lnTo>
                  <a:lnTo>
                    <a:pt x="1341" y="124"/>
                  </a:lnTo>
                  <a:lnTo>
                    <a:pt x="1341" y="118"/>
                  </a:lnTo>
                  <a:lnTo>
                    <a:pt x="1341" y="115"/>
                  </a:lnTo>
                  <a:lnTo>
                    <a:pt x="1341" y="109"/>
                  </a:lnTo>
                  <a:lnTo>
                    <a:pt x="1348" y="103"/>
                  </a:lnTo>
                  <a:lnTo>
                    <a:pt x="1348" y="100"/>
                  </a:lnTo>
                  <a:lnTo>
                    <a:pt x="1348" y="94"/>
                  </a:lnTo>
                  <a:lnTo>
                    <a:pt x="1348" y="88"/>
                  </a:lnTo>
                  <a:lnTo>
                    <a:pt x="1356" y="85"/>
                  </a:lnTo>
                  <a:lnTo>
                    <a:pt x="1356" y="79"/>
                  </a:lnTo>
                  <a:lnTo>
                    <a:pt x="1356" y="75"/>
                  </a:lnTo>
                  <a:lnTo>
                    <a:pt x="1356" y="69"/>
                  </a:lnTo>
                  <a:lnTo>
                    <a:pt x="1356" y="66"/>
                  </a:lnTo>
                  <a:lnTo>
                    <a:pt x="1364" y="63"/>
                  </a:lnTo>
                  <a:lnTo>
                    <a:pt x="1364" y="57"/>
                  </a:lnTo>
                  <a:lnTo>
                    <a:pt x="1364" y="54"/>
                  </a:lnTo>
                  <a:lnTo>
                    <a:pt x="1364" y="51"/>
                  </a:lnTo>
                  <a:lnTo>
                    <a:pt x="1372" y="48"/>
                  </a:lnTo>
                  <a:lnTo>
                    <a:pt x="1372" y="45"/>
                  </a:lnTo>
                  <a:lnTo>
                    <a:pt x="1372" y="42"/>
                  </a:lnTo>
                  <a:lnTo>
                    <a:pt x="1372" y="39"/>
                  </a:lnTo>
                  <a:lnTo>
                    <a:pt x="1380" y="36"/>
                  </a:lnTo>
                  <a:lnTo>
                    <a:pt x="1380" y="33"/>
                  </a:lnTo>
                  <a:lnTo>
                    <a:pt x="1380" y="33"/>
                  </a:lnTo>
                  <a:lnTo>
                    <a:pt x="1380" y="30"/>
                  </a:lnTo>
                  <a:lnTo>
                    <a:pt x="1388" y="27"/>
                  </a:lnTo>
                  <a:lnTo>
                    <a:pt x="1388" y="27"/>
                  </a:lnTo>
                  <a:lnTo>
                    <a:pt x="1388" y="24"/>
                  </a:lnTo>
                  <a:lnTo>
                    <a:pt x="1388" y="24"/>
                  </a:lnTo>
                  <a:lnTo>
                    <a:pt x="1395" y="21"/>
                  </a:lnTo>
                  <a:lnTo>
                    <a:pt x="1395" y="21"/>
                  </a:lnTo>
                  <a:lnTo>
                    <a:pt x="1395" y="18"/>
                  </a:lnTo>
                  <a:lnTo>
                    <a:pt x="1395" y="18"/>
                  </a:lnTo>
                  <a:lnTo>
                    <a:pt x="1403" y="15"/>
                  </a:lnTo>
                  <a:lnTo>
                    <a:pt x="1403" y="15"/>
                  </a:lnTo>
                  <a:lnTo>
                    <a:pt x="1403" y="12"/>
                  </a:lnTo>
                  <a:lnTo>
                    <a:pt x="1403" y="12"/>
                  </a:lnTo>
                  <a:lnTo>
                    <a:pt x="1411" y="9"/>
                  </a:lnTo>
                  <a:lnTo>
                    <a:pt x="1411" y="9"/>
                  </a:lnTo>
                  <a:lnTo>
                    <a:pt x="1411" y="6"/>
                  </a:lnTo>
                  <a:lnTo>
                    <a:pt x="1411" y="6"/>
                  </a:lnTo>
                  <a:lnTo>
                    <a:pt x="1411" y="3"/>
                  </a:lnTo>
                  <a:lnTo>
                    <a:pt x="1419" y="3"/>
                  </a:lnTo>
                  <a:lnTo>
                    <a:pt x="1419" y="0"/>
                  </a:lnTo>
                  <a:lnTo>
                    <a:pt x="1419" y="0"/>
                  </a:lnTo>
                  <a:lnTo>
                    <a:pt x="1419" y="0"/>
                  </a:lnTo>
                  <a:lnTo>
                    <a:pt x="1427" y="0"/>
                  </a:lnTo>
                  <a:lnTo>
                    <a:pt x="1427" y="0"/>
                  </a:lnTo>
                  <a:lnTo>
                    <a:pt x="1427" y="0"/>
                  </a:lnTo>
                  <a:lnTo>
                    <a:pt x="1427" y="0"/>
                  </a:lnTo>
                  <a:lnTo>
                    <a:pt x="1435" y="0"/>
                  </a:lnTo>
                  <a:lnTo>
                    <a:pt x="1435" y="0"/>
                  </a:lnTo>
                  <a:lnTo>
                    <a:pt x="1435" y="3"/>
                  </a:lnTo>
                  <a:lnTo>
                    <a:pt x="1435" y="3"/>
                  </a:lnTo>
                  <a:lnTo>
                    <a:pt x="1442" y="3"/>
                  </a:lnTo>
                  <a:lnTo>
                    <a:pt x="1442" y="6"/>
                  </a:lnTo>
                  <a:lnTo>
                    <a:pt x="1442" y="9"/>
                  </a:lnTo>
                  <a:lnTo>
                    <a:pt x="1442" y="9"/>
                  </a:lnTo>
                  <a:lnTo>
                    <a:pt x="1450" y="12"/>
                  </a:lnTo>
                  <a:lnTo>
                    <a:pt x="1450" y="15"/>
                  </a:lnTo>
                  <a:lnTo>
                    <a:pt x="1450" y="15"/>
                  </a:lnTo>
                  <a:lnTo>
                    <a:pt x="1450" y="18"/>
                  </a:lnTo>
                  <a:lnTo>
                    <a:pt x="1458" y="21"/>
                  </a:lnTo>
                  <a:lnTo>
                    <a:pt x="1458" y="24"/>
                  </a:lnTo>
                  <a:lnTo>
                    <a:pt x="1458" y="27"/>
                  </a:lnTo>
                  <a:lnTo>
                    <a:pt x="1458" y="30"/>
                  </a:lnTo>
                  <a:lnTo>
                    <a:pt x="1458" y="33"/>
                  </a:lnTo>
                  <a:lnTo>
                    <a:pt x="1466" y="33"/>
                  </a:lnTo>
                  <a:lnTo>
                    <a:pt x="1466" y="36"/>
                  </a:lnTo>
                  <a:lnTo>
                    <a:pt x="1466" y="39"/>
                  </a:lnTo>
                  <a:lnTo>
                    <a:pt x="1466" y="42"/>
                  </a:lnTo>
                  <a:lnTo>
                    <a:pt x="1474" y="45"/>
                  </a:lnTo>
                  <a:lnTo>
                    <a:pt x="1474" y="48"/>
                  </a:lnTo>
                  <a:lnTo>
                    <a:pt x="1474" y="51"/>
                  </a:lnTo>
                  <a:lnTo>
                    <a:pt x="1474" y="54"/>
                  </a:lnTo>
                  <a:lnTo>
                    <a:pt x="1482" y="57"/>
                  </a:lnTo>
                  <a:lnTo>
                    <a:pt x="1482" y="63"/>
                  </a:lnTo>
                  <a:lnTo>
                    <a:pt x="1482" y="66"/>
                  </a:lnTo>
                  <a:lnTo>
                    <a:pt x="1482" y="69"/>
                  </a:lnTo>
                  <a:lnTo>
                    <a:pt x="1489" y="72"/>
                  </a:lnTo>
                  <a:lnTo>
                    <a:pt x="1489" y="79"/>
                  </a:lnTo>
                  <a:lnTo>
                    <a:pt x="1489" y="82"/>
                  </a:lnTo>
                  <a:lnTo>
                    <a:pt x="1489" y="88"/>
                  </a:lnTo>
                  <a:lnTo>
                    <a:pt x="1497" y="91"/>
                  </a:lnTo>
                  <a:lnTo>
                    <a:pt x="1497" y="94"/>
                  </a:lnTo>
                  <a:lnTo>
                    <a:pt x="1497" y="100"/>
                  </a:lnTo>
                  <a:lnTo>
                    <a:pt x="1497" y="103"/>
                  </a:lnTo>
                  <a:lnTo>
                    <a:pt x="1505" y="109"/>
                  </a:lnTo>
                  <a:lnTo>
                    <a:pt x="1505" y="112"/>
                  </a:lnTo>
                  <a:lnTo>
                    <a:pt x="1505" y="115"/>
                  </a:lnTo>
                  <a:lnTo>
                    <a:pt x="1505" y="121"/>
                  </a:lnTo>
                  <a:lnTo>
                    <a:pt x="1513" y="124"/>
                  </a:lnTo>
                  <a:lnTo>
                    <a:pt x="1513" y="127"/>
                  </a:lnTo>
                  <a:lnTo>
                    <a:pt x="1513" y="130"/>
                  </a:lnTo>
                  <a:lnTo>
                    <a:pt x="1513" y="133"/>
                  </a:lnTo>
                  <a:lnTo>
                    <a:pt x="1513" y="136"/>
                  </a:lnTo>
                  <a:lnTo>
                    <a:pt x="1521" y="136"/>
                  </a:lnTo>
                  <a:lnTo>
                    <a:pt x="1521" y="139"/>
                  </a:lnTo>
                  <a:lnTo>
                    <a:pt x="1521" y="139"/>
                  </a:lnTo>
                  <a:lnTo>
                    <a:pt x="1521" y="139"/>
                  </a:lnTo>
                  <a:lnTo>
                    <a:pt x="1529" y="139"/>
                  </a:lnTo>
                  <a:lnTo>
                    <a:pt x="1529" y="139"/>
                  </a:lnTo>
                  <a:lnTo>
                    <a:pt x="1529" y="139"/>
                  </a:lnTo>
                  <a:lnTo>
                    <a:pt x="1529" y="139"/>
                  </a:lnTo>
                  <a:lnTo>
                    <a:pt x="1537" y="139"/>
                  </a:lnTo>
                  <a:lnTo>
                    <a:pt x="1537" y="139"/>
                  </a:lnTo>
                  <a:lnTo>
                    <a:pt x="1537" y="139"/>
                  </a:lnTo>
                  <a:lnTo>
                    <a:pt x="1537" y="139"/>
                  </a:lnTo>
                  <a:lnTo>
                    <a:pt x="1544" y="136"/>
                  </a:lnTo>
                  <a:lnTo>
                    <a:pt x="1544" y="136"/>
                  </a:lnTo>
                  <a:lnTo>
                    <a:pt x="1544" y="136"/>
                  </a:lnTo>
                  <a:lnTo>
                    <a:pt x="1544" y="136"/>
                  </a:lnTo>
                  <a:lnTo>
                    <a:pt x="1552" y="136"/>
                  </a:lnTo>
                  <a:lnTo>
                    <a:pt x="1552" y="133"/>
                  </a:lnTo>
                  <a:lnTo>
                    <a:pt x="1552" y="133"/>
                  </a:lnTo>
                  <a:lnTo>
                    <a:pt x="1552" y="133"/>
                  </a:lnTo>
                  <a:lnTo>
                    <a:pt x="1560" y="133"/>
                  </a:lnTo>
                  <a:lnTo>
                    <a:pt x="1560" y="133"/>
                  </a:lnTo>
                  <a:lnTo>
                    <a:pt x="1560" y="133"/>
                  </a:lnTo>
                  <a:lnTo>
                    <a:pt x="1560" y="133"/>
                  </a:lnTo>
                  <a:lnTo>
                    <a:pt x="1568" y="133"/>
                  </a:lnTo>
                  <a:lnTo>
                    <a:pt x="1568" y="133"/>
                  </a:lnTo>
                  <a:lnTo>
                    <a:pt x="1568" y="133"/>
                  </a:lnTo>
                  <a:lnTo>
                    <a:pt x="1568" y="130"/>
                  </a:lnTo>
                  <a:lnTo>
                    <a:pt x="1568" y="130"/>
                  </a:lnTo>
                  <a:lnTo>
                    <a:pt x="1576" y="130"/>
                  </a:lnTo>
                  <a:lnTo>
                    <a:pt x="1576" y="130"/>
                  </a:lnTo>
                  <a:lnTo>
                    <a:pt x="1576" y="127"/>
                  </a:lnTo>
                  <a:lnTo>
                    <a:pt x="1576" y="127"/>
                  </a:lnTo>
                  <a:lnTo>
                    <a:pt x="1584" y="127"/>
                  </a:lnTo>
                  <a:lnTo>
                    <a:pt x="1584" y="127"/>
                  </a:lnTo>
                  <a:lnTo>
                    <a:pt x="1584" y="124"/>
                  </a:lnTo>
                  <a:lnTo>
                    <a:pt x="1584" y="124"/>
                  </a:lnTo>
                  <a:lnTo>
                    <a:pt x="1591" y="121"/>
                  </a:lnTo>
                  <a:lnTo>
                    <a:pt x="1591" y="121"/>
                  </a:lnTo>
                  <a:lnTo>
                    <a:pt x="1591" y="121"/>
                  </a:lnTo>
                  <a:lnTo>
                    <a:pt x="1591" y="118"/>
                  </a:lnTo>
                  <a:lnTo>
                    <a:pt x="1599" y="118"/>
                  </a:lnTo>
                  <a:lnTo>
                    <a:pt x="1599" y="115"/>
                  </a:lnTo>
                  <a:lnTo>
                    <a:pt x="1599" y="115"/>
                  </a:lnTo>
                  <a:lnTo>
                    <a:pt x="1599" y="112"/>
                  </a:lnTo>
                  <a:lnTo>
                    <a:pt x="1607" y="112"/>
                  </a:lnTo>
                  <a:lnTo>
                    <a:pt x="1607" y="109"/>
                  </a:lnTo>
                  <a:lnTo>
                    <a:pt x="1607" y="106"/>
                  </a:lnTo>
                  <a:lnTo>
                    <a:pt x="1607" y="106"/>
                  </a:lnTo>
                  <a:lnTo>
                    <a:pt x="1615" y="103"/>
                  </a:lnTo>
                  <a:lnTo>
                    <a:pt x="1615" y="103"/>
                  </a:lnTo>
                  <a:lnTo>
                    <a:pt x="1615" y="103"/>
                  </a:lnTo>
                  <a:lnTo>
                    <a:pt x="1615" y="100"/>
                  </a:lnTo>
                  <a:lnTo>
                    <a:pt x="1623" y="100"/>
                  </a:lnTo>
                  <a:lnTo>
                    <a:pt x="1623" y="100"/>
                  </a:lnTo>
                  <a:lnTo>
                    <a:pt x="1623" y="100"/>
                  </a:lnTo>
                  <a:lnTo>
                    <a:pt x="1623" y="100"/>
                  </a:lnTo>
                  <a:lnTo>
                    <a:pt x="1623" y="100"/>
                  </a:lnTo>
                  <a:lnTo>
                    <a:pt x="1631" y="100"/>
                  </a:lnTo>
                  <a:lnTo>
                    <a:pt x="1631" y="103"/>
                  </a:lnTo>
                  <a:lnTo>
                    <a:pt x="1631" y="106"/>
                  </a:lnTo>
                  <a:lnTo>
                    <a:pt x="1631" y="106"/>
                  </a:lnTo>
                  <a:lnTo>
                    <a:pt x="1638" y="109"/>
                  </a:lnTo>
                  <a:lnTo>
                    <a:pt x="1638" y="115"/>
                  </a:lnTo>
                  <a:lnTo>
                    <a:pt x="1638" y="118"/>
                  </a:lnTo>
                  <a:lnTo>
                    <a:pt x="1638" y="121"/>
                  </a:lnTo>
                  <a:lnTo>
                    <a:pt x="1646" y="127"/>
                  </a:lnTo>
                  <a:lnTo>
                    <a:pt x="1646" y="133"/>
                  </a:lnTo>
                  <a:lnTo>
                    <a:pt x="1646" y="139"/>
                  </a:lnTo>
                  <a:lnTo>
                    <a:pt x="1646" y="145"/>
                  </a:lnTo>
                  <a:lnTo>
                    <a:pt x="1654" y="151"/>
                  </a:lnTo>
                  <a:lnTo>
                    <a:pt x="1654" y="157"/>
                  </a:lnTo>
                  <a:lnTo>
                    <a:pt x="1654" y="166"/>
                  </a:lnTo>
                  <a:lnTo>
                    <a:pt x="1654" y="172"/>
                  </a:lnTo>
                  <a:lnTo>
                    <a:pt x="1662" y="181"/>
                  </a:lnTo>
                  <a:lnTo>
                    <a:pt x="1662" y="187"/>
                  </a:lnTo>
                  <a:lnTo>
                    <a:pt x="1662" y="196"/>
                  </a:lnTo>
                  <a:lnTo>
                    <a:pt x="1662" y="202"/>
                  </a:lnTo>
                  <a:lnTo>
                    <a:pt x="1670" y="211"/>
                  </a:lnTo>
                  <a:lnTo>
                    <a:pt x="1670" y="218"/>
                  </a:lnTo>
                  <a:lnTo>
                    <a:pt x="1670" y="224"/>
                  </a:lnTo>
                  <a:lnTo>
                    <a:pt x="1670" y="233"/>
                  </a:lnTo>
                  <a:lnTo>
                    <a:pt x="1678" y="239"/>
                  </a:lnTo>
                  <a:lnTo>
                    <a:pt x="1678" y="245"/>
                  </a:lnTo>
                  <a:lnTo>
                    <a:pt x="1678" y="251"/>
                  </a:lnTo>
                  <a:lnTo>
                    <a:pt x="1678" y="254"/>
                  </a:lnTo>
                  <a:lnTo>
                    <a:pt x="1678" y="260"/>
                  </a:lnTo>
                  <a:lnTo>
                    <a:pt x="1686" y="263"/>
                  </a:lnTo>
                  <a:lnTo>
                    <a:pt x="1686" y="269"/>
                  </a:lnTo>
                  <a:lnTo>
                    <a:pt x="1686" y="272"/>
                  </a:lnTo>
                  <a:lnTo>
                    <a:pt x="1686" y="275"/>
                  </a:lnTo>
                  <a:lnTo>
                    <a:pt x="1693" y="278"/>
                  </a:lnTo>
                  <a:lnTo>
                    <a:pt x="1693" y="281"/>
                  </a:lnTo>
                  <a:lnTo>
                    <a:pt x="1693" y="284"/>
                  </a:lnTo>
                  <a:lnTo>
                    <a:pt x="1693" y="287"/>
                  </a:lnTo>
                  <a:lnTo>
                    <a:pt x="1701" y="287"/>
                  </a:lnTo>
                  <a:lnTo>
                    <a:pt x="1701" y="290"/>
                  </a:lnTo>
                  <a:lnTo>
                    <a:pt x="1701" y="290"/>
                  </a:lnTo>
                  <a:lnTo>
                    <a:pt x="1701" y="293"/>
                  </a:lnTo>
                  <a:lnTo>
                    <a:pt x="1709" y="293"/>
                  </a:lnTo>
                  <a:lnTo>
                    <a:pt x="1709" y="293"/>
                  </a:lnTo>
                  <a:lnTo>
                    <a:pt x="1709" y="296"/>
                  </a:lnTo>
                  <a:lnTo>
                    <a:pt x="1709" y="296"/>
                  </a:lnTo>
                  <a:lnTo>
                    <a:pt x="1717" y="296"/>
                  </a:lnTo>
                  <a:lnTo>
                    <a:pt x="1717" y="299"/>
                  </a:lnTo>
                  <a:lnTo>
                    <a:pt x="1717" y="299"/>
                  </a:lnTo>
                  <a:lnTo>
                    <a:pt x="1717" y="299"/>
                  </a:lnTo>
                  <a:lnTo>
                    <a:pt x="1725" y="302"/>
                  </a:lnTo>
                  <a:lnTo>
                    <a:pt x="1725" y="302"/>
                  </a:lnTo>
                  <a:lnTo>
                    <a:pt x="1725" y="305"/>
                  </a:lnTo>
                  <a:lnTo>
                    <a:pt x="1725" y="305"/>
                  </a:lnTo>
                  <a:lnTo>
                    <a:pt x="1725" y="308"/>
                  </a:lnTo>
                  <a:lnTo>
                    <a:pt x="1733" y="308"/>
                  </a:lnTo>
                  <a:lnTo>
                    <a:pt x="1733" y="311"/>
                  </a:lnTo>
                  <a:lnTo>
                    <a:pt x="1733" y="314"/>
                  </a:lnTo>
                  <a:lnTo>
                    <a:pt x="1733" y="314"/>
                  </a:lnTo>
                  <a:lnTo>
                    <a:pt x="1740" y="317"/>
                  </a:lnTo>
                  <a:lnTo>
                    <a:pt x="1740" y="320"/>
                  </a:lnTo>
                  <a:lnTo>
                    <a:pt x="1740" y="323"/>
                  </a:lnTo>
                  <a:lnTo>
                    <a:pt x="1740" y="323"/>
                  </a:lnTo>
                  <a:lnTo>
                    <a:pt x="1748" y="326"/>
                  </a:lnTo>
                  <a:lnTo>
                    <a:pt x="1748" y="329"/>
                  </a:lnTo>
                  <a:lnTo>
                    <a:pt x="1748" y="332"/>
                  </a:lnTo>
                  <a:lnTo>
                    <a:pt x="1748" y="332"/>
                  </a:lnTo>
                  <a:lnTo>
                    <a:pt x="1756" y="335"/>
                  </a:lnTo>
                  <a:lnTo>
                    <a:pt x="1756" y="335"/>
                  </a:lnTo>
                  <a:lnTo>
                    <a:pt x="1756" y="338"/>
                  </a:lnTo>
                  <a:lnTo>
                    <a:pt x="1756" y="338"/>
                  </a:lnTo>
                  <a:lnTo>
                    <a:pt x="1764" y="341"/>
                  </a:lnTo>
                  <a:lnTo>
                    <a:pt x="1764" y="341"/>
                  </a:lnTo>
                  <a:lnTo>
                    <a:pt x="1764" y="341"/>
                  </a:lnTo>
                  <a:lnTo>
                    <a:pt x="1764" y="341"/>
                  </a:lnTo>
                  <a:lnTo>
                    <a:pt x="1772" y="341"/>
                  </a:lnTo>
                  <a:lnTo>
                    <a:pt x="1772" y="341"/>
                  </a:lnTo>
                  <a:lnTo>
                    <a:pt x="1772" y="341"/>
                  </a:lnTo>
                  <a:lnTo>
                    <a:pt x="1772" y="341"/>
                  </a:lnTo>
                  <a:lnTo>
                    <a:pt x="1780" y="338"/>
                  </a:lnTo>
                  <a:lnTo>
                    <a:pt x="1780" y="338"/>
                  </a:lnTo>
                  <a:lnTo>
                    <a:pt x="1780" y="338"/>
                  </a:lnTo>
                  <a:lnTo>
                    <a:pt x="1780" y="338"/>
                  </a:lnTo>
                  <a:lnTo>
                    <a:pt x="1780" y="335"/>
                  </a:lnTo>
                  <a:lnTo>
                    <a:pt x="1787" y="335"/>
                  </a:lnTo>
                  <a:lnTo>
                    <a:pt x="1787" y="335"/>
                  </a:lnTo>
                  <a:lnTo>
                    <a:pt x="1787" y="335"/>
                  </a:lnTo>
                  <a:lnTo>
                    <a:pt x="1787" y="335"/>
                  </a:lnTo>
                  <a:lnTo>
                    <a:pt x="1795" y="335"/>
                  </a:lnTo>
                  <a:lnTo>
                    <a:pt x="1795" y="335"/>
                  </a:lnTo>
                  <a:lnTo>
                    <a:pt x="1795" y="335"/>
                  </a:lnTo>
                  <a:lnTo>
                    <a:pt x="1795" y="335"/>
                  </a:lnTo>
                  <a:lnTo>
                    <a:pt x="1803" y="335"/>
                  </a:lnTo>
                  <a:lnTo>
                    <a:pt x="1803" y="335"/>
                  </a:lnTo>
                  <a:lnTo>
                    <a:pt x="1803" y="335"/>
                  </a:lnTo>
                  <a:lnTo>
                    <a:pt x="1803" y="335"/>
                  </a:lnTo>
                  <a:lnTo>
                    <a:pt x="1811" y="338"/>
                  </a:lnTo>
                  <a:lnTo>
                    <a:pt x="1811" y="338"/>
                  </a:lnTo>
                  <a:lnTo>
                    <a:pt x="1811" y="338"/>
                  </a:lnTo>
                  <a:lnTo>
                    <a:pt x="1811" y="338"/>
                  </a:lnTo>
                  <a:lnTo>
                    <a:pt x="1819" y="338"/>
                  </a:lnTo>
                  <a:lnTo>
                    <a:pt x="1819" y="338"/>
                  </a:lnTo>
                  <a:lnTo>
                    <a:pt x="1819" y="338"/>
                  </a:lnTo>
                  <a:lnTo>
                    <a:pt x="1819" y="338"/>
                  </a:lnTo>
                  <a:lnTo>
                    <a:pt x="1827" y="338"/>
                  </a:lnTo>
                  <a:lnTo>
                    <a:pt x="1827" y="338"/>
                  </a:lnTo>
                  <a:lnTo>
                    <a:pt x="1827" y="338"/>
                  </a:lnTo>
                  <a:lnTo>
                    <a:pt x="1827" y="338"/>
                  </a:lnTo>
                  <a:lnTo>
                    <a:pt x="1834" y="338"/>
                  </a:lnTo>
                  <a:lnTo>
                    <a:pt x="1834" y="335"/>
                  </a:lnTo>
                  <a:lnTo>
                    <a:pt x="1834" y="335"/>
                  </a:lnTo>
                  <a:lnTo>
                    <a:pt x="1834" y="335"/>
                  </a:lnTo>
                  <a:lnTo>
                    <a:pt x="1834" y="332"/>
                  </a:lnTo>
                  <a:lnTo>
                    <a:pt x="1842" y="332"/>
                  </a:lnTo>
                  <a:lnTo>
                    <a:pt x="1842" y="329"/>
                  </a:lnTo>
                  <a:lnTo>
                    <a:pt x="1842" y="329"/>
                  </a:lnTo>
                  <a:lnTo>
                    <a:pt x="1842" y="326"/>
                  </a:lnTo>
                  <a:lnTo>
                    <a:pt x="1850" y="326"/>
                  </a:lnTo>
                  <a:lnTo>
                    <a:pt x="1850" y="326"/>
                  </a:lnTo>
                  <a:lnTo>
                    <a:pt x="1850" y="323"/>
                  </a:lnTo>
                  <a:lnTo>
                    <a:pt x="1850" y="323"/>
                  </a:lnTo>
                  <a:lnTo>
                    <a:pt x="1858" y="323"/>
                  </a:lnTo>
                  <a:lnTo>
                    <a:pt x="1858" y="323"/>
                  </a:lnTo>
                  <a:lnTo>
                    <a:pt x="1858" y="326"/>
                  </a:lnTo>
                  <a:lnTo>
                    <a:pt x="1858" y="326"/>
                  </a:lnTo>
                  <a:lnTo>
                    <a:pt x="1866" y="326"/>
                  </a:lnTo>
                  <a:lnTo>
                    <a:pt x="1866" y="329"/>
                  </a:lnTo>
                  <a:lnTo>
                    <a:pt x="1866" y="332"/>
                  </a:lnTo>
                  <a:lnTo>
                    <a:pt x="1866" y="335"/>
                  </a:lnTo>
                  <a:lnTo>
                    <a:pt x="1874" y="338"/>
                  </a:lnTo>
                  <a:lnTo>
                    <a:pt x="1874" y="344"/>
                  </a:lnTo>
                  <a:lnTo>
                    <a:pt x="1874" y="347"/>
                  </a:lnTo>
                  <a:lnTo>
                    <a:pt x="1874" y="353"/>
                  </a:lnTo>
                  <a:lnTo>
                    <a:pt x="1882" y="360"/>
                  </a:lnTo>
                  <a:lnTo>
                    <a:pt x="1882" y="366"/>
                  </a:lnTo>
                  <a:lnTo>
                    <a:pt x="1882" y="375"/>
                  </a:lnTo>
                  <a:lnTo>
                    <a:pt x="1882" y="381"/>
                  </a:lnTo>
                  <a:lnTo>
                    <a:pt x="1889" y="390"/>
                  </a:lnTo>
                  <a:lnTo>
                    <a:pt x="1889" y="396"/>
                  </a:lnTo>
                  <a:lnTo>
                    <a:pt x="1889" y="405"/>
                  </a:lnTo>
                  <a:lnTo>
                    <a:pt x="1889" y="414"/>
                  </a:lnTo>
                  <a:lnTo>
                    <a:pt x="1889" y="423"/>
                  </a:lnTo>
                  <a:lnTo>
                    <a:pt x="1897" y="432"/>
                  </a:lnTo>
                  <a:lnTo>
                    <a:pt x="1897" y="441"/>
                  </a:lnTo>
                  <a:lnTo>
                    <a:pt x="1897" y="450"/>
                  </a:lnTo>
                  <a:lnTo>
                    <a:pt x="1897" y="459"/>
                  </a:lnTo>
                  <a:lnTo>
                    <a:pt x="1905" y="468"/>
                  </a:lnTo>
                  <a:lnTo>
                    <a:pt x="1905" y="477"/>
                  </a:lnTo>
                  <a:lnTo>
                    <a:pt x="1905" y="486"/>
                  </a:lnTo>
                  <a:lnTo>
                    <a:pt x="1905" y="496"/>
                  </a:lnTo>
                  <a:lnTo>
                    <a:pt x="1913" y="505"/>
                  </a:lnTo>
                  <a:lnTo>
                    <a:pt x="1913" y="511"/>
                  </a:lnTo>
                  <a:lnTo>
                    <a:pt x="1913" y="520"/>
                  </a:lnTo>
                  <a:lnTo>
                    <a:pt x="1913" y="526"/>
                  </a:lnTo>
                  <a:lnTo>
                    <a:pt x="1921" y="529"/>
                  </a:lnTo>
                  <a:lnTo>
                    <a:pt x="1921" y="535"/>
                  </a:lnTo>
                  <a:lnTo>
                    <a:pt x="1921" y="541"/>
                  </a:lnTo>
                  <a:lnTo>
                    <a:pt x="1921" y="544"/>
                  </a:lnTo>
                  <a:lnTo>
                    <a:pt x="1929" y="547"/>
                  </a:lnTo>
                  <a:lnTo>
                    <a:pt x="1929" y="547"/>
                  </a:lnTo>
                  <a:lnTo>
                    <a:pt x="1929" y="547"/>
                  </a:lnTo>
                  <a:lnTo>
                    <a:pt x="1929" y="550"/>
                  </a:lnTo>
                  <a:lnTo>
                    <a:pt x="1936" y="547"/>
                  </a:lnTo>
                  <a:lnTo>
                    <a:pt x="1936" y="547"/>
                  </a:lnTo>
                  <a:lnTo>
                    <a:pt x="1936" y="547"/>
                  </a:lnTo>
                  <a:lnTo>
                    <a:pt x="1936" y="544"/>
                  </a:lnTo>
                  <a:lnTo>
                    <a:pt x="1936" y="541"/>
                  </a:lnTo>
                  <a:lnTo>
                    <a:pt x="1944" y="538"/>
                  </a:lnTo>
                  <a:lnTo>
                    <a:pt x="1944" y="535"/>
                  </a:lnTo>
                  <a:lnTo>
                    <a:pt x="1944" y="529"/>
                  </a:lnTo>
                  <a:lnTo>
                    <a:pt x="1944" y="526"/>
                  </a:lnTo>
                  <a:lnTo>
                    <a:pt x="1952" y="523"/>
                  </a:lnTo>
                  <a:lnTo>
                    <a:pt x="1952" y="517"/>
                  </a:lnTo>
                  <a:lnTo>
                    <a:pt x="1952" y="514"/>
                  </a:lnTo>
                  <a:lnTo>
                    <a:pt x="1952" y="508"/>
                  </a:lnTo>
                  <a:lnTo>
                    <a:pt x="1960" y="505"/>
                  </a:lnTo>
                  <a:lnTo>
                    <a:pt x="1960" y="502"/>
                  </a:lnTo>
                  <a:lnTo>
                    <a:pt x="1960" y="496"/>
                  </a:lnTo>
                  <a:lnTo>
                    <a:pt x="1960" y="493"/>
                  </a:lnTo>
                  <a:lnTo>
                    <a:pt x="1968" y="489"/>
                  </a:lnTo>
                  <a:lnTo>
                    <a:pt x="1968" y="486"/>
                  </a:lnTo>
                  <a:lnTo>
                    <a:pt x="1968" y="486"/>
                  </a:lnTo>
                  <a:lnTo>
                    <a:pt x="1968" y="483"/>
                  </a:lnTo>
                  <a:lnTo>
                    <a:pt x="1976" y="480"/>
                  </a:lnTo>
                  <a:lnTo>
                    <a:pt x="1976" y="480"/>
                  </a:lnTo>
                  <a:lnTo>
                    <a:pt x="1976" y="480"/>
                  </a:lnTo>
                  <a:lnTo>
                    <a:pt x="1976" y="480"/>
                  </a:lnTo>
                  <a:lnTo>
                    <a:pt x="1983" y="480"/>
                  </a:lnTo>
                  <a:lnTo>
                    <a:pt x="1983" y="480"/>
                  </a:lnTo>
                  <a:lnTo>
                    <a:pt x="1983" y="480"/>
                  </a:lnTo>
                  <a:lnTo>
                    <a:pt x="1983" y="480"/>
                  </a:lnTo>
                  <a:lnTo>
                    <a:pt x="1991" y="480"/>
                  </a:lnTo>
                  <a:lnTo>
                    <a:pt x="1991" y="480"/>
                  </a:lnTo>
                  <a:lnTo>
                    <a:pt x="1991" y="480"/>
                  </a:lnTo>
                  <a:lnTo>
                    <a:pt x="1991" y="483"/>
                  </a:lnTo>
                  <a:lnTo>
                    <a:pt x="1991" y="483"/>
                  </a:lnTo>
                  <a:lnTo>
                    <a:pt x="1999" y="483"/>
                  </a:lnTo>
                  <a:lnTo>
                    <a:pt x="1999" y="483"/>
                  </a:lnTo>
                  <a:lnTo>
                    <a:pt x="1999" y="483"/>
                  </a:lnTo>
                  <a:lnTo>
                    <a:pt x="1999" y="483"/>
                  </a:lnTo>
                  <a:lnTo>
                    <a:pt x="2007" y="480"/>
                  </a:lnTo>
                  <a:lnTo>
                    <a:pt x="2007" y="480"/>
                  </a:lnTo>
                  <a:lnTo>
                    <a:pt x="2007" y="480"/>
                  </a:lnTo>
                  <a:lnTo>
                    <a:pt x="2007" y="477"/>
                  </a:lnTo>
                  <a:lnTo>
                    <a:pt x="2015" y="477"/>
                  </a:lnTo>
                  <a:lnTo>
                    <a:pt x="2015" y="474"/>
                  </a:lnTo>
                  <a:lnTo>
                    <a:pt x="2015" y="471"/>
                  </a:lnTo>
                  <a:lnTo>
                    <a:pt x="2015" y="468"/>
                  </a:lnTo>
                  <a:lnTo>
                    <a:pt x="2023" y="465"/>
                  </a:lnTo>
                  <a:lnTo>
                    <a:pt x="2023" y="465"/>
                  </a:lnTo>
                  <a:lnTo>
                    <a:pt x="2023" y="462"/>
                  </a:lnTo>
                  <a:lnTo>
                    <a:pt x="2023" y="459"/>
                  </a:lnTo>
                  <a:lnTo>
                    <a:pt x="2031" y="456"/>
                  </a:lnTo>
                  <a:lnTo>
                    <a:pt x="2031" y="453"/>
                  </a:lnTo>
                  <a:lnTo>
                    <a:pt x="2031" y="453"/>
                  </a:lnTo>
                  <a:lnTo>
                    <a:pt x="2031" y="450"/>
                  </a:lnTo>
                  <a:lnTo>
                    <a:pt x="2038" y="447"/>
                  </a:lnTo>
                  <a:lnTo>
                    <a:pt x="2038" y="447"/>
                  </a:lnTo>
                  <a:lnTo>
                    <a:pt x="2038" y="447"/>
                  </a:lnTo>
                  <a:lnTo>
                    <a:pt x="2038" y="444"/>
                  </a:lnTo>
                  <a:lnTo>
                    <a:pt x="2046" y="444"/>
                  </a:lnTo>
                  <a:lnTo>
                    <a:pt x="2046" y="444"/>
                  </a:lnTo>
                  <a:lnTo>
                    <a:pt x="2046" y="444"/>
                  </a:lnTo>
                  <a:lnTo>
                    <a:pt x="2046" y="447"/>
                  </a:lnTo>
                  <a:lnTo>
                    <a:pt x="2046" y="447"/>
                  </a:lnTo>
                  <a:lnTo>
                    <a:pt x="2054" y="450"/>
                  </a:lnTo>
                  <a:lnTo>
                    <a:pt x="2054" y="453"/>
                  </a:lnTo>
                  <a:lnTo>
                    <a:pt x="2054" y="453"/>
                  </a:lnTo>
                  <a:lnTo>
                    <a:pt x="2054" y="456"/>
                  </a:lnTo>
                  <a:lnTo>
                    <a:pt x="2062" y="462"/>
                  </a:lnTo>
                  <a:lnTo>
                    <a:pt x="2062" y="465"/>
                  </a:lnTo>
                  <a:lnTo>
                    <a:pt x="2062" y="468"/>
                  </a:lnTo>
                  <a:lnTo>
                    <a:pt x="2062" y="474"/>
                  </a:lnTo>
                  <a:lnTo>
                    <a:pt x="2070" y="477"/>
                  </a:lnTo>
                  <a:lnTo>
                    <a:pt x="2070" y="480"/>
                  </a:lnTo>
                  <a:lnTo>
                    <a:pt x="2070" y="486"/>
                  </a:lnTo>
                  <a:lnTo>
                    <a:pt x="2070" y="489"/>
                  </a:lnTo>
                  <a:lnTo>
                    <a:pt x="2078" y="496"/>
                  </a:lnTo>
                  <a:lnTo>
                    <a:pt x="2078" y="499"/>
                  </a:lnTo>
                  <a:lnTo>
                    <a:pt x="2078" y="502"/>
                  </a:lnTo>
                  <a:lnTo>
                    <a:pt x="2078" y="505"/>
                  </a:lnTo>
                  <a:lnTo>
                    <a:pt x="2085" y="508"/>
                  </a:lnTo>
                  <a:lnTo>
                    <a:pt x="2085" y="511"/>
                  </a:lnTo>
                  <a:lnTo>
                    <a:pt x="2085" y="514"/>
                  </a:lnTo>
                  <a:lnTo>
                    <a:pt x="2085" y="514"/>
                  </a:lnTo>
                  <a:lnTo>
                    <a:pt x="2093" y="517"/>
                  </a:lnTo>
                  <a:lnTo>
                    <a:pt x="2093" y="517"/>
                  </a:lnTo>
                  <a:lnTo>
                    <a:pt x="2093" y="517"/>
                  </a:lnTo>
                  <a:lnTo>
                    <a:pt x="2093" y="517"/>
                  </a:lnTo>
                  <a:lnTo>
                    <a:pt x="2101" y="517"/>
                  </a:lnTo>
                  <a:lnTo>
                    <a:pt x="2101" y="514"/>
                  </a:lnTo>
                  <a:lnTo>
                    <a:pt x="2101" y="514"/>
                  </a:lnTo>
                  <a:lnTo>
                    <a:pt x="2101" y="514"/>
                  </a:lnTo>
                  <a:lnTo>
                    <a:pt x="2101" y="511"/>
                  </a:lnTo>
                  <a:lnTo>
                    <a:pt x="2109" y="511"/>
                  </a:lnTo>
                  <a:lnTo>
                    <a:pt x="2109" y="511"/>
                  </a:lnTo>
                  <a:lnTo>
                    <a:pt x="2109" y="508"/>
                  </a:lnTo>
                  <a:lnTo>
                    <a:pt x="2109" y="508"/>
                  </a:lnTo>
                  <a:lnTo>
                    <a:pt x="2117" y="505"/>
                  </a:lnTo>
                  <a:lnTo>
                    <a:pt x="2117" y="505"/>
                  </a:lnTo>
                  <a:lnTo>
                    <a:pt x="2117" y="505"/>
                  </a:lnTo>
                  <a:lnTo>
                    <a:pt x="2117" y="505"/>
                  </a:lnTo>
                  <a:lnTo>
                    <a:pt x="2125" y="505"/>
                  </a:lnTo>
                  <a:lnTo>
                    <a:pt x="2125" y="505"/>
                  </a:lnTo>
                  <a:lnTo>
                    <a:pt x="2125" y="505"/>
                  </a:lnTo>
                  <a:lnTo>
                    <a:pt x="2125" y="505"/>
                  </a:lnTo>
                  <a:lnTo>
                    <a:pt x="2132" y="505"/>
                  </a:lnTo>
                  <a:lnTo>
                    <a:pt x="2132" y="508"/>
                  </a:lnTo>
                  <a:lnTo>
                    <a:pt x="2132" y="508"/>
                  </a:lnTo>
                  <a:lnTo>
                    <a:pt x="2132" y="511"/>
                  </a:lnTo>
                  <a:lnTo>
                    <a:pt x="2140" y="514"/>
                  </a:lnTo>
                  <a:lnTo>
                    <a:pt x="2140" y="514"/>
                  </a:lnTo>
                  <a:lnTo>
                    <a:pt x="2140" y="517"/>
                  </a:lnTo>
                  <a:lnTo>
                    <a:pt x="2140" y="520"/>
                  </a:lnTo>
                  <a:lnTo>
                    <a:pt x="2148" y="520"/>
                  </a:lnTo>
                  <a:lnTo>
                    <a:pt x="2148" y="523"/>
                  </a:lnTo>
                  <a:lnTo>
                    <a:pt x="2148" y="526"/>
                  </a:lnTo>
                  <a:lnTo>
                    <a:pt x="2148" y="526"/>
                  </a:lnTo>
                  <a:lnTo>
                    <a:pt x="2156" y="529"/>
                  </a:lnTo>
                  <a:lnTo>
                    <a:pt x="2156" y="529"/>
                  </a:lnTo>
                  <a:lnTo>
                    <a:pt x="2156" y="529"/>
                  </a:lnTo>
                  <a:lnTo>
                    <a:pt x="2156" y="529"/>
                  </a:lnTo>
                  <a:lnTo>
                    <a:pt x="2156" y="529"/>
                  </a:lnTo>
                  <a:lnTo>
                    <a:pt x="2164" y="529"/>
                  </a:lnTo>
                  <a:lnTo>
                    <a:pt x="2164" y="526"/>
                  </a:lnTo>
                  <a:lnTo>
                    <a:pt x="2164" y="526"/>
                  </a:lnTo>
                  <a:lnTo>
                    <a:pt x="2164" y="523"/>
                  </a:lnTo>
                  <a:lnTo>
                    <a:pt x="2172" y="520"/>
                  </a:lnTo>
                  <a:lnTo>
                    <a:pt x="2172" y="520"/>
                  </a:lnTo>
                  <a:lnTo>
                    <a:pt x="2172" y="517"/>
                  </a:lnTo>
                  <a:lnTo>
                    <a:pt x="2172" y="514"/>
                  </a:lnTo>
                  <a:lnTo>
                    <a:pt x="2180" y="511"/>
                  </a:lnTo>
                  <a:lnTo>
                    <a:pt x="2180" y="508"/>
                  </a:lnTo>
                  <a:lnTo>
                    <a:pt x="2180" y="505"/>
                  </a:lnTo>
                  <a:lnTo>
                    <a:pt x="2180" y="502"/>
                  </a:lnTo>
                  <a:lnTo>
                    <a:pt x="2187" y="499"/>
                  </a:lnTo>
                  <a:lnTo>
                    <a:pt x="2187" y="496"/>
                  </a:lnTo>
                  <a:lnTo>
                    <a:pt x="2187" y="493"/>
                  </a:lnTo>
                  <a:lnTo>
                    <a:pt x="2187" y="489"/>
                  </a:lnTo>
                  <a:lnTo>
                    <a:pt x="2195" y="486"/>
                  </a:lnTo>
                  <a:lnTo>
                    <a:pt x="2195" y="486"/>
                  </a:lnTo>
                  <a:lnTo>
                    <a:pt x="2195" y="483"/>
                  </a:lnTo>
                  <a:lnTo>
                    <a:pt x="2195" y="483"/>
                  </a:lnTo>
                  <a:lnTo>
                    <a:pt x="2203" y="480"/>
                  </a:lnTo>
                  <a:lnTo>
                    <a:pt x="2203" y="480"/>
                  </a:lnTo>
                  <a:lnTo>
                    <a:pt x="2203" y="480"/>
                  </a:lnTo>
                  <a:lnTo>
                    <a:pt x="2203" y="477"/>
                  </a:lnTo>
                  <a:lnTo>
                    <a:pt x="2203" y="477"/>
                  </a:lnTo>
                  <a:lnTo>
                    <a:pt x="2211" y="480"/>
                  </a:lnTo>
                  <a:lnTo>
                    <a:pt x="2211" y="480"/>
                  </a:lnTo>
                  <a:lnTo>
                    <a:pt x="2211" y="480"/>
                  </a:lnTo>
                  <a:lnTo>
                    <a:pt x="2211" y="483"/>
                  </a:lnTo>
                  <a:lnTo>
                    <a:pt x="2219" y="483"/>
                  </a:lnTo>
                  <a:lnTo>
                    <a:pt x="2219" y="486"/>
                  </a:lnTo>
                  <a:lnTo>
                    <a:pt x="2219" y="486"/>
                  </a:lnTo>
                  <a:lnTo>
                    <a:pt x="2219" y="489"/>
                  </a:lnTo>
                  <a:lnTo>
                    <a:pt x="2227" y="493"/>
                  </a:lnTo>
                  <a:lnTo>
                    <a:pt x="2227" y="496"/>
                  </a:lnTo>
                  <a:lnTo>
                    <a:pt x="2227" y="496"/>
                  </a:lnTo>
                  <a:lnTo>
                    <a:pt x="2227" y="499"/>
                  </a:lnTo>
                  <a:lnTo>
                    <a:pt x="2234" y="502"/>
                  </a:lnTo>
                  <a:lnTo>
                    <a:pt x="2234" y="502"/>
                  </a:lnTo>
                  <a:lnTo>
                    <a:pt x="2234" y="505"/>
                  </a:lnTo>
                  <a:lnTo>
                    <a:pt x="2234" y="505"/>
                  </a:lnTo>
                  <a:lnTo>
                    <a:pt x="2242" y="505"/>
                  </a:lnTo>
                  <a:lnTo>
                    <a:pt x="2242" y="505"/>
                  </a:lnTo>
                  <a:lnTo>
                    <a:pt x="2242" y="502"/>
                  </a:lnTo>
                  <a:lnTo>
                    <a:pt x="2242" y="502"/>
                  </a:lnTo>
                  <a:lnTo>
                    <a:pt x="2250" y="499"/>
                  </a:lnTo>
                  <a:lnTo>
                    <a:pt x="2250" y="496"/>
                  </a:lnTo>
                  <a:lnTo>
                    <a:pt x="2250" y="493"/>
                  </a:lnTo>
                  <a:lnTo>
                    <a:pt x="2250" y="486"/>
                  </a:lnTo>
                  <a:lnTo>
                    <a:pt x="2258" y="483"/>
                  </a:lnTo>
                  <a:lnTo>
                    <a:pt x="2258" y="477"/>
                  </a:lnTo>
                  <a:lnTo>
                    <a:pt x="2258" y="471"/>
                  </a:lnTo>
                  <a:lnTo>
                    <a:pt x="2258" y="465"/>
                  </a:lnTo>
                  <a:lnTo>
                    <a:pt x="2258" y="459"/>
                  </a:lnTo>
                  <a:lnTo>
                    <a:pt x="2266" y="450"/>
                  </a:lnTo>
                  <a:lnTo>
                    <a:pt x="2266" y="444"/>
                  </a:lnTo>
                  <a:lnTo>
                    <a:pt x="2266" y="435"/>
                  </a:lnTo>
                  <a:lnTo>
                    <a:pt x="2266" y="429"/>
                  </a:lnTo>
                  <a:lnTo>
                    <a:pt x="2274" y="420"/>
                  </a:lnTo>
                  <a:lnTo>
                    <a:pt x="2274" y="414"/>
                  </a:lnTo>
                  <a:lnTo>
                    <a:pt x="2274" y="408"/>
                  </a:lnTo>
                  <a:lnTo>
                    <a:pt x="2274" y="402"/>
                  </a:lnTo>
                  <a:lnTo>
                    <a:pt x="2281" y="396"/>
                  </a:lnTo>
                  <a:lnTo>
                    <a:pt x="2281" y="390"/>
                  </a:lnTo>
                  <a:lnTo>
                    <a:pt x="2281" y="387"/>
                  </a:lnTo>
                  <a:lnTo>
                    <a:pt x="2281" y="384"/>
                  </a:lnTo>
                  <a:lnTo>
                    <a:pt x="2289" y="381"/>
                  </a:lnTo>
                  <a:lnTo>
                    <a:pt x="2289" y="378"/>
                  </a:lnTo>
                  <a:lnTo>
                    <a:pt x="2289" y="378"/>
                  </a:lnTo>
                  <a:lnTo>
                    <a:pt x="2289" y="375"/>
                  </a:lnTo>
                  <a:lnTo>
                    <a:pt x="2297" y="375"/>
                  </a:lnTo>
                  <a:lnTo>
                    <a:pt x="2297" y="378"/>
                  </a:lnTo>
                  <a:lnTo>
                    <a:pt x="2297" y="378"/>
                  </a:lnTo>
                  <a:lnTo>
                    <a:pt x="2297" y="378"/>
                  </a:lnTo>
                  <a:lnTo>
                    <a:pt x="2305" y="381"/>
                  </a:lnTo>
                  <a:lnTo>
                    <a:pt x="2305" y="384"/>
                  </a:lnTo>
                  <a:lnTo>
                    <a:pt x="2305" y="387"/>
                  </a:lnTo>
                  <a:lnTo>
                    <a:pt x="2305" y="390"/>
                  </a:lnTo>
                  <a:lnTo>
                    <a:pt x="2313" y="393"/>
                  </a:lnTo>
                  <a:lnTo>
                    <a:pt x="2313" y="396"/>
                  </a:lnTo>
                  <a:lnTo>
                    <a:pt x="2313" y="399"/>
                  </a:lnTo>
                  <a:lnTo>
                    <a:pt x="2313" y="402"/>
                  </a:lnTo>
                  <a:lnTo>
                    <a:pt x="2313" y="405"/>
                  </a:lnTo>
                  <a:lnTo>
                    <a:pt x="2321" y="408"/>
                  </a:lnTo>
                  <a:lnTo>
                    <a:pt x="2321" y="411"/>
                  </a:lnTo>
                  <a:lnTo>
                    <a:pt x="2321" y="414"/>
                  </a:lnTo>
                  <a:lnTo>
                    <a:pt x="2321" y="414"/>
                  </a:lnTo>
                  <a:lnTo>
                    <a:pt x="2328" y="417"/>
                  </a:lnTo>
                  <a:lnTo>
                    <a:pt x="2328" y="420"/>
                  </a:lnTo>
                  <a:lnTo>
                    <a:pt x="2328" y="423"/>
                  </a:lnTo>
                  <a:lnTo>
                    <a:pt x="2328" y="423"/>
                  </a:lnTo>
                  <a:lnTo>
                    <a:pt x="2336" y="426"/>
                  </a:lnTo>
                  <a:lnTo>
                    <a:pt x="2336" y="426"/>
                  </a:lnTo>
                  <a:lnTo>
                    <a:pt x="2336" y="429"/>
                  </a:lnTo>
                  <a:lnTo>
                    <a:pt x="2336" y="429"/>
                  </a:lnTo>
                  <a:lnTo>
                    <a:pt x="2344" y="432"/>
                  </a:lnTo>
                  <a:lnTo>
                    <a:pt x="2344" y="432"/>
                  </a:lnTo>
                  <a:lnTo>
                    <a:pt x="2344" y="435"/>
                  </a:lnTo>
                  <a:lnTo>
                    <a:pt x="2344" y="435"/>
                  </a:lnTo>
                  <a:lnTo>
                    <a:pt x="2352" y="438"/>
                  </a:lnTo>
                  <a:lnTo>
                    <a:pt x="2352" y="438"/>
                  </a:lnTo>
                  <a:lnTo>
                    <a:pt x="2352" y="438"/>
                  </a:lnTo>
                  <a:lnTo>
                    <a:pt x="2352" y="441"/>
                  </a:lnTo>
                  <a:lnTo>
                    <a:pt x="2360" y="441"/>
                  </a:lnTo>
                  <a:lnTo>
                    <a:pt x="2360" y="444"/>
                  </a:lnTo>
                  <a:lnTo>
                    <a:pt x="2360" y="444"/>
                  </a:lnTo>
                  <a:lnTo>
                    <a:pt x="2360" y="444"/>
                  </a:lnTo>
                  <a:lnTo>
                    <a:pt x="2368" y="447"/>
                  </a:lnTo>
                  <a:lnTo>
                    <a:pt x="2368" y="447"/>
                  </a:lnTo>
                  <a:lnTo>
                    <a:pt x="2368" y="447"/>
                  </a:lnTo>
                  <a:lnTo>
                    <a:pt x="2368" y="447"/>
                  </a:lnTo>
                  <a:lnTo>
                    <a:pt x="2368" y="447"/>
                  </a:lnTo>
                  <a:lnTo>
                    <a:pt x="2376" y="447"/>
                  </a:lnTo>
                  <a:lnTo>
                    <a:pt x="2376" y="447"/>
                  </a:lnTo>
                  <a:lnTo>
                    <a:pt x="2376" y="447"/>
                  </a:lnTo>
                  <a:lnTo>
                    <a:pt x="2376" y="444"/>
                  </a:lnTo>
                  <a:lnTo>
                    <a:pt x="2383" y="444"/>
                  </a:lnTo>
                  <a:lnTo>
                    <a:pt x="2383" y="444"/>
                  </a:lnTo>
                  <a:lnTo>
                    <a:pt x="2383" y="441"/>
                  </a:lnTo>
                  <a:lnTo>
                    <a:pt x="2383" y="441"/>
                  </a:lnTo>
                  <a:lnTo>
                    <a:pt x="2391" y="438"/>
                  </a:lnTo>
                  <a:lnTo>
                    <a:pt x="2391" y="435"/>
                  </a:lnTo>
                  <a:lnTo>
                    <a:pt x="2391" y="435"/>
                  </a:lnTo>
                  <a:lnTo>
                    <a:pt x="2391" y="432"/>
                  </a:lnTo>
                  <a:lnTo>
                    <a:pt x="2399" y="429"/>
                  </a:lnTo>
                  <a:lnTo>
                    <a:pt x="2399" y="426"/>
                  </a:lnTo>
                  <a:lnTo>
                    <a:pt x="2399" y="426"/>
                  </a:lnTo>
                  <a:lnTo>
                    <a:pt x="2399" y="423"/>
                  </a:lnTo>
                  <a:lnTo>
                    <a:pt x="2407" y="420"/>
                  </a:lnTo>
                  <a:lnTo>
                    <a:pt x="2407" y="417"/>
                  </a:lnTo>
                  <a:lnTo>
                    <a:pt x="2407" y="417"/>
                  </a:lnTo>
                  <a:lnTo>
                    <a:pt x="2407" y="414"/>
                  </a:lnTo>
                  <a:lnTo>
                    <a:pt x="2415" y="414"/>
                  </a:lnTo>
                  <a:lnTo>
                    <a:pt x="2415" y="411"/>
                  </a:lnTo>
                  <a:lnTo>
                    <a:pt x="2415" y="411"/>
                  </a:lnTo>
                  <a:lnTo>
                    <a:pt x="2415" y="408"/>
                  </a:lnTo>
                  <a:lnTo>
                    <a:pt x="2415" y="408"/>
                  </a:lnTo>
                  <a:lnTo>
                    <a:pt x="2423" y="408"/>
                  </a:lnTo>
                  <a:lnTo>
                    <a:pt x="2423" y="405"/>
                  </a:lnTo>
                  <a:lnTo>
                    <a:pt x="2423" y="405"/>
                  </a:lnTo>
                  <a:lnTo>
                    <a:pt x="2423" y="405"/>
                  </a:lnTo>
                  <a:lnTo>
                    <a:pt x="2430" y="405"/>
                  </a:lnTo>
                  <a:lnTo>
                    <a:pt x="2430" y="405"/>
                  </a:lnTo>
                  <a:lnTo>
                    <a:pt x="2430" y="405"/>
                  </a:lnTo>
                  <a:lnTo>
                    <a:pt x="2430" y="405"/>
                  </a:lnTo>
                  <a:lnTo>
                    <a:pt x="2438" y="405"/>
                  </a:lnTo>
                  <a:lnTo>
                    <a:pt x="2438" y="405"/>
                  </a:lnTo>
                  <a:lnTo>
                    <a:pt x="2438" y="405"/>
                  </a:lnTo>
                  <a:lnTo>
                    <a:pt x="2438" y="405"/>
                  </a:lnTo>
                  <a:lnTo>
                    <a:pt x="2446" y="405"/>
                  </a:lnTo>
                  <a:lnTo>
                    <a:pt x="2446" y="405"/>
                  </a:lnTo>
                  <a:lnTo>
                    <a:pt x="2446" y="405"/>
                  </a:lnTo>
                  <a:lnTo>
                    <a:pt x="2446" y="405"/>
                  </a:lnTo>
                  <a:lnTo>
                    <a:pt x="2454" y="402"/>
                  </a:lnTo>
                  <a:lnTo>
                    <a:pt x="2454" y="402"/>
                  </a:lnTo>
                  <a:lnTo>
                    <a:pt x="2454" y="402"/>
                  </a:lnTo>
                  <a:lnTo>
                    <a:pt x="2454" y="399"/>
                  </a:lnTo>
                  <a:lnTo>
                    <a:pt x="2462" y="399"/>
                  </a:lnTo>
                  <a:lnTo>
                    <a:pt x="2462" y="396"/>
                  </a:lnTo>
                  <a:lnTo>
                    <a:pt x="2462" y="396"/>
                  </a:lnTo>
                  <a:lnTo>
                    <a:pt x="2462" y="393"/>
                  </a:lnTo>
                  <a:lnTo>
                    <a:pt x="2470" y="393"/>
                  </a:lnTo>
                  <a:lnTo>
                    <a:pt x="2470" y="390"/>
                  </a:lnTo>
                  <a:lnTo>
                    <a:pt x="2470" y="390"/>
                  </a:lnTo>
                  <a:lnTo>
                    <a:pt x="2470" y="387"/>
                  </a:lnTo>
                  <a:lnTo>
                    <a:pt x="2470" y="387"/>
                  </a:lnTo>
                  <a:lnTo>
                    <a:pt x="2477" y="384"/>
                  </a:lnTo>
                  <a:lnTo>
                    <a:pt x="2477" y="381"/>
                  </a:lnTo>
                  <a:lnTo>
                    <a:pt x="2477" y="381"/>
                  </a:lnTo>
                  <a:lnTo>
                    <a:pt x="2477" y="378"/>
                  </a:lnTo>
                  <a:lnTo>
                    <a:pt x="2485" y="378"/>
                  </a:lnTo>
                  <a:lnTo>
                    <a:pt x="2485" y="375"/>
                  </a:lnTo>
                  <a:lnTo>
                    <a:pt x="2485" y="375"/>
                  </a:lnTo>
                  <a:lnTo>
                    <a:pt x="2485" y="372"/>
                  </a:lnTo>
                  <a:lnTo>
                    <a:pt x="2493" y="372"/>
                  </a:lnTo>
                  <a:lnTo>
                    <a:pt x="2493" y="369"/>
                  </a:lnTo>
                  <a:lnTo>
                    <a:pt x="2493" y="366"/>
                  </a:lnTo>
                  <a:lnTo>
                    <a:pt x="2493" y="366"/>
                  </a:lnTo>
                  <a:lnTo>
                    <a:pt x="2501" y="363"/>
                  </a:lnTo>
                  <a:lnTo>
                    <a:pt x="2501" y="360"/>
                  </a:lnTo>
                  <a:lnTo>
                    <a:pt x="2501" y="360"/>
                  </a:lnTo>
                  <a:lnTo>
                    <a:pt x="2501" y="357"/>
                  </a:lnTo>
                  <a:lnTo>
                    <a:pt x="2509" y="353"/>
                  </a:lnTo>
                  <a:lnTo>
                    <a:pt x="2509" y="353"/>
                  </a:lnTo>
                  <a:lnTo>
                    <a:pt x="2509" y="350"/>
                  </a:lnTo>
                  <a:lnTo>
                    <a:pt x="2509" y="350"/>
                  </a:lnTo>
                  <a:lnTo>
                    <a:pt x="2517" y="350"/>
                  </a:lnTo>
                  <a:lnTo>
                    <a:pt x="2517" y="347"/>
                  </a:lnTo>
                  <a:lnTo>
                    <a:pt x="2517" y="347"/>
                  </a:lnTo>
                  <a:lnTo>
                    <a:pt x="2517" y="347"/>
                  </a:lnTo>
                  <a:lnTo>
                    <a:pt x="2525" y="347"/>
                  </a:lnTo>
                  <a:lnTo>
                    <a:pt x="2525" y="347"/>
                  </a:lnTo>
                  <a:lnTo>
                    <a:pt x="2525" y="347"/>
                  </a:lnTo>
                  <a:lnTo>
                    <a:pt x="2525" y="347"/>
                  </a:lnTo>
                  <a:lnTo>
                    <a:pt x="2525" y="347"/>
                  </a:lnTo>
                  <a:lnTo>
                    <a:pt x="2532" y="350"/>
                  </a:lnTo>
                  <a:lnTo>
                    <a:pt x="2532" y="350"/>
                  </a:lnTo>
                  <a:lnTo>
                    <a:pt x="2532" y="353"/>
                  </a:lnTo>
                  <a:lnTo>
                    <a:pt x="2532" y="353"/>
                  </a:lnTo>
                  <a:lnTo>
                    <a:pt x="2540" y="357"/>
                  </a:lnTo>
                  <a:lnTo>
                    <a:pt x="2540" y="360"/>
                  </a:lnTo>
                  <a:lnTo>
                    <a:pt x="2540" y="363"/>
                  </a:lnTo>
                  <a:lnTo>
                    <a:pt x="2540" y="366"/>
                  </a:lnTo>
                  <a:lnTo>
                    <a:pt x="2548" y="366"/>
                  </a:lnTo>
                  <a:lnTo>
                    <a:pt x="2548" y="372"/>
                  </a:lnTo>
                  <a:lnTo>
                    <a:pt x="2548" y="375"/>
                  </a:lnTo>
                  <a:lnTo>
                    <a:pt x="2548" y="378"/>
                  </a:lnTo>
                  <a:lnTo>
                    <a:pt x="2556" y="381"/>
                  </a:lnTo>
                  <a:lnTo>
                    <a:pt x="2556" y="384"/>
                  </a:lnTo>
                  <a:lnTo>
                    <a:pt x="2556" y="387"/>
                  </a:lnTo>
                  <a:lnTo>
                    <a:pt x="2556" y="390"/>
                  </a:lnTo>
                  <a:lnTo>
                    <a:pt x="2564" y="396"/>
                  </a:lnTo>
                  <a:lnTo>
                    <a:pt x="2564" y="399"/>
                  </a:lnTo>
                  <a:lnTo>
                    <a:pt x="2564" y="402"/>
                  </a:lnTo>
                  <a:lnTo>
                    <a:pt x="2564" y="405"/>
                  </a:lnTo>
                  <a:lnTo>
                    <a:pt x="2572" y="408"/>
                  </a:lnTo>
                  <a:lnTo>
                    <a:pt x="2572" y="411"/>
                  </a:lnTo>
                  <a:lnTo>
                    <a:pt x="2572" y="414"/>
                  </a:lnTo>
                  <a:lnTo>
                    <a:pt x="2572" y="417"/>
                  </a:lnTo>
                  <a:lnTo>
                    <a:pt x="2579" y="420"/>
                  </a:lnTo>
                  <a:lnTo>
                    <a:pt x="2579" y="420"/>
                  </a:lnTo>
                  <a:lnTo>
                    <a:pt x="2579" y="423"/>
                  </a:lnTo>
                  <a:lnTo>
                    <a:pt x="2579" y="423"/>
                  </a:lnTo>
                  <a:lnTo>
                    <a:pt x="2579" y="423"/>
                  </a:lnTo>
                  <a:lnTo>
                    <a:pt x="2587" y="423"/>
                  </a:lnTo>
                  <a:lnTo>
                    <a:pt x="2587" y="423"/>
                  </a:lnTo>
                  <a:lnTo>
                    <a:pt x="2587" y="423"/>
                  </a:lnTo>
                  <a:lnTo>
                    <a:pt x="2587" y="423"/>
                  </a:lnTo>
                  <a:lnTo>
                    <a:pt x="2595" y="420"/>
                  </a:lnTo>
                  <a:lnTo>
                    <a:pt x="2595" y="420"/>
                  </a:lnTo>
                  <a:lnTo>
                    <a:pt x="2595" y="417"/>
                  </a:lnTo>
                  <a:lnTo>
                    <a:pt x="2595" y="417"/>
                  </a:lnTo>
                  <a:lnTo>
                    <a:pt x="2603" y="414"/>
                  </a:lnTo>
                  <a:lnTo>
                    <a:pt x="2603" y="411"/>
                  </a:lnTo>
                  <a:lnTo>
                    <a:pt x="2603" y="411"/>
                  </a:lnTo>
                  <a:lnTo>
                    <a:pt x="2603" y="408"/>
                  </a:lnTo>
                  <a:lnTo>
                    <a:pt x="2611" y="408"/>
                  </a:lnTo>
                  <a:lnTo>
                    <a:pt x="2611" y="405"/>
                  </a:lnTo>
                  <a:lnTo>
                    <a:pt x="2611" y="405"/>
                  </a:lnTo>
                  <a:lnTo>
                    <a:pt x="2611" y="402"/>
                  </a:lnTo>
                  <a:lnTo>
                    <a:pt x="2619" y="402"/>
                  </a:lnTo>
                  <a:lnTo>
                    <a:pt x="2619" y="402"/>
                  </a:lnTo>
                  <a:lnTo>
                    <a:pt x="2619" y="402"/>
                  </a:lnTo>
                  <a:lnTo>
                    <a:pt x="2619" y="402"/>
                  </a:lnTo>
                  <a:lnTo>
                    <a:pt x="2626" y="405"/>
                  </a:lnTo>
                  <a:lnTo>
                    <a:pt x="2626" y="405"/>
                  </a:lnTo>
                  <a:lnTo>
                    <a:pt x="2626" y="405"/>
                  </a:lnTo>
                  <a:lnTo>
                    <a:pt x="2626" y="408"/>
                  </a:lnTo>
                  <a:lnTo>
                    <a:pt x="2634" y="411"/>
                  </a:lnTo>
                  <a:lnTo>
                    <a:pt x="2634" y="414"/>
                  </a:lnTo>
                  <a:lnTo>
                    <a:pt x="2634" y="414"/>
                  </a:lnTo>
                  <a:lnTo>
                    <a:pt x="2634" y="417"/>
                  </a:lnTo>
                  <a:lnTo>
                    <a:pt x="2634" y="420"/>
                  </a:lnTo>
                  <a:lnTo>
                    <a:pt x="2642" y="423"/>
                  </a:lnTo>
                  <a:lnTo>
                    <a:pt x="2642" y="426"/>
                  </a:lnTo>
                  <a:lnTo>
                    <a:pt x="2642" y="429"/>
                  </a:lnTo>
                  <a:lnTo>
                    <a:pt x="2642" y="432"/>
                  </a:lnTo>
                  <a:lnTo>
                    <a:pt x="2650" y="435"/>
                  </a:lnTo>
                  <a:lnTo>
                    <a:pt x="2650" y="438"/>
                  </a:lnTo>
                  <a:lnTo>
                    <a:pt x="2650" y="441"/>
                  </a:lnTo>
                  <a:lnTo>
                    <a:pt x="2650" y="441"/>
                  </a:lnTo>
                  <a:lnTo>
                    <a:pt x="2658" y="444"/>
                  </a:lnTo>
                  <a:lnTo>
                    <a:pt x="2658" y="447"/>
                  </a:lnTo>
                  <a:lnTo>
                    <a:pt x="2658" y="447"/>
                  </a:lnTo>
                  <a:lnTo>
                    <a:pt x="2658" y="447"/>
                  </a:lnTo>
                  <a:lnTo>
                    <a:pt x="2666" y="450"/>
                  </a:lnTo>
                  <a:lnTo>
                    <a:pt x="2666" y="450"/>
                  </a:lnTo>
                  <a:lnTo>
                    <a:pt x="2666" y="450"/>
                  </a:lnTo>
                  <a:lnTo>
                    <a:pt x="2666" y="450"/>
                  </a:lnTo>
                  <a:lnTo>
                    <a:pt x="2673" y="450"/>
                  </a:lnTo>
                  <a:lnTo>
                    <a:pt x="2673" y="447"/>
                  </a:lnTo>
                  <a:lnTo>
                    <a:pt x="2673" y="447"/>
                  </a:lnTo>
                  <a:lnTo>
                    <a:pt x="2673" y="444"/>
                  </a:lnTo>
                  <a:lnTo>
                    <a:pt x="2681" y="441"/>
                  </a:lnTo>
                  <a:lnTo>
                    <a:pt x="2681" y="441"/>
                  </a:lnTo>
                  <a:lnTo>
                    <a:pt x="2681" y="438"/>
                  </a:lnTo>
                  <a:lnTo>
                    <a:pt x="2681" y="435"/>
                  </a:lnTo>
                  <a:lnTo>
                    <a:pt x="2681" y="429"/>
                  </a:lnTo>
                  <a:lnTo>
                    <a:pt x="2689" y="426"/>
                  </a:lnTo>
                  <a:lnTo>
                    <a:pt x="2689" y="423"/>
                  </a:lnTo>
                  <a:lnTo>
                    <a:pt x="2689" y="420"/>
                  </a:lnTo>
                  <a:lnTo>
                    <a:pt x="2689" y="414"/>
                  </a:lnTo>
                  <a:lnTo>
                    <a:pt x="2697" y="411"/>
                  </a:lnTo>
                  <a:lnTo>
                    <a:pt x="2697" y="405"/>
                  </a:lnTo>
                  <a:lnTo>
                    <a:pt x="2697" y="402"/>
                  </a:lnTo>
                  <a:lnTo>
                    <a:pt x="2697" y="396"/>
                  </a:lnTo>
                  <a:lnTo>
                    <a:pt x="2705" y="390"/>
                  </a:lnTo>
                  <a:lnTo>
                    <a:pt x="2705" y="387"/>
                  </a:lnTo>
                  <a:lnTo>
                    <a:pt x="2705" y="381"/>
                  </a:lnTo>
                  <a:lnTo>
                    <a:pt x="2705" y="375"/>
                  </a:lnTo>
                  <a:lnTo>
                    <a:pt x="2713" y="369"/>
                  </a:lnTo>
                  <a:lnTo>
                    <a:pt x="2713" y="366"/>
                  </a:lnTo>
                  <a:lnTo>
                    <a:pt x="2713" y="360"/>
                  </a:lnTo>
                  <a:lnTo>
                    <a:pt x="2713" y="353"/>
                  </a:lnTo>
                  <a:lnTo>
                    <a:pt x="2721" y="347"/>
                  </a:lnTo>
                  <a:lnTo>
                    <a:pt x="2721" y="341"/>
                  </a:lnTo>
                  <a:lnTo>
                    <a:pt x="2721" y="335"/>
                  </a:lnTo>
                  <a:lnTo>
                    <a:pt x="2721" y="453"/>
                  </a:lnTo>
                  <a:lnTo>
                    <a:pt x="2721" y="456"/>
                  </a:lnTo>
                  <a:lnTo>
                    <a:pt x="2721" y="462"/>
                  </a:lnTo>
                  <a:lnTo>
                    <a:pt x="2713" y="465"/>
                  </a:lnTo>
                  <a:lnTo>
                    <a:pt x="2713" y="471"/>
                  </a:lnTo>
                  <a:lnTo>
                    <a:pt x="2713" y="474"/>
                  </a:lnTo>
                  <a:lnTo>
                    <a:pt x="2713" y="477"/>
                  </a:lnTo>
                  <a:lnTo>
                    <a:pt x="2705" y="483"/>
                  </a:lnTo>
                  <a:lnTo>
                    <a:pt x="2705" y="486"/>
                  </a:lnTo>
                  <a:lnTo>
                    <a:pt x="2705" y="489"/>
                  </a:lnTo>
                  <a:lnTo>
                    <a:pt x="2705" y="493"/>
                  </a:lnTo>
                  <a:lnTo>
                    <a:pt x="2697" y="496"/>
                  </a:lnTo>
                  <a:lnTo>
                    <a:pt x="2697" y="499"/>
                  </a:lnTo>
                  <a:lnTo>
                    <a:pt x="2697" y="502"/>
                  </a:lnTo>
                  <a:lnTo>
                    <a:pt x="2697" y="502"/>
                  </a:lnTo>
                  <a:lnTo>
                    <a:pt x="2689" y="505"/>
                  </a:lnTo>
                  <a:lnTo>
                    <a:pt x="2689" y="508"/>
                  </a:lnTo>
                  <a:lnTo>
                    <a:pt x="2689" y="508"/>
                  </a:lnTo>
                  <a:lnTo>
                    <a:pt x="2689" y="511"/>
                  </a:lnTo>
                  <a:lnTo>
                    <a:pt x="2681" y="514"/>
                  </a:lnTo>
                  <a:lnTo>
                    <a:pt x="2681" y="514"/>
                  </a:lnTo>
                  <a:lnTo>
                    <a:pt x="2681" y="517"/>
                  </a:lnTo>
                  <a:lnTo>
                    <a:pt x="2681" y="517"/>
                  </a:lnTo>
                  <a:lnTo>
                    <a:pt x="2681" y="520"/>
                  </a:lnTo>
                  <a:lnTo>
                    <a:pt x="2673" y="520"/>
                  </a:lnTo>
                  <a:lnTo>
                    <a:pt x="2673" y="523"/>
                  </a:lnTo>
                  <a:lnTo>
                    <a:pt x="2673" y="523"/>
                  </a:lnTo>
                  <a:lnTo>
                    <a:pt x="2673" y="526"/>
                  </a:lnTo>
                  <a:lnTo>
                    <a:pt x="2666" y="526"/>
                  </a:lnTo>
                  <a:lnTo>
                    <a:pt x="2666" y="529"/>
                  </a:lnTo>
                  <a:lnTo>
                    <a:pt x="2666" y="529"/>
                  </a:lnTo>
                  <a:lnTo>
                    <a:pt x="2666" y="532"/>
                  </a:lnTo>
                  <a:lnTo>
                    <a:pt x="2658" y="532"/>
                  </a:lnTo>
                  <a:lnTo>
                    <a:pt x="2658" y="535"/>
                  </a:lnTo>
                  <a:lnTo>
                    <a:pt x="2658" y="535"/>
                  </a:lnTo>
                  <a:lnTo>
                    <a:pt x="2658" y="535"/>
                  </a:lnTo>
                  <a:lnTo>
                    <a:pt x="2650" y="535"/>
                  </a:lnTo>
                  <a:lnTo>
                    <a:pt x="2650" y="535"/>
                  </a:lnTo>
                  <a:lnTo>
                    <a:pt x="2650" y="535"/>
                  </a:lnTo>
                  <a:lnTo>
                    <a:pt x="2650" y="535"/>
                  </a:lnTo>
                  <a:lnTo>
                    <a:pt x="2642" y="535"/>
                  </a:lnTo>
                  <a:lnTo>
                    <a:pt x="2642" y="535"/>
                  </a:lnTo>
                  <a:lnTo>
                    <a:pt x="2642" y="532"/>
                  </a:lnTo>
                  <a:lnTo>
                    <a:pt x="2642" y="532"/>
                  </a:lnTo>
                  <a:lnTo>
                    <a:pt x="2634" y="532"/>
                  </a:lnTo>
                  <a:lnTo>
                    <a:pt x="2634" y="532"/>
                  </a:lnTo>
                  <a:lnTo>
                    <a:pt x="2634" y="529"/>
                  </a:lnTo>
                  <a:lnTo>
                    <a:pt x="2634" y="529"/>
                  </a:lnTo>
                  <a:lnTo>
                    <a:pt x="2634" y="529"/>
                  </a:lnTo>
                  <a:lnTo>
                    <a:pt x="2626" y="529"/>
                  </a:lnTo>
                  <a:lnTo>
                    <a:pt x="2626" y="529"/>
                  </a:lnTo>
                  <a:lnTo>
                    <a:pt x="2626" y="529"/>
                  </a:lnTo>
                  <a:lnTo>
                    <a:pt x="2626" y="529"/>
                  </a:lnTo>
                  <a:lnTo>
                    <a:pt x="2619" y="529"/>
                  </a:lnTo>
                  <a:lnTo>
                    <a:pt x="2619" y="529"/>
                  </a:lnTo>
                  <a:lnTo>
                    <a:pt x="2619" y="529"/>
                  </a:lnTo>
                  <a:lnTo>
                    <a:pt x="2619" y="532"/>
                  </a:lnTo>
                  <a:lnTo>
                    <a:pt x="2611" y="532"/>
                  </a:lnTo>
                  <a:lnTo>
                    <a:pt x="2611" y="532"/>
                  </a:lnTo>
                  <a:lnTo>
                    <a:pt x="2611" y="535"/>
                  </a:lnTo>
                  <a:lnTo>
                    <a:pt x="2611" y="535"/>
                  </a:lnTo>
                  <a:lnTo>
                    <a:pt x="2603" y="538"/>
                  </a:lnTo>
                  <a:lnTo>
                    <a:pt x="2603" y="538"/>
                  </a:lnTo>
                  <a:lnTo>
                    <a:pt x="2603" y="538"/>
                  </a:lnTo>
                  <a:lnTo>
                    <a:pt x="2603" y="541"/>
                  </a:lnTo>
                  <a:lnTo>
                    <a:pt x="2595" y="541"/>
                  </a:lnTo>
                  <a:lnTo>
                    <a:pt x="2595" y="544"/>
                  </a:lnTo>
                  <a:lnTo>
                    <a:pt x="2595" y="544"/>
                  </a:lnTo>
                  <a:lnTo>
                    <a:pt x="2595" y="547"/>
                  </a:lnTo>
                  <a:lnTo>
                    <a:pt x="2587" y="547"/>
                  </a:lnTo>
                  <a:lnTo>
                    <a:pt x="2587" y="547"/>
                  </a:lnTo>
                  <a:lnTo>
                    <a:pt x="2587" y="550"/>
                  </a:lnTo>
                  <a:lnTo>
                    <a:pt x="2587" y="550"/>
                  </a:lnTo>
                  <a:lnTo>
                    <a:pt x="2579" y="550"/>
                  </a:lnTo>
                  <a:lnTo>
                    <a:pt x="2579" y="550"/>
                  </a:lnTo>
                  <a:lnTo>
                    <a:pt x="2579" y="550"/>
                  </a:lnTo>
                  <a:lnTo>
                    <a:pt x="2579" y="547"/>
                  </a:lnTo>
                  <a:lnTo>
                    <a:pt x="2579" y="547"/>
                  </a:lnTo>
                  <a:lnTo>
                    <a:pt x="2572" y="547"/>
                  </a:lnTo>
                  <a:lnTo>
                    <a:pt x="2572" y="544"/>
                  </a:lnTo>
                  <a:lnTo>
                    <a:pt x="2572" y="541"/>
                  </a:lnTo>
                  <a:lnTo>
                    <a:pt x="2572" y="538"/>
                  </a:lnTo>
                  <a:lnTo>
                    <a:pt x="2564" y="535"/>
                  </a:lnTo>
                  <a:lnTo>
                    <a:pt x="2564" y="532"/>
                  </a:lnTo>
                  <a:lnTo>
                    <a:pt x="2564" y="529"/>
                  </a:lnTo>
                  <a:lnTo>
                    <a:pt x="2564" y="526"/>
                  </a:lnTo>
                  <a:lnTo>
                    <a:pt x="2556" y="520"/>
                  </a:lnTo>
                  <a:lnTo>
                    <a:pt x="2556" y="517"/>
                  </a:lnTo>
                  <a:lnTo>
                    <a:pt x="2556" y="511"/>
                  </a:lnTo>
                  <a:lnTo>
                    <a:pt x="2556" y="508"/>
                  </a:lnTo>
                  <a:lnTo>
                    <a:pt x="2548" y="502"/>
                  </a:lnTo>
                  <a:lnTo>
                    <a:pt x="2548" y="499"/>
                  </a:lnTo>
                  <a:lnTo>
                    <a:pt x="2548" y="493"/>
                  </a:lnTo>
                  <a:lnTo>
                    <a:pt x="2548" y="489"/>
                  </a:lnTo>
                  <a:lnTo>
                    <a:pt x="2540" y="486"/>
                  </a:lnTo>
                  <a:lnTo>
                    <a:pt x="2540" y="480"/>
                  </a:lnTo>
                  <a:lnTo>
                    <a:pt x="2540" y="477"/>
                  </a:lnTo>
                  <a:lnTo>
                    <a:pt x="2540" y="474"/>
                  </a:lnTo>
                  <a:lnTo>
                    <a:pt x="2532" y="474"/>
                  </a:lnTo>
                  <a:lnTo>
                    <a:pt x="2532" y="471"/>
                  </a:lnTo>
                  <a:lnTo>
                    <a:pt x="2532" y="468"/>
                  </a:lnTo>
                  <a:lnTo>
                    <a:pt x="2532" y="468"/>
                  </a:lnTo>
                  <a:lnTo>
                    <a:pt x="2525" y="468"/>
                  </a:lnTo>
                  <a:lnTo>
                    <a:pt x="2525" y="465"/>
                  </a:lnTo>
                  <a:lnTo>
                    <a:pt x="2525" y="465"/>
                  </a:lnTo>
                  <a:lnTo>
                    <a:pt x="2525" y="465"/>
                  </a:lnTo>
                  <a:lnTo>
                    <a:pt x="2525" y="465"/>
                  </a:lnTo>
                  <a:lnTo>
                    <a:pt x="2517" y="468"/>
                  </a:lnTo>
                  <a:lnTo>
                    <a:pt x="2517" y="468"/>
                  </a:lnTo>
                  <a:lnTo>
                    <a:pt x="2517" y="468"/>
                  </a:lnTo>
                  <a:lnTo>
                    <a:pt x="2517" y="471"/>
                  </a:lnTo>
                  <a:lnTo>
                    <a:pt x="2509" y="471"/>
                  </a:lnTo>
                  <a:lnTo>
                    <a:pt x="2509" y="474"/>
                  </a:lnTo>
                  <a:lnTo>
                    <a:pt x="2509" y="474"/>
                  </a:lnTo>
                  <a:lnTo>
                    <a:pt x="2509" y="477"/>
                  </a:lnTo>
                  <a:lnTo>
                    <a:pt x="2501" y="477"/>
                  </a:lnTo>
                  <a:lnTo>
                    <a:pt x="2501" y="480"/>
                  </a:lnTo>
                  <a:lnTo>
                    <a:pt x="2501" y="480"/>
                  </a:lnTo>
                  <a:lnTo>
                    <a:pt x="2501" y="483"/>
                  </a:lnTo>
                  <a:lnTo>
                    <a:pt x="2493" y="486"/>
                  </a:lnTo>
                  <a:lnTo>
                    <a:pt x="2493" y="486"/>
                  </a:lnTo>
                  <a:lnTo>
                    <a:pt x="2493" y="489"/>
                  </a:lnTo>
                  <a:lnTo>
                    <a:pt x="2493" y="493"/>
                  </a:lnTo>
                  <a:lnTo>
                    <a:pt x="2485" y="496"/>
                  </a:lnTo>
                  <a:lnTo>
                    <a:pt x="2485" y="496"/>
                  </a:lnTo>
                  <a:lnTo>
                    <a:pt x="2485" y="499"/>
                  </a:lnTo>
                  <a:lnTo>
                    <a:pt x="2485" y="502"/>
                  </a:lnTo>
                  <a:lnTo>
                    <a:pt x="2477" y="505"/>
                  </a:lnTo>
                  <a:lnTo>
                    <a:pt x="2477" y="505"/>
                  </a:lnTo>
                  <a:lnTo>
                    <a:pt x="2477" y="508"/>
                  </a:lnTo>
                  <a:lnTo>
                    <a:pt x="2477" y="511"/>
                  </a:lnTo>
                  <a:lnTo>
                    <a:pt x="2470" y="511"/>
                  </a:lnTo>
                  <a:lnTo>
                    <a:pt x="2470" y="514"/>
                  </a:lnTo>
                  <a:lnTo>
                    <a:pt x="2470" y="517"/>
                  </a:lnTo>
                  <a:lnTo>
                    <a:pt x="2470" y="517"/>
                  </a:lnTo>
                  <a:lnTo>
                    <a:pt x="2470" y="520"/>
                  </a:lnTo>
                  <a:lnTo>
                    <a:pt x="2462" y="520"/>
                  </a:lnTo>
                  <a:lnTo>
                    <a:pt x="2462" y="520"/>
                  </a:lnTo>
                  <a:lnTo>
                    <a:pt x="2462" y="523"/>
                  </a:lnTo>
                  <a:lnTo>
                    <a:pt x="2462" y="523"/>
                  </a:lnTo>
                  <a:lnTo>
                    <a:pt x="2454" y="523"/>
                  </a:lnTo>
                  <a:lnTo>
                    <a:pt x="2454" y="523"/>
                  </a:lnTo>
                  <a:lnTo>
                    <a:pt x="2454" y="523"/>
                  </a:lnTo>
                  <a:lnTo>
                    <a:pt x="2454" y="523"/>
                  </a:lnTo>
                  <a:lnTo>
                    <a:pt x="2446" y="523"/>
                  </a:lnTo>
                  <a:lnTo>
                    <a:pt x="2446" y="523"/>
                  </a:lnTo>
                  <a:lnTo>
                    <a:pt x="2446" y="523"/>
                  </a:lnTo>
                  <a:lnTo>
                    <a:pt x="2446" y="523"/>
                  </a:lnTo>
                  <a:lnTo>
                    <a:pt x="2438" y="523"/>
                  </a:lnTo>
                  <a:lnTo>
                    <a:pt x="2438" y="523"/>
                  </a:lnTo>
                  <a:lnTo>
                    <a:pt x="2438" y="523"/>
                  </a:lnTo>
                  <a:lnTo>
                    <a:pt x="2438" y="520"/>
                  </a:lnTo>
                  <a:lnTo>
                    <a:pt x="2430" y="520"/>
                  </a:lnTo>
                  <a:lnTo>
                    <a:pt x="2430" y="520"/>
                  </a:lnTo>
                  <a:lnTo>
                    <a:pt x="2430" y="520"/>
                  </a:lnTo>
                  <a:lnTo>
                    <a:pt x="2430" y="520"/>
                  </a:lnTo>
                  <a:lnTo>
                    <a:pt x="2423" y="520"/>
                  </a:lnTo>
                  <a:lnTo>
                    <a:pt x="2423" y="520"/>
                  </a:lnTo>
                  <a:lnTo>
                    <a:pt x="2423" y="517"/>
                  </a:lnTo>
                  <a:lnTo>
                    <a:pt x="2423" y="517"/>
                  </a:lnTo>
                  <a:lnTo>
                    <a:pt x="2415" y="517"/>
                  </a:lnTo>
                  <a:lnTo>
                    <a:pt x="2415" y="517"/>
                  </a:lnTo>
                  <a:lnTo>
                    <a:pt x="2415" y="517"/>
                  </a:lnTo>
                  <a:lnTo>
                    <a:pt x="2415" y="520"/>
                  </a:lnTo>
                  <a:lnTo>
                    <a:pt x="2415" y="520"/>
                  </a:lnTo>
                  <a:lnTo>
                    <a:pt x="2407" y="520"/>
                  </a:lnTo>
                  <a:lnTo>
                    <a:pt x="2407" y="520"/>
                  </a:lnTo>
                  <a:lnTo>
                    <a:pt x="2407" y="523"/>
                  </a:lnTo>
                  <a:lnTo>
                    <a:pt x="2407" y="523"/>
                  </a:lnTo>
                  <a:lnTo>
                    <a:pt x="2399" y="526"/>
                  </a:lnTo>
                  <a:lnTo>
                    <a:pt x="2399" y="526"/>
                  </a:lnTo>
                  <a:lnTo>
                    <a:pt x="2399" y="529"/>
                  </a:lnTo>
                  <a:lnTo>
                    <a:pt x="2399" y="532"/>
                  </a:lnTo>
                  <a:lnTo>
                    <a:pt x="2391" y="532"/>
                  </a:lnTo>
                  <a:lnTo>
                    <a:pt x="2391" y="535"/>
                  </a:lnTo>
                  <a:lnTo>
                    <a:pt x="2391" y="538"/>
                  </a:lnTo>
                  <a:lnTo>
                    <a:pt x="2391" y="541"/>
                  </a:lnTo>
                  <a:lnTo>
                    <a:pt x="2383" y="547"/>
                  </a:lnTo>
                  <a:lnTo>
                    <a:pt x="2383" y="550"/>
                  </a:lnTo>
                  <a:lnTo>
                    <a:pt x="2383" y="553"/>
                  </a:lnTo>
                  <a:lnTo>
                    <a:pt x="2383" y="556"/>
                  </a:lnTo>
                  <a:lnTo>
                    <a:pt x="2376" y="559"/>
                  </a:lnTo>
                  <a:lnTo>
                    <a:pt x="2376" y="565"/>
                  </a:lnTo>
                  <a:lnTo>
                    <a:pt x="2376" y="568"/>
                  </a:lnTo>
                  <a:lnTo>
                    <a:pt x="2376" y="571"/>
                  </a:lnTo>
                  <a:lnTo>
                    <a:pt x="2368" y="577"/>
                  </a:lnTo>
                  <a:lnTo>
                    <a:pt x="2368" y="580"/>
                  </a:lnTo>
                  <a:lnTo>
                    <a:pt x="2368" y="583"/>
                  </a:lnTo>
                  <a:lnTo>
                    <a:pt x="2368" y="586"/>
                  </a:lnTo>
                  <a:lnTo>
                    <a:pt x="2368" y="589"/>
                  </a:lnTo>
                  <a:lnTo>
                    <a:pt x="2360" y="592"/>
                  </a:lnTo>
                  <a:lnTo>
                    <a:pt x="2360" y="595"/>
                  </a:lnTo>
                  <a:lnTo>
                    <a:pt x="2360" y="598"/>
                  </a:lnTo>
                  <a:lnTo>
                    <a:pt x="2360" y="601"/>
                  </a:lnTo>
                  <a:lnTo>
                    <a:pt x="2352" y="601"/>
                  </a:lnTo>
                  <a:lnTo>
                    <a:pt x="2352" y="604"/>
                  </a:lnTo>
                  <a:lnTo>
                    <a:pt x="2352" y="604"/>
                  </a:lnTo>
                  <a:lnTo>
                    <a:pt x="2352" y="604"/>
                  </a:lnTo>
                  <a:lnTo>
                    <a:pt x="2344" y="604"/>
                  </a:lnTo>
                  <a:lnTo>
                    <a:pt x="2344" y="604"/>
                  </a:lnTo>
                  <a:lnTo>
                    <a:pt x="2344" y="601"/>
                  </a:lnTo>
                  <a:lnTo>
                    <a:pt x="2344" y="601"/>
                  </a:lnTo>
                  <a:lnTo>
                    <a:pt x="2336" y="598"/>
                  </a:lnTo>
                  <a:lnTo>
                    <a:pt x="2336" y="595"/>
                  </a:lnTo>
                  <a:lnTo>
                    <a:pt x="2336" y="592"/>
                  </a:lnTo>
                  <a:lnTo>
                    <a:pt x="2336" y="589"/>
                  </a:lnTo>
                  <a:lnTo>
                    <a:pt x="2328" y="583"/>
                  </a:lnTo>
                  <a:lnTo>
                    <a:pt x="2328" y="577"/>
                  </a:lnTo>
                  <a:lnTo>
                    <a:pt x="2328" y="574"/>
                  </a:lnTo>
                  <a:lnTo>
                    <a:pt x="2328" y="568"/>
                  </a:lnTo>
                  <a:lnTo>
                    <a:pt x="2321" y="562"/>
                  </a:lnTo>
                  <a:lnTo>
                    <a:pt x="2321" y="556"/>
                  </a:lnTo>
                  <a:lnTo>
                    <a:pt x="2321" y="547"/>
                  </a:lnTo>
                  <a:lnTo>
                    <a:pt x="2321" y="541"/>
                  </a:lnTo>
                  <a:lnTo>
                    <a:pt x="2313" y="535"/>
                  </a:lnTo>
                  <a:lnTo>
                    <a:pt x="2313" y="529"/>
                  </a:lnTo>
                  <a:lnTo>
                    <a:pt x="2313" y="520"/>
                  </a:lnTo>
                  <a:lnTo>
                    <a:pt x="2313" y="514"/>
                  </a:lnTo>
                  <a:lnTo>
                    <a:pt x="2313" y="508"/>
                  </a:lnTo>
                  <a:lnTo>
                    <a:pt x="2305" y="502"/>
                  </a:lnTo>
                  <a:lnTo>
                    <a:pt x="2305" y="496"/>
                  </a:lnTo>
                  <a:lnTo>
                    <a:pt x="2305" y="493"/>
                  </a:lnTo>
                  <a:lnTo>
                    <a:pt x="2305" y="486"/>
                  </a:lnTo>
                  <a:lnTo>
                    <a:pt x="2297" y="483"/>
                  </a:lnTo>
                  <a:lnTo>
                    <a:pt x="2297" y="480"/>
                  </a:lnTo>
                  <a:lnTo>
                    <a:pt x="2297" y="480"/>
                  </a:lnTo>
                  <a:lnTo>
                    <a:pt x="2297" y="477"/>
                  </a:lnTo>
                  <a:lnTo>
                    <a:pt x="2289" y="477"/>
                  </a:lnTo>
                  <a:lnTo>
                    <a:pt x="2289" y="477"/>
                  </a:lnTo>
                  <a:lnTo>
                    <a:pt x="2289" y="480"/>
                  </a:lnTo>
                  <a:lnTo>
                    <a:pt x="2289" y="483"/>
                  </a:lnTo>
                  <a:lnTo>
                    <a:pt x="2281" y="486"/>
                  </a:lnTo>
                  <a:lnTo>
                    <a:pt x="2281" y="489"/>
                  </a:lnTo>
                  <a:lnTo>
                    <a:pt x="2281" y="496"/>
                  </a:lnTo>
                  <a:lnTo>
                    <a:pt x="2281" y="502"/>
                  </a:lnTo>
                  <a:lnTo>
                    <a:pt x="2274" y="508"/>
                  </a:lnTo>
                  <a:lnTo>
                    <a:pt x="2274" y="514"/>
                  </a:lnTo>
                  <a:lnTo>
                    <a:pt x="2274" y="523"/>
                  </a:lnTo>
                  <a:lnTo>
                    <a:pt x="2274" y="529"/>
                  </a:lnTo>
                  <a:lnTo>
                    <a:pt x="2266" y="538"/>
                  </a:lnTo>
                  <a:lnTo>
                    <a:pt x="2266" y="547"/>
                  </a:lnTo>
                  <a:lnTo>
                    <a:pt x="2266" y="556"/>
                  </a:lnTo>
                  <a:lnTo>
                    <a:pt x="2266" y="565"/>
                  </a:lnTo>
                  <a:lnTo>
                    <a:pt x="2258" y="574"/>
                  </a:lnTo>
                  <a:lnTo>
                    <a:pt x="2258" y="583"/>
                  </a:lnTo>
                  <a:lnTo>
                    <a:pt x="2258" y="592"/>
                  </a:lnTo>
                  <a:lnTo>
                    <a:pt x="2258" y="601"/>
                  </a:lnTo>
                  <a:lnTo>
                    <a:pt x="2258" y="607"/>
                  </a:lnTo>
                  <a:lnTo>
                    <a:pt x="2250" y="616"/>
                  </a:lnTo>
                  <a:lnTo>
                    <a:pt x="2250" y="622"/>
                  </a:lnTo>
                  <a:lnTo>
                    <a:pt x="2250" y="628"/>
                  </a:lnTo>
                  <a:lnTo>
                    <a:pt x="2250" y="635"/>
                  </a:lnTo>
                  <a:lnTo>
                    <a:pt x="2242" y="638"/>
                  </a:lnTo>
                  <a:lnTo>
                    <a:pt x="2242" y="644"/>
                  </a:lnTo>
                  <a:lnTo>
                    <a:pt x="2242" y="647"/>
                  </a:lnTo>
                  <a:lnTo>
                    <a:pt x="2242" y="647"/>
                  </a:lnTo>
                  <a:lnTo>
                    <a:pt x="2234" y="650"/>
                  </a:lnTo>
                  <a:lnTo>
                    <a:pt x="2234" y="650"/>
                  </a:lnTo>
                  <a:lnTo>
                    <a:pt x="2234" y="650"/>
                  </a:lnTo>
                  <a:lnTo>
                    <a:pt x="2234" y="650"/>
                  </a:lnTo>
                  <a:lnTo>
                    <a:pt x="2227" y="647"/>
                  </a:lnTo>
                  <a:lnTo>
                    <a:pt x="2227" y="644"/>
                  </a:lnTo>
                  <a:lnTo>
                    <a:pt x="2227" y="641"/>
                  </a:lnTo>
                  <a:lnTo>
                    <a:pt x="2227" y="638"/>
                  </a:lnTo>
                  <a:lnTo>
                    <a:pt x="2219" y="635"/>
                  </a:lnTo>
                  <a:lnTo>
                    <a:pt x="2219" y="632"/>
                  </a:lnTo>
                  <a:lnTo>
                    <a:pt x="2219" y="628"/>
                  </a:lnTo>
                  <a:lnTo>
                    <a:pt x="2219" y="625"/>
                  </a:lnTo>
                  <a:lnTo>
                    <a:pt x="2211" y="619"/>
                  </a:lnTo>
                  <a:lnTo>
                    <a:pt x="2211" y="616"/>
                  </a:lnTo>
                  <a:lnTo>
                    <a:pt x="2211" y="613"/>
                  </a:lnTo>
                  <a:lnTo>
                    <a:pt x="2211" y="610"/>
                  </a:lnTo>
                  <a:lnTo>
                    <a:pt x="2203" y="607"/>
                  </a:lnTo>
                  <a:lnTo>
                    <a:pt x="2203" y="604"/>
                  </a:lnTo>
                  <a:lnTo>
                    <a:pt x="2203" y="604"/>
                  </a:lnTo>
                  <a:lnTo>
                    <a:pt x="2203" y="601"/>
                  </a:lnTo>
                  <a:lnTo>
                    <a:pt x="2203" y="601"/>
                  </a:lnTo>
                  <a:lnTo>
                    <a:pt x="2195" y="601"/>
                  </a:lnTo>
                  <a:lnTo>
                    <a:pt x="2195" y="601"/>
                  </a:lnTo>
                  <a:lnTo>
                    <a:pt x="2195" y="601"/>
                  </a:lnTo>
                  <a:lnTo>
                    <a:pt x="2195" y="604"/>
                  </a:lnTo>
                  <a:lnTo>
                    <a:pt x="2187" y="607"/>
                  </a:lnTo>
                  <a:lnTo>
                    <a:pt x="2187" y="607"/>
                  </a:lnTo>
                  <a:lnTo>
                    <a:pt x="2187" y="610"/>
                  </a:lnTo>
                  <a:lnTo>
                    <a:pt x="2187" y="613"/>
                  </a:lnTo>
                  <a:lnTo>
                    <a:pt x="2180" y="616"/>
                  </a:lnTo>
                  <a:lnTo>
                    <a:pt x="2180" y="619"/>
                  </a:lnTo>
                  <a:lnTo>
                    <a:pt x="2180" y="622"/>
                  </a:lnTo>
                  <a:lnTo>
                    <a:pt x="2180" y="628"/>
                  </a:lnTo>
                  <a:lnTo>
                    <a:pt x="2172" y="632"/>
                  </a:lnTo>
                  <a:lnTo>
                    <a:pt x="2172" y="635"/>
                  </a:lnTo>
                  <a:lnTo>
                    <a:pt x="2172" y="638"/>
                  </a:lnTo>
                  <a:lnTo>
                    <a:pt x="2172" y="641"/>
                  </a:lnTo>
                  <a:lnTo>
                    <a:pt x="2164" y="644"/>
                  </a:lnTo>
                  <a:lnTo>
                    <a:pt x="2164" y="647"/>
                  </a:lnTo>
                  <a:lnTo>
                    <a:pt x="2164" y="650"/>
                  </a:lnTo>
                  <a:lnTo>
                    <a:pt x="2164" y="653"/>
                  </a:lnTo>
                  <a:lnTo>
                    <a:pt x="2156" y="656"/>
                  </a:lnTo>
                  <a:lnTo>
                    <a:pt x="2156" y="659"/>
                  </a:lnTo>
                  <a:lnTo>
                    <a:pt x="2156" y="662"/>
                  </a:lnTo>
                  <a:lnTo>
                    <a:pt x="2156" y="665"/>
                  </a:lnTo>
                  <a:lnTo>
                    <a:pt x="2156" y="665"/>
                  </a:lnTo>
                  <a:lnTo>
                    <a:pt x="2148" y="668"/>
                  </a:lnTo>
                  <a:lnTo>
                    <a:pt x="2148" y="671"/>
                  </a:lnTo>
                  <a:lnTo>
                    <a:pt x="2148" y="671"/>
                  </a:lnTo>
                  <a:lnTo>
                    <a:pt x="2148" y="671"/>
                  </a:lnTo>
                  <a:lnTo>
                    <a:pt x="2140" y="674"/>
                  </a:lnTo>
                  <a:lnTo>
                    <a:pt x="2140" y="674"/>
                  </a:lnTo>
                  <a:lnTo>
                    <a:pt x="2140" y="674"/>
                  </a:lnTo>
                  <a:lnTo>
                    <a:pt x="2140" y="674"/>
                  </a:lnTo>
                  <a:lnTo>
                    <a:pt x="2132" y="674"/>
                  </a:lnTo>
                  <a:lnTo>
                    <a:pt x="2132" y="671"/>
                  </a:lnTo>
                  <a:lnTo>
                    <a:pt x="2132" y="671"/>
                  </a:lnTo>
                  <a:lnTo>
                    <a:pt x="2132" y="671"/>
                  </a:lnTo>
                  <a:lnTo>
                    <a:pt x="2125" y="668"/>
                  </a:lnTo>
                  <a:lnTo>
                    <a:pt x="2125" y="665"/>
                  </a:lnTo>
                  <a:lnTo>
                    <a:pt x="2125" y="665"/>
                  </a:lnTo>
                  <a:lnTo>
                    <a:pt x="2125" y="662"/>
                  </a:lnTo>
                  <a:lnTo>
                    <a:pt x="2117" y="659"/>
                  </a:lnTo>
                  <a:lnTo>
                    <a:pt x="2117" y="656"/>
                  </a:lnTo>
                  <a:lnTo>
                    <a:pt x="2117" y="656"/>
                  </a:lnTo>
                  <a:lnTo>
                    <a:pt x="2117" y="653"/>
                  </a:lnTo>
                  <a:lnTo>
                    <a:pt x="2109" y="650"/>
                  </a:lnTo>
                  <a:lnTo>
                    <a:pt x="2109" y="647"/>
                  </a:lnTo>
                  <a:lnTo>
                    <a:pt x="2109" y="644"/>
                  </a:lnTo>
                  <a:lnTo>
                    <a:pt x="2109" y="644"/>
                  </a:lnTo>
                  <a:lnTo>
                    <a:pt x="2101" y="641"/>
                  </a:lnTo>
                  <a:lnTo>
                    <a:pt x="2101" y="638"/>
                  </a:lnTo>
                  <a:lnTo>
                    <a:pt x="2101" y="635"/>
                  </a:lnTo>
                  <a:lnTo>
                    <a:pt x="2101" y="632"/>
                  </a:lnTo>
                  <a:lnTo>
                    <a:pt x="2101" y="632"/>
                  </a:lnTo>
                  <a:lnTo>
                    <a:pt x="2093" y="628"/>
                  </a:lnTo>
                  <a:lnTo>
                    <a:pt x="2093" y="625"/>
                  </a:lnTo>
                  <a:lnTo>
                    <a:pt x="2093" y="622"/>
                  </a:lnTo>
                  <a:lnTo>
                    <a:pt x="2093" y="619"/>
                  </a:lnTo>
                  <a:lnTo>
                    <a:pt x="2085" y="616"/>
                  </a:lnTo>
                  <a:lnTo>
                    <a:pt x="2085" y="613"/>
                  </a:lnTo>
                  <a:lnTo>
                    <a:pt x="2085" y="613"/>
                  </a:lnTo>
                  <a:lnTo>
                    <a:pt x="2085" y="607"/>
                  </a:lnTo>
                  <a:lnTo>
                    <a:pt x="2078" y="604"/>
                  </a:lnTo>
                  <a:lnTo>
                    <a:pt x="2078" y="601"/>
                  </a:lnTo>
                  <a:lnTo>
                    <a:pt x="2078" y="598"/>
                  </a:lnTo>
                  <a:lnTo>
                    <a:pt x="2078" y="595"/>
                  </a:lnTo>
                  <a:lnTo>
                    <a:pt x="2070" y="592"/>
                  </a:lnTo>
                  <a:lnTo>
                    <a:pt x="2070" y="586"/>
                  </a:lnTo>
                  <a:lnTo>
                    <a:pt x="2070" y="583"/>
                  </a:lnTo>
                  <a:lnTo>
                    <a:pt x="2070" y="580"/>
                  </a:lnTo>
                  <a:lnTo>
                    <a:pt x="2062" y="574"/>
                  </a:lnTo>
                  <a:lnTo>
                    <a:pt x="2062" y="571"/>
                  </a:lnTo>
                  <a:lnTo>
                    <a:pt x="2062" y="568"/>
                  </a:lnTo>
                  <a:lnTo>
                    <a:pt x="2062" y="562"/>
                  </a:lnTo>
                  <a:lnTo>
                    <a:pt x="2054" y="559"/>
                  </a:lnTo>
                  <a:lnTo>
                    <a:pt x="2054" y="556"/>
                  </a:lnTo>
                  <a:lnTo>
                    <a:pt x="2054" y="553"/>
                  </a:lnTo>
                  <a:lnTo>
                    <a:pt x="2054" y="550"/>
                  </a:lnTo>
                  <a:lnTo>
                    <a:pt x="2046" y="550"/>
                  </a:lnTo>
                  <a:lnTo>
                    <a:pt x="2046" y="547"/>
                  </a:lnTo>
                  <a:lnTo>
                    <a:pt x="2046" y="547"/>
                  </a:lnTo>
                  <a:lnTo>
                    <a:pt x="2046" y="547"/>
                  </a:lnTo>
                  <a:lnTo>
                    <a:pt x="2046" y="547"/>
                  </a:lnTo>
                  <a:lnTo>
                    <a:pt x="2038" y="547"/>
                  </a:lnTo>
                  <a:lnTo>
                    <a:pt x="2038" y="550"/>
                  </a:lnTo>
                  <a:lnTo>
                    <a:pt x="2038" y="550"/>
                  </a:lnTo>
                  <a:lnTo>
                    <a:pt x="2038" y="553"/>
                  </a:lnTo>
                  <a:lnTo>
                    <a:pt x="2031" y="556"/>
                  </a:lnTo>
                  <a:lnTo>
                    <a:pt x="2031" y="559"/>
                  </a:lnTo>
                  <a:lnTo>
                    <a:pt x="2031" y="562"/>
                  </a:lnTo>
                  <a:lnTo>
                    <a:pt x="2031" y="568"/>
                  </a:lnTo>
                  <a:lnTo>
                    <a:pt x="2023" y="571"/>
                  </a:lnTo>
                  <a:lnTo>
                    <a:pt x="2023" y="577"/>
                  </a:lnTo>
                  <a:lnTo>
                    <a:pt x="2023" y="580"/>
                  </a:lnTo>
                  <a:lnTo>
                    <a:pt x="2023" y="583"/>
                  </a:lnTo>
                  <a:lnTo>
                    <a:pt x="2015" y="589"/>
                  </a:lnTo>
                  <a:lnTo>
                    <a:pt x="2015" y="592"/>
                  </a:lnTo>
                  <a:lnTo>
                    <a:pt x="2015" y="595"/>
                  </a:lnTo>
                  <a:lnTo>
                    <a:pt x="2015" y="598"/>
                  </a:lnTo>
                  <a:lnTo>
                    <a:pt x="2007" y="601"/>
                  </a:lnTo>
                  <a:lnTo>
                    <a:pt x="2007" y="604"/>
                  </a:lnTo>
                  <a:lnTo>
                    <a:pt x="2007" y="607"/>
                  </a:lnTo>
                  <a:lnTo>
                    <a:pt x="2007" y="607"/>
                  </a:lnTo>
                  <a:lnTo>
                    <a:pt x="1999" y="610"/>
                  </a:lnTo>
                  <a:lnTo>
                    <a:pt x="1999" y="610"/>
                  </a:lnTo>
                  <a:lnTo>
                    <a:pt x="1999" y="610"/>
                  </a:lnTo>
                  <a:lnTo>
                    <a:pt x="1999" y="613"/>
                  </a:lnTo>
                  <a:lnTo>
                    <a:pt x="1991" y="613"/>
                  </a:lnTo>
                  <a:lnTo>
                    <a:pt x="1991" y="613"/>
                  </a:lnTo>
                  <a:lnTo>
                    <a:pt x="1991" y="613"/>
                  </a:lnTo>
                  <a:lnTo>
                    <a:pt x="1991" y="613"/>
                  </a:lnTo>
                  <a:lnTo>
                    <a:pt x="1991" y="613"/>
                  </a:lnTo>
                  <a:lnTo>
                    <a:pt x="1983" y="613"/>
                  </a:lnTo>
                  <a:lnTo>
                    <a:pt x="1983" y="613"/>
                  </a:lnTo>
                  <a:lnTo>
                    <a:pt x="1983" y="613"/>
                  </a:lnTo>
                  <a:lnTo>
                    <a:pt x="1983" y="613"/>
                  </a:lnTo>
                  <a:lnTo>
                    <a:pt x="1976" y="613"/>
                  </a:lnTo>
                  <a:lnTo>
                    <a:pt x="1976" y="613"/>
                  </a:lnTo>
                  <a:lnTo>
                    <a:pt x="1976" y="613"/>
                  </a:lnTo>
                  <a:lnTo>
                    <a:pt x="1976" y="616"/>
                  </a:lnTo>
                  <a:lnTo>
                    <a:pt x="1968" y="619"/>
                  </a:lnTo>
                  <a:lnTo>
                    <a:pt x="1968" y="619"/>
                  </a:lnTo>
                  <a:lnTo>
                    <a:pt x="1968" y="622"/>
                  </a:lnTo>
                  <a:lnTo>
                    <a:pt x="1968" y="625"/>
                  </a:lnTo>
                  <a:lnTo>
                    <a:pt x="1960" y="628"/>
                  </a:lnTo>
                  <a:lnTo>
                    <a:pt x="1960" y="632"/>
                  </a:lnTo>
                  <a:lnTo>
                    <a:pt x="1960" y="638"/>
                  </a:lnTo>
                  <a:lnTo>
                    <a:pt x="1960" y="641"/>
                  </a:lnTo>
                  <a:lnTo>
                    <a:pt x="1952" y="647"/>
                  </a:lnTo>
                  <a:lnTo>
                    <a:pt x="1952" y="650"/>
                  </a:lnTo>
                  <a:lnTo>
                    <a:pt x="1952" y="656"/>
                  </a:lnTo>
                  <a:lnTo>
                    <a:pt x="1952" y="659"/>
                  </a:lnTo>
                  <a:lnTo>
                    <a:pt x="1944" y="665"/>
                  </a:lnTo>
                  <a:lnTo>
                    <a:pt x="1944" y="668"/>
                  </a:lnTo>
                  <a:lnTo>
                    <a:pt x="1944" y="674"/>
                  </a:lnTo>
                  <a:lnTo>
                    <a:pt x="1944" y="677"/>
                  </a:lnTo>
                  <a:lnTo>
                    <a:pt x="1936" y="680"/>
                  </a:lnTo>
                  <a:lnTo>
                    <a:pt x="1936" y="683"/>
                  </a:lnTo>
                  <a:lnTo>
                    <a:pt x="1936" y="686"/>
                  </a:lnTo>
                  <a:lnTo>
                    <a:pt x="1936" y="689"/>
                  </a:lnTo>
                  <a:lnTo>
                    <a:pt x="1936" y="689"/>
                  </a:lnTo>
                  <a:lnTo>
                    <a:pt x="1929" y="689"/>
                  </a:lnTo>
                  <a:lnTo>
                    <a:pt x="1929" y="692"/>
                  </a:lnTo>
                  <a:lnTo>
                    <a:pt x="1929" y="692"/>
                  </a:lnTo>
                  <a:lnTo>
                    <a:pt x="1929" y="689"/>
                  </a:lnTo>
                  <a:lnTo>
                    <a:pt x="1921" y="689"/>
                  </a:lnTo>
                  <a:lnTo>
                    <a:pt x="1921" y="686"/>
                  </a:lnTo>
                  <a:lnTo>
                    <a:pt x="1921" y="683"/>
                  </a:lnTo>
                  <a:lnTo>
                    <a:pt x="1921" y="680"/>
                  </a:lnTo>
                  <a:lnTo>
                    <a:pt x="1913" y="674"/>
                  </a:lnTo>
                  <a:lnTo>
                    <a:pt x="1913" y="671"/>
                  </a:lnTo>
                  <a:lnTo>
                    <a:pt x="1913" y="665"/>
                  </a:lnTo>
                  <a:lnTo>
                    <a:pt x="1913" y="659"/>
                  </a:lnTo>
                  <a:lnTo>
                    <a:pt x="1905" y="653"/>
                  </a:lnTo>
                  <a:lnTo>
                    <a:pt x="1905" y="647"/>
                  </a:lnTo>
                  <a:lnTo>
                    <a:pt x="1905" y="638"/>
                  </a:lnTo>
                  <a:lnTo>
                    <a:pt x="1905" y="632"/>
                  </a:lnTo>
                  <a:lnTo>
                    <a:pt x="1897" y="622"/>
                  </a:lnTo>
                  <a:lnTo>
                    <a:pt x="1897" y="613"/>
                  </a:lnTo>
                  <a:lnTo>
                    <a:pt x="1897" y="604"/>
                  </a:lnTo>
                  <a:lnTo>
                    <a:pt x="1897" y="595"/>
                  </a:lnTo>
                  <a:lnTo>
                    <a:pt x="1889" y="586"/>
                  </a:lnTo>
                  <a:lnTo>
                    <a:pt x="1889" y="577"/>
                  </a:lnTo>
                  <a:lnTo>
                    <a:pt x="1889" y="571"/>
                  </a:lnTo>
                  <a:lnTo>
                    <a:pt x="1889" y="562"/>
                  </a:lnTo>
                  <a:lnTo>
                    <a:pt x="1889" y="553"/>
                  </a:lnTo>
                  <a:lnTo>
                    <a:pt x="1882" y="544"/>
                  </a:lnTo>
                  <a:lnTo>
                    <a:pt x="1882" y="535"/>
                  </a:lnTo>
                  <a:lnTo>
                    <a:pt x="1882" y="526"/>
                  </a:lnTo>
                  <a:lnTo>
                    <a:pt x="1882" y="520"/>
                  </a:lnTo>
                  <a:lnTo>
                    <a:pt x="1874" y="511"/>
                  </a:lnTo>
                  <a:lnTo>
                    <a:pt x="1874" y="505"/>
                  </a:lnTo>
                  <a:lnTo>
                    <a:pt x="1874" y="499"/>
                  </a:lnTo>
                  <a:lnTo>
                    <a:pt x="1874" y="493"/>
                  </a:lnTo>
                  <a:lnTo>
                    <a:pt x="1866" y="486"/>
                  </a:lnTo>
                  <a:lnTo>
                    <a:pt x="1866" y="483"/>
                  </a:lnTo>
                  <a:lnTo>
                    <a:pt x="1866" y="477"/>
                  </a:lnTo>
                  <a:lnTo>
                    <a:pt x="1866" y="474"/>
                  </a:lnTo>
                  <a:lnTo>
                    <a:pt x="1858" y="471"/>
                  </a:lnTo>
                  <a:lnTo>
                    <a:pt x="1858" y="465"/>
                  </a:lnTo>
                  <a:lnTo>
                    <a:pt x="1858" y="465"/>
                  </a:lnTo>
                  <a:lnTo>
                    <a:pt x="1858" y="462"/>
                  </a:lnTo>
                  <a:lnTo>
                    <a:pt x="1850" y="459"/>
                  </a:lnTo>
                  <a:lnTo>
                    <a:pt x="1850" y="459"/>
                  </a:lnTo>
                  <a:lnTo>
                    <a:pt x="1850" y="456"/>
                  </a:lnTo>
                  <a:lnTo>
                    <a:pt x="1850" y="456"/>
                  </a:lnTo>
                  <a:lnTo>
                    <a:pt x="1842" y="456"/>
                  </a:lnTo>
                  <a:lnTo>
                    <a:pt x="1842" y="456"/>
                  </a:lnTo>
                  <a:lnTo>
                    <a:pt x="1842" y="456"/>
                  </a:lnTo>
                  <a:lnTo>
                    <a:pt x="1842" y="456"/>
                  </a:lnTo>
                  <a:lnTo>
                    <a:pt x="1834" y="456"/>
                  </a:lnTo>
                  <a:lnTo>
                    <a:pt x="1834" y="456"/>
                  </a:lnTo>
                  <a:lnTo>
                    <a:pt x="1834" y="456"/>
                  </a:lnTo>
                  <a:lnTo>
                    <a:pt x="1834" y="456"/>
                  </a:lnTo>
                  <a:lnTo>
                    <a:pt x="1834" y="456"/>
                  </a:lnTo>
                  <a:lnTo>
                    <a:pt x="1827" y="456"/>
                  </a:lnTo>
                  <a:lnTo>
                    <a:pt x="1827" y="456"/>
                  </a:lnTo>
                  <a:lnTo>
                    <a:pt x="1827" y="456"/>
                  </a:lnTo>
                  <a:lnTo>
                    <a:pt x="1827" y="456"/>
                  </a:lnTo>
                  <a:lnTo>
                    <a:pt x="1819" y="456"/>
                  </a:lnTo>
                  <a:lnTo>
                    <a:pt x="1819" y="456"/>
                  </a:lnTo>
                  <a:lnTo>
                    <a:pt x="1819" y="456"/>
                  </a:lnTo>
                  <a:lnTo>
                    <a:pt x="1819" y="456"/>
                  </a:lnTo>
                  <a:lnTo>
                    <a:pt x="1811" y="453"/>
                  </a:lnTo>
                  <a:lnTo>
                    <a:pt x="1811" y="453"/>
                  </a:lnTo>
                  <a:lnTo>
                    <a:pt x="1811" y="453"/>
                  </a:lnTo>
                  <a:lnTo>
                    <a:pt x="1811" y="453"/>
                  </a:lnTo>
                  <a:lnTo>
                    <a:pt x="1803" y="450"/>
                  </a:lnTo>
                  <a:lnTo>
                    <a:pt x="1803" y="450"/>
                  </a:lnTo>
                  <a:lnTo>
                    <a:pt x="1803" y="450"/>
                  </a:lnTo>
                  <a:lnTo>
                    <a:pt x="1803" y="447"/>
                  </a:lnTo>
                  <a:lnTo>
                    <a:pt x="1795" y="447"/>
                  </a:lnTo>
                  <a:lnTo>
                    <a:pt x="1795" y="447"/>
                  </a:lnTo>
                  <a:lnTo>
                    <a:pt x="1795" y="447"/>
                  </a:lnTo>
                  <a:lnTo>
                    <a:pt x="1795" y="444"/>
                  </a:lnTo>
                  <a:lnTo>
                    <a:pt x="1787" y="444"/>
                  </a:lnTo>
                  <a:lnTo>
                    <a:pt x="1787" y="444"/>
                  </a:lnTo>
                  <a:lnTo>
                    <a:pt x="1787" y="444"/>
                  </a:lnTo>
                  <a:lnTo>
                    <a:pt x="1787" y="444"/>
                  </a:lnTo>
                  <a:lnTo>
                    <a:pt x="1780" y="444"/>
                  </a:lnTo>
                  <a:lnTo>
                    <a:pt x="1780" y="444"/>
                  </a:lnTo>
                  <a:lnTo>
                    <a:pt x="1780" y="447"/>
                  </a:lnTo>
                  <a:lnTo>
                    <a:pt x="1780" y="447"/>
                  </a:lnTo>
                  <a:lnTo>
                    <a:pt x="1780" y="447"/>
                  </a:lnTo>
                  <a:lnTo>
                    <a:pt x="1772" y="447"/>
                  </a:lnTo>
                  <a:lnTo>
                    <a:pt x="1772" y="447"/>
                  </a:lnTo>
                  <a:lnTo>
                    <a:pt x="1772" y="450"/>
                  </a:lnTo>
                  <a:lnTo>
                    <a:pt x="1772" y="450"/>
                  </a:lnTo>
                  <a:lnTo>
                    <a:pt x="1764" y="450"/>
                  </a:lnTo>
                  <a:lnTo>
                    <a:pt x="1764" y="450"/>
                  </a:lnTo>
                  <a:lnTo>
                    <a:pt x="1764" y="450"/>
                  </a:lnTo>
                  <a:lnTo>
                    <a:pt x="1764" y="450"/>
                  </a:lnTo>
                  <a:lnTo>
                    <a:pt x="1756" y="450"/>
                  </a:lnTo>
                  <a:lnTo>
                    <a:pt x="1756" y="450"/>
                  </a:lnTo>
                  <a:lnTo>
                    <a:pt x="1756" y="450"/>
                  </a:lnTo>
                  <a:lnTo>
                    <a:pt x="1756" y="450"/>
                  </a:lnTo>
                  <a:lnTo>
                    <a:pt x="1748" y="447"/>
                  </a:lnTo>
                  <a:lnTo>
                    <a:pt x="1748" y="447"/>
                  </a:lnTo>
                  <a:lnTo>
                    <a:pt x="1748" y="444"/>
                  </a:lnTo>
                  <a:lnTo>
                    <a:pt x="1748" y="441"/>
                  </a:lnTo>
                  <a:lnTo>
                    <a:pt x="1740" y="438"/>
                  </a:lnTo>
                  <a:lnTo>
                    <a:pt x="1740" y="438"/>
                  </a:lnTo>
                  <a:lnTo>
                    <a:pt x="1740" y="435"/>
                  </a:lnTo>
                  <a:lnTo>
                    <a:pt x="1740" y="432"/>
                  </a:lnTo>
                  <a:lnTo>
                    <a:pt x="1733" y="426"/>
                  </a:lnTo>
                  <a:lnTo>
                    <a:pt x="1733" y="423"/>
                  </a:lnTo>
                  <a:lnTo>
                    <a:pt x="1733" y="420"/>
                  </a:lnTo>
                  <a:lnTo>
                    <a:pt x="1733" y="417"/>
                  </a:lnTo>
                  <a:lnTo>
                    <a:pt x="1725" y="414"/>
                  </a:lnTo>
                  <a:lnTo>
                    <a:pt x="1725" y="411"/>
                  </a:lnTo>
                  <a:lnTo>
                    <a:pt x="1725" y="408"/>
                  </a:lnTo>
                  <a:lnTo>
                    <a:pt x="1725" y="405"/>
                  </a:lnTo>
                  <a:lnTo>
                    <a:pt x="1725" y="405"/>
                  </a:lnTo>
                  <a:lnTo>
                    <a:pt x="1717" y="402"/>
                  </a:lnTo>
                  <a:lnTo>
                    <a:pt x="1717" y="399"/>
                  </a:lnTo>
                  <a:lnTo>
                    <a:pt x="1717" y="399"/>
                  </a:lnTo>
                  <a:lnTo>
                    <a:pt x="1717" y="399"/>
                  </a:lnTo>
                  <a:lnTo>
                    <a:pt x="1709" y="396"/>
                  </a:lnTo>
                  <a:lnTo>
                    <a:pt x="1709" y="396"/>
                  </a:lnTo>
                  <a:lnTo>
                    <a:pt x="1709" y="396"/>
                  </a:lnTo>
                  <a:lnTo>
                    <a:pt x="1709" y="396"/>
                  </a:lnTo>
                  <a:lnTo>
                    <a:pt x="1701" y="396"/>
                  </a:lnTo>
                  <a:lnTo>
                    <a:pt x="1701" y="396"/>
                  </a:lnTo>
                  <a:lnTo>
                    <a:pt x="1701" y="396"/>
                  </a:lnTo>
                  <a:lnTo>
                    <a:pt x="1701" y="396"/>
                  </a:lnTo>
                  <a:lnTo>
                    <a:pt x="1693" y="396"/>
                  </a:lnTo>
                  <a:lnTo>
                    <a:pt x="1693" y="396"/>
                  </a:lnTo>
                  <a:lnTo>
                    <a:pt x="1693" y="396"/>
                  </a:lnTo>
                  <a:lnTo>
                    <a:pt x="1693" y="393"/>
                  </a:lnTo>
                  <a:lnTo>
                    <a:pt x="1686" y="393"/>
                  </a:lnTo>
                  <a:lnTo>
                    <a:pt x="1686" y="390"/>
                  </a:lnTo>
                  <a:lnTo>
                    <a:pt x="1686" y="390"/>
                  </a:lnTo>
                  <a:lnTo>
                    <a:pt x="1686" y="387"/>
                  </a:lnTo>
                  <a:lnTo>
                    <a:pt x="1678" y="384"/>
                  </a:lnTo>
                  <a:lnTo>
                    <a:pt x="1678" y="381"/>
                  </a:lnTo>
                  <a:lnTo>
                    <a:pt x="1678" y="378"/>
                  </a:lnTo>
                  <a:lnTo>
                    <a:pt x="1678" y="372"/>
                  </a:lnTo>
                  <a:lnTo>
                    <a:pt x="1678" y="369"/>
                  </a:lnTo>
                  <a:lnTo>
                    <a:pt x="1670" y="366"/>
                  </a:lnTo>
                  <a:lnTo>
                    <a:pt x="1670" y="360"/>
                  </a:lnTo>
                  <a:lnTo>
                    <a:pt x="1670" y="353"/>
                  </a:lnTo>
                  <a:lnTo>
                    <a:pt x="1670" y="350"/>
                  </a:lnTo>
                  <a:lnTo>
                    <a:pt x="1662" y="344"/>
                  </a:lnTo>
                  <a:lnTo>
                    <a:pt x="1662" y="341"/>
                  </a:lnTo>
                  <a:lnTo>
                    <a:pt x="1662" y="335"/>
                  </a:lnTo>
                  <a:lnTo>
                    <a:pt x="1662" y="329"/>
                  </a:lnTo>
                  <a:lnTo>
                    <a:pt x="1654" y="326"/>
                  </a:lnTo>
                  <a:lnTo>
                    <a:pt x="1654" y="320"/>
                  </a:lnTo>
                  <a:lnTo>
                    <a:pt x="1654" y="317"/>
                  </a:lnTo>
                  <a:lnTo>
                    <a:pt x="1654" y="311"/>
                  </a:lnTo>
                  <a:lnTo>
                    <a:pt x="1646" y="308"/>
                  </a:lnTo>
                  <a:lnTo>
                    <a:pt x="1646" y="305"/>
                  </a:lnTo>
                  <a:lnTo>
                    <a:pt x="1646" y="299"/>
                  </a:lnTo>
                  <a:lnTo>
                    <a:pt x="1646" y="296"/>
                  </a:lnTo>
                  <a:lnTo>
                    <a:pt x="1638" y="293"/>
                  </a:lnTo>
                  <a:lnTo>
                    <a:pt x="1638" y="290"/>
                  </a:lnTo>
                  <a:lnTo>
                    <a:pt x="1638" y="287"/>
                  </a:lnTo>
                  <a:lnTo>
                    <a:pt x="1638" y="284"/>
                  </a:lnTo>
                  <a:lnTo>
                    <a:pt x="1631" y="281"/>
                  </a:lnTo>
                  <a:lnTo>
                    <a:pt x="1631" y="278"/>
                  </a:lnTo>
                  <a:lnTo>
                    <a:pt x="1631" y="275"/>
                  </a:lnTo>
                  <a:lnTo>
                    <a:pt x="1631" y="272"/>
                  </a:lnTo>
                  <a:lnTo>
                    <a:pt x="1623" y="272"/>
                  </a:lnTo>
                  <a:lnTo>
                    <a:pt x="1623" y="269"/>
                  </a:lnTo>
                  <a:lnTo>
                    <a:pt x="1623" y="266"/>
                  </a:lnTo>
                  <a:lnTo>
                    <a:pt x="1623" y="266"/>
                  </a:lnTo>
                  <a:lnTo>
                    <a:pt x="1623" y="263"/>
                  </a:lnTo>
                  <a:lnTo>
                    <a:pt x="1615" y="260"/>
                  </a:lnTo>
                  <a:lnTo>
                    <a:pt x="1615" y="260"/>
                  </a:lnTo>
                  <a:lnTo>
                    <a:pt x="1615" y="260"/>
                  </a:lnTo>
                  <a:lnTo>
                    <a:pt x="1615" y="257"/>
                  </a:lnTo>
                  <a:lnTo>
                    <a:pt x="1607" y="257"/>
                  </a:lnTo>
                  <a:lnTo>
                    <a:pt x="1607" y="257"/>
                  </a:lnTo>
                  <a:lnTo>
                    <a:pt x="1607" y="254"/>
                  </a:lnTo>
                  <a:lnTo>
                    <a:pt x="1607" y="254"/>
                  </a:lnTo>
                  <a:lnTo>
                    <a:pt x="1599" y="254"/>
                  </a:lnTo>
                  <a:lnTo>
                    <a:pt x="1599" y="254"/>
                  </a:lnTo>
                  <a:lnTo>
                    <a:pt x="1599" y="254"/>
                  </a:lnTo>
                  <a:lnTo>
                    <a:pt x="1599" y="254"/>
                  </a:lnTo>
                  <a:lnTo>
                    <a:pt x="1591" y="254"/>
                  </a:lnTo>
                  <a:lnTo>
                    <a:pt x="1591" y="254"/>
                  </a:lnTo>
                  <a:lnTo>
                    <a:pt x="1591" y="254"/>
                  </a:lnTo>
                  <a:lnTo>
                    <a:pt x="1591" y="254"/>
                  </a:lnTo>
                  <a:lnTo>
                    <a:pt x="1584" y="254"/>
                  </a:lnTo>
                  <a:lnTo>
                    <a:pt x="1584" y="254"/>
                  </a:lnTo>
                  <a:lnTo>
                    <a:pt x="1584" y="254"/>
                  </a:lnTo>
                  <a:lnTo>
                    <a:pt x="1584" y="254"/>
                  </a:lnTo>
                  <a:lnTo>
                    <a:pt x="1576" y="254"/>
                  </a:lnTo>
                  <a:lnTo>
                    <a:pt x="1576" y="254"/>
                  </a:lnTo>
                  <a:lnTo>
                    <a:pt x="1576" y="251"/>
                  </a:lnTo>
                  <a:lnTo>
                    <a:pt x="1576" y="251"/>
                  </a:lnTo>
                  <a:lnTo>
                    <a:pt x="1568" y="251"/>
                  </a:lnTo>
                  <a:lnTo>
                    <a:pt x="1568" y="251"/>
                  </a:lnTo>
                  <a:lnTo>
                    <a:pt x="1568" y="251"/>
                  </a:lnTo>
                  <a:lnTo>
                    <a:pt x="1568" y="254"/>
                  </a:lnTo>
                  <a:lnTo>
                    <a:pt x="1568" y="254"/>
                  </a:lnTo>
                  <a:lnTo>
                    <a:pt x="1560" y="254"/>
                  </a:lnTo>
                  <a:lnTo>
                    <a:pt x="1560" y="254"/>
                  </a:lnTo>
                  <a:lnTo>
                    <a:pt x="1560" y="254"/>
                  </a:lnTo>
                  <a:lnTo>
                    <a:pt x="1560" y="257"/>
                  </a:lnTo>
                  <a:lnTo>
                    <a:pt x="1552" y="257"/>
                  </a:lnTo>
                  <a:lnTo>
                    <a:pt x="1552" y="260"/>
                  </a:lnTo>
                  <a:lnTo>
                    <a:pt x="1552" y="260"/>
                  </a:lnTo>
                  <a:lnTo>
                    <a:pt x="1552" y="260"/>
                  </a:lnTo>
                  <a:lnTo>
                    <a:pt x="1544" y="263"/>
                  </a:lnTo>
                  <a:lnTo>
                    <a:pt x="1544" y="263"/>
                  </a:lnTo>
                  <a:lnTo>
                    <a:pt x="1544" y="266"/>
                  </a:lnTo>
                  <a:lnTo>
                    <a:pt x="1544" y="266"/>
                  </a:lnTo>
                  <a:lnTo>
                    <a:pt x="1537" y="266"/>
                  </a:lnTo>
                  <a:lnTo>
                    <a:pt x="1537" y="269"/>
                  </a:lnTo>
                  <a:lnTo>
                    <a:pt x="1537" y="269"/>
                  </a:lnTo>
                  <a:lnTo>
                    <a:pt x="1537" y="269"/>
                  </a:lnTo>
                  <a:lnTo>
                    <a:pt x="1529" y="269"/>
                  </a:lnTo>
                  <a:lnTo>
                    <a:pt x="1529" y="269"/>
                  </a:lnTo>
                  <a:lnTo>
                    <a:pt x="1529" y="269"/>
                  </a:lnTo>
                  <a:lnTo>
                    <a:pt x="1529" y="269"/>
                  </a:lnTo>
                  <a:lnTo>
                    <a:pt x="1521" y="269"/>
                  </a:lnTo>
                  <a:lnTo>
                    <a:pt x="1521" y="269"/>
                  </a:lnTo>
                  <a:lnTo>
                    <a:pt x="1521" y="269"/>
                  </a:lnTo>
                  <a:lnTo>
                    <a:pt x="1521" y="266"/>
                  </a:lnTo>
                  <a:lnTo>
                    <a:pt x="1513" y="266"/>
                  </a:lnTo>
                  <a:lnTo>
                    <a:pt x="1513" y="263"/>
                  </a:lnTo>
                  <a:lnTo>
                    <a:pt x="1513" y="263"/>
                  </a:lnTo>
                  <a:lnTo>
                    <a:pt x="1513" y="260"/>
                  </a:lnTo>
                  <a:lnTo>
                    <a:pt x="1513" y="260"/>
                  </a:lnTo>
                  <a:lnTo>
                    <a:pt x="1505" y="257"/>
                  </a:lnTo>
                  <a:lnTo>
                    <a:pt x="1505" y="254"/>
                  </a:lnTo>
                  <a:lnTo>
                    <a:pt x="1505" y="251"/>
                  </a:lnTo>
                  <a:lnTo>
                    <a:pt x="1505" y="248"/>
                  </a:lnTo>
                  <a:lnTo>
                    <a:pt x="1497" y="245"/>
                  </a:lnTo>
                  <a:lnTo>
                    <a:pt x="1497" y="242"/>
                  </a:lnTo>
                  <a:lnTo>
                    <a:pt x="1497" y="239"/>
                  </a:lnTo>
                  <a:lnTo>
                    <a:pt x="1497" y="236"/>
                  </a:lnTo>
                  <a:lnTo>
                    <a:pt x="1489" y="233"/>
                  </a:lnTo>
                  <a:lnTo>
                    <a:pt x="1489" y="230"/>
                  </a:lnTo>
                  <a:lnTo>
                    <a:pt x="1489" y="224"/>
                  </a:lnTo>
                  <a:lnTo>
                    <a:pt x="1489" y="221"/>
                  </a:lnTo>
                  <a:lnTo>
                    <a:pt x="1482" y="218"/>
                  </a:lnTo>
                  <a:lnTo>
                    <a:pt x="1482" y="211"/>
                  </a:lnTo>
                  <a:lnTo>
                    <a:pt x="1482" y="208"/>
                  </a:lnTo>
                  <a:lnTo>
                    <a:pt x="1482" y="205"/>
                  </a:lnTo>
                  <a:lnTo>
                    <a:pt x="1474" y="199"/>
                  </a:lnTo>
                  <a:lnTo>
                    <a:pt x="1474" y="196"/>
                  </a:lnTo>
                  <a:lnTo>
                    <a:pt x="1474" y="193"/>
                  </a:lnTo>
                  <a:lnTo>
                    <a:pt x="1474" y="187"/>
                  </a:lnTo>
                  <a:lnTo>
                    <a:pt x="1466" y="184"/>
                  </a:lnTo>
                  <a:lnTo>
                    <a:pt x="1466" y="181"/>
                  </a:lnTo>
                  <a:lnTo>
                    <a:pt x="1466" y="178"/>
                  </a:lnTo>
                  <a:lnTo>
                    <a:pt x="1466" y="172"/>
                  </a:lnTo>
                  <a:lnTo>
                    <a:pt x="1458" y="169"/>
                  </a:lnTo>
                  <a:lnTo>
                    <a:pt x="1458" y="166"/>
                  </a:lnTo>
                  <a:lnTo>
                    <a:pt x="1458" y="163"/>
                  </a:lnTo>
                  <a:lnTo>
                    <a:pt x="1458" y="160"/>
                  </a:lnTo>
                  <a:lnTo>
                    <a:pt x="1458" y="157"/>
                  </a:lnTo>
                  <a:lnTo>
                    <a:pt x="1450" y="154"/>
                  </a:lnTo>
                  <a:lnTo>
                    <a:pt x="1450" y="151"/>
                  </a:lnTo>
                  <a:lnTo>
                    <a:pt x="1450" y="148"/>
                  </a:lnTo>
                  <a:lnTo>
                    <a:pt x="1450" y="145"/>
                  </a:lnTo>
                  <a:lnTo>
                    <a:pt x="1442" y="142"/>
                  </a:lnTo>
                  <a:lnTo>
                    <a:pt x="1442" y="142"/>
                  </a:lnTo>
                  <a:lnTo>
                    <a:pt x="1442" y="139"/>
                  </a:lnTo>
                  <a:lnTo>
                    <a:pt x="1442" y="139"/>
                  </a:lnTo>
                  <a:lnTo>
                    <a:pt x="1435" y="136"/>
                  </a:lnTo>
                  <a:lnTo>
                    <a:pt x="1435" y="136"/>
                  </a:lnTo>
                  <a:lnTo>
                    <a:pt x="1435" y="136"/>
                  </a:lnTo>
                  <a:lnTo>
                    <a:pt x="1435" y="136"/>
                  </a:lnTo>
                  <a:lnTo>
                    <a:pt x="1427" y="136"/>
                  </a:lnTo>
                  <a:lnTo>
                    <a:pt x="1427" y="136"/>
                  </a:lnTo>
                  <a:lnTo>
                    <a:pt x="1427" y="136"/>
                  </a:lnTo>
                  <a:lnTo>
                    <a:pt x="1427" y="136"/>
                  </a:lnTo>
                  <a:lnTo>
                    <a:pt x="1419" y="139"/>
                  </a:lnTo>
                  <a:lnTo>
                    <a:pt x="1419" y="139"/>
                  </a:lnTo>
                  <a:lnTo>
                    <a:pt x="1419" y="142"/>
                  </a:lnTo>
                  <a:lnTo>
                    <a:pt x="1419" y="142"/>
                  </a:lnTo>
                  <a:lnTo>
                    <a:pt x="1411" y="145"/>
                  </a:lnTo>
                  <a:lnTo>
                    <a:pt x="1411" y="145"/>
                  </a:lnTo>
                  <a:lnTo>
                    <a:pt x="1411" y="148"/>
                  </a:lnTo>
                  <a:lnTo>
                    <a:pt x="1411" y="151"/>
                  </a:lnTo>
                  <a:lnTo>
                    <a:pt x="1411" y="154"/>
                  </a:lnTo>
                  <a:lnTo>
                    <a:pt x="1403" y="154"/>
                  </a:lnTo>
                  <a:lnTo>
                    <a:pt x="1403" y="157"/>
                  </a:lnTo>
                  <a:lnTo>
                    <a:pt x="1403" y="160"/>
                  </a:lnTo>
                  <a:lnTo>
                    <a:pt x="1403" y="160"/>
                  </a:lnTo>
                  <a:lnTo>
                    <a:pt x="1395" y="163"/>
                  </a:lnTo>
                  <a:lnTo>
                    <a:pt x="1395" y="166"/>
                  </a:lnTo>
                  <a:lnTo>
                    <a:pt x="1395" y="166"/>
                  </a:lnTo>
                  <a:lnTo>
                    <a:pt x="1395" y="169"/>
                  </a:lnTo>
                  <a:lnTo>
                    <a:pt x="1388" y="169"/>
                  </a:lnTo>
                  <a:lnTo>
                    <a:pt x="1388" y="169"/>
                  </a:lnTo>
                  <a:lnTo>
                    <a:pt x="1388" y="172"/>
                  </a:lnTo>
                  <a:lnTo>
                    <a:pt x="1388" y="172"/>
                  </a:lnTo>
                  <a:lnTo>
                    <a:pt x="1380" y="172"/>
                  </a:lnTo>
                  <a:lnTo>
                    <a:pt x="1380" y="172"/>
                  </a:lnTo>
                  <a:lnTo>
                    <a:pt x="1380" y="175"/>
                  </a:lnTo>
                  <a:lnTo>
                    <a:pt x="1380" y="175"/>
                  </a:lnTo>
                  <a:lnTo>
                    <a:pt x="1372" y="175"/>
                  </a:lnTo>
                  <a:lnTo>
                    <a:pt x="1372" y="178"/>
                  </a:lnTo>
                  <a:lnTo>
                    <a:pt x="1372" y="178"/>
                  </a:lnTo>
                  <a:lnTo>
                    <a:pt x="1372" y="181"/>
                  </a:lnTo>
                  <a:lnTo>
                    <a:pt x="1364" y="181"/>
                  </a:lnTo>
                  <a:lnTo>
                    <a:pt x="1364" y="184"/>
                  </a:lnTo>
                  <a:lnTo>
                    <a:pt x="1364" y="187"/>
                  </a:lnTo>
                  <a:lnTo>
                    <a:pt x="1364" y="190"/>
                  </a:lnTo>
                  <a:lnTo>
                    <a:pt x="1356" y="193"/>
                  </a:lnTo>
                  <a:lnTo>
                    <a:pt x="1356" y="199"/>
                  </a:lnTo>
                  <a:lnTo>
                    <a:pt x="1356" y="202"/>
                  </a:lnTo>
                  <a:lnTo>
                    <a:pt x="1356" y="208"/>
                  </a:lnTo>
                  <a:lnTo>
                    <a:pt x="1356" y="214"/>
                  </a:lnTo>
                  <a:lnTo>
                    <a:pt x="1348" y="221"/>
                  </a:lnTo>
                  <a:lnTo>
                    <a:pt x="1348" y="224"/>
                  </a:lnTo>
                  <a:lnTo>
                    <a:pt x="1348" y="230"/>
                  </a:lnTo>
                  <a:lnTo>
                    <a:pt x="1348" y="236"/>
                  </a:lnTo>
                  <a:lnTo>
                    <a:pt x="1341" y="242"/>
                  </a:lnTo>
                  <a:lnTo>
                    <a:pt x="1341" y="251"/>
                  </a:lnTo>
                  <a:lnTo>
                    <a:pt x="1341" y="257"/>
                  </a:lnTo>
                  <a:lnTo>
                    <a:pt x="1341" y="260"/>
                  </a:lnTo>
                  <a:lnTo>
                    <a:pt x="1333" y="266"/>
                  </a:lnTo>
                  <a:lnTo>
                    <a:pt x="1333" y="272"/>
                  </a:lnTo>
                  <a:lnTo>
                    <a:pt x="1333" y="278"/>
                  </a:lnTo>
                  <a:lnTo>
                    <a:pt x="1333" y="281"/>
                  </a:lnTo>
                  <a:lnTo>
                    <a:pt x="1325" y="287"/>
                  </a:lnTo>
                  <a:lnTo>
                    <a:pt x="1325" y="290"/>
                  </a:lnTo>
                  <a:lnTo>
                    <a:pt x="1325" y="293"/>
                  </a:lnTo>
                  <a:lnTo>
                    <a:pt x="1325" y="299"/>
                  </a:lnTo>
                  <a:lnTo>
                    <a:pt x="1317" y="299"/>
                  </a:lnTo>
                  <a:lnTo>
                    <a:pt x="1317" y="302"/>
                  </a:lnTo>
                  <a:lnTo>
                    <a:pt x="1317" y="305"/>
                  </a:lnTo>
                  <a:lnTo>
                    <a:pt x="1317" y="308"/>
                  </a:lnTo>
                  <a:lnTo>
                    <a:pt x="1309" y="308"/>
                  </a:lnTo>
                  <a:lnTo>
                    <a:pt x="1309" y="308"/>
                  </a:lnTo>
                  <a:lnTo>
                    <a:pt x="1309" y="311"/>
                  </a:lnTo>
                  <a:lnTo>
                    <a:pt x="1309" y="311"/>
                  </a:lnTo>
                  <a:lnTo>
                    <a:pt x="1301" y="311"/>
                  </a:lnTo>
                  <a:lnTo>
                    <a:pt x="1301" y="311"/>
                  </a:lnTo>
                  <a:lnTo>
                    <a:pt x="1301" y="311"/>
                  </a:lnTo>
                  <a:lnTo>
                    <a:pt x="1301" y="311"/>
                  </a:lnTo>
                  <a:lnTo>
                    <a:pt x="1301" y="314"/>
                  </a:lnTo>
                  <a:lnTo>
                    <a:pt x="1293" y="314"/>
                  </a:lnTo>
                  <a:lnTo>
                    <a:pt x="1293" y="314"/>
                  </a:lnTo>
                  <a:lnTo>
                    <a:pt x="1293" y="314"/>
                  </a:lnTo>
                  <a:lnTo>
                    <a:pt x="1293" y="317"/>
                  </a:lnTo>
                  <a:lnTo>
                    <a:pt x="1286" y="320"/>
                  </a:lnTo>
                  <a:lnTo>
                    <a:pt x="1286" y="320"/>
                  </a:lnTo>
                  <a:lnTo>
                    <a:pt x="1286" y="323"/>
                  </a:lnTo>
                  <a:lnTo>
                    <a:pt x="1286" y="326"/>
                  </a:lnTo>
                  <a:lnTo>
                    <a:pt x="1278" y="332"/>
                  </a:lnTo>
                  <a:lnTo>
                    <a:pt x="1278" y="335"/>
                  </a:lnTo>
                  <a:lnTo>
                    <a:pt x="1278" y="341"/>
                  </a:lnTo>
                  <a:lnTo>
                    <a:pt x="1278" y="344"/>
                  </a:lnTo>
                  <a:lnTo>
                    <a:pt x="1270" y="350"/>
                  </a:lnTo>
                  <a:lnTo>
                    <a:pt x="1270" y="357"/>
                  </a:lnTo>
                  <a:lnTo>
                    <a:pt x="1270" y="363"/>
                  </a:lnTo>
                  <a:lnTo>
                    <a:pt x="1270" y="369"/>
                  </a:lnTo>
                  <a:lnTo>
                    <a:pt x="1262" y="375"/>
                  </a:lnTo>
                  <a:lnTo>
                    <a:pt x="1262" y="381"/>
                  </a:lnTo>
                  <a:lnTo>
                    <a:pt x="1262" y="390"/>
                  </a:lnTo>
                  <a:lnTo>
                    <a:pt x="1262" y="396"/>
                  </a:lnTo>
                  <a:lnTo>
                    <a:pt x="1254" y="402"/>
                  </a:lnTo>
                  <a:lnTo>
                    <a:pt x="1254" y="408"/>
                  </a:lnTo>
                  <a:lnTo>
                    <a:pt x="1254" y="411"/>
                  </a:lnTo>
                  <a:lnTo>
                    <a:pt x="1254" y="417"/>
                  </a:lnTo>
                  <a:lnTo>
                    <a:pt x="1246" y="423"/>
                  </a:lnTo>
                  <a:lnTo>
                    <a:pt x="1246" y="426"/>
                  </a:lnTo>
                  <a:lnTo>
                    <a:pt x="1246" y="429"/>
                  </a:lnTo>
                  <a:lnTo>
                    <a:pt x="1246" y="435"/>
                  </a:lnTo>
                  <a:lnTo>
                    <a:pt x="1246" y="438"/>
                  </a:lnTo>
                  <a:lnTo>
                    <a:pt x="1239" y="441"/>
                  </a:lnTo>
                  <a:lnTo>
                    <a:pt x="1239" y="441"/>
                  </a:lnTo>
                  <a:lnTo>
                    <a:pt x="1239" y="444"/>
                  </a:lnTo>
                  <a:lnTo>
                    <a:pt x="1239" y="447"/>
                  </a:lnTo>
                  <a:lnTo>
                    <a:pt x="1231" y="447"/>
                  </a:lnTo>
                  <a:lnTo>
                    <a:pt x="1231" y="450"/>
                  </a:lnTo>
                  <a:lnTo>
                    <a:pt x="1231" y="450"/>
                  </a:lnTo>
                  <a:lnTo>
                    <a:pt x="1231" y="453"/>
                  </a:lnTo>
                  <a:lnTo>
                    <a:pt x="1223" y="453"/>
                  </a:lnTo>
                  <a:lnTo>
                    <a:pt x="1223" y="453"/>
                  </a:lnTo>
                  <a:lnTo>
                    <a:pt x="1223" y="456"/>
                  </a:lnTo>
                  <a:lnTo>
                    <a:pt x="1223" y="456"/>
                  </a:lnTo>
                  <a:lnTo>
                    <a:pt x="1215" y="459"/>
                  </a:lnTo>
                  <a:lnTo>
                    <a:pt x="1215" y="459"/>
                  </a:lnTo>
                  <a:lnTo>
                    <a:pt x="1215" y="462"/>
                  </a:lnTo>
                  <a:lnTo>
                    <a:pt x="1215" y="462"/>
                  </a:lnTo>
                  <a:lnTo>
                    <a:pt x="1207" y="465"/>
                  </a:lnTo>
                  <a:lnTo>
                    <a:pt x="1207" y="465"/>
                  </a:lnTo>
                  <a:lnTo>
                    <a:pt x="1207" y="468"/>
                  </a:lnTo>
                  <a:lnTo>
                    <a:pt x="1207" y="471"/>
                  </a:lnTo>
                  <a:lnTo>
                    <a:pt x="1199" y="474"/>
                  </a:lnTo>
                  <a:lnTo>
                    <a:pt x="1199" y="477"/>
                  </a:lnTo>
                  <a:lnTo>
                    <a:pt x="1199" y="477"/>
                  </a:lnTo>
                  <a:lnTo>
                    <a:pt x="1199" y="480"/>
                  </a:lnTo>
                  <a:lnTo>
                    <a:pt x="1199" y="483"/>
                  </a:lnTo>
                  <a:lnTo>
                    <a:pt x="1192" y="486"/>
                  </a:lnTo>
                  <a:lnTo>
                    <a:pt x="1192" y="489"/>
                  </a:lnTo>
                  <a:lnTo>
                    <a:pt x="1192" y="493"/>
                  </a:lnTo>
                  <a:lnTo>
                    <a:pt x="1192" y="496"/>
                  </a:lnTo>
                  <a:lnTo>
                    <a:pt x="1184" y="499"/>
                  </a:lnTo>
                  <a:lnTo>
                    <a:pt x="1184" y="502"/>
                  </a:lnTo>
                  <a:lnTo>
                    <a:pt x="1184" y="505"/>
                  </a:lnTo>
                  <a:lnTo>
                    <a:pt x="1184" y="508"/>
                  </a:lnTo>
                  <a:lnTo>
                    <a:pt x="1176" y="508"/>
                  </a:lnTo>
                  <a:lnTo>
                    <a:pt x="1176" y="511"/>
                  </a:lnTo>
                  <a:lnTo>
                    <a:pt x="1176" y="511"/>
                  </a:lnTo>
                  <a:lnTo>
                    <a:pt x="1176" y="511"/>
                  </a:lnTo>
                  <a:lnTo>
                    <a:pt x="1168" y="511"/>
                  </a:lnTo>
                  <a:lnTo>
                    <a:pt x="1168" y="511"/>
                  </a:lnTo>
                  <a:lnTo>
                    <a:pt x="1168" y="511"/>
                  </a:lnTo>
                  <a:lnTo>
                    <a:pt x="1168" y="508"/>
                  </a:lnTo>
                  <a:lnTo>
                    <a:pt x="1160" y="508"/>
                  </a:lnTo>
                  <a:lnTo>
                    <a:pt x="1160" y="505"/>
                  </a:lnTo>
                  <a:lnTo>
                    <a:pt x="1160" y="505"/>
                  </a:lnTo>
                  <a:lnTo>
                    <a:pt x="1160" y="502"/>
                  </a:lnTo>
                  <a:lnTo>
                    <a:pt x="1152" y="499"/>
                  </a:lnTo>
                  <a:lnTo>
                    <a:pt x="1152" y="499"/>
                  </a:lnTo>
                  <a:lnTo>
                    <a:pt x="1152" y="496"/>
                  </a:lnTo>
                  <a:lnTo>
                    <a:pt x="1152" y="493"/>
                  </a:lnTo>
                  <a:lnTo>
                    <a:pt x="1144" y="493"/>
                  </a:lnTo>
                  <a:lnTo>
                    <a:pt x="1144" y="489"/>
                  </a:lnTo>
                  <a:lnTo>
                    <a:pt x="1144" y="486"/>
                  </a:lnTo>
                  <a:lnTo>
                    <a:pt x="1144" y="486"/>
                  </a:lnTo>
                  <a:lnTo>
                    <a:pt x="1144" y="486"/>
                  </a:lnTo>
                  <a:lnTo>
                    <a:pt x="1137" y="486"/>
                  </a:lnTo>
                  <a:lnTo>
                    <a:pt x="1137" y="486"/>
                  </a:lnTo>
                  <a:lnTo>
                    <a:pt x="1137" y="486"/>
                  </a:lnTo>
                  <a:lnTo>
                    <a:pt x="1137" y="486"/>
                  </a:lnTo>
                  <a:lnTo>
                    <a:pt x="1129" y="489"/>
                  </a:lnTo>
                  <a:lnTo>
                    <a:pt x="1129" y="489"/>
                  </a:lnTo>
                  <a:lnTo>
                    <a:pt x="1129" y="493"/>
                  </a:lnTo>
                  <a:lnTo>
                    <a:pt x="1129" y="496"/>
                  </a:lnTo>
                  <a:lnTo>
                    <a:pt x="1121" y="496"/>
                  </a:lnTo>
                  <a:lnTo>
                    <a:pt x="1121" y="499"/>
                  </a:lnTo>
                  <a:lnTo>
                    <a:pt x="1121" y="502"/>
                  </a:lnTo>
                  <a:lnTo>
                    <a:pt x="1121" y="505"/>
                  </a:lnTo>
                  <a:lnTo>
                    <a:pt x="1113" y="508"/>
                  </a:lnTo>
                  <a:lnTo>
                    <a:pt x="1113" y="511"/>
                  </a:lnTo>
                  <a:lnTo>
                    <a:pt x="1113" y="514"/>
                  </a:lnTo>
                  <a:lnTo>
                    <a:pt x="1113" y="517"/>
                  </a:lnTo>
                  <a:lnTo>
                    <a:pt x="1105" y="520"/>
                  </a:lnTo>
                  <a:lnTo>
                    <a:pt x="1105" y="523"/>
                  </a:lnTo>
                  <a:lnTo>
                    <a:pt x="1105" y="526"/>
                  </a:lnTo>
                  <a:lnTo>
                    <a:pt x="1105" y="526"/>
                  </a:lnTo>
                  <a:lnTo>
                    <a:pt x="1097" y="529"/>
                  </a:lnTo>
                  <a:lnTo>
                    <a:pt x="1097" y="532"/>
                  </a:lnTo>
                  <a:lnTo>
                    <a:pt x="1097" y="532"/>
                  </a:lnTo>
                  <a:lnTo>
                    <a:pt x="1097" y="532"/>
                  </a:lnTo>
                  <a:lnTo>
                    <a:pt x="1090" y="532"/>
                  </a:lnTo>
                  <a:lnTo>
                    <a:pt x="1090" y="535"/>
                  </a:lnTo>
                  <a:lnTo>
                    <a:pt x="1090" y="535"/>
                  </a:lnTo>
                  <a:lnTo>
                    <a:pt x="1090" y="532"/>
                  </a:lnTo>
                  <a:lnTo>
                    <a:pt x="1090" y="532"/>
                  </a:lnTo>
                  <a:lnTo>
                    <a:pt x="1082" y="532"/>
                  </a:lnTo>
                  <a:lnTo>
                    <a:pt x="1082" y="532"/>
                  </a:lnTo>
                  <a:lnTo>
                    <a:pt x="1082" y="529"/>
                  </a:lnTo>
                  <a:lnTo>
                    <a:pt x="1082" y="529"/>
                  </a:lnTo>
                  <a:lnTo>
                    <a:pt x="1074" y="526"/>
                  </a:lnTo>
                  <a:lnTo>
                    <a:pt x="1074" y="523"/>
                  </a:lnTo>
                  <a:lnTo>
                    <a:pt x="1074" y="523"/>
                  </a:lnTo>
                  <a:lnTo>
                    <a:pt x="1074" y="520"/>
                  </a:lnTo>
                  <a:lnTo>
                    <a:pt x="1066" y="517"/>
                  </a:lnTo>
                  <a:lnTo>
                    <a:pt x="1066" y="517"/>
                  </a:lnTo>
                  <a:lnTo>
                    <a:pt x="1066" y="514"/>
                  </a:lnTo>
                  <a:lnTo>
                    <a:pt x="1066" y="511"/>
                  </a:lnTo>
                  <a:lnTo>
                    <a:pt x="1058" y="508"/>
                  </a:lnTo>
                  <a:lnTo>
                    <a:pt x="1058" y="508"/>
                  </a:lnTo>
                  <a:lnTo>
                    <a:pt x="1058" y="505"/>
                  </a:lnTo>
                  <a:lnTo>
                    <a:pt x="1058" y="502"/>
                  </a:lnTo>
                  <a:lnTo>
                    <a:pt x="1050" y="502"/>
                  </a:lnTo>
                  <a:lnTo>
                    <a:pt x="1050" y="499"/>
                  </a:lnTo>
                  <a:lnTo>
                    <a:pt x="1050" y="499"/>
                  </a:lnTo>
                  <a:lnTo>
                    <a:pt x="1050" y="496"/>
                  </a:lnTo>
                  <a:lnTo>
                    <a:pt x="1043" y="496"/>
                  </a:lnTo>
                  <a:lnTo>
                    <a:pt x="1043" y="493"/>
                  </a:lnTo>
                  <a:lnTo>
                    <a:pt x="1043" y="493"/>
                  </a:lnTo>
                  <a:lnTo>
                    <a:pt x="1043" y="493"/>
                  </a:lnTo>
                  <a:lnTo>
                    <a:pt x="1035" y="489"/>
                  </a:lnTo>
                  <a:lnTo>
                    <a:pt x="1035" y="489"/>
                  </a:lnTo>
                  <a:lnTo>
                    <a:pt x="1035" y="489"/>
                  </a:lnTo>
                  <a:lnTo>
                    <a:pt x="1035" y="489"/>
                  </a:lnTo>
                  <a:lnTo>
                    <a:pt x="1035" y="493"/>
                  </a:lnTo>
                  <a:lnTo>
                    <a:pt x="1027" y="493"/>
                  </a:lnTo>
                  <a:lnTo>
                    <a:pt x="1027" y="493"/>
                  </a:lnTo>
                  <a:lnTo>
                    <a:pt x="1027" y="493"/>
                  </a:lnTo>
                  <a:lnTo>
                    <a:pt x="1027" y="496"/>
                  </a:lnTo>
                  <a:lnTo>
                    <a:pt x="1019" y="496"/>
                  </a:lnTo>
                  <a:lnTo>
                    <a:pt x="1019" y="496"/>
                  </a:lnTo>
                  <a:lnTo>
                    <a:pt x="1019" y="499"/>
                  </a:lnTo>
                  <a:lnTo>
                    <a:pt x="1019" y="499"/>
                  </a:lnTo>
                  <a:lnTo>
                    <a:pt x="1011" y="499"/>
                  </a:lnTo>
                  <a:lnTo>
                    <a:pt x="1011" y="499"/>
                  </a:lnTo>
                  <a:lnTo>
                    <a:pt x="1011" y="499"/>
                  </a:lnTo>
                  <a:lnTo>
                    <a:pt x="1011" y="499"/>
                  </a:lnTo>
                  <a:lnTo>
                    <a:pt x="1003" y="499"/>
                  </a:lnTo>
                  <a:lnTo>
                    <a:pt x="1003" y="499"/>
                  </a:lnTo>
                  <a:lnTo>
                    <a:pt x="1003" y="499"/>
                  </a:lnTo>
                  <a:lnTo>
                    <a:pt x="1003" y="499"/>
                  </a:lnTo>
                  <a:lnTo>
                    <a:pt x="996" y="496"/>
                  </a:lnTo>
                  <a:lnTo>
                    <a:pt x="996" y="496"/>
                  </a:lnTo>
                  <a:lnTo>
                    <a:pt x="996" y="493"/>
                  </a:lnTo>
                  <a:lnTo>
                    <a:pt x="996" y="493"/>
                  </a:lnTo>
                  <a:lnTo>
                    <a:pt x="988" y="489"/>
                  </a:lnTo>
                  <a:lnTo>
                    <a:pt x="988" y="486"/>
                  </a:lnTo>
                  <a:lnTo>
                    <a:pt x="988" y="486"/>
                  </a:lnTo>
                  <a:lnTo>
                    <a:pt x="988" y="483"/>
                  </a:lnTo>
                  <a:lnTo>
                    <a:pt x="980" y="480"/>
                  </a:lnTo>
                  <a:lnTo>
                    <a:pt x="980" y="480"/>
                  </a:lnTo>
                  <a:lnTo>
                    <a:pt x="980" y="477"/>
                  </a:lnTo>
                  <a:lnTo>
                    <a:pt x="980" y="477"/>
                  </a:lnTo>
                  <a:lnTo>
                    <a:pt x="980" y="477"/>
                  </a:lnTo>
                  <a:lnTo>
                    <a:pt x="972" y="477"/>
                  </a:lnTo>
                  <a:lnTo>
                    <a:pt x="972" y="477"/>
                  </a:lnTo>
                  <a:lnTo>
                    <a:pt x="972" y="477"/>
                  </a:lnTo>
                  <a:lnTo>
                    <a:pt x="972" y="480"/>
                  </a:lnTo>
                  <a:lnTo>
                    <a:pt x="964" y="480"/>
                  </a:lnTo>
                  <a:lnTo>
                    <a:pt x="964" y="483"/>
                  </a:lnTo>
                  <a:lnTo>
                    <a:pt x="964" y="486"/>
                  </a:lnTo>
                  <a:lnTo>
                    <a:pt x="964" y="489"/>
                  </a:lnTo>
                  <a:lnTo>
                    <a:pt x="956" y="493"/>
                  </a:lnTo>
                  <a:lnTo>
                    <a:pt x="956" y="496"/>
                  </a:lnTo>
                  <a:lnTo>
                    <a:pt x="956" y="502"/>
                  </a:lnTo>
                  <a:lnTo>
                    <a:pt x="956" y="505"/>
                  </a:lnTo>
                  <a:lnTo>
                    <a:pt x="948" y="511"/>
                  </a:lnTo>
                  <a:lnTo>
                    <a:pt x="948" y="517"/>
                  </a:lnTo>
                  <a:lnTo>
                    <a:pt x="948" y="520"/>
                  </a:lnTo>
                  <a:lnTo>
                    <a:pt x="948" y="526"/>
                  </a:lnTo>
                  <a:lnTo>
                    <a:pt x="941" y="529"/>
                  </a:lnTo>
                  <a:lnTo>
                    <a:pt x="941" y="535"/>
                  </a:lnTo>
                  <a:lnTo>
                    <a:pt x="941" y="538"/>
                  </a:lnTo>
                  <a:lnTo>
                    <a:pt x="941" y="541"/>
                  </a:lnTo>
                  <a:lnTo>
                    <a:pt x="933" y="544"/>
                  </a:lnTo>
                  <a:lnTo>
                    <a:pt x="933" y="547"/>
                  </a:lnTo>
                  <a:lnTo>
                    <a:pt x="933" y="547"/>
                  </a:lnTo>
                  <a:lnTo>
                    <a:pt x="933" y="550"/>
                  </a:lnTo>
                  <a:lnTo>
                    <a:pt x="933" y="550"/>
                  </a:lnTo>
                  <a:lnTo>
                    <a:pt x="925" y="550"/>
                  </a:lnTo>
                  <a:lnTo>
                    <a:pt x="925" y="547"/>
                  </a:lnTo>
                  <a:lnTo>
                    <a:pt x="925" y="547"/>
                  </a:lnTo>
                  <a:lnTo>
                    <a:pt x="925" y="544"/>
                  </a:lnTo>
                  <a:lnTo>
                    <a:pt x="917" y="541"/>
                  </a:lnTo>
                  <a:lnTo>
                    <a:pt x="917" y="538"/>
                  </a:lnTo>
                  <a:lnTo>
                    <a:pt x="917" y="535"/>
                  </a:lnTo>
                  <a:lnTo>
                    <a:pt x="917" y="532"/>
                  </a:lnTo>
                  <a:lnTo>
                    <a:pt x="909" y="526"/>
                  </a:lnTo>
                  <a:lnTo>
                    <a:pt x="909" y="523"/>
                  </a:lnTo>
                  <a:lnTo>
                    <a:pt x="909" y="520"/>
                  </a:lnTo>
                  <a:lnTo>
                    <a:pt x="909" y="514"/>
                  </a:lnTo>
                  <a:lnTo>
                    <a:pt x="901" y="511"/>
                  </a:lnTo>
                  <a:lnTo>
                    <a:pt x="901" y="508"/>
                  </a:lnTo>
                  <a:lnTo>
                    <a:pt x="901" y="505"/>
                  </a:lnTo>
                  <a:lnTo>
                    <a:pt x="901" y="502"/>
                  </a:lnTo>
                  <a:lnTo>
                    <a:pt x="894" y="499"/>
                  </a:lnTo>
                  <a:lnTo>
                    <a:pt x="894" y="499"/>
                  </a:lnTo>
                  <a:lnTo>
                    <a:pt x="894" y="496"/>
                  </a:lnTo>
                  <a:lnTo>
                    <a:pt x="894" y="496"/>
                  </a:lnTo>
                  <a:lnTo>
                    <a:pt x="886" y="496"/>
                  </a:lnTo>
                  <a:lnTo>
                    <a:pt x="886" y="496"/>
                  </a:lnTo>
                  <a:lnTo>
                    <a:pt x="886" y="496"/>
                  </a:lnTo>
                  <a:lnTo>
                    <a:pt x="886" y="496"/>
                  </a:lnTo>
                  <a:lnTo>
                    <a:pt x="878" y="496"/>
                  </a:lnTo>
                  <a:lnTo>
                    <a:pt x="878" y="499"/>
                  </a:lnTo>
                  <a:lnTo>
                    <a:pt x="878" y="499"/>
                  </a:lnTo>
                  <a:lnTo>
                    <a:pt x="878" y="502"/>
                  </a:lnTo>
                  <a:lnTo>
                    <a:pt x="878" y="502"/>
                  </a:lnTo>
                  <a:lnTo>
                    <a:pt x="870" y="505"/>
                  </a:lnTo>
                  <a:lnTo>
                    <a:pt x="870" y="505"/>
                  </a:lnTo>
                  <a:lnTo>
                    <a:pt x="870" y="508"/>
                  </a:lnTo>
                  <a:lnTo>
                    <a:pt x="870" y="508"/>
                  </a:lnTo>
                  <a:lnTo>
                    <a:pt x="862" y="511"/>
                  </a:lnTo>
                  <a:lnTo>
                    <a:pt x="862" y="511"/>
                  </a:lnTo>
                  <a:lnTo>
                    <a:pt x="862" y="511"/>
                  </a:lnTo>
                  <a:lnTo>
                    <a:pt x="862" y="514"/>
                  </a:lnTo>
                  <a:lnTo>
                    <a:pt x="854" y="514"/>
                  </a:lnTo>
                  <a:lnTo>
                    <a:pt x="854" y="514"/>
                  </a:lnTo>
                  <a:lnTo>
                    <a:pt x="854" y="514"/>
                  </a:lnTo>
                  <a:lnTo>
                    <a:pt x="854" y="514"/>
                  </a:lnTo>
                  <a:lnTo>
                    <a:pt x="847" y="514"/>
                  </a:lnTo>
                  <a:lnTo>
                    <a:pt x="847" y="511"/>
                  </a:lnTo>
                  <a:lnTo>
                    <a:pt x="847" y="511"/>
                  </a:lnTo>
                  <a:lnTo>
                    <a:pt x="847" y="511"/>
                  </a:lnTo>
                  <a:lnTo>
                    <a:pt x="839" y="508"/>
                  </a:lnTo>
                  <a:lnTo>
                    <a:pt x="839" y="505"/>
                  </a:lnTo>
                  <a:lnTo>
                    <a:pt x="839" y="505"/>
                  </a:lnTo>
                  <a:lnTo>
                    <a:pt x="839" y="502"/>
                  </a:lnTo>
                  <a:lnTo>
                    <a:pt x="831" y="499"/>
                  </a:lnTo>
                  <a:lnTo>
                    <a:pt x="831" y="496"/>
                  </a:lnTo>
                  <a:lnTo>
                    <a:pt x="831" y="496"/>
                  </a:lnTo>
                  <a:lnTo>
                    <a:pt x="831" y="493"/>
                  </a:lnTo>
                  <a:lnTo>
                    <a:pt x="823" y="489"/>
                  </a:lnTo>
                  <a:lnTo>
                    <a:pt x="823" y="489"/>
                  </a:lnTo>
                  <a:lnTo>
                    <a:pt x="823" y="489"/>
                  </a:lnTo>
                  <a:lnTo>
                    <a:pt x="823" y="489"/>
                  </a:lnTo>
                  <a:lnTo>
                    <a:pt x="823" y="489"/>
                  </a:lnTo>
                  <a:lnTo>
                    <a:pt x="815" y="489"/>
                  </a:lnTo>
                  <a:lnTo>
                    <a:pt x="815" y="493"/>
                  </a:lnTo>
                  <a:lnTo>
                    <a:pt x="815" y="496"/>
                  </a:lnTo>
                  <a:lnTo>
                    <a:pt x="815" y="499"/>
                  </a:lnTo>
                  <a:lnTo>
                    <a:pt x="807" y="502"/>
                  </a:lnTo>
                  <a:lnTo>
                    <a:pt x="807" y="505"/>
                  </a:lnTo>
                  <a:lnTo>
                    <a:pt x="807" y="511"/>
                  </a:lnTo>
                  <a:lnTo>
                    <a:pt x="807" y="514"/>
                  </a:lnTo>
                  <a:lnTo>
                    <a:pt x="799" y="520"/>
                  </a:lnTo>
                  <a:lnTo>
                    <a:pt x="799" y="526"/>
                  </a:lnTo>
                  <a:lnTo>
                    <a:pt x="799" y="529"/>
                  </a:lnTo>
                  <a:lnTo>
                    <a:pt x="799" y="535"/>
                  </a:lnTo>
                  <a:lnTo>
                    <a:pt x="792" y="541"/>
                  </a:lnTo>
                  <a:lnTo>
                    <a:pt x="792" y="544"/>
                  </a:lnTo>
                  <a:lnTo>
                    <a:pt x="792" y="550"/>
                  </a:lnTo>
                  <a:lnTo>
                    <a:pt x="792" y="553"/>
                  </a:lnTo>
                  <a:lnTo>
                    <a:pt x="784" y="559"/>
                  </a:lnTo>
                  <a:lnTo>
                    <a:pt x="784" y="562"/>
                  </a:lnTo>
                  <a:lnTo>
                    <a:pt x="784" y="565"/>
                  </a:lnTo>
                  <a:lnTo>
                    <a:pt x="784" y="568"/>
                  </a:lnTo>
                  <a:lnTo>
                    <a:pt x="776" y="571"/>
                  </a:lnTo>
                  <a:lnTo>
                    <a:pt x="776" y="574"/>
                  </a:lnTo>
                  <a:lnTo>
                    <a:pt x="776" y="577"/>
                  </a:lnTo>
                  <a:lnTo>
                    <a:pt x="776" y="577"/>
                  </a:lnTo>
                  <a:lnTo>
                    <a:pt x="768" y="580"/>
                  </a:lnTo>
                  <a:lnTo>
                    <a:pt x="768" y="580"/>
                  </a:lnTo>
                  <a:lnTo>
                    <a:pt x="768" y="580"/>
                  </a:lnTo>
                  <a:lnTo>
                    <a:pt x="768" y="580"/>
                  </a:lnTo>
                  <a:lnTo>
                    <a:pt x="768" y="583"/>
                  </a:lnTo>
                  <a:lnTo>
                    <a:pt x="760" y="583"/>
                  </a:lnTo>
                  <a:lnTo>
                    <a:pt x="760" y="580"/>
                  </a:lnTo>
                  <a:lnTo>
                    <a:pt x="760" y="580"/>
                  </a:lnTo>
                  <a:lnTo>
                    <a:pt x="760" y="580"/>
                  </a:lnTo>
                  <a:lnTo>
                    <a:pt x="752" y="580"/>
                  </a:lnTo>
                  <a:lnTo>
                    <a:pt x="752" y="580"/>
                  </a:lnTo>
                  <a:lnTo>
                    <a:pt x="752" y="577"/>
                  </a:lnTo>
                  <a:lnTo>
                    <a:pt x="752" y="577"/>
                  </a:lnTo>
                  <a:lnTo>
                    <a:pt x="745" y="577"/>
                  </a:lnTo>
                  <a:lnTo>
                    <a:pt x="745" y="574"/>
                  </a:lnTo>
                  <a:lnTo>
                    <a:pt x="745" y="574"/>
                  </a:lnTo>
                  <a:lnTo>
                    <a:pt x="745" y="574"/>
                  </a:lnTo>
                  <a:lnTo>
                    <a:pt x="737" y="571"/>
                  </a:lnTo>
                  <a:lnTo>
                    <a:pt x="737" y="571"/>
                  </a:lnTo>
                  <a:lnTo>
                    <a:pt x="737" y="571"/>
                  </a:lnTo>
                  <a:lnTo>
                    <a:pt x="737" y="571"/>
                  </a:lnTo>
                  <a:lnTo>
                    <a:pt x="729" y="568"/>
                  </a:lnTo>
                  <a:lnTo>
                    <a:pt x="729" y="568"/>
                  </a:lnTo>
                  <a:lnTo>
                    <a:pt x="729" y="568"/>
                  </a:lnTo>
                  <a:lnTo>
                    <a:pt x="729" y="568"/>
                  </a:lnTo>
                  <a:lnTo>
                    <a:pt x="721" y="568"/>
                  </a:lnTo>
                  <a:lnTo>
                    <a:pt x="721" y="568"/>
                  </a:lnTo>
                  <a:lnTo>
                    <a:pt x="721" y="568"/>
                  </a:lnTo>
                  <a:lnTo>
                    <a:pt x="721" y="565"/>
                  </a:lnTo>
                  <a:lnTo>
                    <a:pt x="713" y="565"/>
                  </a:lnTo>
                  <a:lnTo>
                    <a:pt x="713" y="565"/>
                  </a:lnTo>
                  <a:lnTo>
                    <a:pt x="713" y="565"/>
                  </a:lnTo>
                  <a:lnTo>
                    <a:pt x="713" y="562"/>
                  </a:lnTo>
                  <a:lnTo>
                    <a:pt x="713" y="562"/>
                  </a:lnTo>
                  <a:lnTo>
                    <a:pt x="705" y="559"/>
                  </a:lnTo>
                  <a:lnTo>
                    <a:pt x="705" y="559"/>
                  </a:lnTo>
                  <a:lnTo>
                    <a:pt x="705" y="556"/>
                  </a:lnTo>
                  <a:lnTo>
                    <a:pt x="705" y="553"/>
                  </a:lnTo>
                  <a:lnTo>
                    <a:pt x="698" y="550"/>
                  </a:lnTo>
                  <a:lnTo>
                    <a:pt x="698" y="547"/>
                  </a:lnTo>
                  <a:lnTo>
                    <a:pt x="698" y="544"/>
                  </a:lnTo>
                  <a:lnTo>
                    <a:pt x="698" y="541"/>
                  </a:lnTo>
                  <a:lnTo>
                    <a:pt x="690" y="535"/>
                  </a:lnTo>
                  <a:lnTo>
                    <a:pt x="690" y="532"/>
                  </a:lnTo>
                  <a:lnTo>
                    <a:pt x="690" y="529"/>
                  </a:lnTo>
                  <a:lnTo>
                    <a:pt x="690" y="523"/>
                  </a:lnTo>
                  <a:lnTo>
                    <a:pt x="682" y="520"/>
                  </a:lnTo>
                  <a:lnTo>
                    <a:pt x="682" y="514"/>
                  </a:lnTo>
                  <a:lnTo>
                    <a:pt x="682" y="511"/>
                  </a:lnTo>
                  <a:lnTo>
                    <a:pt x="682" y="505"/>
                  </a:lnTo>
                  <a:lnTo>
                    <a:pt x="674" y="502"/>
                  </a:lnTo>
                  <a:lnTo>
                    <a:pt x="674" y="499"/>
                  </a:lnTo>
                  <a:lnTo>
                    <a:pt x="674" y="496"/>
                  </a:lnTo>
                  <a:lnTo>
                    <a:pt x="674" y="493"/>
                  </a:lnTo>
                  <a:lnTo>
                    <a:pt x="666" y="489"/>
                  </a:lnTo>
                  <a:lnTo>
                    <a:pt x="666" y="486"/>
                  </a:lnTo>
                  <a:lnTo>
                    <a:pt x="666" y="483"/>
                  </a:lnTo>
                  <a:lnTo>
                    <a:pt x="666" y="483"/>
                  </a:lnTo>
                  <a:lnTo>
                    <a:pt x="666" y="480"/>
                  </a:lnTo>
                  <a:lnTo>
                    <a:pt x="658" y="480"/>
                  </a:lnTo>
                  <a:lnTo>
                    <a:pt x="658" y="480"/>
                  </a:lnTo>
                  <a:lnTo>
                    <a:pt x="658" y="480"/>
                  </a:lnTo>
                  <a:lnTo>
                    <a:pt x="658" y="480"/>
                  </a:lnTo>
                  <a:lnTo>
                    <a:pt x="651" y="483"/>
                  </a:lnTo>
                  <a:lnTo>
                    <a:pt x="651" y="483"/>
                  </a:lnTo>
                  <a:lnTo>
                    <a:pt x="651" y="486"/>
                  </a:lnTo>
                  <a:lnTo>
                    <a:pt x="651" y="489"/>
                  </a:lnTo>
                  <a:lnTo>
                    <a:pt x="643" y="493"/>
                  </a:lnTo>
                  <a:lnTo>
                    <a:pt x="643" y="496"/>
                  </a:lnTo>
                  <a:lnTo>
                    <a:pt x="643" y="499"/>
                  </a:lnTo>
                  <a:lnTo>
                    <a:pt x="643" y="505"/>
                  </a:lnTo>
                  <a:lnTo>
                    <a:pt x="635" y="508"/>
                  </a:lnTo>
                  <a:lnTo>
                    <a:pt x="635" y="514"/>
                  </a:lnTo>
                  <a:lnTo>
                    <a:pt x="635" y="517"/>
                  </a:lnTo>
                  <a:lnTo>
                    <a:pt x="635" y="523"/>
                  </a:lnTo>
                  <a:lnTo>
                    <a:pt x="627" y="529"/>
                  </a:lnTo>
                  <a:lnTo>
                    <a:pt x="627" y="532"/>
                  </a:lnTo>
                  <a:lnTo>
                    <a:pt x="627" y="538"/>
                  </a:lnTo>
                  <a:lnTo>
                    <a:pt x="627" y="541"/>
                  </a:lnTo>
                  <a:lnTo>
                    <a:pt x="619" y="544"/>
                  </a:lnTo>
                  <a:lnTo>
                    <a:pt x="619" y="547"/>
                  </a:lnTo>
                  <a:lnTo>
                    <a:pt x="619" y="547"/>
                  </a:lnTo>
                  <a:lnTo>
                    <a:pt x="619" y="550"/>
                  </a:lnTo>
                  <a:lnTo>
                    <a:pt x="611" y="550"/>
                  </a:lnTo>
                  <a:lnTo>
                    <a:pt x="611" y="550"/>
                  </a:lnTo>
                  <a:lnTo>
                    <a:pt x="611" y="550"/>
                  </a:lnTo>
                  <a:lnTo>
                    <a:pt x="611" y="550"/>
                  </a:lnTo>
                  <a:lnTo>
                    <a:pt x="611" y="547"/>
                  </a:lnTo>
                  <a:lnTo>
                    <a:pt x="603" y="547"/>
                  </a:lnTo>
                  <a:lnTo>
                    <a:pt x="603" y="544"/>
                  </a:lnTo>
                  <a:lnTo>
                    <a:pt x="603" y="541"/>
                  </a:lnTo>
                  <a:lnTo>
                    <a:pt x="603" y="538"/>
                  </a:lnTo>
                  <a:lnTo>
                    <a:pt x="596" y="535"/>
                  </a:lnTo>
                  <a:lnTo>
                    <a:pt x="596" y="532"/>
                  </a:lnTo>
                  <a:lnTo>
                    <a:pt x="596" y="529"/>
                  </a:lnTo>
                  <a:lnTo>
                    <a:pt x="596" y="526"/>
                  </a:lnTo>
                  <a:lnTo>
                    <a:pt x="588" y="526"/>
                  </a:lnTo>
                  <a:lnTo>
                    <a:pt x="588" y="523"/>
                  </a:lnTo>
                  <a:lnTo>
                    <a:pt x="588" y="520"/>
                  </a:lnTo>
                  <a:lnTo>
                    <a:pt x="588" y="520"/>
                  </a:lnTo>
                  <a:lnTo>
                    <a:pt x="580" y="517"/>
                  </a:lnTo>
                  <a:lnTo>
                    <a:pt x="580" y="517"/>
                  </a:lnTo>
                  <a:lnTo>
                    <a:pt x="580" y="517"/>
                  </a:lnTo>
                  <a:lnTo>
                    <a:pt x="580" y="517"/>
                  </a:lnTo>
                  <a:lnTo>
                    <a:pt x="572" y="520"/>
                  </a:lnTo>
                  <a:lnTo>
                    <a:pt x="572" y="520"/>
                  </a:lnTo>
                  <a:lnTo>
                    <a:pt x="572" y="523"/>
                  </a:lnTo>
                  <a:lnTo>
                    <a:pt x="572" y="526"/>
                  </a:lnTo>
                  <a:lnTo>
                    <a:pt x="564" y="526"/>
                  </a:lnTo>
                  <a:lnTo>
                    <a:pt x="564" y="529"/>
                  </a:lnTo>
                  <a:lnTo>
                    <a:pt x="564" y="532"/>
                  </a:lnTo>
                  <a:lnTo>
                    <a:pt x="564" y="535"/>
                  </a:lnTo>
                  <a:lnTo>
                    <a:pt x="556" y="538"/>
                  </a:lnTo>
                  <a:lnTo>
                    <a:pt x="556" y="541"/>
                  </a:lnTo>
                  <a:lnTo>
                    <a:pt x="556" y="544"/>
                  </a:lnTo>
                  <a:lnTo>
                    <a:pt x="556" y="547"/>
                  </a:lnTo>
                  <a:lnTo>
                    <a:pt x="556" y="550"/>
                  </a:lnTo>
                  <a:lnTo>
                    <a:pt x="549" y="550"/>
                  </a:lnTo>
                  <a:lnTo>
                    <a:pt x="549" y="553"/>
                  </a:lnTo>
                  <a:lnTo>
                    <a:pt x="549" y="553"/>
                  </a:lnTo>
                  <a:lnTo>
                    <a:pt x="549" y="556"/>
                  </a:lnTo>
                  <a:lnTo>
                    <a:pt x="541" y="556"/>
                  </a:lnTo>
                  <a:lnTo>
                    <a:pt x="541" y="556"/>
                  </a:lnTo>
                  <a:lnTo>
                    <a:pt x="541" y="556"/>
                  </a:lnTo>
                  <a:lnTo>
                    <a:pt x="541" y="556"/>
                  </a:lnTo>
                  <a:lnTo>
                    <a:pt x="533" y="553"/>
                  </a:lnTo>
                  <a:lnTo>
                    <a:pt x="533" y="553"/>
                  </a:lnTo>
                  <a:lnTo>
                    <a:pt x="533" y="553"/>
                  </a:lnTo>
                  <a:lnTo>
                    <a:pt x="533" y="553"/>
                  </a:lnTo>
                  <a:lnTo>
                    <a:pt x="525" y="550"/>
                  </a:lnTo>
                  <a:lnTo>
                    <a:pt x="525" y="550"/>
                  </a:lnTo>
                  <a:lnTo>
                    <a:pt x="525" y="550"/>
                  </a:lnTo>
                  <a:lnTo>
                    <a:pt x="525" y="550"/>
                  </a:lnTo>
                  <a:lnTo>
                    <a:pt x="517" y="550"/>
                  </a:lnTo>
                  <a:lnTo>
                    <a:pt x="517" y="550"/>
                  </a:lnTo>
                  <a:lnTo>
                    <a:pt x="517" y="553"/>
                  </a:lnTo>
                  <a:lnTo>
                    <a:pt x="517" y="553"/>
                  </a:lnTo>
                  <a:lnTo>
                    <a:pt x="509" y="556"/>
                  </a:lnTo>
                  <a:lnTo>
                    <a:pt x="509" y="556"/>
                  </a:lnTo>
                  <a:lnTo>
                    <a:pt x="509" y="559"/>
                  </a:lnTo>
                  <a:lnTo>
                    <a:pt x="509" y="562"/>
                  </a:lnTo>
                  <a:lnTo>
                    <a:pt x="502" y="565"/>
                  </a:lnTo>
                  <a:lnTo>
                    <a:pt x="502" y="568"/>
                  </a:lnTo>
                  <a:lnTo>
                    <a:pt x="502" y="571"/>
                  </a:lnTo>
                  <a:lnTo>
                    <a:pt x="502" y="577"/>
                  </a:lnTo>
                  <a:lnTo>
                    <a:pt x="502" y="580"/>
                  </a:lnTo>
                  <a:lnTo>
                    <a:pt x="494" y="583"/>
                  </a:lnTo>
                  <a:lnTo>
                    <a:pt x="494" y="586"/>
                  </a:lnTo>
                  <a:lnTo>
                    <a:pt x="494" y="586"/>
                  </a:lnTo>
                  <a:lnTo>
                    <a:pt x="494" y="589"/>
                  </a:lnTo>
                  <a:lnTo>
                    <a:pt x="486" y="589"/>
                  </a:lnTo>
                  <a:lnTo>
                    <a:pt x="486" y="592"/>
                  </a:lnTo>
                  <a:lnTo>
                    <a:pt x="486" y="592"/>
                  </a:lnTo>
                  <a:lnTo>
                    <a:pt x="486" y="589"/>
                  </a:lnTo>
                  <a:lnTo>
                    <a:pt x="478" y="589"/>
                  </a:lnTo>
                  <a:lnTo>
                    <a:pt x="478" y="586"/>
                  </a:lnTo>
                  <a:lnTo>
                    <a:pt x="478" y="583"/>
                  </a:lnTo>
                  <a:lnTo>
                    <a:pt x="478" y="577"/>
                  </a:lnTo>
                  <a:lnTo>
                    <a:pt x="470" y="571"/>
                  </a:lnTo>
                  <a:lnTo>
                    <a:pt x="470" y="565"/>
                  </a:lnTo>
                  <a:lnTo>
                    <a:pt x="470" y="559"/>
                  </a:lnTo>
                  <a:lnTo>
                    <a:pt x="470" y="553"/>
                  </a:lnTo>
                  <a:lnTo>
                    <a:pt x="462" y="544"/>
                  </a:lnTo>
                  <a:lnTo>
                    <a:pt x="462" y="538"/>
                  </a:lnTo>
                  <a:lnTo>
                    <a:pt x="462" y="529"/>
                  </a:lnTo>
                  <a:lnTo>
                    <a:pt x="462" y="520"/>
                  </a:lnTo>
                  <a:lnTo>
                    <a:pt x="454" y="514"/>
                  </a:lnTo>
                  <a:lnTo>
                    <a:pt x="454" y="505"/>
                  </a:lnTo>
                  <a:lnTo>
                    <a:pt x="454" y="499"/>
                  </a:lnTo>
                  <a:lnTo>
                    <a:pt x="454" y="493"/>
                  </a:lnTo>
                  <a:lnTo>
                    <a:pt x="454" y="486"/>
                  </a:lnTo>
                  <a:lnTo>
                    <a:pt x="447" y="480"/>
                  </a:lnTo>
                  <a:lnTo>
                    <a:pt x="447" y="477"/>
                  </a:lnTo>
                  <a:lnTo>
                    <a:pt x="447" y="474"/>
                  </a:lnTo>
                  <a:lnTo>
                    <a:pt x="447" y="471"/>
                  </a:lnTo>
                  <a:lnTo>
                    <a:pt x="439" y="471"/>
                  </a:lnTo>
                  <a:lnTo>
                    <a:pt x="439" y="471"/>
                  </a:lnTo>
                  <a:lnTo>
                    <a:pt x="439" y="474"/>
                  </a:lnTo>
                  <a:lnTo>
                    <a:pt x="439" y="474"/>
                  </a:lnTo>
                  <a:lnTo>
                    <a:pt x="431" y="477"/>
                  </a:lnTo>
                  <a:lnTo>
                    <a:pt x="431" y="483"/>
                  </a:lnTo>
                  <a:lnTo>
                    <a:pt x="431" y="486"/>
                  </a:lnTo>
                  <a:lnTo>
                    <a:pt x="431" y="493"/>
                  </a:lnTo>
                  <a:lnTo>
                    <a:pt x="423" y="499"/>
                  </a:lnTo>
                  <a:lnTo>
                    <a:pt x="423" y="505"/>
                  </a:lnTo>
                  <a:lnTo>
                    <a:pt x="423" y="511"/>
                  </a:lnTo>
                  <a:lnTo>
                    <a:pt x="423" y="517"/>
                  </a:lnTo>
                  <a:lnTo>
                    <a:pt x="415" y="523"/>
                  </a:lnTo>
                  <a:lnTo>
                    <a:pt x="415" y="532"/>
                  </a:lnTo>
                  <a:lnTo>
                    <a:pt x="415" y="538"/>
                  </a:lnTo>
                  <a:lnTo>
                    <a:pt x="415" y="544"/>
                  </a:lnTo>
                  <a:lnTo>
                    <a:pt x="407" y="550"/>
                  </a:lnTo>
                  <a:lnTo>
                    <a:pt x="407" y="556"/>
                  </a:lnTo>
                  <a:lnTo>
                    <a:pt x="407" y="559"/>
                  </a:lnTo>
                  <a:lnTo>
                    <a:pt x="407" y="565"/>
                  </a:lnTo>
                  <a:lnTo>
                    <a:pt x="400" y="568"/>
                  </a:lnTo>
                  <a:lnTo>
                    <a:pt x="400" y="571"/>
                  </a:lnTo>
                  <a:lnTo>
                    <a:pt x="400" y="574"/>
                  </a:lnTo>
                  <a:lnTo>
                    <a:pt x="400" y="577"/>
                  </a:lnTo>
                  <a:lnTo>
                    <a:pt x="400" y="577"/>
                  </a:lnTo>
                  <a:lnTo>
                    <a:pt x="392" y="580"/>
                  </a:lnTo>
                  <a:lnTo>
                    <a:pt x="392" y="580"/>
                  </a:lnTo>
                  <a:lnTo>
                    <a:pt x="392" y="580"/>
                  </a:lnTo>
                  <a:lnTo>
                    <a:pt x="392" y="580"/>
                  </a:lnTo>
                  <a:lnTo>
                    <a:pt x="384" y="580"/>
                  </a:lnTo>
                  <a:lnTo>
                    <a:pt x="384" y="580"/>
                  </a:lnTo>
                  <a:lnTo>
                    <a:pt x="384" y="580"/>
                  </a:lnTo>
                  <a:lnTo>
                    <a:pt x="384" y="580"/>
                  </a:lnTo>
                  <a:lnTo>
                    <a:pt x="376" y="580"/>
                  </a:lnTo>
                  <a:lnTo>
                    <a:pt x="376" y="577"/>
                  </a:lnTo>
                  <a:lnTo>
                    <a:pt x="376" y="577"/>
                  </a:lnTo>
                  <a:lnTo>
                    <a:pt x="376" y="577"/>
                  </a:lnTo>
                  <a:lnTo>
                    <a:pt x="368" y="577"/>
                  </a:lnTo>
                  <a:lnTo>
                    <a:pt x="368" y="577"/>
                  </a:lnTo>
                  <a:lnTo>
                    <a:pt x="368" y="577"/>
                  </a:lnTo>
                  <a:lnTo>
                    <a:pt x="368" y="574"/>
                  </a:lnTo>
                  <a:lnTo>
                    <a:pt x="360" y="574"/>
                  </a:lnTo>
                  <a:lnTo>
                    <a:pt x="360" y="574"/>
                  </a:lnTo>
                  <a:lnTo>
                    <a:pt x="360" y="574"/>
                  </a:lnTo>
                  <a:lnTo>
                    <a:pt x="360" y="577"/>
                  </a:lnTo>
                  <a:lnTo>
                    <a:pt x="353" y="577"/>
                  </a:lnTo>
                  <a:lnTo>
                    <a:pt x="353" y="577"/>
                  </a:lnTo>
                  <a:lnTo>
                    <a:pt x="353" y="577"/>
                  </a:lnTo>
                  <a:lnTo>
                    <a:pt x="353" y="577"/>
                  </a:lnTo>
                  <a:lnTo>
                    <a:pt x="345" y="577"/>
                  </a:lnTo>
                  <a:lnTo>
                    <a:pt x="345" y="577"/>
                  </a:lnTo>
                  <a:lnTo>
                    <a:pt x="345" y="577"/>
                  </a:lnTo>
                  <a:lnTo>
                    <a:pt x="345" y="577"/>
                  </a:lnTo>
                  <a:lnTo>
                    <a:pt x="345" y="577"/>
                  </a:lnTo>
                  <a:lnTo>
                    <a:pt x="337" y="577"/>
                  </a:lnTo>
                  <a:lnTo>
                    <a:pt x="337" y="577"/>
                  </a:lnTo>
                  <a:lnTo>
                    <a:pt x="337" y="574"/>
                  </a:lnTo>
                  <a:lnTo>
                    <a:pt x="337" y="574"/>
                  </a:lnTo>
                  <a:lnTo>
                    <a:pt x="329" y="574"/>
                  </a:lnTo>
                  <a:lnTo>
                    <a:pt x="329" y="571"/>
                  </a:lnTo>
                  <a:lnTo>
                    <a:pt x="329" y="568"/>
                  </a:lnTo>
                  <a:lnTo>
                    <a:pt x="329" y="568"/>
                  </a:lnTo>
                  <a:lnTo>
                    <a:pt x="321" y="565"/>
                  </a:lnTo>
                  <a:lnTo>
                    <a:pt x="321" y="562"/>
                  </a:lnTo>
                  <a:lnTo>
                    <a:pt x="321" y="562"/>
                  </a:lnTo>
                  <a:lnTo>
                    <a:pt x="321" y="559"/>
                  </a:lnTo>
                  <a:lnTo>
                    <a:pt x="313" y="556"/>
                  </a:lnTo>
                  <a:lnTo>
                    <a:pt x="313" y="553"/>
                  </a:lnTo>
                  <a:lnTo>
                    <a:pt x="313" y="553"/>
                  </a:lnTo>
                  <a:lnTo>
                    <a:pt x="313" y="550"/>
                  </a:lnTo>
                  <a:lnTo>
                    <a:pt x="306" y="547"/>
                  </a:lnTo>
                  <a:lnTo>
                    <a:pt x="306" y="547"/>
                  </a:lnTo>
                  <a:lnTo>
                    <a:pt x="306" y="544"/>
                  </a:lnTo>
                  <a:lnTo>
                    <a:pt x="306" y="541"/>
                  </a:lnTo>
                  <a:lnTo>
                    <a:pt x="298" y="541"/>
                  </a:lnTo>
                  <a:lnTo>
                    <a:pt x="298" y="538"/>
                  </a:lnTo>
                  <a:lnTo>
                    <a:pt x="298" y="535"/>
                  </a:lnTo>
                  <a:lnTo>
                    <a:pt x="298" y="535"/>
                  </a:lnTo>
                  <a:lnTo>
                    <a:pt x="290" y="532"/>
                  </a:lnTo>
                  <a:lnTo>
                    <a:pt x="290" y="532"/>
                  </a:lnTo>
                  <a:lnTo>
                    <a:pt x="290" y="529"/>
                  </a:lnTo>
                  <a:lnTo>
                    <a:pt x="290" y="529"/>
                  </a:lnTo>
                  <a:lnTo>
                    <a:pt x="290" y="529"/>
                  </a:lnTo>
                  <a:lnTo>
                    <a:pt x="282" y="526"/>
                  </a:lnTo>
                  <a:lnTo>
                    <a:pt x="282" y="526"/>
                  </a:lnTo>
                  <a:lnTo>
                    <a:pt x="282" y="526"/>
                  </a:lnTo>
                  <a:lnTo>
                    <a:pt x="282" y="526"/>
                  </a:lnTo>
                  <a:lnTo>
                    <a:pt x="274" y="526"/>
                  </a:lnTo>
                  <a:lnTo>
                    <a:pt x="274" y="526"/>
                  </a:lnTo>
                  <a:lnTo>
                    <a:pt x="274" y="526"/>
                  </a:lnTo>
                  <a:lnTo>
                    <a:pt x="274" y="526"/>
                  </a:lnTo>
                  <a:lnTo>
                    <a:pt x="266" y="526"/>
                  </a:lnTo>
                  <a:lnTo>
                    <a:pt x="266" y="529"/>
                  </a:lnTo>
                  <a:lnTo>
                    <a:pt x="266" y="529"/>
                  </a:lnTo>
                  <a:lnTo>
                    <a:pt x="266" y="529"/>
                  </a:lnTo>
                  <a:lnTo>
                    <a:pt x="258" y="532"/>
                  </a:lnTo>
                  <a:lnTo>
                    <a:pt x="258" y="535"/>
                  </a:lnTo>
                  <a:lnTo>
                    <a:pt x="258" y="535"/>
                  </a:lnTo>
                  <a:lnTo>
                    <a:pt x="258" y="538"/>
                  </a:lnTo>
                  <a:lnTo>
                    <a:pt x="251" y="541"/>
                  </a:lnTo>
                  <a:lnTo>
                    <a:pt x="251" y="544"/>
                  </a:lnTo>
                  <a:lnTo>
                    <a:pt x="251" y="544"/>
                  </a:lnTo>
                  <a:lnTo>
                    <a:pt x="251" y="547"/>
                  </a:lnTo>
                  <a:lnTo>
                    <a:pt x="243" y="550"/>
                  </a:lnTo>
                  <a:lnTo>
                    <a:pt x="243" y="553"/>
                  </a:lnTo>
                  <a:lnTo>
                    <a:pt x="243" y="556"/>
                  </a:lnTo>
                  <a:lnTo>
                    <a:pt x="243" y="559"/>
                  </a:lnTo>
                  <a:lnTo>
                    <a:pt x="235" y="559"/>
                  </a:lnTo>
                  <a:lnTo>
                    <a:pt x="235" y="562"/>
                  </a:lnTo>
                  <a:lnTo>
                    <a:pt x="235" y="562"/>
                  </a:lnTo>
                  <a:lnTo>
                    <a:pt x="235" y="565"/>
                  </a:lnTo>
                  <a:lnTo>
                    <a:pt x="235" y="565"/>
                  </a:lnTo>
                  <a:lnTo>
                    <a:pt x="227" y="565"/>
                  </a:lnTo>
                  <a:lnTo>
                    <a:pt x="227" y="568"/>
                  </a:lnTo>
                  <a:lnTo>
                    <a:pt x="227" y="568"/>
                  </a:lnTo>
                  <a:lnTo>
                    <a:pt x="227" y="568"/>
                  </a:lnTo>
                  <a:lnTo>
                    <a:pt x="219" y="568"/>
                  </a:lnTo>
                  <a:lnTo>
                    <a:pt x="219" y="565"/>
                  </a:lnTo>
                  <a:lnTo>
                    <a:pt x="219" y="565"/>
                  </a:lnTo>
                  <a:lnTo>
                    <a:pt x="219" y="565"/>
                  </a:lnTo>
                  <a:lnTo>
                    <a:pt x="211" y="562"/>
                  </a:lnTo>
                  <a:lnTo>
                    <a:pt x="211" y="562"/>
                  </a:lnTo>
                  <a:lnTo>
                    <a:pt x="211" y="562"/>
                  </a:lnTo>
                  <a:lnTo>
                    <a:pt x="211" y="559"/>
                  </a:lnTo>
                  <a:lnTo>
                    <a:pt x="204" y="559"/>
                  </a:lnTo>
                  <a:lnTo>
                    <a:pt x="204" y="559"/>
                  </a:lnTo>
                  <a:lnTo>
                    <a:pt x="204" y="556"/>
                  </a:lnTo>
                  <a:lnTo>
                    <a:pt x="204" y="556"/>
                  </a:lnTo>
                  <a:lnTo>
                    <a:pt x="196" y="556"/>
                  </a:lnTo>
                  <a:lnTo>
                    <a:pt x="196" y="556"/>
                  </a:lnTo>
                  <a:lnTo>
                    <a:pt x="196" y="556"/>
                  </a:lnTo>
                  <a:lnTo>
                    <a:pt x="196" y="556"/>
                  </a:lnTo>
                  <a:lnTo>
                    <a:pt x="188" y="556"/>
                  </a:lnTo>
                  <a:lnTo>
                    <a:pt x="188" y="556"/>
                  </a:lnTo>
                  <a:lnTo>
                    <a:pt x="188" y="559"/>
                  </a:lnTo>
                  <a:lnTo>
                    <a:pt x="188" y="559"/>
                  </a:lnTo>
                  <a:lnTo>
                    <a:pt x="188" y="559"/>
                  </a:lnTo>
                  <a:lnTo>
                    <a:pt x="180" y="559"/>
                  </a:lnTo>
                  <a:lnTo>
                    <a:pt x="180" y="562"/>
                  </a:lnTo>
                  <a:lnTo>
                    <a:pt x="180" y="562"/>
                  </a:lnTo>
                  <a:lnTo>
                    <a:pt x="180" y="562"/>
                  </a:lnTo>
                  <a:lnTo>
                    <a:pt x="172" y="565"/>
                  </a:lnTo>
                  <a:lnTo>
                    <a:pt x="172" y="565"/>
                  </a:lnTo>
                  <a:lnTo>
                    <a:pt x="172" y="565"/>
                  </a:lnTo>
                  <a:lnTo>
                    <a:pt x="172" y="568"/>
                  </a:lnTo>
                  <a:lnTo>
                    <a:pt x="164" y="568"/>
                  </a:lnTo>
                  <a:lnTo>
                    <a:pt x="164" y="568"/>
                  </a:lnTo>
                  <a:lnTo>
                    <a:pt x="164" y="568"/>
                  </a:lnTo>
                  <a:lnTo>
                    <a:pt x="164" y="568"/>
                  </a:lnTo>
                  <a:lnTo>
                    <a:pt x="157" y="571"/>
                  </a:lnTo>
                  <a:lnTo>
                    <a:pt x="157" y="568"/>
                  </a:lnTo>
                  <a:lnTo>
                    <a:pt x="157" y="568"/>
                  </a:lnTo>
                  <a:lnTo>
                    <a:pt x="157" y="568"/>
                  </a:lnTo>
                  <a:lnTo>
                    <a:pt x="149" y="568"/>
                  </a:lnTo>
                  <a:lnTo>
                    <a:pt x="149" y="565"/>
                  </a:lnTo>
                  <a:lnTo>
                    <a:pt x="149" y="565"/>
                  </a:lnTo>
                  <a:lnTo>
                    <a:pt x="149" y="562"/>
                  </a:lnTo>
                  <a:lnTo>
                    <a:pt x="141" y="559"/>
                  </a:lnTo>
                  <a:lnTo>
                    <a:pt x="141" y="556"/>
                  </a:lnTo>
                  <a:lnTo>
                    <a:pt x="141" y="553"/>
                  </a:lnTo>
                  <a:lnTo>
                    <a:pt x="141" y="550"/>
                  </a:lnTo>
                  <a:lnTo>
                    <a:pt x="133" y="547"/>
                  </a:lnTo>
                  <a:lnTo>
                    <a:pt x="133" y="544"/>
                  </a:lnTo>
                  <a:lnTo>
                    <a:pt x="133" y="541"/>
                  </a:lnTo>
                  <a:lnTo>
                    <a:pt x="133" y="535"/>
                  </a:lnTo>
                  <a:lnTo>
                    <a:pt x="133" y="532"/>
                  </a:lnTo>
                  <a:lnTo>
                    <a:pt x="125" y="529"/>
                  </a:lnTo>
                  <a:lnTo>
                    <a:pt x="125" y="526"/>
                  </a:lnTo>
                  <a:lnTo>
                    <a:pt x="125" y="523"/>
                  </a:lnTo>
                  <a:lnTo>
                    <a:pt x="125" y="520"/>
                  </a:lnTo>
                  <a:lnTo>
                    <a:pt x="117" y="517"/>
                  </a:lnTo>
                  <a:lnTo>
                    <a:pt x="117" y="517"/>
                  </a:lnTo>
                  <a:lnTo>
                    <a:pt x="117" y="517"/>
                  </a:lnTo>
                  <a:lnTo>
                    <a:pt x="117" y="514"/>
                  </a:lnTo>
                  <a:lnTo>
                    <a:pt x="109" y="514"/>
                  </a:lnTo>
                  <a:lnTo>
                    <a:pt x="109" y="517"/>
                  </a:lnTo>
                  <a:lnTo>
                    <a:pt x="109" y="517"/>
                  </a:lnTo>
                  <a:lnTo>
                    <a:pt x="109" y="520"/>
                  </a:lnTo>
                  <a:lnTo>
                    <a:pt x="102" y="520"/>
                  </a:lnTo>
                  <a:lnTo>
                    <a:pt x="102" y="523"/>
                  </a:lnTo>
                  <a:lnTo>
                    <a:pt x="102" y="529"/>
                  </a:lnTo>
                  <a:lnTo>
                    <a:pt x="102" y="532"/>
                  </a:lnTo>
                  <a:lnTo>
                    <a:pt x="94" y="535"/>
                  </a:lnTo>
                  <a:lnTo>
                    <a:pt x="94" y="541"/>
                  </a:lnTo>
                  <a:lnTo>
                    <a:pt x="94" y="544"/>
                  </a:lnTo>
                  <a:lnTo>
                    <a:pt x="94" y="550"/>
                  </a:lnTo>
                  <a:lnTo>
                    <a:pt x="86" y="553"/>
                  </a:lnTo>
                  <a:lnTo>
                    <a:pt x="86" y="559"/>
                  </a:lnTo>
                  <a:lnTo>
                    <a:pt x="86" y="562"/>
                  </a:lnTo>
                  <a:lnTo>
                    <a:pt x="86" y="568"/>
                  </a:lnTo>
                  <a:lnTo>
                    <a:pt x="78" y="571"/>
                  </a:lnTo>
                  <a:lnTo>
                    <a:pt x="78" y="574"/>
                  </a:lnTo>
                  <a:lnTo>
                    <a:pt x="78" y="577"/>
                  </a:lnTo>
                  <a:lnTo>
                    <a:pt x="78" y="580"/>
                  </a:lnTo>
                  <a:lnTo>
                    <a:pt x="78" y="583"/>
                  </a:lnTo>
                  <a:lnTo>
                    <a:pt x="70" y="586"/>
                  </a:lnTo>
                  <a:lnTo>
                    <a:pt x="70" y="586"/>
                  </a:lnTo>
                  <a:lnTo>
                    <a:pt x="70" y="589"/>
                  </a:lnTo>
                  <a:lnTo>
                    <a:pt x="70" y="589"/>
                  </a:lnTo>
                  <a:lnTo>
                    <a:pt x="62" y="589"/>
                  </a:lnTo>
                  <a:lnTo>
                    <a:pt x="62" y="586"/>
                  </a:lnTo>
                  <a:lnTo>
                    <a:pt x="62" y="586"/>
                  </a:lnTo>
                  <a:lnTo>
                    <a:pt x="62" y="583"/>
                  </a:lnTo>
                  <a:lnTo>
                    <a:pt x="55" y="583"/>
                  </a:lnTo>
                  <a:lnTo>
                    <a:pt x="55" y="580"/>
                  </a:lnTo>
                  <a:lnTo>
                    <a:pt x="55" y="577"/>
                  </a:lnTo>
                  <a:lnTo>
                    <a:pt x="55" y="574"/>
                  </a:lnTo>
                  <a:lnTo>
                    <a:pt x="47" y="571"/>
                  </a:lnTo>
                  <a:lnTo>
                    <a:pt x="47" y="568"/>
                  </a:lnTo>
                  <a:lnTo>
                    <a:pt x="47" y="565"/>
                  </a:lnTo>
                  <a:lnTo>
                    <a:pt x="47" y="559"/>
                  </a:lnTo>
                  <a:lnTo>
                    <a:pt x="39" y="556"/>
                  </a:lnTo>
                  <a:lnTo>
                    <a:pt x="39" y="550"/>
                  </a:lnTo>
                  <a:lnTo>
                    <a:pt x="39" y="547"/>
                  </a:lnTo>
                  <a:lnTo>
                    <a:pt x="39" y="541"/>
                  </a:lnTo>
                  <a:lnTo>
                    <a:pt x="31" y="535"/>
                  </a:lnTo>
                  <a:lnTo>
                    <a:pt x="31" y="529"/>
                  </a:lnTo>
                  <a:lnTo>
                    <a:pt x="31" y="526"/>
                  </a:lnTo>
                  <a:lnTo>
                    <a:pt x="31" y="520"/>
                  </a:lnTo>
                  <a:lnTo>
                    <a:pt x="23" y="514"/>
                  </a:lnTo>
                  <a:lnTo>
                    <a:pt x="23" y="511"/>
                  </a:lnTo>
                  <a:lnTo>
                    <a:pt x="23" y="505"/>
                  </a:lnTo>
                  <a:lnTo>
                    <a:pt x="23" y="502"/>
                  </a:lnTo>
                  <a:lnTo>
                    <a:pt x="23" y="496"/>
                  </a:lnTo>
                  <a:lnTo>
                    <a:pt x="15" y="493"/>
                  </a:lnTo>
                  <a:lnTo>
                    <a:pt x="15" y="489"/>
                  </a:lnTo>
                  <a:lnTo>
                    <a:pt x="15" y="486"/>
                  </a:lnTo>
                  <a:lnTo>
                    <a:pt x="15" y="486"/>
                  </a:lnTo>
                  <a:lnTo>
                    <a:pt x="8" y="486"/>
                  </a:lnTo>
                  <a:lnTo>
                    <a:pt x="8" y="483"/>
                  </a:lnTo>
                  <a:lnTo>
                    <a:pt x="8" y="486"/>
                  </a:lnTo>
                  <a:lnTo>
                    <a:pt x="8" y="486"/>
                  </a:lnTo>
                  <a:lnTo>
                    <a:pt x="0" y="486"/>
                  </a:lnTo>
                  <a:lnTo>
                    <a:pt x="0" y="489"/>
                  </a:lnTo>
                  <a:lnTo>
                    <a:pt x="0" y="493"/>
                  </a:lnTo>
                  <a:lnTo>
                    <a:pt x="0" y="493"/>
                  </a:lnTo>
                  <a:lnTo>
                    <a:pt x="0" y="402"/>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8"/>
            <p:cNvSpPr>
              <a:spLocks/>
            </p:cNvSpPr>
            <p:nvPr/>
          </p:nvSpPr>
          <p:spPr bwMode="auto">
            <a:xfrm>
              <a:off x="6305550" y="3059113"/>
              <a:ext cx="4319588" cy="1098549"/>
            </a:xfrm>
            <a:custGeom>
              <a:avLst/>
              <a:gdLst>
                <a:gd name="T0" fmla="*/ 78 w 2721"/>
                <a:gd name="T1" fmla="*/ 489 h 692"/>
                <a:gd name="T2" fmla="*/ 172 w 2721"/>
                <a:gd name="T3" fmla="*/ 477 h 692"/>
                <a:gd name="T4" fmla="*/ 258 w 2721"/>
                <a:gd name="T5" fmla="*/ 468 h 692"/>
                <a:gd name="T6" fmla="*/ 345 w 2721"/>
                <a:gd name="T7" fmla="*/ 499 h 692"/>
                <a:gd name="T8" fmla="*/ 431 w 2721"/>
                <a:gd name="T9" fmla="*/ 372 h 692"/>
                <a:gd name="T10" fmla="*/ 517 w 2721"/>
                <a:gd name="T11" fmla="*/ 444 h 692"/>
                <a:gd name="T12" fmla="*/ 603 w 2721"/>
                <a:gd name="T13" fmla="*/ 426 h 692"/>
                <a:gd name="T14" fmla="*/ 690 w 2721"/>
                <a:gd name="T15" fmla="*/ 429 h 692"/>
                <a:gd name="T16" fmla="*/ 776 w 2721"/>
                <a:gd name="T17" fmla="*/ 474 h 692"/>
                <a:gd name="T18" fmla="*/ 862 w 2721"/>
                <a:gd name="T19" fmla="*/ 411 h 692"/>
                <a:gd name="T20" fmla="*/ 948 w 2721"/>
                <a:gd name="T21" fmla="*/ 405 h 692"/>
                <a:gd name="T22" fmla="*/ 1035 w 2721"/>
                <a:gd name="T23" fmla="*/ 381 h 692"/>
                <a:gd name="T24" fmla="*/ 1129 w 2721"/>
                <a:gd name="T25" fmla="*/ 390 h 692"/>
                <a:gd name="T26" fmla="*/ 1215 w 2721"/>
                <a:gd name="T27" fmla="*/ 326 h 692"/>
                <a:gd name="T28" fmla="*/ 1301 w 2721"/>
                <a:gd name="T29" fmla="*/ 190 h 692"/>
                <a:gd name="T30" fmla="*/ 1388 w 2721"/>
                <a:gd name="T31" fmla="*/ 27 h 692"/>
                <a:gd name="T32" fmla="*/ 1474 w 2721"/>
                <a:gd name="T33" fmla="*/ 48 h 692"/>
                <a:gd name="T34" fmla="*/ 1560 w 2721"/>
                <a:gd name="T35" fmla="*/ 133 h 692"/>
                <a:gd name="T36" fmla="*/ 1646 w 2721"/>
                <a:gd name="T37" fmla="*/ 139 h 692"/>
                <a:gd name="T38" fmla="*/ 1733 w 2721"/>
                <a:gd name="T39" fmla="*/ 314 h 692"/>
                <a:gd name="T40" fmla="*/ 1819 w 2721"/>
                <a:gd name="T41" fmla="*/ 338 h 692"/>
                <a:gd name="T42" fmla="*/ 1905 w 2721"/>
                <a:gd name="T43" fmla="*/ 496 h 692"/>
                <a:gd name="T44" fmla="*/ 1991 w 2721"/>
                <a:gd name="T45" fmla="*/ 483 h 692"/>
                <a:gd name="T46" fmla="*/ 2085 w 2721"/>
                <a:gd name="T47" fmla="*/ 508 h 692"/>
                <a:gd name="T48" fmla="*/ 2172 w 2721"/>
                <a:gd name="T49" fmla="*/ 520 h 692"/>
                <a:gd name="T50" fmla="*/ 2258 w 2721"/>
                <a:gd name="T51" fmla="*/ 477 h 692"/>
                <a:gd name="T52" fmla="*/ 2344 w 2721"/>
                <a:gd name="T53" fmla="*/ 432 h 692"/>
                <a:gd name="T54" fmla="*/ 2430 w 2721"/>
                <a:gd name="T55" fmla="*/ 405 h 692"/>
                <a:gd name="T56" fmla="*/ 2517 w 2721"/>
                <a:gd name="T57" fmla="*/ 347 h 692"/>
                <a:gd name="T58" fmla="*/ 2603 w 2721"/>
                <a:gd name="T59" fmla="*/ 411 h 692"/>
                <a:gd name="T60" fmla="*/ 2689 w 2721"/>
                <a:gd name="T61" fmla="*/ 420 h 692"/>
                <a:gd name="T62" fmla="*/ 2666 w 2721"/>
                <a:gd name="T63" fmla="*/ 529 h 692"/>
                <a:gd name="T64" fmla="*/ 2579 w 2721"/>
                <a:gd name="T65" fmla="*/ 550 h 692"/>
                <a:gd name="T66" fmla="*/ 2493 w 2721"/>
                <a:gd name="T67" fmla="*/ 489 h 692"/>
                <a:gd name="T68" fmla="*/ 2407 w 2721"/>
                <a:gd name="T69" fmla="*/ 523 h 692"/>
                <a:gd name="T70" fmla="*/ 2321 w 2721"/>
                <a:gd name="T71" fmla="*/ 541 h 692"/>
                <a:gd name="T72" fmla="*/ 2234 w 2721"/>
                <a:gd name="T73" fmla="*/ 650 h 692"/>
                <a:gd name="T74" fmla="*/ 2148 w 2721"/>
                <a:gd name="T75" fmla="*/ 671 h 692"/>
                <a:gd name="T76" fmla="*/ 2054 w 2721"/>
                <a:gd name="T77" fmla="*/ 559 h 692"/>
                <a:gd name="T78" fmla="*/ 1968 w 2721"/>
                <a:gd name="T79" fmla="*/ 619 h 692"/>
                <a:gd name="T80" fmla="*/ 1882 w 2721"/>
                <a:gd name="T81" fmla="*/ 544 h 692"/>
                <a:gd name="T82" fmla="*/ 1795 w 2721"/>
                <a:gd name="T83" fmla="*/ 447 h 692"/>
                <a:gd name="T84" fmla="*/ 1709 w 2721"/>
                <a:gd name="T85" fmla="*/ 396 h 692"/>
                <a:gd name="T86" fmla="*/ 1623 w 2721"/>
                <a:gd name="T87" fmla="*/ 266 h 692"/>
                <a:gd name="T88" fmla="*/ 1537 w 2721"/>
                <a:gd name="T89" fmla="*/ 269 h 692"/>
                <a:gd name="T90" fmla="*/ 1450 w 2721"/>
                <a:gd name="T91" fmla="*/ 148 h 692"/>
                <a:gd name="T92" fmla="*/ 1364 w 2721"/>
                <a:gd name="T93" fmla="*/ 190 h 692"/>
                <a:gd name="T94" fmla="*/ 1278 w 2721"/>
                <a:gd name="T95" fmla="*/ 344 h 692"/>
                <a:gd name="T96" fmla="*/ 1192 w 2721"/>
                <a:gd name="T97" fmla="*/ 496 h 692"/>
                <a:gd name="T98" fmla="*/ 1097 w 2721"/>
                <a:gd name="T99" fmla="*/ 529 h 692"/>
                <a:gd name="T100" fmla="*/ 1011 w 2721"/>
                <a:gd name="T101" fmla="*/ 499 h 692"/>
                <a:gd name="T102" fmla="*/ 925 w 2721"/>
                <a:gd name="T103" fmla="*/ 550 h 692"/>
                <a:gd name="T104" fmla="*/ 839 w 2721"/>
                <a:gd name="T105" fmla="*/ 505 h 692"/>
                <a:gd name="T106" fmla="*/ 752 w 2721"/>
                <a:gd name="T107" fmla="*/ 580 h 692"/>
                <a:gd name="T108" fmla="*/ 666 w 2721"/>
                <a:gd name="T109" fmla="*/ 483 h 692"/>
                <a:gd name="T110" fmla="*/ 580 w 2721"/>
                <a:gd name="T111" fmla="*/ 517 h 692"/>
                <a:gd name="T112" fmla="*/ 494 w 2721"/>
                <a:gd name="T113" fmla="*/ 586 h 692"/>
                <a:gd name="T114" fmla="*/ 407 w 2721"/>
                <a:gd name="T115" fmla="*/ 565 h 692"/>
                <a:gd name="T116" fmla="*/ 321 w 2721"/>
                <a:gd name="T117" fmla="*/ 559 h 692"/>
                <a:gd name="T118" fmla="*/ 235 w 2721"/>
                <a:gd name="T119" fmla="*/ 565 h 692"/>
                <a:gd name="T120" fmla="*/ 141 w 2721"/>
                <a:gd name="T121" fmla="*/ 559 h 692"/>
                <a:gd name="T122" fmla="*/ 55 w 2721"/>
                <a:gd name="T123" fmla="*/ 58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1" h="692">
                  <a:moveTo>
                    <a:pt x="0" y="402"/>
                  </a:moveTo>
                  <a:lnTo>
                    <a:pt x="0" y="402"/>
                  </a:lnTo>
                  <a:lnTo>
                    <a:pt x="0" y="399"/>
                  </a:lnTo>
                  <a:lnTo>
                    <a:pt x="0" y="396"/>
                  </a:lnTo>
                  <a:lnTo>
                    <a:pt x="8" y="393"/>
                  </a:lnTo>
                  <a:lnTo>
                    <a:pt x="8" y="390"/>
                  </a:lnTo>
                  <a:lnTo>
                    <a:pt x="8" y="390"/>
                  </a:lnTo>
                  <a:lnTo>
                    <a:pt x="8" y="387"/>
                  </a:lnTo>
                  <a:lnTo>
                    <a:pt x="15" y="387"/>
                  </a:lnTo>
                  <a:lnTo>
                    <a:pt x="15" y="387"/>
                  </a:lnTo>
                  <a:lnTo>
                    <a:pt x="15" y="390"/>
                  </a:lnTo>
                  <a:lnTo>
                    <a:pt x="15" y="393"/>
                  </a:lnTo>
                  <a:lnTo>
                    <a:pt x="23" y="396"/>
                  </a:lnTo>
                  <a:lnTo>
                    <a:pt x="23" y="399"/>
                  </a:lnTo>
                  <a:lnTo>
                    <a:pt x="23" y="402"/>
                  </a:lnTo>
                  <a:lnTo>
                    <a:pt x="23" y="408"/>
                  </a:lnTo>
                  <a:lnTo>
                    <a:pt x="23" y="414"/>
                  </a:lnTo>
                  <a:lnTo>
                    <a:pt x="31" y="420"/>
                  </a:lnTo>
                  <a:lnTo>
                    <a:pt x="31" y="426"/>
                  </a:lnTo>
                  <a:lnTo>
                    <a:pt x="31" y="435"/>
                  </a:lnTo>
                  <a:lnTo>
                    <a:pt x="31" y="441"/>
                  </a:lnTo>
                  <a:lnTo>
                    <a:pt x="39" y="450"/>
                  </a:lnTo>
                  <a:lnTo>
                    <a:pt x="39" y="456"/>
                  </a:lnTo>
                  <a:lnTo>
                    <a:pt x="39" y="465"/>
                  </a:lnTo>
                  <a:lnTo>
                    <a:pt x="39" y="474"/>
                  </a:lnTo>
                  <a:lnTo>
                    <a:pt x="47" y="480"/>
                  </a:lnTo>
                  <a:lnTo>
                    <a:pt x="47" y="489"/>
                  </a:lnTo>
                  <a:lnTo>
                    <a:pt x="47" y="496"/>
                  </a:lnTo>
                  <a:lnTo>
                    <a:pt x="47" y="502"/>
                  </a:lnTo>
                  <a:lnTo>
                    <a:pt x="55" y="508"/>
                  </a:lnTo>
                  <a:lnTo>
                    <a:pt x="55" y="514"/>
                  </a:lnTo>
                  <a:lnTo>
                    <a:pt x="55" y="520"/>
                  </a:lnTo>
                  <a:lnTo>
                    <a:pt x="55" y="523"/>
                  </a:lnTo>
                  <a:lnTo>
                    <a:pt x="62" y="523"/>
                  </a:lnTo>
                  <a:lnTo>
                    <a:pt x="62" y="526"/>
                  </a:lnTo>
                  <a:lnTo>
                    <a:pt x="62" y="526"/>
                  </a:lnTo>
                  <a:lnTo>
                    <a:pt x="62" y="526"/>
                  </a:lnTo>
                  <a:lnTo>
                    <a:pt x="70" y="523"/>
                  </a:lnTo>
                  <a:lnTo>
                    <a:pt x="70" y="520"/>
                  </a:lnTo>
                  <a:lnTo>
                    <a:pt x="70" y="517"/>
                  </a:lnTo>
                  <a:lnTo>
                    <a:pt x="70" y="514"/>
                  </a:lnTo>
                  <a:lnTo>
                    <a:pt x="78" y="511"/>
                  </a:lnTo>
                  <a:lnTo>
                    <a:pt x="78" y="505"/>
                  </a:lnTo>
                  <a:lnTo>
                    <a:pt x="78" y="502"/>
                  </a:lnTo>
                  <a:lnTo>
                    <a:pt x="78" y="496"/>
                  </a:lnTo>
                  <a:lnTo>
                    <a:pt x="78" y="489"/>
                  </a:lnTo>
                  <a:lnTo>
                    <a:pt x="86" y="486"/>
                  </a:lnTo>
                  <a:lnTo>
                    <a:pt x="86" y="480"/>
                  </a:lnTo>
                  <a:lnTo>
                    <a:pt x="86" y="474"/>
                  </a:lnTo>
                  <a:lnTo>
                    <a:pt x="86" y="468"/>
                  </a:lnTo>
                  <a:lnTo>
                    <a:pt x="94" y="465"/>
                  </a:lnTo>
                  <a:lnTo>
                    <a:pt x="94" y="459"/>
                  </a:lnTo>
                  <a:lnTo>
                    <a:pt x="94" y="456"/>
                  </a:lnTo>
                  <a:lnTo>
                    <a:pt x="94" y="453"/>
                  </a:lnTo>
                  <a:lnTo>
                    <a:pt x="102" y="450"/>
                  </a:lnTo>
                  <a:lnTo>
                    <a:pt x="102" y="447"/>
                  </a:lnTo>
                  <a:lnTo>
                    <a:pt x="102" y="444"/>
                  </a:lnTo>
                  <a:lnTo>
                    <a:pt x="102" y="441"/>
                  </a:lnTo>
                  <a:lnTo>
                    <a:pt x="109" y="441"/>
                  </a:lnTo>
                  <a:lnTo>
                    <a:pt x="109" y="441"/>
                  </a:lnTo>
                  <a:lnTo>
                    <a:pt x="109" y="438"/>
                  </a:lnTo>
                  <a:lnTo>
                    <a:pt x="109" y="438"/>
                  </a:lnTo>
                  <a:lnTo>
                    <a:pt x="117" y="438"/>
                  </a:lnTo>
                  <a:lnTo>
                    <a:pt x="117" y="441"/>
                  </a:lnTo>
                  <a:lnTo>
                    <a:pt x="117" y="441"/>
                  </a:lnTo>
                  <a:lnTo>
                    <a:pt x="117" y="441"/>
                  </a:lnTo>
                  <a:lnTo>
                    <a:pt x="125" y="444"/>
                  </a:lnTo>
                  <a:lnTo>
                    <a:pt x="125" y="444"/>
                  </a:lnTo>
                  <a:lnTo>
                    <a:pt x="125" y="447"/>
                  </a:lnTo>
                  <a:lnTo>
                    <a:pt x="125" y="450"/>
                  </a:lnTo>
                  <a:lnTo>
                    <a:pt x="133" y="450"/>
                  </a:lnTo>
                  <a:lnTo>
                    <a:pt x="133" y="453"/>
                  </a:lnTo>
                  <a:lnTo>
                    <a:pt x="133" y="456"/>
                  </a:lnTo>
                  <a:lnTo>
                    <a:pt x="133" y="456"/>
                  </a:lnTo>
                  <a:lnTo>
                    <a:pt x="133" y="459"/>
                  </a:lnTo>
                  <a:lnTo>
                    <a:pt x="141" y="462"/>
                  </a:lnTo>
                  <a:lnTo>
                    <a:pt x="141" y="465"/>
                  </a:lnTo>
                  <a:lnTo>
                    <a:pt x="141" y="465"/>
                  </a:lnTo>
                  <a:lnTo>
                    <a:pt x="141" y="468"/>
                  </a:lnTo>
                  <a:lnTo>
                    <a:pt x="149" y="471"/>
                  </a:lnTo>
                  <a:lnTo>
                    <a:pt x="149" y="471"/>
                  </a:lnTo>
                  <a:lnTo>
                    <a:pt x="149" y="474"/>
                  </a:lnTo>
                  <a:lnTo>
                    <a:pt x="149" y="474"/>
                  </a:lnTo>
                  <a:lnTo>
                    <a:pt x="157" y="474"/>
                  </a:lnTo>
                  <a:lnTo>
                    <a:pt x="157" y="477"/>
                  </a:lnTo>
                  <a:lnTo>
                    <a:pt x="157" y="477"/>
                  </a:lnTo>
                  <a:lnTo>
                    <a:pt x="157" y="477"/>
                  </a:lnTo>
                  <a:lnTo>
                    <a:pt x="164" y="477"/>
                  </a:lnTo>
                  <a:lnTo>
                    <a:pt x="164" y="477"/>
                  </a:lnTo>
                  <a:lnTo>
                    <a:pt x="164" y="477"/>
                  </a:lnTo>
                  <a:lnTo>
                    <a:pt x="164" y="477"/>
                  </a:lnTo>
                  <a:lnTo>
                    <a:pt x="172" y="477"/>
                  </a:lnTo>
                  <a:lnTo>
                    <a:pt x="172" y="477"/>
                  </a:lnTo>
                  <a:lnTo>
                    <a:pt x="172" y="477"/>
                  </a:lnTo>
                  <a:lnTo>
                    <a:pt x="172" y="477"/>
                  </a:lnTo>
                  <a:lnTo>
                    <a:pt x="180" y="474"/>
                  </a:lnTo>
                  <a:lnTo>
                    <a:pt x="180" y="474"/>
                  </a:lnTo>
                  <a:lnTo>
                    <a:pt x="180" y="474"/>
                  </a:lnTo>
                  <a:lnTo>
                    <a:pt x="180" y="474"/>
                  </a:lnTo>
                  <a:lnTo>
                    <a:pt x="188" y="474"/>
                  </a:lnTo>
                  <a:lnTo>
                    <a:pt x="188" y="474"/>
                  </a:lnTo>
                  <a:lnTo>
                    <a:pt x="188" y="474"/>
                  </a:lnTo>
                  <a:lnTo>
                    <a:pt x="188" y="474"/>
                  </a:lnTo>
                  <a:lnTo>
                    <a:pt x="188" y="474"/>
                  </a:lnTo>
                  <a:lnTo>
                    <a:pt x="196" y="474"/>
                  </a:lnTo>
                  <a:lnTo>
                    <a:pt x="196" y="477"/>
                  </a:lnTo>
                  <a:lnTo>
                    <a:pt x="196" y="477"/>
                  </a:lnTo>
                  <a:lnTo>
                    <a:pt x="196" y="477"/>
                  </a:lnTo>
                  <a:lnTo>
                    <a:pt x="204" y="477"/>
                  </a:lnTo>
                  <a:lnTo>
                    <a:pt x="204" y="477"/>
                  </a:lnTo>
                  <a:lnTo>
                    <a:pt x="204" y="477"/>
                  </a:lnTo>
                  <a:lnTo>
                    <a:pt x="204" y="477"/>
                  </a:lnTo>
                  <a:lnTo>
                    <a:pt x="211" y="477"/>
                  </a:lnTo>
                  <a:lnTo>
                    <a:pt x="211" y="477"/>
                  </a:lnTo>
                  <a:lnTo>
                    <a:pt x="211" y="477"/>
                  </a:lnTo>
                  <a:lnTo>
                    <a:pt x="211" y="477"/>
                  </a:lnTo>
                  <a:lnTo>
                    <a:pt x="219" y="477"/>
                  </a:lnTo>
                  <a:lnTo>
                    <a:pt x="219" y="477"/>
                  </a:lnTo>
                  <a:lnTo>
                    <a:pt x="219" y="477"/>
                  </a:lnTo>
                  <a:lnTo>
                    <a:pt x="219" y="477"/>
                  </a:lnTo>
                  <a:lnTo>
                    <a:pt x="227" y="477"/>
                  </a:lnTo>
                  <a:lnTo>
                    <a:pt x="227" y="477"/>
                  </a:lnTo>
                  <a:lnTo>
                    <a:pt x="227" y="477"/>
                  </a:lnTo>
                  <a:lnTo>
                    <a:pt x="227" y="477"/>
                  </a:lnTo>
                  <a:lnTo>
                    <a:pt x="235" y="477"/>
                  </a:lnTo>
                  <a:lnTo>
                    <a:pt x="235" y="477"/>
                  </a:lnTo>
                  <a:lnTo>
                    <a:pt x="235" y="477"/>
                  </a:lnTo>
                  <a:lnTo>
                    <a:pt x="235" y="477"/>
                  </a:lnTo>
                  <a:lnTo>
                    <a:pt x="235" y="477"/>
                  </a:lnTo>
                  <a:lnTo>
                    <a:pt x="243" y="477"/>
                  </a:lnTo>
                  <a:lnTo>
                    <a:pt x="243" y="477"/>
                  </a:lnTo>
                  <a:lnTo>
                    <a:pt x="243" y="474"/>
                  </a:lnTo>
                  <a:lnTo>
                    <a:pt x="243" y="474"/>
                  </a:lnTo>
                  <a:lnTo>
                    <a:pt x="251" y="474"/>
                  </a:lnTo>
                  <a:lnTo>
                    <a:pt x="251" y="471"/>
                  </a:lnTo>
                  <a:lnTo>
                    <a:pt x="251" y="471"/>
                  </a:lnTo>
                  <a:lnTo>
                    <a:pt x="251" y="471"/>
                  </a:lnTo>
                  <a:lnTo>
                    <a:pt x="258" y="468"/>
                  </a:lnTo>
                  <a:lnTo>
                    <a:pt x="258" y="468"/>
                  </a:lnTo>
                  <a:lnTo>
                    <a:pt x="258" y="465"/>
                  </a:lnTo>
                  <a:lnTo>
                    <a:pt x="258" y="462"/>
                  </a:lnTo>
                  <a:lnTo>
                    <a:pt x="266" y="462"/>
                  </a:lnTo>
                  <a:lnTo>
                    <a:pt x="266" y="459"/>
                  </a:lnTo>
                  <a:lnTo>
                    <a:pt x="266" y="456"/>
                  </a:lnTo>
                  <a:lnTo>
                    <a:pt x="266" y="456"/>
                  </a:lnTo>
                  <a:lnTo>
                    <a:pt x="274" y="453"/>
                  </a:lnTo>
                  <a:lnTo>
                    <a:pt x="274" y="453"/>
                  </a:lnTo>
                  <a:lnTo>
                    <a:pt x="274" y="450"/>
                  </a:lnTo>
                  <a:lnTo>
                    <a:pt x="274" y="450"/>
                  </a:lnTo>
                  <a:lnTo>
                    <a:pt x="282" y="450"/>
                  </a:lnTo>
                  <a:lnTo>
                    <a:pt x="282" y="450"/>
                  </a:lnTo>
                  <a:lnTo>
                    <a:pt x="282" y="450"/>
                  </a:lnTo>
                  <a:lnTo>
                    <a:pt x="282" y="450"/>
                  </a:lnTo>
                  <a:lnTo>
                    <a:pt x="290" y="450"/>
                  </a:lnTo>
                  <a:lnTo>
                    <a:pt x="290" y="453"/>
                  </a:lnTo>
                  <a:lnTo>
                    <a:pt x="290" y="453"/>
                  </a:lnTo>
                  <a:lnTo>
                    <a:pt x="290" y="456"/>
                  </a:lnTo>
                  <a:lnTo>
                    <a:pt x="290" y="459"/>
                  </a:lnTo>
                  <a:lnTo>
                    <a:pt x="298" y="462"/>
                  </a:lnTo>
                  <a:lnTo>
                    <a:pt x="298" y="465"/>
                  </a:lnTo>
                  <a:lnTo>
                    <a:pt x="298" y="468"/>
                  </a:lnTo>
                  <a:lnTo>
                    <a:pt x="298" y="471"/>
                  </a:lnTo>
                  <a:lnTo>
                    <a:pt x="306" y="477"/>
                  </a:lnTo>
                  <a:lnTo>
                    <a:pt x="306" y="480"/>
                  </a:lnTo>
                  <a:lnTo>
                    <a:pt x="306" y="483"/>
                  </a:lnTo>
                  <a:lnTo>
                    <a:pt x="306" y="486"/>
                  </a:lnTo>
                  <a:lnTo>
                    <a:pt x="313" y="489"/>
                  </a:lnTo>
                  <a:lnTo>
                    <a:pt x="313" y="493"/>
                  </a:lnTo>
                  <a:lnTo>
                    <a:pt x="313" y="496"/>
                  </a:lnTo>
                  <a:lnTo>
                    <a:pt x="313" y="499"/>
                  </a:lnTo>
                  <a:lnTo>
                    <a:pt x="321" y="502"/>
                  </a:lnTo>
                  <a:lnTo>
                    <a:pt x="321" y="502"/>
                  </a:lnTo>
                  <a:lnTo>
                    <a:pt x="321" y="505"/>
                  </a:lnTo>
                  <a:lnTo>
                    <a:pt x="321" y="505"/>
                  </a:lnTo>
                  <a:lnTo>
                    <a:pt x="329" y="505"/>
                  </a:lnTo>
                  <a:lnTo>
                    <a:pt x="329" y="505"/>
                  </a:lnTo>
                  <a:lnTo>
                    <a:pt x="329" y="505"/>
                  </a:lnTo>
                  <a:lnTo>
                    <a:pt x="329" y="505"/>
                  </a:lnTo>
                  <a:lnTo>
                    <a:pt x="337" y="505"/>
                  </a:lnTo>
                  <a:lnTo>
                    <a:pt x="337" y="502"/>
                  </a:lnTo>
                  <a:lnTo>
                    <a:pt x="337" y="502"/>
                  </a:lnTo>
                  <a:lnTo>
                    <a:pt x="337" y="499"/>
                  </a:lnTo>
                  <a:lnTo>
                    <a:pt x="345" y="499"/>
                  </a:lnTo>
                  <a:lnTo>
                    <a:pt x="345" y="499"/>
                  </a:lnTo>
                  <a:lnTo>
                    <a:pt x="345" y="496"/>
                  </a:lnTo>
                  <a:lnTo>
                    <a:pt x="345" y="496"/>
                  </a:lnTo>
                  <a:lnTo>
                    <a:pt x="345" y="493"/>
                  </a:lnTo>
                  <a:lnTo>
                    <a:pt x="353" y="493"/>
                  </a:lnTo>
                  <a:lnTo>
                    <a:pt x="353" y="493"/>
                  </a:lnTo>
                  <a:lnTo>
                    <a:pt x="353" y="493"/>
                  </a:lnTo>
                  <a:lnTo>
                    <a:pt x="353" y="493"/>
                  </a:lnTo>
                  <a:lnTo>
                    <a:pt x="360" y="493"/>
                  </a:lnTo>
                  <a:lnTo>
                    <a:pt x="360" y="496"/>
                  </a:lnTo>
                  <a:lnTo>
                    <a:pt x="360" y="496"/>
                  </a:lnTo>
                  <a:lnTo>
                    <a:pt x="360" y="499"/>
                  </a:lnTo>
                  <a:lnTo>
                    <a:pt x="368" y="499"/>
                  </a:lnTo>
                  <a:lnTo>
                    <a:pt x="368" y="502"/>
                  </a:lnTo>
                  <a:lnTo>
                    <a:pt x="368" y="505"/>
                  </a:lnTo>
                  <a:lnTo>
                    <a:pt x="368" y="508"/>
                  </a:lnTo>
                  <a:lnTo>
                    <a:pt x="376" y="508"/>
                  </a:lnTo>
                  <a:lnTo>
                    <a:pt x="376" y="511"/>
                  </a:lnTo>
                  <a:lnTo>
                    <a:pt x="376" y="514"/>
                  </a:lnTo>
                  <a:lnTo>
                    <a:pt x="376" y="517"/>
                  </a:lnTo>
                  <a:lnTo>
                    <a:pt x="384" y="520"/>
                  </a:lnTo>
                  <a:lnTo>
                    <a:pt x="384" y="520"/>
                  </a:lnTo>
                  <a:lnTo>
                    <a:pt x="384" y="523"/>
                  </a:lnTo>
                  <a:lnTo>
                    <a:pt x="384" y="523"/>
                  </a:lnTo>
                  <a:lnTo>
                    <a:pt x="392" y="523"/>
                  </a:lnTo>
                  <a:lnTo>
                    <a:pt x="392" y="523"/>
                  </a:lnTo>
                  <a:lnTo>
                    <a:pt x="392" y="520"/>
                  </a:lnTo>
                  <a:lnTo>
                    <a:pt x="392" y="517"/>
                  </a:lnTo>
                  <a:lnTo>
                    <a:pt x="400" y="514"/>
                  </a:lnTo>
                  <a:lnTo>
                    <a:pt x="400" y="511"/>
                  </a:lnTo>
                  <a:lnTo>
                    <a:pt x="400" y="505"/>
                  </a:lnTo>
                  <a:lnTo>
                    <a:pt x="400" y="499"/>
                  </a:lnTo>
                  <a:lnTo>
                    <a:pt x="400" y="493"/>
                  </a:lnTo>
                  <a:lnTo>
                    <a:pt x="407" y="483"/>
                  </a:lnTo>
                  <a:lnTo>
                    <a:pt x="407" y="474"/>
                  </a:lnTo>
                  <a:lnTo>
                    <a:pt x="407" y="465"/>
                  </a:lnTo>
                  <a:lnTo>
                    <a:pt x="407" y="456"/>
                  </a:lnTo>
                  <a:lnTo>
                    <a:pt x="415" y="447"/>
                  </a:lnTo>
                  <a:lnTo>
                    <a:pt x="415" y="438"/>
                  </a:lnTo>
                  <a:lnTo>
                    <a:pt x="415" y="429"/>
                  </a:lnTo>
                  <a:lnTo>
                    <a:pt x="415" y="420"/>
                  </a:lnTo>
                  <a:lnTo>
                    <a:pt x="423" y="411"/>
                  </a:lnTo>
                  <a:lnTo>
                    <a:pt x="423" y="402"/>
                  </a:lnTo>
                  <a:lnTo>
                    <a:pt x="423" y="393"/>
                  </a:lnTo>
                  <a:lnTo>
                    <a:pt x="423" y="384"/>
                  </a:lnTo>
                  <a:lnTo>
                    <a:pt x="431" y="378"/>
                  </a:lnTo>
                  <a:lnTo>
                    <a:pt x="431" y="372"/>
                  </a:lnTo>
                  <a:lnTo>
                    <a:pt x="431" y="366"/>
                  </a:lnTo>
                  <a:lnTo>
                    <a:pt x="431" y="363"/>
                  </a:lnTo>
                  <a:lnTo>
                    <a:pt x="439" y="360"/>
                  </a:lnTo>
                  <a:lnTo>
                    <a:pt x="439" y="357"/>
                  </a:lnTo>
                  <a:lnTo>
                    <a:pt x="439" y="357"/>
                  </a:lnTo>
                  <a:lnTo>
                    <a:pt x="439" y="357"/>
                  </a:lnTo>
                  <a:lnTo>
                    <a:pt x="447" y="360"/>
                  </a:lnTo>
                  <a:lnTo>
                    <a:pt x="447" y="360"/>
                  </a:lnTo>
                  <a:lnTo>
                    <a:pt x="447" y="366"/>
                  </a:lnTo>
                  <a:lnTo>
                    <a:pt x="447" y="369"/>
                  </a:lnTo>
                  <a:lnTo>
                    <a:pt x="454" y="375"/>
                  </a:lnTo>
                  <a:lnTo>
                    <a:pt x="454" y="378"/>
                  </a:lnTo>
                  <a:lnTo>
                    <a:pt x="454" y="384"/>
                  </a:lnTo>
                  <a:lnTo>
                    <a:pt x="454" y="390"/>
                  </a:lnTo>
                  <a:lnTo>
                    <a:pt x="454" y="396"/>
                  </a:lnTo>
                  <a:lnTo>
                    <a:pt x="462" y="402"/>
                  </a:lnTo>
                  <a:lnTo>
                    <a:pt x="462" y="408"/>
                  </a:lnTo>
                  <a:lnTo>
                    <a:pt x="462" y="414"/>
                  </a:lnTo>
                  <a:lnTo>
                    <a:pt x="462" y="420"/>
                  </a:lnTo>
                  <a:lnTo>
                    <a:pt x="470" y="426"/>
                  </a:lnTo>
                  <a:lnTo>
                    <a:pt x="470" y="432"/>
                  </a:lnTo>
                  <a:lnTo>
                    <a:pt x="470" y="435"/>
                  </a:lnTo>
                  <a:lnTo>
                    <a:pt x="470" y="441"/>
                  </a:lnTo>
                  <a:lnTo>
                    <a:pt x="478" y="444"/>
                  </a:lnTo>
                  <a:lnTo>
                    <a:pt x="478" y="447"/>
                  </a:lnTo>
                  <a:lnTo>
                    <a:pt x="478" y="450"/>
                  </a:lnTo>
                  <a:lnTo>
                    <a:pt x="478" y="453"/>
                  </a:lnTo>
                  <a:lnTo>
                    <a:pt x="486" y="453"/>
                  </a:lnTo>
                  <a:lnTo>
                    <a:pt x="486" y="453"/>
                  </a:lnTo>
                  <a:lnTo>
                    <a:pt x="486" y="453"/>
                  </a:lnTo>
                  <a:lnTo>
                    <a:pt x="486" y="453"/>
                  </a:lnTo>
                  <a:lnTo>
                    <a:pt x="494" y="453"/>
                  </a:lnTo>
                  <a:lnTo>
                    <a:pt x="494" y="453"/>
                  </a:lnTo>
                  <a:lnTo>
                    <a:pt x="494" y="450"/>
                  </a:lnTo>
                  <a:lnTo>
                    <a:pt x="494" y="450"/>
                  </a:lnTo>
                  <a:lnTo>
                    <a:pt x="502" y="450"/>
                  </a:lnTo>
                  <a:lnTo>
                    <a:pt x="502" y="447"/>
                  </a:lnTo>
                  <a:lnTo>
                    <a:pt x="502" y="447"/>
                  </a:lnTo>
                  <a:lnTo>
                    <a:pt x="502" y="444"/>
                  </a:lnTo>
                  <a:lnTo>
                    <a:pt x="502" y="444"/>
                  </a:lnTo>
                  <a:lnTo>
                    <a:pt x="509" y="444"/>
                  </a:lnTo>
                  <a:lnTo>
                    <a:pt x="509" y="444"/>
                  </a:lnTo>
                  <a:lnTo>
                    <a:pt x="509" y="444"/>
                  </a:lnTo>
                  <a:lnTo>
                    <a:pt x="509" y="444"/>
                  </a:lnTo>
                  <a:lnTo>
                    <a:pt x="517" y="444"/>
                  </a:lnTo>
                  <a:lnTo>
                    <a:pt x="517" y="444"/>
                  </a:lnTo>
                  <a:lnTo>
                    <a:pt x="517" y="447"/>
                  </a:lnTo>
                  <a:lnTo>
                    <a:pt x="517" y="447"/>
                  </a:lnTo>
                  <a:lnTo>
                    <a:pt x="525" y="450"/>
                  </a:lnTo>
                  <a:lnTo>
                    <a:pt x="525" y="450"/>
                  </a:lnTo>
                  <a:lnTo>
                    <a:pt x="525" y="453"/>
                  </a:lnTo>
                  <a:lnTo>
                    <a:pt x="525" y="456"/>
                  </a:lnTo>
                  <a:lnTo>
                    <a:pt x="533" y="459"/>
                  </a:lnTo>
                  <a:lnTo>
                    <a:pt x="533" y="459"/>
                  </a:lnTo>
                  <a:lnTo>
                    <a:pt x="533" y="462"/>
                  </a:lnTo>
                  <a:lnTo>
                    <a:pt x="533" y="465"/>
                  </a:lnTo>
                  <a:lnTo>
                    <a:pt x="541" y="468"/>
                  </a:lnTo>
                  <a:lnTo>
                    <a:pt x="541" y="468"/>
                  </a:lnTo>
                  <a:lnTo>
                    <a:pt x="541" y="471"/>
                  </a:lnTo>
                  <a:lnTo>
                    <a:pt x="541" y="471"/>
                  </a:lnTo>
                  <a:lnTo>
                    <a:pt x="549" y="471"/>
                  </a:lnTo>
                  <a:lnTo>
                    <a:pt x="549" y="471"/>
                  </a:lnTo>
                  <a:lnTo>
                    <a:pt x="549" y="471"/>
                  </a:lnTo>
                  <a:lnTo>
                    <a:pt x="549" y="471"/>
                  </a:lnTo>
                  <a:lnTo>
                    <a:pt x="556" y="471"/>
                  </a:lnTo>
                  <a:lnTo>
                    <a:pt x="556" y="471"/>
                  </a:lnTo>
                  <a:lnTo>
                    <a:pt x="556" y="468"/>
                  </a:lnTo>
                  <a:lnTo>
                    <a:pt x="556" y="468"/>
                  </a:lnTo>
                  <a:lnTo>
                    <a:pt x="556" y="465"/>
                  </a:lnTo>
                  <a:lnTo>
                    <a:pt x="564" y="462"/>
                  </a:lnTo>
                  <a:lnTo>
                    <a:pt x="564" y="462"/>
                  </a:lnTo>
                  <a:lnTo>
                    <a:pt x="564" y="459"/>
                  </a:lnTo>
                  <a:lnTo>
                    <a:pt x="564" y="456"/>
                  </a:lnTo>
                  <a:lnTo>
                    <a:pt x="572" y="453"/>
                  </a:lnTo>
                  <a:lnTo>
                    <a:pt x="572" y="450"/>
                  </a:lnTo>
                  <a:lnTo>
                    <a:pt x="572" y="447"/>
                  </a:lnTo>
                  <a:lnTo>
                    <a:pt x="572" y="444"/>
                  </a:lnTo>
                  <a:lnTo>
                    <a:pt x="580" y="441"/>
                  </a:lnTo>
                  <a:lnTo>
                    <a:pt x="580" y="438"/>
                  </a:lnTo>
                  <a:lnTo>
                    <a:pt x="580" y="435"/>
                  </a:lnTo>
                  <a:lnTo>
                    <a:pt x="580" y="435"/>
                  </a:lnTo>
                  <a:lnTo>
                    <a:pt x="588" y="432"/>
                  </a:lnTo>
                  <a:lnTo>
                    <a:pt x="588" y="429"/>
                  </a:lnTo>
                  <a:lnTo>
                    <a:pt x="588" y="429"/>
                  </a:lnTo>
                  <a:lnTo>
                    <a:pt x="588" y="426"/>
                  </a:lnTo>
                  <a:lnTo>
                    <a:pt x="596" y="426"/>
                  </a:lnTo>
                  <a:lnTo>
                    <a:pt x="596" y="426"/>
                  </a:lnTo>
                  <a:lnTo>
                    <a:pt x="596" y="423"/>
                  </a:lnTo>
                  <a:lnTo>
                    <a:pt x="596" y="423"/>
                  </a:lnTo>
                  <a:lnTo>
                    <a:pt x="603" y="423"/>
                  </a:lnTo>
                  <a:lnTo>
                    <a:pt x="603" y="426"/>
                  </a:lnTo>
                  <a:lnTo>
                    <a:pt x="603" y="426"/>
                  </a:lnTo>
                  <a:lnTo>
                    <a:pt x="603" y="426"/>
                  </a:lnTo>
                  <a:lnTo>
                    <a:pt x="611" y="426"/>
                  </a:lnTo>
                  <a:lnTo>
                    <a:pt x="611" y="429"/>
                  </a:lnTo>
                  <a:lnTo>
                    <a:pt x="611" y="429"/>
                  </a:lnTo>
                  <a:lnTo>
                    <a:pt x="611" y="429"/>
                  </a:lnTo>
                  <a:lnTo>
                    <a:pt x="611" y="432"/>
                  </a:lnTo>
                  <a:lnTo>
                    <a:pt x="619" y="432"/>
                  </a:lnTo>
                  <a:lnTo>
                    <a:pt x="619" y="435"/>
                  </a:lnTo>
                  <a:lnTo>
                    <a:pt x="619" y="435"/>
                  </a:lnTo>
                  <a:lnTo>
                    <a:pt x="619" y="435"/>
                  </a:lnTo>
                  <a:lnTo>
                    <a:pt x="627" y="435"/>
                  </a:lnTo>
                  <a:lnTo>
                    <a:pt x="627" y="435"/>
                  </a:lnTo>
                  <a:lnTo>
                    <a:pt x="627" y="435"/>
                  </a:lnTo>
                  <a:lnTo>
                    <a:pt x="627" y="435"/>
                  </a:lnTo>
                  <a:lnTo>
                    <a:pt x="635" y="432"/>
                  </a:lnTo>
                  <a:lnTo>
                    <a:pt x="635" y="432"/>
                  </a:lnTo>
                  <a:lnTo>
                    <a:pt x="635" y="429"/>
                  </a:lnTo>
                  <a:lnTo>
                    <a:pt x="635" y="426"/>
                  </a:lnTo>
                  <a:lnTo>
                    <a:pt x="643" y="423"/>
                  </a:lnTo>
                  <a:lnTo>
                    <a:pt x="643" y="417"/>
                  </a:lnTo>
                  <a:lnTo>
                    <a:pt x="643" y="414"/>
                  </a:lnTo>
                  <a:lnTo>
                    <a:pt x="643" y="411"/>
                  </a:lnTo>
                  <a:lnTo>
                    <a:pt x="651" y="405"/>
                  </a:lnTo>
                  <a:lnTo>
                    <a:pt x="651" y="402"/>
                  </a:lnTo>
                  <a:lnTo>
                    <a:pt x="651" y="396"/>
                  </a:lnTo>
                  <a:lnTo>
                    <a:pt x="651" y="393"/>
                  </a:lnTo>
                  <a:lnTo>
                    <a:pt x="658" y="390"/>
                  </a:lnTo>
                  <a:lnTo>
                    <a:pt x="658" y="384"/>
                  </a:lnTo>
                  <a:lnTo>
                    <a:pt x="658" y="381"/>
                  </a:lnTo>
                  <a:lnTo>
                    <a:pt x="658" y="381"/>
                  </a:lnTo>
                  <a:lnTo>
                    <a:pt x="666" y="378"/>
                  </a:lnTo>
                  <a:lnTo>
                    <a:pt x="666" y="378"/>
                  </a:lnTo>
                  <a:lnTo>
                    <a:pt x="666" y="378"/>
                  </a:lnTo>
                  <a:lnTo>
                    <a:pt x="666" y="378"/>
                  </a:lnTo>
                  <a:lnTo>
                    <a:pt x="666" y="381"/>
                  </a:lnTo>
                  <a:lnTo>
                    <a:pt x="674" y="381"/>
                  </a:lnTo>
                  <a:lnTo>
                    <a:pt x="674" y="384"/>
                  </a:lnTo>
                  <a:lnTo>
                    <a:pt x="674" y="387"/>
                  </a:lnTo>
                  <a:lnTo>
                    <a:pt x="674" y="393"/>
                  </a:lnTo>
                  <a:lnTo>
                    <a:pt x="682" y="396"/>
                  </a:lnTo>
                  <a:lnTo>
                    <a:pt x="682" y="402"/>
                  </a:lnTo>
                  <a:lnTo>
                    <a:pt x="682" y="408"/>
                  </a:lnTo>
                  <a:lnTo>
                    <a:pt x="682" y="411"/>
                  </a:lnTo>
                  <a:lnTo>
                    <a:pt x="690" y="417"/>
                  </a:lnTo>
                  <a:lnTo>
                    <a:pt x="690" y="423"/>
                  </a:lnTo>
                  <a:lnTo>
                    <a:pt x="690" y="429"/>
                  </a:lnTo>
                  <a:lnTo>
                    <a:pt x="690" y="435"/>
                  </a:lnTo>
                  <a:lnTo>
                    <a:pt x="698" y="438"/>
                  </a:lnTo>
                  <a:lnTo>
                    <a:pt x="698" y="444"/>
                  </a:lnTo>
                  <a:lnTo>
                    <a:pt x="698" y="447"/>
                  </a:lnTo>
                  <a:lnTo>
                    <a:pt x="698" y="453"/>
                  </a:lnTo>
                  <a:lnTo>
                    <a:pt x="705" y="456"/>
                  </a:lnTo>
                  <a:lnTo>
                    <a:pt x="705" y="459"/>
                  </a:lnTo>
                  <a:lnTo>
                    <a:pt x="705" y="459"/>
                  </a:lnTo>
                  <a:lnTo>
                    <a:pt x="705" y="462"/>
                  </a:lnTo>
                  <a:lnTo>
                    <a:pt x="713" y="462"/>
                  </a:lnTo>
                  <a:lnTo>
                    <a:pt x="713" y="462"/>
                  </a:lnTo>
                  <a:lnTo>
                    <a:pt x="713" y="462"/>
                  </a:lnTo>
                  <a:lnTo>
                    <a:pt x="713" y="462"/>
                  </a:lnTo>
                  <a:lnTo>
                    <a:pt x="713" y="462"/>
                  </a:lnTo>
                  <a:lnTo>
                    <a:pt x="721" y="459"/>
                  </a:lnTo>
                  <a:lnTo>
                    <a:pt x="721" y="456"/>
                  </a:lnTo>
                  <a:lnTo>
                    <a:pt x="721" y="456"/>
                  </a:lnTo>
                  <a:lnTo>
                    <a:pt x="721" y="453"/>
                  </a:lnTo>
                  <a:lnTo>
                    <a:pt x="729" y="450"/>
                  </a:lnTo>
                  <a:lnTo>
                    <a:pt x="729" y="447"/>
                  </a:lnTo>
                  <a:lnTo>
                    <a:pt x="729" y="444"/>
                  </a:lnTo>
                  <a:lnTo>
                    <a:pt x="729" y="444"/>
                  </a:lnTo>
                  <a:lnTo>
                    <a:pt x="737" y="441"/>
                  </a:lnTo>
                  <a:lnTo>
                    <a:pt x="737" y="441"/>
                  </a:lnTo>
                  <a:lnTo>
                    <a:pt x="737" y="438"/>
                  </a:lnTo>
                  <a:lnTo>
                    <a:pt x="737" y="438"/>
                  </a:lnTo>
                  <a:lnTo>
                    <a:pt x="745" y="438"/>
                  </a:lnTo>
                  <a:lnTo>
                    <a:pt x="745" y="438"/>
                  </a:lnTo>
                  <a:lnTo>
                    <a:pt x="745" y="438"/>
                  </a:lnTo>
                  <a:lnTo>
                    <a:pt x="745" y="441"/>
                  </a:lnTo>
                  <a:lnTo>
                    <a:pt x="752" y="444"/>
                  </a:lnTo>
                  <a:lnTo>
                    <a:pt x="752" y="444"/>
                  </a:lnTo>
                  <a:lnTo>
                    <a:pt x="752" y="447"/>
                  </a:lnTo>
                  <a:lnTo>
                    <a:pt x="752" y="450"/>
                  </a:lnTo>
                  <a:lnTo>
                    <a:pt x="760" y="453"/>
                  </a:lnTo>
                  <a:lnTo>
                    <a:pt x="760" y="456"/>
                  </a:lnTo>
                  <a:lnTo>
                    <a:pt x="760" y="459"/>
                  </a:lnTo>
                  <a:lnTo>
                    <a:pt x="760" y="465"/>
                  </a:lnTo>
                  <a:lnTo>
                    <a:pt x="768" y="468"/>
                  </a:lnTo>
                  <a:lnTo>
                    <a:pt x="768" y="468"/>
                  </a:lnTo>
                  <a:lnTo>
                    <a:pt x="768" y="471"/>
                  </a:lnTo>
                  <a:lnTo>
                    <a:pt x="768" y="474"/>
                  </a:lnTo>
                  <a:lnTo>
                    <a:pt x="768" y="474"/>
                  </a:lnTo>
                  <a:lnTo>
                    <a:pt x="776" y="474"/>
                  </a:lnTo>
                  <a:lnTo>
                    <a:pt x="776" y="474"/>
                  </a:lnTo>
                  <a:lnTo>
                    <a:pt x="776" y="474"/>
                  </a:lnTo>
                  <a:lnTo>
                    <a:pt x="776" y="471"/>
                  </a:lnTo>
                  <a:lnTo>
                    <a:pt x="784" y="471"/>
                  </a:lnTo>
                  <a:lnTo>
                    <a:pt x="784" y="468"/>
                  </a:lnTo>
                  <a:lnTo>
                    <a:pt x="784" y="462"/>
                  </a:lnTo>
                  <a:lnTo>
                    <a:pt x="784" y="459"/>
                  </a:lnTo>
                  <a:lnTo>
                    <a:pt x="792" y="453"/>
                  </a:lnTo>
                  <a:lnTo>
                    <a:pt x="792" y="450"/>
                  </a:lnTo>
                  <a:lnTo>
                    <a:pt x="792" y="444"/>
                  </a:lnTo>
                  <a:lnTo>
                    <a:pt x="792" y="438"/>
                  </a:lnTo>
                  <a:lnTo>
                    <a:pt x="799" y="435"/>
                  </a:lnTo>
                  <a:lnTo>
                    <a:pt x="799" y="429"/>
                  </a:lnTo>
                  <a:lnTo>
                    <a:pt x="799" y="423"/>
                  </a:lnTo>
                  <a:lnTo>
                    <a:pt x="799" y="420"/>
                  </a:lnTo>
                  <a:lnTo>
                    <a:pt x="807" y="414"/>
                  </a:lnTo>
                  <a:lnTo>
                    <a:pt x="807" y="411"/>
                  </a:lnTo>
                  <a:lnTo>
                    <a:pt x="807" y="408"/>
                  </a:lnTo>
                  <a:lnTo>
                    <a:pt x="807" y="405"/>
                  </a:lnTo>
                  <a:lnTo>
                    <a:pt x="815" y="402"/>
                  </a:lnTo>
                  <a:lnTo>
                    <a:pt x="815" y="399"/>
                  </a:lnTo>
                  <a:lnTo>
                    <a:pt x="815" y="399"/>
                  </a:lnTo>
                  <a:lnTo>
                    <a:pt x="815" y="399"/>
                  </a:lnTo>
                  <a:lnTo>
                    <a:pt x="823" y="399"/>
                  </a:lnTo>
                  <a:lnTo>
                    <a:pt x="823" y="399"/>
                  </a:lnTo>
                  <a:lnTo>
                    <a:pt x="823" y="399"/>
                  </a:lnTo>
                  <a:lnTo>
                    <a:pt x="823" y="399"/>
                  </a:lnTo>
                  <a:lnTo>
                    <a:pt x="823" y="402"/>
                  </a:lnTo>
                  <a:lnTo>
                    <a:pt x="831" y="402"/>
                  </a:lnTo>
                  <a:lnTo>
                    <a:pt x="831" y="405"/>
                  </a:lnTo>
                  <a:lnTo>
                    <a:pt x="831" y="408"/>
                  </a:lnTo>
                  <a:lnTo>
                    <a:pt x="831" y="408"/>
                  </a:lnTo>
                  <a:lnTo>
                    <a:pt x="839" y="411"/>
                  </a:lnTo>
                  <a:lnTo>
                    <a:pt x="839" y="414"/>
                  </a:lnTo>
                  <a:lnTo>
                    <a:pt x="839" y="417"/>
                  </a:lnTo>
                  <a:lnTo>
                    <a:pt x="839" y="420"/>
                  </a:lnTo>
                  <a:lnTo>
                    <a:pt x="847" y="423"/>
                  </a:lnTo>
                  <a:lnTo>
                    <a:pt x="847" y="423"/>
                  </a:lnTo>
                  <a:lnTo>
                    <a:pt x="847" y="426"/>
                  </a:lnTo>
                  <a:lnTo>
                    <a:pt x="847" y="426"/>
                  </a:lnTo>
                  <a:lnTo>
                    <a:pt x="854" y="426"/>
                  </a:lnTo>
                  <a:lnTo>
                    <a:pt x="854" y="426"/>
                  </a:lnTo>
                  <a:lnTo>
                    <a:pt x="854" y="426"/>
                  </a:lnTo>
                  <a:lnTo>
                    <a:pt x="854" y="423"/>
                  </a:lnTo>
                  <a:lnTo>
                    <a:pt x="862" y="420"/>
                  </a:lnTo>
                  <a:lnTo>
                    <a:pt x="862" y="417"/>
                  </a:lnTo>
                  <a:lnTo>
                    <a:pt x="862" y="414"/>
                  </a:lnTo>
                  <a:lnTo>
                    <a:pt x="862" y="411"/>
                  </a:lnTo>
                  <a:lnTo>
                    <a:pt x="870" y="405"/>
                  </a:lnTo>
                  <a:lnTo>
                    <a:pt x="870" y="402"/>
                  </a:lnTo>
                  <a:lnTo>
                    <a:pt x="870" y="396"/>
                  </a:lnTo>
                  <a:lnTo>
                    <a:pt x="870" y="390"/>
                  </a:lnTo>
                  <a:lnTo>
                    <a:pt x="878" y="387"/>
                  </a:lnTo>
                  <a:lnTo>
                    <a:pt x="878" y="384"/>
                  </a:lnTo>
                  <a:lnTo>
                    <a:pt x="878" y="378"/>
                  </a:lnTo>
                  <a:lnTo>
                    <a:pt x="878" y="375"/>
                  </a:lnTo>
                  <a:lnTo>
                    <a:pt x="878" y="372"/>
                  </a:lnTo>
                  <a:lnTo>
                    <a:pt x="886" y="372"/>
                  </a:lnTo>
                  <a:lnTo>
                    <a:pt x="886" y="369"/>
                  </a:lnTo>
                  <a:lnTo>
                    <a:pt x="886" y="369"/>
                  </a:lnTo>
                  <a:lnTo>
                    <a:pt x="886" y="369"/>
                  </a:lnTo>
                  <a:lnTo>
                    <a:pt x="894" y="369"/>
                  </a:lnTo>
                  <a:lnTo>
                    <a:pt x="894" y="372"/>
                  </a:lnTo>
                  <a:lnTo>
                    <a:pt x="894" y="375"/>
                  </a:lnTo>
                  <a:lnTo>
                    <a:pt x="894" y="378"/>
                  </a:lnTo>
                  <a:lnTo>
                    <a:pt x="901" y="381"/>
                  </a:lnTo>
                  <a:lnTo>
                    <a:pt x="901" y="384"/>
                  </a:lnTo>
                  <a:lnTo>
                    <a:pt x="901" y="390"/>
                  </a:lnTo>
                  <a:lnTo>
                    <a:pt x="901" y="393"/>
                  </a:lnTo>
                  <a:lnTo>
                    <a:pt x="909" y="399"/>
                  </a:lnTo>
                  <a:lnTo>
                    <a:pt x="909" y="405"/>
                  </a:lnTo>
                  <a:lnTo>
                    <a:pt x="909" y="408"/>
                  </a:lnTo>
                  <a:lnTo>
                    <a:pt x="909" y="414"/>
                  </a:lnTo>
                  <a:lnTo>
                    <a:pt x="917" y="417"/>
                  </a:lnTo>
                  <a:lnTo>
                    <a:pt x="917" y="423"/>
                  </a:lnTo>
                  <a:lnTo>
                    <a:pt x="917" y="426"/>
                  </a:lnTo>
                  <a:lnTo>
                    <a:pt x="917" y="429"/>
                  </a:lnTo>
                  <a:lnTo>
                    <a:pt x="925" y="432"/>
                  </a:lnTo>
                  <a:lnTo>
                    <a:pt x="925" y="435"/>
                  </a:lnTo>
                  <a:lnTo>
                    <a:pt x="925" y="435"/>
                  </a:lnTo>
                  <a:lnTo>
                    <a:pt x="925" y="438"/>
                  </a:lnTo>
                  <a:lnTo>
                    <a:pt x="933" y="438"/>
                  </a:lnTo>
                  <a:lnTo>
                    <a:pt x="933" y="438"/>
                  </a:lnTo>
                  <a:lnTo>
                    <a:pt x="933" y="435"/>
                  </a:lnTo>
                  <a:lnTo>
                    <a:pt x="933" y="435"/>
                  </a:lnTo>
                  <a:lnTo>
                    <a:pt x="933" y="432"/>
                  </a:lnTo>
                  <a:lnTo>
                    <a:pt x="941" y="432"/>
                  </a:lnTo>
                  <a:lnTo>
                    <a:pt x="941" y="429"/>
                  </a:lnTo>
                  <a:lnTo>
                    <a:pt x="941" y="423"/>
                  </a:lnTo>
                  <a:lnTo>
                    <a:pt x="941" y="420"/>
                  </a:lnTo>
                  <a:lnTo>
                    <a:pt x="948" y="417"/>
                  </a:lnTo>
                  <a:lnTo>
                    <a:pt x="948" y="414"/>
                  </a:lnTo>
                  <a:lnTo>
                    <a:pt x="948" y="408"/>
                  </a:lnTo>
                  <a:lnTo>
                    <a:pt x="948" y="405"/>
                  </a:lnTo>
                  <a:lnTo>
                    <a:pt x="956" y="399"/>
                  </a:lnTo>
                  <a:lnTo>
                    <a:pt x="956" y="396"/>
                  </a:lnTo>
                  <a:lnTo>
                    <a:pt x="956" y="390"/>
                  </a:lnTo>
                  <a:lnTo>
                    <a:pt x="956" y="387"/>
                  </a:lnTo>
                  <a:lnTo>
                    <a:pt x="964" y="384"/>
                  </a:lnTo>
                  <a:lnTo>
                    <a:pt x="964" y="381"/>
                  </a:lnTo>
                  <a:lnTo>
                    <a:pt x="964" y="378"/>
                  </a:lnTo>
                  <a:lnTo>
                    <a:pt x="964" y="375"/>
                  </a:lnTo>
                  <a:lnTo>
                    <a:pt x="972" y="372"/>
                  </a:lnTo>
                  <a:lnTo>
                    <a:pt x="972" y="372"/>
                  </a:lnTo>
                  <a:lnTo>
                    <a:pt x="972" y="369"/>
                  </a:lnTo>
                  <a:lnTo>
                    <a:pt x="972" y="369"/>
                  </a:lnTo>
                  <a:lnTo>
                    <a:pt x="980" y="369"/>
                  </a:lnTo>
                  <a:lnTo>
                    <a:pt x="980" y="369"/>
                  </a:lnTo>
                  <a:lnTo>
                    <a:pt x="980" y="369"/>
                  </a:lnTo>
                  <a:lnTo>
                    <a:pt x="980" y="369"/>
                  </a:lnTo>
                  <a:lnTo>
                    <a:pt x="980" y="369"/>
                  </a:lnTo>
                  <a:lnTo>
                    <a:pt x="988" y="369"/>
                  </a:lnTo>
                  <a:lnTo>
                    <a:pt x="988" y="372"/>
                  </a:lnTo>
                  <a:lnTo>
                    <a:pt x="988" y="372"/>
                  </a:lnTo>
                  <a:lnTo>
                    <a:pt x="988" y="375"/>
                  </a:lnTo>
                  <a:lnTo>
                    <a:pt x="996" y="375"/>
                  </a:lnTo>
                  <a:lnTo>
                    <a:pt x="996" y="375"/>
                  </a:lnTo>
                  <a:lnTo>
                    <a:pt x="996" y="378"/>
                  </a:lnTo>
                  <a:lnTo>
                    <a:pt x="996" y="378"/>
                  </a:lnTo>
                  <a:lnTo>
                    <a:pt x="1003" y="381"/>
                  </a:lnTo>
                  <a:lnTo>
                    <a:pt x="1003" y="381"/>
                  </a:lnTo>
                  <a:lnTo>
                    <a:pt x="1003" y="384"/>
                  </a:lnTo>
                  <a:lnTo>
                    <a:pt x="1003" y="384"/>
                  </a:lnTo>
                  <a:lnTo>
                    <a:pt x="1011" y="384"/>
                  </a:lnTo>
                  <a:lnTo>
                    <a:pt x="1011" y="387"/>
                  </a:lnTo>
                  <a:lnTo>
                    <a:pt x="1011" y="387"/>
                  </a:lnTo>
                  <a:lnTo>
                    <a:pt x="1011" y="387"/>
                  </a:lnTo>
                  <a:lnTo>
                    <a:pt x="1019" y="387"/>
                  </a:lnTo>
                  <a:lnTo>
                    <a:pt x="1019" y="387"/>
                  </a:lnTo>
                  <a:lnTo>
                    <a:pt x="1019" y="387"/>
                  </a:lnTo>
                  <a:lnTo>
                    <a:pt x="1019" y="387"/>
                  </a:lnTo>
                  <a:lnTo>
                    <a:pt x="1027" y="387"/>
                  </a:lnTo>
                  <a:lnTo>
                    <a:pt x="1027" y="387"/>
                  </a:lnTo>
                  <a:lnTo>
                    <a:pt x="1027" y="387"/>
                  </a:lnTo>
                  <a:lnTo>
                    <a:pt x="1027" y="387"/>
                  </a:lnTo>
                  <a:lnTo>
                    <a:pt x="1035" y="384"/>
                  </a:lnTo>
                  <a:lnTo>
                    <a:pt x="1035" y="384"/>
                  </a:lnTo>
                  <a:lnTo>
                    <a:pt x="1035" y="384"/>
                  </a:lnTo>
                  <a:lnTo>
                    <a:pt x="1035" y="384"/>
                  </a:lnTo>
                  <a:lnTo>
                    <a:pt x="1035" y="381"/>
                  </a:lnTo>
                  <a:lnTo>
                    <a:pt x="1043" y="381"/>
                  </a:lnTo>
                  <a:lnTo>
                    <a:pt x="1043" y="381"/>
                  </a:lnTo>
                  <a:lnTo>
                    <a:pt x="1043" y="378"/>
                  </a:lnTo>
                  <a:lnTo>
                    <a:pt x="1043" y="378"/>
                  </a:lnTo>
                  <a:lnTo>
                    <a:pt x="1050" y="378"/>
                  </a:lnTo>
                  <a:lnTo>
                    <a:pt x="1050" y="378"/>
                  </a:lnTo>
                  <a:lnTo>
                    <a:pt x="1050" y="378"/>
                  </a:lnTo>
                  <a:lnTo>
                    <a:pt x="1050" y="378"/>
                  </a:lnTo>
                  <a:lnTo>
                    <a:pt x="1058" y="378"/>
                  </a:lnTo>
                  <a:lnTo>
                    <a:pt x="1058" y="381"/>
                  </a:lnTo>
                  <a:lnTo>
                    <a:pt x="1058" y="381"/>
                  </a:lnTo>
                  <a:lnTo>
                    <a:pt x="1058" y="381"/>
                  </a:lnTo>
                  <a:lnTo>
                    <a:pt x="1066" y="384"/>
                  </a:lnTo>
                  <a:lnTo>
                    <a:pt x="1066" y="384"/>
                  </a:lnTo>
                  <a:lnTo>
                    <a:pt x="1066" y="387"/>
                  </a:lnTo>
                  <a:lnTo>
                    <a:pt x="1066" y="390"/>
                  </a:lnTo>
                  <a:lnTo>
                    <a:pt x="1074" y="390"/>
                  </a:lnTo>
                  <a:lnTo>
                    <a:pt x="1074" y="393"/>
                  </a:lnTo>
                  <a:lnTo>
                    <a:pt x="1074" y="393"/>
                  </a:lnTo>
                  <a:lnTo>
                    <a:pt x="1074" y="396"/>
                  </a:lnTo>
                  <a:lnTo>
                    <a:pt x="1082" y="399"/>
                  </a:lnTo>
                  <a:lnTo>
                    <a:pt x="1082" y="399"/>
                  </a:lnTo>
                  <a:lnTo>
                    <a:pt x="1082" y="402"/>
                  </a:lnTo>
                  <a:lnTo>
                    <a:pt x="1082" y="402"/>
                  </a:lnTo>
                  <a:lnTo>
                    <a:pt x="1090" y="405"/>
                  </a:lnTo>
                  <a:lnTo>
                    <a:pt x="1090" y="405"/>
                  </a:lnTo>
                  <a:lnTo>
                    <a:pt x="1090" y="405"/>
                  </a:lnTo>
                  <a:lnTo>
                    <a:pt x="1090" y="405"/>
                  </a:lnTo>
                  <a:lnTo>
                    <a:pt x="1090" y="408"/>
                  </a:lnTo>
                  <a:lnTo>
                    <a:pt x="1097" y="408"/>
                  </a:lnTo>
                  <a:lnTo>
                    <a:pt x="1097" y="408"/>
                  </a:lnTo>
                  <a:lnTo>
                    <a:pt x="1097" y="408"/>
                  </a:lnTo>
                  <a:lnTo>
                    <a:pt x="1097" y="408"/>
                  </a:lnTo>
                  <a:lnTo>
                    <a:pt x="1105" y="405"/>
                  </a:lnTo>
                  <a:lnTo>
                    <a:pt x="1105" y="405"/>
                  </a:lnTo>
                  <a:lnTo>
                    <a:pt x="1105" y="405"/>
                  </a:lnTo>
                  <a:lnTo>
                    <a:pt x="1105" y="405"/>
                  </a:lnTo>
                  <a:lnTo>
                    <a:pt x="1113" y="402"/>
                  </a:lnTo>
                  <a:lnTo>
                    <a:pt x="1113" y="402"/>
                  </a:lnTo>
                  <a:lnTo>
                    <a:pt x="1113" y="399"/>
                  </a:lnTo>
                  <a:lnTo>
                    <a:pt x="1113" y="399"/>
                  </a:lnTo>
                  <a:lnTo>
                    <a:pt x="1121" y="396"/>
                  </a:lnTo>
                  <a:lnTo>
                    <a:pt x="1121" y="396"/>
                  </a:lnTo>
                  <a:lnTo>
                    <a:pt x="1121" y="393"/>
                  </a:lnTo>
                  <a:lnTo>
                    <a:pt x="1121" y="393"/>
                  </a:lnTo>
                  <a:lnTo>
                    <a:pt x="1129" y="390"/>
                  </a:lnTo>
                  <a:lnTo>
                    <a:pt x="1129" y="390"/>
                  </a:lnTo>
                  <a:lnTo>
                    <a:pt x="1129" y="387"/>
                  </a:lnTo>
                  <a:lnTo>
                    <a:pt x="1129" y="387"/>
                  </a:lnTo>
                  <a:lnTo>
                    <a:pt x="1137" y="384"/>
                  </a:lnTo>
                  <a:lnTo>
                    <a:pt x="1137" y="384"/>
                  </a:lnTo>
                  <a:lnTo>
                    <a:pt x="1137" y="384"/>
                  </a:lnTo>
                  <a:lnTo>
                    <a:pt x="1137" y="381"/>
                  </a:lnTo>
                  <a:lnTo>
                    <a:pt x="1144" y="381"/>
                  </a:lnTo>
                  <a:lnTo>
                    <a:pt x="1144" y="381"/>
                  </a:lnTo>
                  <a:lnTo>
                    <a:pt x="1144" y="381"/>
                  </a:lnTo>
                  <a:lnTo>
                    <a:pt x="1144" y="381"/>
                  </a:lnTo>
                  <a:lnTo>
                    <a:pt x="1144" y="381"/>
                  </a:lnTo>
                  <a:lnTo>
                    <a:pt x="1152" y="381"/>
                  </a:lnTo>
                  <a:lnTo>
                    <a:pt x="1152" y="381"/>
                  </a:lnTo>
                  <a:lnTo>
                    <a:pt x="1152" y="381"/>
                  </a:lnTo>
                  <a:lnTo>
                    <a:pt x="1152" y="381"/>
                  </a:lnTo>
                  <a:lnTo>
                    <a:pt x="1160" y="381"/>
                  </a:lnTo>
                  <a:lnTo>
                    <a:pt x="1160" y="381"/>
                  </a:lnTo>
                  <a:lnTo>
                    <a:pt x="1160" y="384"/>
                  </a:lnTo>
                  <a:lnTo>
                    <a:pt x="1160" y="384"/>
                  </a:lnTo>
                  <a:lnTo>
                    <a:pt x="1168" y="384"/>
                  </a:lnTo>
                  <a:lnTo>
                    <a:pt x="1168" y="384"/>
                  </a:lnTo>
                  <a:lnTo>
                    <a:pt x="1168" y="384"/>
                  </a:lnTo>
                  <a:lnTo>
                    <a:pt x="1168" y="384"/>
                  </a:lnTo>
                  <a:lnTo>
                    <a:pt x="1176" y="384"/>
                  </a:lnTo>
                  <a:lnTo>
                    <a:pt x="1176" y="384"/>
                  </a:lnTo>
                  <a:lnTo>
                    <a:pt x="1176" y="381"/>
                  </a:lnTo>
                  <a:lnTo>
                    <a:pt x="1176" y="381"/>
                  </a:lnTo>
                  <a:lnTo>
                    <a:pt x="1184" y="381"/>
                  </a:lnTo>
                  <a:lnTo>
                    <a:pt x="1184" y="378"/>
                  </a:lnTo>
                  <a:lnTo>
                    <a:pt x="1184" y="375"/>
                  </a:lnTo>
                  <a:lnTo>
                    <a:pt x="1184" y="375"/>
                  </a:lnTo>
                  <a:lnTo>
                    <a:pt x="1192" y="372"/>
                  </a:lnTo>
                  <a:lnTo>
                    <a:pt x="1192" y="369"/>
                  </a:lnTo>
                  <a:lnTo>
                    <a:pt x="1192" y="366"/>
                  </a:lnTo>
                  <a:lnTo>
                    <a:pt x="1192" y="363"/>
                  </a:lnTo>
                  <a:lnTo>
                    <a:pt x="1199" y="357"/>
                  </a:lnTo>
                  <a:lnTo>
                    <a:pt x="1199" y="353"/>
                  </a:lnTo>
                  <a:lnTo>
                    <a:pt x="1199" y="350"/>
                  </a:lnTo>
                  <a:lnTo>
                    <a:pt x="1199" y="347"/>
                  </a:lnTo>
                  <a:lnTo>
                    <a:pt x="1199" y="341"/>
                  </a:lnTo>
                  <a:lnTo>
                    <a:pt x="1207" y="338"/>
                  </a:lnTo>
                  <a:lnTo>
                    <a:pt x="1207" y="335"/>
                  </a:lnTo>
                  <a:lnTo>
                    <a:pt x="1207" y="332"/>
                  </a:lnTo>
                  <a:lnTo>
                    <a:pt x="1207" y="329"/>
                  </a:lnTo>
                  <a:lnTo>
                    <a:pt x="1215" y="326"/>
                  </a:lnTo>
                  <a:lnTo>
                    <a:pt x="1215" y="326"/>
                  </a:lnTo>
                  <a:lnTo>
                    <a:pt x="1215" y="323"/>
                  </a:lnTo>
                  <a:lnTo>
                    <a:pt x="1215" y="320"/>
                  </a:lnTo>
                  <a:lnTo>
                    <a:pt x="1223" y="320"/>
                  </a:lnTo>
                  <a:lnTo>
                    <a:pt x="1223" y="317"/>
                  </a:lnTo>
                  <a:lnTo>
                    <a:pt x="1223" y="317"/>
                  </a:lnTo>
                  <a:lnTo>
                    <a:pt x="1223" y="317"/>
                  </a:lnTo>
                  <a:lnTo>
                    <a:pt x="1231" y="314"/>
                  </a:lnTo>
                  <a:lnTo>
                    <a:pt x="1231" y="314"/>
                  </a:lnTo>
                  <a:lnTo>
                    <a:pt x="1231" y="314"/>
                  </a:lnTo>
                  <a:lnTo>
                    <a:pt x="1231" y="314"/>
                  </a:lnTo>
                  <a:lnTo>
                    <a:pt x="1239" y="311"/>
                  </a:lnTo>
                  <a:lnTo>
                    <a:pt x="1239" y="311"/>
                  </a:lnTo>
                  <a:lnTo>
                    <a:pt x="1239" y="311"/>
                  </a:lnTo>
                  <a:lnTo>
                    <a:pt x="1239" y="308"/>
                  </a:lnTo>
                  <a:lnTo>
                    <a:pt x="1246" y="308"/>
                  </a:lnTo>
                  <a:lnTo>
                    <a:pt x="1246" y="305"/>
                  </a:lnTo>
                  <a:lnTo>
                    <a:pt x="1246" y="302"/>
                  </a:lnTo>
                  <a:lnTo>
                    <a:pt x="1246" y="299"/>
                  </a:lnTo>
                  <a:lnTo>
                    <a:pt x="1246" y="296"/>
                  </a:lnTo>
                  <a:lnTo>
                    <a:pt x="1254" y="293"/>
                  </a:lnTo>
                  <a:lnTo>
                    <a:pt x="1254" y="290"/>
                  </a:lnTo>
                  <a:lnTo>
                    <a:pt x="1254" y="287"/>
                  </a:lnTo>
                  <a:lnTo>
                    <a:pt x="1254" y="284"/>
                  </a:lnTo>
                  <a:lnTo>
                    <a:pt x="1262" y="281"/>
                  </a:lnTo>
                  <a:lnTo>
                    <a:pt x="1262" y="275"/>
                  </a:lnTo>
                  <a:lnTo>
                    <a:pt x="1262" y="272"/>
                  </a:lnTo>
                  <a:lnTo>
                    <a:pt x="1262" y="266"/>
                  </a:lnTo>
                  <a:lnTo>
                    <a:pt x="1270" y="263"/>
                  </a:lnTo>
                  <a:lnTo>
                    <a:pt x="1270" y="257"/>
                  </a:lnTo>
                  <a:lnTo>
                    <a:pt x="1270" y="254"/>
                  </a:lnTo>
                  <a:lnTo>
                    <a:pt x="1270" y="248"/>
                  </a:lnTo>
                  <a:lnTo>
                    <a:pt x="1278" y="245"/>
                  </a:lnTo>
                  <a:lnTo>
                    <a:pt x="1278" y="239"/>
                  </a:lnTo>
                  <a:lnTo>
                    <a:pt x="1278" y="236"/>
                  </a:lnTo>
                  <a:lnTo>
                    <a:pt x="1278" y="230"/>
                  </a:lnTo>
                  <a:lnTo>
                    <a:pt x="1286" y="227"/>
                  </a:lnTo>
                  <a:lnTo>
                    <a:pt x="1286" y="221"/>
                  </a:lnTo>
                  <a:lnTo>
                    <a:pt x="1286" y="218"/>
                  </a:lnTo>
                  <a:lnTo>
                    <a:pt x="1286" y="211"/>
                  </a:lnTo>
                  <a:lnTo>
                    <a:pt x="1293" y="208"/>
                  </a:lnTo>
                  <a:lnTo>
                    <a:pt x="1293" y="205"/>
                  </a:lnTo>
                  <a:lnTo>
                    <a:pt x="1293" y="199"/>
                  </a:lnTo>
                  <a:lnTo>
                    <a:pt x="1293" y="196"/>
                  </a:lnTo>
                  <a:lnTo>
                    <a:pt x="1301" y="193"/>
                  </a:lnTo>
                  <a:lnTo>
                    <a:pt x="1301" y="190"/>
                  </a:lnTo>
                  <a:lnTo>
                    <a:pt x="1301" y="187"/>
                  </a:lnTo>
                  <a:lnTo>
                    <a:pt x="1301" y="184"/>
                  </a:lnTo>
                  <a:lnTo>
                    <a:pt x="1301" y="181"/>
                  </a:lnTo>
                  <a:lnTo>
                    <a:pt x="1309" y="178"/>
                  </a:lnTo>
                  <a:lnTo>
                    <a:pt x="1309" y="175"/>
                  </a:lnTo>
                  <a:lnTo>
                    <a:pt x="1309" y="172"/>
                  </a:lnTo>
                  <a:lnTo>
                    <a:pt x="1309" y="169"/>
                  </a:lnTo>
                  <a:lnTo>
                    <a:pt x="1317" y="169"/>
                  </a:lnTo>
                  <a:lnTo>
                    <a:pt x="1317" y="166"/>
                  </a:lnTo>
                  <a:lnTo>
                    <a:pt x="1317" y="163"/>
                  </a:lnTo>
                  <a:lnTo>
                    <a:pt x="1317" y="160"/>
                  </a:lnTo>
                  <a:lnTo>
                    <a:pt x="1325" y="157"/>
                  </a:lnTo>
                  <a:lnTo>
                    <a:pt x="1325" y="151"/>
                  </a:lnTo>
                  <a:lnTo>
                    <a:pt x="1325" y="148"/>
                  </a:lnTo>
                  <a:lnTo>
                    <a:pt x="1325" y="145"/>
                  </a:lnTo>
                  <a:lnTo>
                    <a:pt x="1333" y="142"/>
                  </a:lnTo>
                  <a:lnTo>
                    <a:pt x="1333" y="136"/>
                  </a:lnTo>
                  <a:lnTo>
                    <a:pt x="1333" y="133"/>
                  </a:lnTo>
                  <a:lnTo>
                    <a:pt x="1333" y="127"/>
                  </a:lnTo>
                  <a:lnTo>
                    <a:pt x="1341" y="124"/>
                  </a:lnTo>
                  <a:lnTo>
                    <a:pt x="1341" y="118"/>
                  </a:lnTo>
                  <a:lnTo>
                    <a:pt x="1341" y="115"/>
                  </a:lnTo>
                  <a:lnTo>
                    <a:pt x="1341" y="109"/>
                  </a:lnTo>
                  <a:lnTo>
                    <a:pt x="1348" y="103"/>
                  </a:lnTo>
                  <a:lnTo>
                    <a:pt x="1348" y="100"/>
                  </a:lnTo>
                  <a:lnTo>
                    <a:pt x="1348" y="94"/>
                  </a:lnTo>
                  <a:lnTo>
                    <a:pt x="1348" y="88"/>
                  </a:lnTo>
                  <a:lnTo>
                    <a:pt x="1356" y="85"/>
                  </a:lnTo>
                  <a:lnTo>
                    <a:pt x="1356" y="79"/>
                  </a:lnTo>
                  <a:lnTo>
                    <a:pt x="1356" y="75"/>
                  </a:lnTo>
                  <a:lnTo>
                    <a:pt x="1356" y="69"/>
                  </a:lnTo>
                  <a:lnTo>
                    <a:pt x="1356" y="66"/>
                  </a:lnTo>
                  <a:lnTo>
                    <a:pt x="1364" y="63"/>
                  </a:lnTo>
                  <a:lnTo>
                    <a:pt x="1364" y="57"/>
                  </a:lnTo>
                  <a:lnTo>
                    <a:pt x="1364" y="54"/>
                  </a:lnTo>
                  <a:lnTo>
                    <a:pt x="1364" y="51"/>
                  </a:lnTo>
                  <a:lnTo>
                    <a:pt x="1372" y="48"/>
                  </a:lnTo>
                  <a:lnTo>
                    <a:pt x="1372" y="45"/>
                  </a:lnTo>
                  <a:lnTo>
                    <a:pt x="1372" y="42"/>
                  </a:lnTo>
                  <a:lnTo>
                    <a:pt x="1372" y="39"/>
                  </a:lnTo>
                  <a:lnTo>
                    <a:pt x="1380" y="36"/>
                  </a:lnTo>
                  <a:lnTo>
                    <a:pt x="1380" y="33"/>
                  </a:lnTo>
                  <a:lnTo>
                    <a:pt x="1380" y="33"/>
                  </a:lnTo>
                  <a:lnTo>
                    <a:pt x="1380" y="30"/>
                  </a:lnTo>
                  <a:lnTo>
                    <a:pt x="1388" y="27"/>
                  </a:lnTo>
                  <a:lnTo>
                    <a:pt x="1388" y="27"/>
                  </a:lnTo>
                  <a:lnTo>
                    <a:pt x="1388" y="24"/>
                  </a:lnTo>
                  <a:lnTo>
                    <a:pt x="1388" y="24"/>
                  </a:lnTo>
                  <a:lnTo>
                    <a:pt x="1395" y="21"/>
                  </a:lnTo>
                  <a:lnTo>
                    <a:pt x="1395" y="21"/>
                  </a:lnTo>
                  <a:lnTo>
                    <a:pt x="1395" y="18"/>
                  </a:lnTo>
                  <a:lnTo>
                    <a:pt x="1395" y="18"/>
                  </a:lnTo>
                  <a:lnTo>
                    <a:pt x="1403" y="15"/>
                  </a:lnTo>
                  <a:lnTo>
                    <a:pt x="1403" y="15"/>
                  </a:lnTo>
                  <a:lnTo>
                    <a:pt x="1403" y="12"/>
                  </a:lnTo>
                  <a:lnTo>
                    <a:pt x="1403" y="12"/>
                  </a:lnTo>
                  <a:lnTo>
                    <a:pt x="1411" y="9"/>
                  </a:lnTo>
                  <a:lnTo>
                    <a:pt x="1411" y="9"/>
                  </a:lnTo>
                  <a:lnTo>
                    <a:pt x="1411" y="6"/>
                  </a:lnTo>
                  <a:lnTo>
                    <a:pt x="1411" y="6"/>
                  </a:lnTo>
                  <a:lnTo>
                    <a:pt x="1411" y="3"/>
                  </a:lnTo>
                  <a:lnTo>
                    <a:pt x="1419" y="3"/>
                  </a:lnTo>
                  <a:lnTo>
                    <a:pt x="1419" y="0"/>
                  </a:lnTo>
                  <a:lnTo>
                    <a:pt x="1419" y="0"/>
                  </a:lnTo>
                  <a:lnTo>
                    <a:pt x="1419" y="0"/>
                  </a:lnTo>
                  <a:lnTo>
                    <a:pt x="1427" y="0"/>
                  </a:lnTo>
                  <a:lnTo>
                    <a:pt x="1427" y="0"/>
                  </a:lnTo>
                  <a:lnTo>
                    <a:pt x="1427" y="0"/>
                  </a:lnTo>
                  <a:lnTo>
                    <a:pt x="1427" y="0"/>
                  </a:lnTo>
                  <a:lnTo>
                    <a:pt x="1435" y="0"/>
                  </a:lnTo>
                  <a:lnTo>
                    <a:pt x="1435" y="0"/>
                  </a:lnTo>
                  <a:lnTo>
                    <a:pt x="1435" y="3"/>
                  </a:lnTo>
                  <a:lnTo>
                    <a:pt x="1435" y="3"/>
                  </a:lnTo>
                  <a:lnTo>
                    <a:pt x="1442" y="3"/>
                  </a:lnTo>
                  <a:lnTo>
                    <a:pt x="1442" y="6"/>
                  </a:lnTo>
                  <a:lnTo>
                    <a:pt x="1442" y="9"/>
                  </a:lnTo>
                  <a:lnTo>
                    <a:pt x="1442" y="9"/>
                  </a:lnTo>
                  <a:lnTo>
                    <a:pt x="1450" y="12"/>
                  </a:lnTo>
                  <a:lnTo>
                    <a:pt x="1450" y="15"/>
                  </a:lnTo>
                  <a:lnTo>
                    <a:pt x="1450" y="15"/>
                  </a:lnTo>
                  <a:lnTo>
                    <a:pt x="1450" y="18"/>
                  </a:lnTo>
                  <a:lnTo>
                    <a:pt x="1458" y="21"/>
                  </a:lnTo>
                  <a:lnTo>
                    <a:pt x="1458" y="24"/>
                  </a:lnTo>
                  <a:lnTo>
                    <a:pt x="1458" y="27"/>
                  </a:lnTo>
                  <a:lnTo>
                    <a:pt x="1458" y="30"/>
                  </a:lnTo>
                  <a:lnTo>
                    <a:pt x="1458" y="33"/>
                  </a:lnTo>
                  <a:lnTo>
                    <a:pt x="1466" y="33"/>
                  </a:lnTo>
                  <a:lnTo>
                    <a:pt x="1466" y="36"/>
                  </a:lnTo>
                  <a:lnTo>
                    <a:pt x="1466" y="39"/>
                  </a:lnTo>
                  <a:lnTo>
                    <a:pt x="1466" y="42"/>
                  </a:lnTo>
                  <a:lnTo>
                    <a:pt x="1474" y="45"/>
                  </a:lnTo>
                  <a:lnTo>
                    <a:pt x="1474" y="48"/>
                  </a:lnTo>
                  <a:lnTo>
                    <a:pt x="1474" y="51"/>
                  </a:lnTo>
                  <a:lnTo>
                    <a:pt x="1474" y="54"/>
                  </a:lnTo>
                  <a:lnTo>
                    <a:pt x="1482" y="57"/>
                  </a:lnTo>
                  <a:lnTo>
                    <a:pt x="1482" y="63"/>
                  </a:lnTo>
                  <a:lnTo>
                    <a:pt x="1482" y="66"/>
                  </a:lnTo>
                  <a:lnTo>
                    <a:pt x="1482" y="69"/>
                  </a:lnTo>
                  <a:lnTo>
                    <a:pt x="1489" y="72"/>
                  </a:lnTo>
                  <a:lnTo>
                    <a:pt x="1489" y="79"/>
                  </a:lnTo>
                  <a:lnTo>
                    <a:pt x="1489" y="82"/>
                  </a:lnTo>
                  <a:lnTo>
                    <a:pt x="1489" y="88"/>
                  </a:lnTo>
                  <a:lnTo>
                    <a:pt x="1497" y="91"/>
                  </a:lnTo>
                  <a:lnTo>
                    <a:pt x="1497" y="94"/>
                  </a:lnTo>
                  <a:lnTo>
                    <a:pt x="1497" y="100"/>
                  </a:lnTo>
                  <a:lnTo>
                    <a:pt x="1497" y="103"/>
                  </a:lnTo>
                  <a:lnTo>
                    <a:pt x="1505" y="109"/>
                  </a:lnTo>
                  <a:lnTo>
                    <a:pt x="1505" y="112"/>
                  </a:lnTo>
                  <a:lnTo>
                    <a:pt x="1505" y="115"/>
                  </a:lnTo>
                  <a:lnTo>
                    <a:pt x="1505" y="121"/>
                  </a:lnTo>
                  <a:lnTo>
                    <a:pt x="1513" y="124"/>
                  </a:lnTo>
                  <a:lnTo>
                    <a:pt x="1513" y="127"/>
                  </a:lnTo>
                  <a:lnTo>
                    <a:pt x="1513" y="130"/>
                  </a:lnTo>
                  <a:lnTo>
                    <a:pt x="1513" y="133"/>
                  </a:lnTo>
                  <a:lnTo>
                    <a:pt x="1513" y="136"/>
                  </a:lnTo>
                  <a:lnTo>
                    <a:pt x="1521" y="136"/>
                  </a:lnTo>
                  <a:lnTo>
                    <a:pt x="1521" y="139"/>
                  </a:lnTo>
                  <a:lnTo>
                    <a:pt x="1521" y="139"/>
                  </a:lnTo>
                  <a:lnTo>
                    <a:pt x="1521" y="139"/>
                  </a:lnTo>
                  <a:lnTo>
                    <a:pt x="1529" y="139"/>
                  </a:lnTo>
                  <a:lnTo>
                    <a:pt x="1529" y="139"/>
                  </a:lnTo>
                  <a:lnTo>
                    <a:pt x="1529" y="139"/>
                  </a:lnTo>
                  <a:lnTo>
                    <a:pt x="1529" y="139"/>
                  </a:lnTo>
                  <a:lnTo>
                    <a:pt x="1537" y="139"/>
                  </a:lnTo>
                  <a:lnTo>
                    <a:pt x="1537" y="139"/>
                  </a:lnTo>
                  <a:lnTo>
                    <a:pt x="1537" y="139"/>
                  </a:lnTo>
                  <a:lnTo>
                    <a:pt x="1537" y="139"/>
                  </a:lnTo>
                  <a:lnTo>
                    <a:pt x="1544" y="136"/>
                  </a:lnTo>
                  <a:lnTo>
                    <a:pt x="1544" y="136"/>
                  </a:lnTo>
                  <a:lnTo>
                    <a:pt x="1544" y="136"/>
                  </a:lnTo>
                  <a:lnTo>
                    <a:pt x="1544" y="136"/>
                  </a:lnTo>
                  <a:lnTo>
                    <a:pt x="1552" y="136"/>
                  </a:lnTo>
                  <a:lnTo>
                    <a:pt x="1552" y="133"/>
                  </a:lnTo>
                  <a:lnTo>
                    <a:pt x="1552" y="133"/>
                  </a:lnTo>
                  <a:lnTo>
                    <a:pt x="1552" y="133"/>
                  </a:lnTo>
                  <a:lnTo>
                    <a:pt x="1560" y="133"/>
                  </a:lnTo>
                  <a:lnTo>
                    <a:pt x="1560" y="133"/>
                  </a:lnTo>
                  <a:lnTo>
                    <a:pt x="1560" y="133"/>
                  </a:lnTo>
                  <a:lnTo>
                    <a:pt x="1560" y="133"/>
                  </a:lnTo>
                  <a:lnTo>
                    <a:pt x="1568" y="133"/>
                  </a:lnTo>
                  <a:lnTo>
                    <a:pt x="1568" y="133"/>
                  </a:lnTo>
                  <a:lnTo>
                    <a:pt x="1568" y="133"/>
                  </a:lnTo>
                  <a:lnTo>
                    <a:pt x="1568" y="130"/>
                  </a:lnTo>
                  <a:lnTo>
                    <a:pt x="1568" y="130"/>
                  </a:lnTo>
                  <a:lnTo>
                    <a:pt x="1576" y="130"/>
                  </a:lnTo>
                  <a:lnTo>
                    <a:pt x="1576" y="130"/>
                  </a:lnTo>
                  <a:lnTo>
                    <a:pt x="1576" y="127"/>
                  </a:lnTo>
                  <a:lnTo>
                    <a:pt x="1576" y="127"/>
                  </a:lnTo>
                  <a:lnTo>
                    <a:pt x="1584" y="127"/>
                  </a:lnTo>
                  <a:lnTo>
                    <a:pt x="1584" y="127"/>
                  </a:lnTo>
                  <a:lnTo>
                    <a:pt x="1584" y="124"/>
                  </a:lnTo>
                  <a:lnTo>
                    <a:pt x="1584" y="124"/>
                  </a:lnTo>
                  <a:lnTo>
                    <a:pt x="1591" y="121"/>
                  </a:lnTo>
                  <a:lnTo>
                    <a:pt x="1591" y="121"/>
                  </a:lnTo>
                  <a:lnTo>
                    <a:pt x="1591" y="121"/>
                  </a:lnTo>
                  <a:lnTo>
                    <a:pt x="1591" y="118"/>
                  </a:lnTo>
                  <a:lnTo>
                    <a:pt x="1599" y="118"/>
                  </a:lnTo>
                  <a:lnTo>
                    <a:pt x="1599" y="115"/>
                  </a:lnTo>
                  <a:lnTo>
                    <a:pt x="1599" y="115"/>
                  </a:lnTo>
                  <a:lnTo>
                    <a:pt x="1599" y="112"/>
                  </a:lnTo>
                  <a:lnTo>
                    <a:pt x="1607" y="112"/>
                  </a:lnTo>
                  <a:lnTo>
                    <a:pt x="1607" y="109"/>
                  </a:lnTo>
                  <a:lnTo>
                    <a:pt x="1607" y="106"/>
                  </a:lnTo>
                  <a:lnTo>
                    <a:pt x="1607" y="106"/>
                  </a:lnTo>
                  <a:lnTo>
                    <a:pt x="1615" y="103"/>
                  </a:lnTo>
                  <a:lnTo>
                    <a:pt x="1615" y="103"/>
                  </a:lnTo>
                  <a:lnTo>
                    <a:pt x="1615" y="103"/>
                  </a:lnTo>
                  <a:lnTo>
                    <a:pt x="1615" y="100"/>
                  </a:lnTo>
                  <a:lnTo>
                    <a:pt x="1623" y="100"/>
                  </a:lnTo>
                  <a:lnTo>
                    <a:pt x="1623" y="100"/>
                  </a:lnTo>
                  <a:lnTo>
                    <a:pt x="1623" y="100"/>
                  </a:lnTo>
                  <a:lnTo>
                    <a:pt x="1623" y="100"/>
                  </a:lnTo>
                  <a:lnTo>
                    <a:pt x="1623" y="100"/>
                  </a:lnTo>
                  <a:lnTo>
                    <a:pt x="1631" y="100"/>
                  </a:lnTo>
                  <a:lnTo>
                    <a:pt x="1631" y="103"/>
                  </a:lnTo>
                  <a:lnTo>
                    <a:pt x="1631" y="106"/>
                  </a:lnTo>
                  <a:lnTo>
                    <a:pt x="1631" y="106"/>
                  </a:lnTo>
                  <a:lnTo>
                    <a:pt x="1638" y="109"/>
                  </a:lnTo>
                  <a:lnTo>
                    <a:pt x="1638" y="115"/>
                  </a:lnTo>
                  <a:lnTo>
                    <a:pt x="1638" y="118"/>
                  </a:lnTo>
                  <a:lnTo>
                    <a:pt x="1638" y="121"/>
                  </a:lnTo>
                  <a:lnTo>
                    <a:pt x="1646" y="127"/>
                  </a:lnTo>
                  <a:lnTo>
                    <a:pt x="1646" y="133"/>
                  </a:lnTo>
                  <a:lnTo>
                    <a:pt x="1646" y="139"/>
                  </a:lnTo>
                  <a:lnTo>
                    <a:pt x="1646" y="145"/>
                  </a:lnTo>
                  <a:lnTo>
                    <a:pt x="1654" y="151"/>
                  </a:lnTo>
                  <a:lnTo>
                    <a:pt x="1654" y="157"/>
                  </a:lnTo>
                  <a:lnTo>
                    <a:pt x="1654" y="166"/>
                  </a:lnTo>
                  <a:lnTo>
                    <a:pt x="1654" y="172"/>
                  </a:lnTo>
                  <a:lnTo>
                    <a:pt x="1662" y="181"/>
                  </a:lnTo>
                  <a:lnTo>
                    <a:pt x="1662" y="187"/>
                  </a:lnTo>
                  <a:lnTo>
                    <a:pt x="1662" y="196"/>
                  </a:lnTo>
                  <a:lnTo>
                    <a:pt x="1662" y="202"/>
                  </a:lnTo>
                  <a:lnTo>
                    <a:pt x="1670" y="211"/>
                  </a:lnTo>
                  <a:lnTo>
                    <a:pt x="1670" y="218"/>
                  </a:lnTo>
                  <a:lnTo>
                    <a:pt x="1670" y="224"/>
                  </a:lnTo>
                  <a:lnTo>
                    <a:pt x="1670" y="233"/>
                  </a:lnTo>
                  <a:lnTo>
                    <a:pt x="1678" y="239"/>
                  </a:lnTo>
                  <a:lnTo>
                    <a:pt x="1678" y="245"/>
                  </a:lnTo>
                  <a:lnTo>
                    <a:pt x="1678" y="251"/>
                  </a:lnTo>
                  <a:lnTo>
                    <a:pt x="1678" y="254"/>
                  </a:lnTo>
                  <a:lnTo>
                    <a:pt x="1678" y="260"/>
                  </a:lnTo>
                  <a:lnTo>
                    <a:pt x="1686" y="263"/>
                  </a:lnTo>
                  <a:lnTo>
                    <a:pt x="1686" y="269"/>
                  </a:lnTo>
                  <a:lnTo>
                    <a:pt x="1686" y="272"/>
                  </a:lnTo>
                  <a:lnTo>
                    <a:pt x="1686" y="275"/>
                  </a:lnTo>
                  <a:lnTo>
                    <a:pt x="1693" y="278"/>
                  </a:lnTo>
                  <a:lnTo>
                    <a:pt x="1693" y="281"/>
                  </a:lnTo>
                  <a:lnTo>
                    <a:pt x="1693" y="284"/>
                  </a:lnTo>
                  <a:lnTo>
                    <a:pt x="1693" y="287"/>
                  </a:lnTo>
                  <a:lnTo>
                    <a:pt x="1701" y="287"/>
                  </a:lnTo>
                  <a:lnTo>
                    <a:pt x="1701" y="290"/>
                  </a:lnTo>
                  <a:lnTo>
                    <a:pt x="1701" y="290"/>
                  </a:lnTo>
                  <a:lnTo>
                    <a:pt x="1701" y="293"/>
                  </a:lnTo>
                  <a:lnTo>
                    <a:pt x="1709" y="293"/>
                  </a:lnTo>
                  <a:lnTo>
                    <a:pt x="1709" y="293"/>
                  </a:lnTo>
                  <a:lnTo>
                    <a:pt x="1709" y="296"/>
                  </a:lnTo>
                  <a:lnTo>
                    <a:pt x="1709" y="296"/>
                  </a:lnTo>
                  <a:lnTo>
                    <a:pt x="1717" y="296"/>
                  </a:lnTo>
                  <a:lnTo>
                    <a:pt x="1717" y="299"/>
                  </a:lnTo>
                  <a:lnTo>
                    <a:pt x="1717" y="299"/>
                  </a:lnTo>
                  <a:lnTo>
                    <a:pt x="1717" y="299"/>
                  </a:lnTo>
                  <a:lnTo>
                    <a:pt x="1725" y="302"/>
                  </a:lnTo>
                  <a:lnTo>
                    <a:pt x="1725" y="302"/>
                  </a:lnTo>
                  <a:lnTo>
                    <a:pt x="1725" y="305"/>
                  </a:lnTo>
                  <a:lnTo>
                    <a:pt x="1725" y="305"/>
                  </a:lnTo>
                  <a:lnTo>
                    <a:pt x="1725" y="308"/>
                  </a:lnTo>
                  <a:lnTo>
                    <a:pt x="1733" y="308"/>
                  </a:lnTo>
                  <a:lnTo>
                    <a:pt x="1733" y="311"/>
                  </a:lnTo>
                  <a:lnTo>
                    <a:pt x="1733" y="314"/>
                  </a:lnTo>
                  <a:lnTo>
                    <a:pt x="1733" y="314"/>
                  </a:lnTo>
                  <a:lnTo>
                    <a:pt x="1740" y="317"/>
                  </a:lnTo>
                  <a:lnTo>
                    <a:pt x="1740" y="320"/>
                  </a:lnTo>
                  <a:lnTo>
                    <a:pt x="1740" y="323"/>
                  </a:lnTo>
                  <a:lnTo>
                    <a:pt x="1740" y="323"/>
                  </a:lnTo>
                  <a:lnTo>
                    <a:pt x="1748" y="326"/>
                  </a:lnTo>
                  <a:lnTo>
                    <a:pt x="1748" y="329"/>
                  </a:lnTo>
                  <a:lnTo>
                    <a:pt x="1748" y="332"/>
                  </a:lnTo>
                  <a:lnTo>
                    <a:pt x="1748" y="332"/>
                  </a:lnTo>
                  <a:lnTo>
                    <a:pt x="1756" y="335"/>
                  </a:lnTo>
                  <a:lnTo>
                    <a:pt x="1756" y="335"/>
                  </a:lnTo>
                  <a:lnTo>
                    <a:pt x="1756" y="338"/>
                  </a:lnTo>
                  <a:lnTo>
                    <a:pt x="1756" y="338"/>
                  </a:lnTo>
                  <a:lnTo>
                    <a:pt x="1764" y="341"/>
                  </a:lnTo>
                  <a:lnTo>
                    <a:pt x="1764" y="341"/>
                  </a:lnTo>
                  <a:lnTo>
                    <a:pt x="1764" y="341"/>
                  </a:lnTo>
                  <a:lnTo>
                    <a:pt x="1764" y="341"/>
                  </a:lnTo>
                  <a:lnTo>
                    <a:pt x="1772" y="341"/>
                  </a:lnTo>
                  <a:lnTo>
                    <a:pt x="1772" y="341"/>
                  </a:lnTo>
                  <a:lnTo>
                    <a:pt x="1772" y="341"/>
                  </a:lnTo>
                  <a:lnTo>
                    <a:pt x="1772" y="341"/>
                  </a:lnTo>
                  <a:lnTo>
                    <a:pt x="1780" y="338"/>
                  </a:lnTo>
                  <a:lnTo>
                    <a:pt x="1780" y="338"/>
                  </a:lnTo>
                  <a:lnTo>
                    <a:pt x="1780" y="338"/>
                  </a:lnTo>
                  <a:lnTo>
                    <a:pt x="1780" y="338"/>
                  </a:lnTo>
                  <a:lnTo>
                    <a:pt x="1780" y="335"/>
                  </a:lnTo>
                  <a:lnTo>
                    <a:pt x="1787" y="335"/>
                  </a:lnTo>
                  <a:lnTo>
                    <a:pt x="1787" y="335"/>
                  </a:lnTo>
                  <a:lnTo>
                    <a:pt x="1787" y="335"/>
                  </a:lnTo>
                  <a:lnTo>
                    <a:pt x="1787" y="335"/>
                  </a:lnTo>
                  <a:lnTo>
                    <a:pt x="1795" y="335"/>
                  </a:lnTo>
                  <a:lnTo>
                    <a:pt x="1795" y="335"/>
                  </a:lnTo>
                  <a:lnTo>
                    <a:pt x="1795" y="335"/>
                  </a:lnTo>
                  <a:lnTo>
                    <a:pt x="1795" y="335"/>
                  </a:lnTo>
                  <a:lnTo>
                    <a:pt x="1803" y="335"/>
                  </a:lnTo>
                  <a:lnTo>
                    <a:pt x="1803" y="335"/>
                  </a:lnTo>
                  <a:lnTo>
                    <a:pt x="1803" y="335"/>
                  </a:lnTo>
                  <a:lnTo>
                    <a:pt x="1803" y="335"/>
                  </a:lnTo>
                  <a:lnTo>
                    <a:pt x="1811" y="338"/>
                  </a:lnTo>
                  <a:lnTo>
                    <a:pt x="1811" y="338"/>
                  </a:lnTo>
                  <a:lnTo>
                    <a:pt x="1811" y="338"/>
                  </a:lnTo>
                  <a:lnTo>
                    <a:pt x="1811" y="338"/>
                  </a:lnTo>
                  <a:lnTo>
                    <a:pt x="1819" y="338"/>
                  </a:lnTo>
                  <a:lnTo>
                    <a:pt x="1819" y="338"/>
                  </a:lnTo>
                  <a:lnTo>
                    <a:pt x="1819" y="338"/>
                  </a:lnTo>
                  <a:lnTo>
                    <a:pt x="1819" y="338"/>
                  </a:lnTo>
                  <a:lnTo>
                    <a:pt x="1827" y="338"/>
                  </a:lnTo>
                  <a:lnTo>
                    <a:pt x="1827" y="338"/>
                  </a:lnTo>
                  <a:lnTo>
                    <a:pt x="1827" y="338"/>
                  </a:lnTo>
                  <a:lnTo>
                    <a:pt x="1827" y="338"/>
                  </a:lnTo>
                  <a:lnTo>
                    <a:pt x="1834" y="338"/>
                  </a:lnTo>
                  <a:lnTo>
                    <a:pt x="1834" y="335"/>
                  </a:lnTo>
                  <a:lnTo>
                    <a:pt x="1834" y="335"/>
                  </a:lnTo>
                  <a:lnTo>
                    <a:pt x="1834" y="335"/>
                  </a:lnTo>
                  <a:lnTo>
                    <a:pt x="1834" y="332"/>
                  </a:lnTo>
                  <a:lnTo>
                    <a:pt x="1842" y="332"/>
                  </a:lnTo>
                  <a:lnTo>
                    <a:pt x="1842" y="329"/>
                  </a:lnTo>
                  <a:lnTo>
                    <a:pt x="1842" y="329"/>
                  </a:lnTo>
                  <a:lnTo>
                    <a:pt x="1842" y="326"/>
                  </a:lnTo>
                  <a:lnTo>
                    <a:pt x="1850" y="326"/>
                  </a:lnTo>
                  <a:lnTo>
                    <a:pt x="1850" y="326"/>
                  </a:lnTo>
                  <a:lnTo>
                    <a:pt x="1850" y="323"/>
                  </a:lnTo>
                  <a:lnTo>
                    <a:pt x="1850" y="323"/>
                  </a:lnTo>
                  <a:lnTo>
                    <a:pt x="1858" y="323"/>
                  </a:lnTo>
                  <a:lnTo>
                    <a:pt x="1858" y="323"/>
                  </a:lnTo>
                  <a:lnTo>
                    <a:pt x="1858" y="326"/>
                  </a:lnTo>
                  <a:lnTo>
                    <a:pt x="1858" y="326"/>
                  </a:lnTo>
                  <a:lnTo>
                    <a:pt x="1866" y="326"/>
                  </a:lnTo>
                  <a:lnTo>
                    <a:pt x="1866" y="329"/>
                  </a:lnTo>
                  <a:lnTo>
                    <a:pt x="1866" y="332"/>
                  </a:lnTo>
                  <a:lnTo>
                    <a:pt x="1866" y="335"/>
                  </a:lnTo>
                  <a:lnTo>
                    <a:pt x="1874" y="338"/>
                  </a:lnTo>
                  <a:lnTo>
                    <a:pt x="1874" y="344"/>
                  </a:lnTo>
                  <a:lnTo>
                    <a:pt x="1874" y="347"/>
                  </a:lnTo>
                  <a:lnTo>
                    <a:pt x="1874" y="353"/>
                  </a:lnTo>
                  <a:lnTo>
                    <a:pt x="1882" y="360"/>
                  </a:lnTo>
                  <a:lnTo>
                    <a:pt x="1882" y="366"/>
                  </a:lnTo>
                  <a:lnTo>
                    <a:pt x="1882" y="375"/>
                  </a:lnTo>
                  <a:lnTo>
                    <a:pt x="1882" y="381"/>
                  </a:lnTo>
                  <a:lnTo>
                    <a:pt x="1889" y="390"/>
                  </a:lnTo>
                  <a:lnTo>
                    <a:pt x="1889" y="396"/>
                  </a:lnTo>
                  <a:lnTo>
                    <a:pt x="1889" y="405"/>
                  </a:lnTo>
                  <a:lnTo>
                    <a:pt x="1889" y="414"/>
                  </a:lnTo>
                  <a:lnTo>
                    <a:pt x="1889" y="423"/>
                  </a:lnTo>
                  <a:lnTo>
                    <a:pt x="1897" y="432"/>
                  </a:lnTo>
                  <a:lnTo>
                    <a:pt x="1897" y="441"/>
                  </a:lnTo>
                  <a:lnTo>
                    <a:pt x="1897" y="450"/>
                  </a:lnTo>
                  <a:lnTo>
                    <a:pt x="1897" y="459"/>
                  </a:lnTo>
                  <a:lnTo>
                    <a:pt x="1905" y="468"/>
                  </a:lnTo>
                  <a:lnTo>
                    <a:pt x="1905" y="477"/>
                  </a:lnTo>
                  <a:lnTo>
                    <a:pt x="1905" y="486"/>
                  </a:lnTo>
                  <a:lnTo>
                    <a:pt x="1905" y="496"/>
                  </a:lnTo>
                  <a:lnTo>
                    <a:pt x="1913" y="505"/>
                  </a:lnTo>
                  <a:lnTo>
                    <a:pt x="1913" y="511"/>
                  </a:lnTo>
                  <a:lnTo>
                    <a:pt x="1913" y="520"/>
                  </a:lnTo>
                  <a:lnTo>
                    <a:pt x="1913" y="526"/>
                  </a:lnTo>
                  <a:lnTo>
                    <a:pt x="1921" y="529"/>
                  </a:lnTo>
                  <a:lnTo>
                    <a:pt x="1921" y="535"/>
                  </a:lnTo>
                  <a:lnTo>
                    <a:pt x="1921" y="541"/>
                  </a:lnTo>
                  <a:lnTo>
                    <a:pt x="1921" y="544"/>
                  </a:lnTo>
                  <a:lnTo>
                    <a:pt x="1929" y="547"/>
                  </a:lnTo>
                  <a:lnTo>
                    <a:pt x="1929" y="547"/>
                  </a:lnTo>
                  <a:lnTo>
                    <a:pt x="1929" y="547"/>
                  </a:lnTo>
                  <a:lnTo>
                    <a:pt x="1929" y="550"/>
                  </a:lnTo>
                  <a:lnTo>
                    <a:pt x="1936" y="547"/>
                  </a:lnTo>
                  <a:lnTo>
                    <a:pt x="1936" y="547"/>
                  </a:lnTo>
                  <a:lnTo>
                    <a:pt x="1936" y="547"/>
                  </a:lnTo>
                  <a:lnTo>
                    <a:pt x="1936" y="544"/>
                  </a:lnTo>
                  <a:lnTo>
                    <a:pt x="1936" y="541"/>
                  </a:lnTo>
                  <a:lnTo>
                    <a:pt x="1944" y="538"/>
                  </a:lnTo>
                  <a:lnTo>
                    <a:pt x="1944" y="535"/>
                  </a:lnTo>
                  <a:lnTo>
                    <a:pt x="1944" y="529"/>
                  </a:lnTo>
                  <a:lnTo>
                    <a:pt x="1944" y="526"/>
                  </a:lnTo>
                  <a:lnTo>
                    <a:pt x="1952" y="523"/>
                  </a:lnTo>
                  <a:lnTo>
                    <a:pt x="1952" y="517"/>
                  </a:lnTo>
                  <a:lnTo>
                    <a:pt x="1952" y="514"/>
                  </a:lnTo>
                  <a:lnTo>
                    <a:pt x="1952" y="508"/>
                  </a:lnTo>
                  <a:lnTo>
                    <a:pt x="1960" y="505"/>
                  </a:lnTo>
                  <a:lnTo>
                    <a:pt x="1960" y="502"/>
                  </a:lnTo>
                  <a:lnTo>
                    <a:pt x="1960" y="496"/>
                  </a:lnTo>
                  <a:lnTo>
                    <a:pt x="1960" y="493"/>
                  </a:lnTo>
                  <a:lnTo>
                    <a:pt x="1968" y="489"/>
                  </a:lnTo>
                  <a:lnTo>
                    <a:pt x="1968" y="486"/>
                  </a:lnTo>
                  <a:lnTo>
                    <a:pt x="1968" y="486"/>
                  </a:lnTo>
                  <a:lnTo>
                    <a:pt x="1968" y="483"/>
                  </a:lnTo>
                  <a:lnTo>
                    <a:pt x="1976" y="480"/>
                  </a:lnTo>
                  <a:lnTo>
                    <a:pt x="1976" y="480"/>
                  </a:lnTo>
                  <a:lnTo>
                    <a:pt x="1976" y="480"/>
                  </a:lnTo>
                  <a:lnTo>
                    <a:pt x="1976" y="480"/>
                  </a:lnTo>
                  <a:lnTo>
                    <a:pt x="1983" y="480"/>
                  </a:lnTo>
                  <a:lnTo>
                    <a:pt x="1983" y="480"/>
                  </a:lnTo>
                  <a:lnTo>
                    <a:pt x="1983" y="480"/>
                  </a:lnTo>
                  <a:lnTo>
                    <a:pt x="1983" y="480"/>
                  </a:lnTo>
                  <a:lnTo>
                    <a:pt x="1991" y="480"/>
                  </a:lnTo>
                  <a:lnTo>
                    <a:pt x="1991" y="480"/>
                  </a:lnTo>
                  <a:lnTo>
                    <a:pt x="1991" y="480"/>
                  </a:lnTo>
                  <a:lnTo>
                    <a:pt x="1991" y="483"/>
                  </a:lnTo>
                  <a:lnTo>
                    <a:pt x="1991" y="483"/>
                  </a:lnTo>
                  <a:lnTo>
                    <a:pt x="1999" y="483"/>
                  </a:lnTo>
                  <a:lnTo>
                    <a:pt x="1999" y="483"/>
                  </a:lnTo>
                  <a:lnTo>
                    <a:pt x="1999" y="483"/>
                  </a:lnTo>
                  <a:lnTo>
                    <a:pt x="1999" y="483"/>
                  </a:lnTo>
                  <a:lnTo>
                    <a:pt x="2007" y="480"/>
                  </a:lnTo>
                  <a:lnTo>
                    <a:pt x="2007" y="480"/>
                  </a:lnTo>
                  <a:lnTo>
                    <a:pt x="2007" y="480"/>
                  </a:lnTo>
                  <a:lnTo>
                    <a:pt x="2007" y="477"/>
                  </a:lnTo>
                  <a:lnTo>
                    <a:pt x="2015" y="477"/>
                  </a:lnTo>
                  <a:lnTo>
                    <a:pt x="2015" y="474"/>
                  </a:lnTo>
                  <a:lnTo>
                    <a:pt x="2015" y="471"/>
                  </a:lnTo>
                  <a:lnTo>
                    <a:pt x="2015" y="468"/>
                  </a:lnTo>
                  <a:lnTo>
                    <a:pt x="2023" y="465"/>
                  </a:lnTo>
                  <a:lnTo>
                    <a:pt x="2023" y="465"/>
                  </a:lnTo>
                  <a:lnTo>
                    <a:pt x="2023" y="462"/>
                  </a:lnTo>
                  <a:lnTo>
                    <a:pt x="2023" y="459"/>
                  </a:lnTo>
                  <a:lnTo>
                    <a:pt x="2031" y="456"/>
                  </a:lnTo>
                  <a:lnTo>
                    <a:pt x="2031" y="453"/>
                  </a:lnTo>
                  <a:lnTo>
                    <a:pt x="2031" y="453"/>
                  </a:lnTo>
                  <a:lnTo>
                    <a:pt x="2031" y="450"/>
                  </a:lnTo>
                  <a:lnTo>
                    <a:pt x="2038" y="447"/>
                  </a:lnTo>
                  <a:lnTo>
                    <a:pt x="2038" y="447"/>
                  </a:lnTo>
                  <a:lnTo>
                    <a:pt x="2038" y="447"/>
                  </a:lnTo>
                  <a:lnTo>
                    <a:pt x="2038" y="444"/>
                  </a:lnTo>
                  <a:lnTo>
                    <a:pt x="2046" y="444"/>
                  </a:lnTo>
                  <a:lnTo>
                    <a:pt x="2046" y="444"/>
                  </a:lnTo>
                  <a:lnTo>
                    <a:pt x="2046" y="444"/>
                  </a:lnTo>
                  <a:lnTo>
                    <a:pt x="2046" y="447"/>
                  </a:lnTo>
                  <a:lnTo>
                    <a:pt x="2046" y="447"/>
                  </a:lnTo>
                  <a:lnTo>
                    <a:pt x="2054" y="450"/>
                  </a:lnTo>
                  <a:lnTo>
                    <a:pt x="2054" y="453"/>
                  </a:lnTo>
                  <a:lnTo>
                    <a:pt x="2054" y="453"/>
                  </a:lnTo>
                  <a:lnTo>
                    <a:pt x="2054" y="456"/>
                  </a:lnTo>
                  <a:lnTo>
                    <a:pt x="2062" y="462"/>
                  </a:lnTo>
                  <a:lnTo>
                    <a:pt x="2062" y="465"/>
                  </a:lnTo>
                  <a:lnTo>
                    <a:pt x="2062" y="468"/>
                  </a:lnTo>
                  <a:lnTo>
                    <a:pt x="2062" y="474"/>
                  </a:lnTo>
                  <a:lnTo>
                    <a:pt x="2070" y="477"/>
                  </a:lnTo>
                  <a:lnTo>
                    <a:pt x="2070" y="480"/>
                  </a:lnTo>
                  <a:lnTo>
                    <a:pt x="2070" y="486"/>
                  </a:lnTo>
                  <a:lnTo>
                    <a:pt x="2070" y="489"/>
                  </a:lnTo>
                  <a:lnTo>
                    <a:pt x="2078" y="496"/>
                  </a:lnTo>
                  <a:lnTo>
                    <a:pt x="2078" y="499"/>
                  </a:lnTo>
                  <a:lnTo>
                    <a:pt x="2078" y="502"/>
                  </a:lnTo>
                  <a:lnTo>
                    <a:pt x="2078" y="505"/>
                  </a:lnTo>
                  <a:lnTo>
                    <a:pt x="2085" y="508"/>
                  </a:lnTo>
                  <a:lnTo>
                    <a:pt x="2085" y="511"/>
                  </a:lnTo>
                  <a:lnTo>
                    <a:pt x="2085" y="514"/>
                  </a:lnTo>
                  <a:lnTo>
                    <a:pt x="2085" y="514"/>
                  </a:lnTo>
                  <a:lnTo>
                    <a:pt x="2093" y="517"/>
                  </a:lnTo>
                  <a:lnTo>
                    <a:pt x="2093" y="517"/>
                  </a:lnTo>
                  <a:lnTo>
                    <a:pt x="2093" y="517"/>
                  </a:lnTo>
                  <a:lnTo>
                    <a:pt x="2093" y="517"/>
                  </a:lnTo>
                  <a:lnTo>
                    <a:pt x="2101" y="517"/>
                  </a:lnTo>
                  <a:lnTo>
                    <a:pt x="2101" y="514"/>
                  </a:lnTo>
                  <a:lnTo>
                    <a:pt x="2101" y="514"/>
                  </a:lnTo>
                  <a:lnTo>
                    <a:pt x="2101" y="514"/>
                  </a:lnTo>
                  <a:lnTo>
                    <a:pt x="2101" y="511"/>
                  </a:lnTo>
                  <a:lnTo>
                    <a:pt x="2109" y="511"/>
                  </a:lnTo>
                  <a:lnTo>
                    <a:pt x="2109" y="511"/>
                  </a:lnTo>
                  <a:lnTo>
                    <a:pt x="2109" y="508"/>
                  </a:lnTo>
                  <a:lnTo>
                    <a:pt x="2109" y="508"/>
                  </a:lnTo>
                  <a:lnTo>
                    <a:pt x="2117" y="505"/>
                  </a:lnTo>
                  <a:lnTo>
                    <a:pt x="2117" y="505"/>
                  </a:lnTo>
                  <a:lnTo>
                    <a:pt x="2117" y="505"/>
                  </a:lnTo>
                  <a:lnTo>
                    <a:pt x="2117" y="505"/>
                  </a:lnTo>
                  <a:lnTo>
                    <a:pt x="2125" y="505"/>
                  </a:lnTo>
                  <a:lnTo>
                    <a:pt x="2125" y="505"/>
                  </a:lnTo>
                  <a:lnTo>
                    <a:pt x="2125" y="505"/>
                  </a:lnTo>
                  <a:lnTo>
                    <a:pt x="2125" y="505"/>
                  </a:lnTo>
                  <a:lnTo>
                    <a:pt x="2132" y="505"/>
                  </a:lnTo>
                  <a:lnTo>
                    <a:pt x="2132" y="508"/>
                  </a:lnTo>
                  <a:lnTo>
                    <a:pt x="2132" y="508"/>
                  </a:lnTo>
                  <a:lnTo>
                    <a:pt x="2132" y="511"/>
                  </a:lnTo>
                  <a:lnTo>
                    <a:pt x="2140" y="514"/>
                  </a:lnTo>
                  <a:lnTo>
                    <a:pt x="2140" y="514"/>
                  </a:lnTo>
                  <a:lnTo>
                    <a:pt x="2140" y="517"/>
                  </a:lnTo>
                  <a:lnTo>
                    <a:pt x="2140" y="520"/>
                  </a:lnTo>
                  <a:lnTo>
                    <a:pt x="2148" y="520"/>
                  </a:lnTo>
                  <a:lnTo>
                    <a:pt x="2148" y="523"/>
                  </a:lnTo>
                  <a:lnTo>
                    <a:pt x="2148" y="526"/>
                  </a:lnTo>
                  <a:lnTo>
                    <a:pt x="2148" y="526"/>
                  </a:lnTo>
                  <a:lnTo>
                    <a:pt x="2156" y="529"/>
                  </a:lnTo>
                  <a:lnTo>
                    <a:pt x="2156" y="529"/>
                  </a:lnTo>
                  <a:lnTo>
                    <a:pt x="2156" y="529"/>
                  </a:lnTo>
                  <a:lnTo>
                    <a:pt x="2156" y="529"/>
                  </a:lnTo>
                  <a:lnTo>
                    <a:pt x="2156" y="529"/>
                  </a:lnTo>
                  <a:lnTo>
                    <a:pt x="2164" y="529"/>
                  </a:lnTo>
                  <a:lnTo>
                    <a:pt x="2164" y="526"/>
                  </a:lnTo>
                  <a:lnTo>
                    <a:pt x="2164" y="526"/>
                  </a:lnTo>
                  <a:lnTo>
                    <a:pt x="2164" y="523"/>
                  </a:lnTo>
                  <a:lnTo>
                    <a:pt x="2172" y="520"/>
                  </a:lnTo>
                  <a:lnTo>
                    <a:pt x="2172" y="520"/>
                  </a:lnTo>
                  <a:lnTo>
                    <a:pt x="2172" y="517"/>
                  </a:lnTo>
                  <a:lnTo>
                    <a:pt x="2172" y="514"/>
                  </a:lnTo>
                  <a:lnTo>
                    <a:pt x="2180" y="511"/>
                  </a:lnTo>
                  <a:lnTo>
                    <a:pt x="2180" y="508"/>
                  </a:lnTo>
                  <a:lnTo>
                    <a:pt x="2180" y="505"/>
                  </a:lnTo>
                  <a:lnTo>
                    <a:pt x="2180" y="502"/>
                  </a:lnTo>
                  <a:lnTo>
                    <a:pt x="2187" y="499"/>
                  </a:lnTo>
                  <a:lnTo>
                    <a:pt x="2187" y="496"/>
                  </a:lnTo>
                  <a:lnTo>
                    <a:pt x="2187" y="493"/>
                  </a:lnTo>
                  <a:lnTo>
                    <a:pt x="2187" y="489"/>
                  </a:lnTo>
                  <a:lnTo>
                    <a:pt x="2195" y="486"/>
                  </a:lnTo>
                  <a:lnTo>
                    <a:pt x="2195" y="486"/>
                  </a:lnTo>
                  <a:lnTo>
                    <a:pt x="2195" y="483"/>
                  </a:lnTo>
                  <a:lnTo>
                    <a:pt x="2195" y="483"/>
                  </a:lnTo>
                  <a:lnTo>
                    <a:pt x="2203" y="480"/>
                  </a:lnTo>
                  <a:lnTo>
                    <a:pt x="2203" y="480"/>
                  </a:lnTo>
                  <a:lnTo>
                    <a:pt x="2203" y="480"/>
                  </a:lnTo>
                  <a:lnTo>
                    <a:pt x="2203" y="477"/>
                  </a:lnTo>
                  <a:lnTo>
                    <a:pt x="2203" y="477"/>
                  </a:lnTo>
                  <a:lnTo>
                    <a:pt x="2211" y="480"/>
                  </a:lnTo>
                  <a:lnTo>
                    <a:pt x="2211" y="480"/>
                  </a:lnTo>
                  <a:lnTo>
                    <a:pt x="2211" y="480"/>
                  </a:lnTo>
                  <a:lnTo>
                    <a:pt x="2211" y="483"/>
                  </a:lnTo>
                  <a:lnTo>
                    <a:pt x="2219" y="483"/>
                  </a:lnTo>
                  <a:lnTo>
                    <a:pt x="2219" y="486"/>
                  </a:lnTo>
                  <a:lnTo>
                    <a:pt x="2219" y="486"/>
                  </a:lnTo>
                  <a:lnTo>
                    <a:pt x="2219" y="489"/>
                  </a:lnTo>
                  <a:lnTo>
                    <a:pt x="2227" y="493"/>
                  </a:lnTo>
                  <a:lnTo>
                    <a:pt x="2227" y="496"/>
                  </a:lnTo>
                  <a:lnTo>
                    <a:pt x="2227" y="496"/>
                  </a:lnTo>
                  <a:lnTo>
                    <a:pt x="2227" y="499"/>
                  </a:lnTo>
                  <a:lnTo>
                    <a:pt x="2234" y="502"/>
                  </a:lnTo>
                  <a:lnTo>
                    <a:pt x="2234" y="502"/>
                  </a:lnTo>
                  <a:lnTo>
                    <a:pt x="2234" y="505"/>
                  </a:lnTo>
                  <a:lnTo>
                    <a:pt x="2234" y="505"/>
                  </a:lnTo>
                  <a:lnTo>
                    <a:pt x="2242" y="505"/>
                  </a:lnTo>
                  <a:lnTo>
                    <a:pt x="2242" y="505"/>
                  </a:lnTo>
                  <a:lnTo>
                    <a:pt x="2242" y="502"/>
                  </a:lnTo>
                  <a:lnTo>
                    <a:pt x="2242" y="502"/>
                  </a:lnTo>
                  <a:lnTo>
                    <a:pt x="2250" y="499"/>
                  </a:lnTo>
                  <a:lnTo>
                    <a:pt x="2250" y="496"/>
                  </a:lnTo>
                  <a:lnTo>
                    <a:pt x="2250" y="493"/>
                  </a:lnTo>
                  <a:lnTo>
                    <a:pt x="2250" y="486"/>
                  </a:lnTo>
                  <a:lnTo>
                    <a:pt x="2258" y="483"/>
                  </a:lnTo>
                  <a:lnTo>
                    <a:pt x="2258" y="477"/>
                  </a:lnTo>
                  <a:lnTo>
                    <a:pt x="2258" y="471"/>
                  </a:lnTo>
                  <a:lnTo>
                    <a:pt x="2258" y="465"/>
                  </a:lnTo>
                  <a:lnTo>
                    <a:pt x="2258" y="459"/>
                  </a:lnTo>
                  <a:lnTo>
                    <a:pt x="2266" y="450"/>
                  </a:lnTo>
                  <a:lnTo>
                    <a:pt x="2266" y="444"/>
                  </a:lnTo>
                  <a:lnTo>
                    <a:pt x="2266" y="435"/>
                  </a:lnTo>
                  <a:lnTo>
                    <a:pt x="2266" y="429"/>
                  </a:lnTo>
                  <a:lnTo>
                    <a:pt x="2274" y="420"/>
                  </a:lnTo>
                  <a:lnTo>
                    <a:pt x="2274" y="414"/>
                  </a:lnTo>
                  <a:lnTo>
                    <a:pt x="2274" y="408"/>
                  </a:lnTo>
                  <a:lnTo>
                    <a:pt x="2274" y="402"/>
                  </a:lnTo>
                  <a:lnTo>
                    <a:pt x="2281" y="396"/>
                  </a:lnTo>
                  <a:lnTo>
                    <a:pt x="2281" y="390"/>
                  </a:lnTo>
                  <a:lnTo>
                    <a:pt x="2281" y="387"/>
                  </a:lnTo>
                  <a:lnTo>
                    <a:pt x="2281" y="384"/>
                  </a:lnTo>
                  <a:lnTo>
                    <a:pt x="2289" y="381"/>
                  </a:lnTo>
                  <a:lnTo>
                    <a:pt x="2289" y="378"/>
                  </a:lnTo>
                  <a:lnTo>
                    <a:pt x="2289" y="378"/>
                  </a:lnTo>
                  <a:lnTo>
                    <a:pt x="2289" y="375"/>
                  </a:lnTo>
                  <a:lnTo>
                    <a:pt x="2297" y="375"/>
                  </a:lnTo>
                  <a:lnTo>
                    <a:pt x="2297" y="378"/>
                  </a:lnTo>
                  <a:lnTo>
                    <a:pt x="2297" y="378"/>
                  </a:lnTo>
                  <a:lnTo>
                    <a:pt x="2297" y="378"/>
                  </a:lnTo>
                  <a:lnTo>
                    <a:pt x="2305" y="381"/>
                  </a:lnTo>
                  <a:lnTo>
                    <a:pt x="2305" y="384"/>
                  </a:lnTo>
                  <a:lnTo>
                    <a:pt x="2305" y="387"/>
                  </a:lnTo>
                  <a:lnTo>
                    <a:pt x="2305" y="390"/>
                  </a:lnTo>
                  <a:lnTo>
                    <a:pt x="2313" y="393"/>
                  </a:lnTo>
                  <a:lnTo>
                    <a:pt x="2313" y="396"/>
                  </a:lnTo>
                  <a:lnTo>
                    <a:pt x="2313" y="399"/>
                  </a:lnTo>
                  <a:lnTo>
                    <a:pt x="2313" y="402"/>
                  </a:lnTo>
                  <a:lnTo>
                    <a:pt x="2313" y="405"/>
                  </a:lnTo>
                  <a:lnTo>
                    <a:pt x="2321" y="408"/>
                  </a:lnTo>
                  <a:lnTo>
                    <a:pt x="2321" y="411"/>
                  </a:lnTo>
                  <a:lnTo>
                    <a:pt x="2321" y="414"/>
                  </a:lnTo>
                  <a:lnTo>
                    <a:pt x="2321" y="414"/>
                  </a:lnTo>
                  <a:lnTo>
                    <a:pt x="2328" y="417"/>
                  </a:lnTo>
                  <a:lnTo>
                    <a:pt x="2328" y="420"/>
                  </a:lnTo>
                  <a:lnTo>
                    <a:pt x="2328" y="423"/>
                  </a:lnTo>
                  <a:lnTo>
                    <a:pt x="2328" y="423"/>
                  </a:lnTo>
                  <a:lnTo>
                    <a:pt x="2336" y="426"/>
                  </a:lnTo>
                  <a:lnTo>
                    <a:pt x="2336" y="426"/>
                  </a:lnTo>
                  <a:lnTo>
                    <a:pt x="2336" y="429"/>
                  </a:lnTo>
                  <a:lnTo>
                    <a:pt x="2336" y="429"/>
                  </a:lnTo>
                  <a:lnTo>
                    <a:pt x="2344" y="432"/>
                  </a:lnTo>
                  <a:lnTo>
                    <a:pt x="2344" y="432"/>
                  </a:lnTo>
                  <a:lnTo>
                    <a:pt x="2344" y="435"/>
                  </a:lnTo>
                  <a:lnTo>
                    <a:pt x="2344" y="435"/>
                  </a:lnTo>
                  <a:lnTo>
                    <a:pt x="2352" y="438"/>
                  </a:lnTo>
                  <a:lnTo>
                    <a:pt x="2352" y="438"/>
                  </a:lnTo>
                  <a:lnTo>
                    <a:pt x="2352" y="438"/>
                  </a:lnTo>
                  <a:lnTo>
                    <a:pt x="2352" y="441"/>
                  </a:lnTo>
                  <a:lnTo>
                    <a:pt x="2360" y="441"/>
                  </a:lnTo>
                  <a:lnTo>
                    <a:pt x="2360" y="444"/>
                  </a:lnTo>
                  <a:lnTo>
                    <a:pt x="2360" y="444"/>
                  </a:lnTo>
                  <a:lnTo>
                    <a:pt x="2360" y="444"/>
                  </a:lnTo>
                  <a:lnTo>
                    <a:pt x="2368" y="447"/>
                  </a:lnTo>
                  <a:lnTo>
                    <a:pt x="2368" y="447"/>
                  </a:lnTo>
                  <a:lnTo>
                    <a:pt x="2368" y="447"/>
                  </a:lnTo>
                  <a:lnTo>
                    <a:pt x="2368" y="447"/>
                  </a:lnTo>
                  <a:lnTo>
                    <a:pt x="2368" y="447"/>
                  </a:lnTo>
                  <a:lnTo>
                    <a:pt x="2376" y="447"/>
                  </a:lnTo>
                  <a:lnTo>
                    <a:pt x="2376" y="447"/>
                  </a:lnTo>
                  <a:lnTo>
                    <a:pt x="2376" y="447"/>
                  </a:lnTo>
                  <a:lnTo>
                    <a:pt x="2376" y="444"/>
                  </a:lnTo>
                  <a:lnTo>
                    <a:pt x="2383" y="444"/>
                  </a:lnTo>
                  <a:lnTo>
                    <a:pt x="2383" y="444"/>
                  </a:lnTo>
                  <a:lnTo>
                    <a:pt x="2383" y="441"/>
                  </a:lnTo>
                  <a:lnTo>
                    <a:pt x="2383" y="441"/>
                  </a:lnTo>
                  <a:lnTo>
                    <a:pt x="2391" y="438"/>
                  </a:lnTo>
                  <a:lnTo>
                    <a:pt x="2391" y="435"/>
                  </a:lnTo>
                  <a:lnTo>
                    <a:pt x="2391" y="435"/>
                  </a:lnTo>
                  <a:lnTo>
                    <a:pt x="2391" y="432"/>
                  </a:lnTo>
                  <a:lnTo>
                    <a:pt x="2399" y="429"/>
                  </a:lnTo>
                  <a:lnTo>
                    <a:pt x="2399" y="426"/>
                  </a:lnTo>
                  <a:lnTo>
                    <a:pt x="2399" y="426"/>
                  </a:lnTo>
                  <a:lnTo>
                    <a:pt x="2399" y="423"/>
                  </a:lnTo>
                  <a:lnTo>
                    <a:pt x="2407" y="420"/>
                  </a:lnTo>
                  <a:lnTo>
                    <a:pt x="2407" y="417"/>
                  </a:lnTo>
                  <a:lnTo>
                    <a:pt x="2407" y="417"/>
                  </a:lnTo>
                  <a:lnTo>
                    <a:pt x="2407" y="414"/>
                  </a:lnTo>
                  <a:lnTo>
                    <a:pt x="2415" y="414"/>
                  </a:lnTo>
                  <a:lnTo>
                    <a:pt x="2415" y="411"/>
                  </a:lnTo>
                  <a:lnTo>
                    <a:pt x="2415" y="411"/>
                  </a:lnTo>
                  <a:lnTo>
                    <a:pt x="2415" y="408"/>
                  </a:lnTo>
                  <a:lnTo>
                    <a:pt x="2415" y="408"/>
                  </a:lnTo>
                  <a:lnTo>
                    <a:pt x="2423" y="408"/>
                  </a:lnTo>
                  <a:lnTo>
                    <a:pt x="2423" y="405"/>
                  </a:lnTo>
                  <a:lnTo>
                    <a:pt x="2423" y="405"/>
                  </a:lnTo>
                  <a:lnTo>
                    <a:pt x="2423" y="405"/>
                  </a:lnTo>
                  <a:lnTo>
                    <a:pt x="2430" y="405"/>
                  </a:lnTo>
                  <a:lnTo>
                    <a:pt x="2430" y="405"/>
                  </a:lnTo>
                  <a:lnTo>
                    <a:pt x="2430" y="405"/>
                  </a:lnTo>
                  <a:lnTo>
                    <a:pt x="2430" y="405"/>
                  </a:lnTo>
                  <a:lnTo>
                    <a:pt x="2438" y="405"/>
                  </a:lnTo>
                  <a:lnTo>
                    <a:pt x="2438" y="405"/>
                  </a:lnTo>
                  <a:lnTo>
                    <a:pt x="2438" y="405"/>
                  </a:lnTo>
                  <a:lnTo>
                    <a:pt x="2438" y="405"/>
                  </a:lnTo>
                  <a:lnTo>
                    <a:pt x="2446" y="405"/>
                  </a:lnTo>
                  <a:lnTo>
                    <a:pt x="2446" y="405"/>
                  </a:lnTo>
                  <a:lnTo>
                    <a:pt x="2446" y="405"/>
                  </a:lnTo>
                  <a:lnTo>
                    <a:pt x="2446" y="405"/>
                  </a:lnTo>
                  <a:lnTo>
                    <a:pt x="2454" y="402"/>
                  </a:lnTo>
                  <a:lnTo>
                    <a:pt x="2454" y="402"/>
                  </a:lnTo>
                  <a:lnTo>
                    <a:pt x="2454" y="402"/>
                  </a:lnTo>
                  <a:lnTo>
                    <a:pt x="2454" y="399"/>
                  </a:lnTo>
                  <a:lnTo>
                    <a:pt x="2462" y="399"/>
                  </a:lnTo>
                  <a:lnTo>
                    <a:pt x="2462" y="396"/>
                  </a:lnTo>
                  <a:lnTo>
                    <a:pt x="2462" y="396"/>
                  </a:lnTo>
                  <a:lnTo>
                    <a:pt x="2462" y="393"/>
                  </a:lnTo>
                  <a:lnTo>
                    <a:pt x="2470" y="393"/>
                  </a:lnTo>
                  <a:lnTo>
                    <a:pt x="2470" y="390"/>
                  </a:lnTo>
                  <a:lnTo>
                    <a:pt x="2470" y="390"/>
                  </a:lnTo>
                  <a:lnTo>
                    <a:pt x="2470" y="387"/>
                  </a:lnTo>
                  <a:lnTo>
                    <a:pt x="2470" y="387"/>
                  </a:lnTo>
                  <a:lnTo>
                    <a:pt x="2477" y="384"/>
                  </a:lnTo>
                  <a:lnTo>
                    <a:pt x="2477" y="381"/>
                  </a:lnTo>
                  <a:lnTo>
                    <a:pt x="2477" y="381"/>
                  </a:lnTo>
                  <a:lnTo>
                    <a:pt x="2477" y="378"/>
                  </a:lnTo>
                  <a:lnTo>
                    <a:pt x="2485" y="378"/>
                  </a:lnTo>
                  <a:lnTo>
                    <a:pt x="2485" y="375"/>
                  </a:lnTo>
                  <a:lnTo>
                    <a:pt x="2485" y="375"/>
                  </a:lnTo>
                  <a:lnTo>
                    <a:pt x="2485" y="372"/>
                  </a:lnTo>
                  <a:lnTo>
                    <a:pt x="2493" y="372"/>
                  </a:lnTo>
                  <a:lnTo>
                    <a:pt x="2493" y="369"/>
                  </a:lnTo>
                  <a:lnTo>
                    <a:pt x="2493" y="366"/>
                  </a:lnTo>
                  <a:lnTo>
                    <a:pt x="2493" y="366"/>
                  </a:lnTo>
                  <a:lnTo>
                    <a:pt x="2501" y="363"/>
                  </a:lnTo>
                  <a:lnTo>
                    <a:pt x="2501" y="360"/>
                  </a:lnTo>
                  <a:lnTo>
                    <a:pt x="2501" y="360"/>
                  </a:lnTo>
                  <a:lnTo>
                    <a:pt x="2501" y="357"/>
                  </a:lnTo>
                  <a:lnTo>
                    <a:pt x="2509" y="353"/>
                  </a:lnTo>
                  <a:lnTo>
                    <a:pt x="2509" y="353"/>
                  </a:lnTo>
                  <a:lnTo>
                    <a:pt x="2509" y="350"/>
                  </a:lnTo>
                  <a:lnTo>
                    <a:pt x="2509" y="350"/>
                  </a:lnTo>
                  <a:lnTo>
                    <a:pt x="2517" y="350"/>
                  </a:lnTo>
                  <a:lnTo>
                    <a:pt x="2517" y="347"/>
                  </a:lnTo>
                  <a:lnTo>
                    <a:pt x="2517" y="347"/>
                  </a:lnTo>
                  <a:lnTo>
                    <a:pt x="2517" y="347"/>
                  </a:lnTo>
                  <a:lnTo>
                    <a:pt x="2525" y="347"/>
                  </a:lnTo>
                  <a:lnTo>
                    <a:pt x="2525" y="347"/>
                  </a:lnTo>
                  <a:lnTo>
                    <a:pt x="2525" y="347"/>
                  </a:lnTo>
                  <a:lnTo>
                    <a:pt x="2525" y="347"/>
                  </a:lnTo>
                  <a:lnTo>
                    <a:pt x="2525" y="347"/>
                  </a:lnTo>
                  <a:lnTo>
                    <a:pt x="2532" y="350"/>
                  </a:lnTo>
                  <a:lnTo>
                    <a:pt x="2532" y="350"/>
                  </a:lnTo>
                  <a:lnTo>
                    <a:pt x="2532" y="353"/>
                  </a:lnTo>
                  <a:lnTo>
                    <a:pt x="2532" y="353"/>
                  </a:lnTo>
                  <a:lnTo>
                    <a:pt x="2540" y="357"/>
                  </a:lnTo>
                  <a:lnTo>
                    <a:pt x="2540" y="360"/>
                  </a:lnTo>
                  <a:lnTo>
                    <a:pt x="2540" y="363"/>
                  </a:lnTo>
                  <a:lnTo>
                    <a:pt x="2540" y="366"/>
                  </a:lnTo>
                  <a:lnTo>
                    <a:pt x="2548" y="366"/>
                  </a:lnTo>
                  <a:lnTo>
                    <a:pt x="2548" y="372"/>
                  </a:lnTo>
                  <a:lnTo>
                    <a:pt x="2548" y="375"/>
                  </a:lnTo>
                  <a:lnTo>
                    <a:pt x="2548" y="378"/>
                  </a:lnTo>
                  <a:lnTo>
                    <a:pt x="2556" y="381"/>
                  </a:lnTo>
                  <a:lnTo>
                    <a:pt x="2556" y="384"/>
                  </a:lnTo>
                  <a:lnTo>
                    <a:pt x="2556" y="387"/>
                  </a:lnTo>
                  <a:lnTo>
                    <a:pt x="2556" y="390"/>
                  </a:lnTo>
                  <a:lnTo>
                    <a:pt x="2564" y="396"/>
                  </a:lnTo>
                  <a:lnTo>
                    <a:pt x="2564" y="399"/>
                  </a:lnTo>
                  <a:lnTo>
                    <a:pt x="2564" y="402"/>
                  </a:lnTo>
                  <a:lnTo>
                    <a:pt x="2564" y="405"/>
                  </a:lnTo>
                  <a:lnTo>
                    <a:pt x="2572" y="408"/>
                  </a:lnTo>
                  <a:lnTo>
                    <a:pt x="2572" y="411"/>
                  </a:lnTo>
                  <a:lnTo>
                    <a:pt x="2572" y="414"/>
                  </a:lnTo>
                  <a:lnTo>
                    <a:pt x="2572" y="417"/>
                  </a:lnTo>
                  <a:lnTo>
                    <a:pt x="2579" y="420"/>
                  </a:lnTo>
                  <a:lnTo>
                    <a:pt x="2579" y="420"/>
                  </a:lnTo>
                  <a:lnTo>
                    <a:pt x="2579" y="423"/>
                  </a:lnTo>
                  <a:lnTo>
                    <a:pt x="2579" y="423"/>
                  </a:lnTo>
                  <a:lnTo>
                    <a:pt x="2579" y="423"/>
                  </a:lnTo>
                  <a:lnTo>
                    <a:pt x="2587" y="423"/>
                  </a:lnTo>
                  <a:lnTo>
                    <a:pt x="2587" y="423"/>
                  </a:lnTo>
                  <a:lnTo>
                    <a:pt x="2587" y="423"/>
                  </a:lnTo>
                  <a:lnTo>
                    <a:pt x="2587" y="423"/>
                  </a:lnTo>
                  <a:lnTo>
                    <a:pt x="2595" y="420"/>
                  </a:lnTo>
                  <a:lnTo>
                    <a:pt x="2595" y="420"/>
                  </a:lnTo>
                  <a:lnTo>
                    <a:pt x="2595" y="417"/>
                  </a:lnTo>
                  <a:lnTo>
                    <a:pt x="2595" y="417"/>
                  </a:lnTo>
                  <a:lnTo>
                    <a:pt x="2603" y="414"/>
                  </a:lnTo>
                  <a:lnTo>
                    <a:pt x="2603" y="411"/>
                  </a:lnTo>
                  <a:lnTo>
                    <a:pt x="2603" y="411"/>
                  </a:lnTo>
                  <a:lnTo>
                    <a:pt x="2603" y="408"/>
                  </a:lnTo>
                  <a:lnTo>
                    <a:pt x="2611" y="408"/>
                  </a:lnTo>
                  <a:lnTo>
                    <a:pt x="2611" y="405"/>
                  </a:lnTo>
                  <a:lnTo>
                    <a:pt x="2611" y="405"/>
                  </a:lnTo>
                  <a:lnTo>
                    <a:pt x="2611" y="402"/>
                  </a:lnTo>
                  <a:lnTo>
                    <a:pt x="2619" y="402"/>
                  </a:lnTo>
                  <a:lnTo>
                    <a:pt x="2619" y="402"/>
                  </a:lnTo>
                  <a:lnTo>
                    <a:pt x="2619" y="402"/>
                  </a:lnTo>
                  <a:lnTo>
                    <a:pt x="2619" y="402"/>
                  </a:lnTo>
                  <a:lnTo>
                    <a:pt x="2626" y="405"/>
                  </a:lnTo>
                  <a:lnTo>
                    <a:pt x="2626" y="405"/>
                  </a:lnTo>
                  <a:lnTo>
                    <a:pt x="2626" y="405"/>
                  </a:lnTo>
                  <a:lnTo>
                    <a:pt x="2626" y="408"/>
                  </a:lnTo>
                  <a:lnTo>
                    <a:pt x="2634" y="411"/>
                  </a:lnTo>
                  <a:lnTo>
                    <a:pt x="2634" y="414"/>
                  </a:lnTo>
                  <a:lnTo>
                    <a:pt x="2634" y="414"/>
                  </a:lnTo>
                  <a:lnTo>
                    <a:pt x="2634" y="417"/>
                  </a:lnTo>
                  <a:lnTo>
                    <a:pt x="2634" y="420"/>
                  </a:lnTo>
                  <a:lnTo>
                    <a:pt x="2642" y="423"/>
                  </a:lnTo>
                  <a:lnTo>
                    <a:pt x="2642" y="426"/>
                  </a:lnTo>
                  <a:lnTo>
                    <a:pt x="2642" y="429"/>
                  </a:lnTo>
                  <a:lnTo>
                    <a:pt x="2642" y="432"/>
                  </a:lnTo>
                  <a:lnTo>
                    <a:pt x="2650" y="435"/>
                  </a:lnTo>
                  <a:lnTo>
                    <a:pt x="2650" y="438"/>
                  </a:lnTo>
                  <a:lnTo>
                    <a:pt x="2650" y="441"/>
                  </a:lnTo>
                  <a:lnTo>
                    <a:pt x="2650" y="441"/>
                  </a:lnTo>
                  <a:lnTo>
                    <a:pt x="2658" y="444"/>
                  </a:lnTo>
                  <a:lnTo>
                    <a:pt x="2658" y="447"/>
                  </a:lnTo>
                  <a:lnTo>
                    <a:pt x="2658" y="447"/>
                  </a:lnTo>
                  <a:lnTo>
                    <a:pt x="2658" y="447"/>
                  </a:lnTo>
                  <a:lnTo>
                    <a:pt x="2666" y="450"/>
                  </a:lnTo>
                  <a:lnTo>
                    <a:pt x="2666" y="450"/>
                  </a:lnTo>
                  <a:lnTo>
                    <a:pt x="2666" y="450"/>
                  </a:lnTo>
                  <a:lnTo>
                    <a:pt x="2666" y="450"/>
                  </a:lnTo>
                  <a:lnTo>
                    <a:pt x="2673" y="450"/>
                  </a:lnTo>
                  <a:lnTo>
                    <a:pt x="2673" y="447"/>
                  </a:lnTo>
                  <a:lnTo>
                    <a:pt x="2673" y="447"/>
                  </a:lnTo>
                  <a:lnTo>
                    <a:pt x="2673" y="444"/>
                  </a:lnTo>
                  <a:lnTo>
                    <a:pt x="2681" y="441"/>
                  </a:lnTo>
                  <a:lnTo>
                    <a:pt x="2681" y="441"/>
                  </a:lnTo>
                  <a:lnTo>
                    <a:pt x="2681" y="438"/>
                  </a:lnTo>
                  <a:lnTo>
                    <a:pt x="2681" y="435"/>
                  </a:lnTo>
                  <a:lnTo>
                    <a:pt x="2681" y="429"/>
                  </a:lnTo>
                  <a:lnTo>
                    <a:pt x="2689" y="426"/>
                  </a:lnTo>
                  <a:lnTo>
                    <a:pt x="2689" y="423"/>
                  </a:lnTo>
                  <a:lnTo>
                    <a:pt x="2689" y="420"/>
                  </a:lnTo>
                  <a:lnTo>
                    <a:pt x="2689" y="414"/>
                  </a:lnTo>
                  <a:lnTo>
                    <a:pt x="2697" y="411"/>
                  </a:lnTo>
                  <a:lnTo>
                    <a:pt x="2697" y="405"/>
                  </a:lnTo>
                  <a:lnTo>
                    <a:pt x="2697" y="402"/>
                  </a:lnTo>
                  <a:lnTo>
                    <a:pt x="2697" y="396"/>
                  </a:lnTo>
                  <a:lnTo>
                    <a:pt x="2705" y="390"/>
                  </a:lnTo>
                  <a:lnTo>
                    <a:pt x="2705" y="387"/>
                  </a:lnTo>
                  <a:lnTo>
                    <a:pt x="2705" y="381"/>
                  </a:lnTo>
                  <a:lnTo>
                    <a:pt x="2705" y="375"/>
                  </a:lnTo>
                  <a:lnTo>
                    <a:pt x="2713" y="369"/>
                  </a:lnTo>
                  <a:lnTo>
                    <a:pt x="2713" y="366"/>
                  </a:lnTo>
                  <a:lnTo>
                    <a:pt x="2713" y="360"/>
                  </a:lnTo>
                  <a:lnTo>
                    <a:pt x="2713" y="353"/>
                  </a:lnTo>
                  <a:lnTo>
                    <a:pt x="2721" y="347"/>
                  </a:lnTo>
                  <a:lnTo>
                    <a:pt x="2721" y="341"/>
                  </a:lnTo>
                  <a:lnTo>
                    <a:pt x="2721" y="335"/>
                  </a:lnTo>
                  <a:lnTo>
                    <a:pt x="2721" y="453"/>
                  </a:lnTo>
                  <a:lnTo>
                    <a:pt x="2721" y="456"/>
                  </a:lnTo>
                  <a:lnTo>
                    <a:pt x="2721" y="462"/>
                  </a:lnTo>
                  <a:lnTo>
                    <a:pt x="2713" y="465"/>
                  </a:lnTo>
                  <a:lnTo>
                    <a:pt x="2713" y="471"/>
                  </a:lnTo>
                  <a:lnTo>
                    <a:pt x="2713" y="474"/>
                  </a:lnTo>
                  <a:lnTo>
                    <a:pt x="2713" y="477"/>
                  </a:lnTo>
                  <a:lnTo>
                    <a:pt x="2705" y="483"/>
                  </a:lnTo>
                  <a:lnTo>
                    <a:pt x="2705" y="486"/>
                  </a:lnTo>
                  <a:lnTo>
                    <a:pt x="2705" y="489"/>
                  </a:lnTo>
                  <a:lnTo>
                    <a:pt x="2705" y="493"/>
                  </a:lnTo>
                  <a:lnTo>
                    <a:pt x="2697" y="496"/>
                  </a:lnTo>
                  <a:lnTo>
                    <a:pt x="2697" y="499"/>
                  </a:lnTo>
                  <a:lnTo>
                    <a:pt x="2697" y="502"/>
                  </a:lnTo>
                  <a:lnTo>
                    <a:pt x="2697" y="502"/>
                  </a:lnTo>
                  <a:lnTo>
                    <a:pt x="2689" y="505"/>
                  </a:lnTo>
                  <a:lnTo>
                    <a:pt x="2689" y="508"/>
                  </a:lnTo>
                  <a:lnTo>
                    <a:pt x="2689" y="508"/>
                  </a:lnTo>
                  <a:lnTo>
                    <a:pt x="2689" y="511"/>
                  </a:lnTo>
                  <a:lnTo>
                    <a:pt x="2681" y="514"/>
                  </a:lnTo>
                  <a:lnTo>
                    <a:pt x="2681" y="514"/>
                  </a:lnTo>
                  <a:lnTo>
                    <a:pt x="2681" y="517"/>
                  </a:lnTo>
                  <a:lnTo>
                    <a:pt x="2681" y="517"/>
                  </a:lnTo>
                  <a:lnTo>
                    <a:pt x="2681" y="520"/>
                  </a:lnTo>
                  <a:lnTo>
                    <a:pt x="2673" y="520"/>
                  </a:lnTo>
                  <a:lnTo>
                    <a:pt x="2673" y="523"/>
                  </a:lnTo>
                  <a:lnTo>
                    <a:pt x="2673" y="523"/>
                  </a:lnTo>
                  <a:lnTo>
                    <a:pt x="2673" y="526"/>
                  </a:lnTo>
                  <a:lnTo>
                    <a:pt x="2666" y="526"/>
                  </a:lnTo>
                  <a:lnTo>
                    <a:pt x="2666" y="529"/>
                  </a:lnTo>
                  <a:lnTo>
                    <a:pt x="2666" y="529"/>
                  </a:lnTo>
                  <a:lnTo>
                    <a:pt x="2666" y="532"/>
                  </a:lnTo>
                  <a:lnTo>
                    <a:pt x="2658" y="532"/>
                  </a:lnTo>
                  <a:lnTo>
                    <a:pt x="2658" y="535"/>
                  </a:lnTo>
                  <a:lnTo>
                    <a:pt x="2658" y="535"/>
                  </a:lnTo>
                  <a:lnTo>
                    <a:pt x="2658" y="535"/>
                  </a:lnTo>
                  <a:lnTo>
                    <a:pt x="2650" y="535"/>
                  </a:lnTo>
                  <a:lnTo>
                    <a:pt x="2650" y="535"/>
                  </a:lnTo>
                  <a:lnTo>
                    <a:pt x="2650" y="535"/>
                  </a:lnTo>
                  <a:lnTo>
                    <a:pt x="2650" y="535"/>
                  </a:lnTo>
                  <a:lnTo>
                    <a:pt x="2642" y="535"/>
                  </a:lnTo>
                  <a:lnTo>
                    <a:pt x="2642" y="535"/>
                  </a:lnTo>
                  <a:lnTo>
                    <a:pt x="2642" y="532"/>
                  </a:lnTo>
                  <a:lnTo>
                    <a:pt x="2642" y="532"/>
                  </a:lnTo>
                  <a:lnTo>
                    <a:pt x="2634" y="532"/>
                  </a:lnTo>
                  <a:lnTo>
                    <a:pt x="2634" y="532"/>
                  </a:lnTo>
                  <a:lnTo>
                    <a:pt x="2634" y="529"/>
                  </a:lnTo>
                  <a:lnTo>
                    <a:pt x="2634" y="529"/>
                  </a:lnTo>
                  <a:lnTo>
                    <a:pt x="2634" y="529"/>
                  </a:lnTo>
                  <a:lnTo>
                    <a:pt x="2626" y="529"/>
                  </a:lnTo>
                  <a:lnTo>
                    <a:pt x="2626" y="529"/>
                  </a:lnTo>
                  <a:lnTo>
                    <a:pt x="2626" y="529"/>
                  </a:lnTo>
                  <a:lnTo>
                    <a:pt x="2626" y="529"/>
                  </a:lnTo>
                  <a:lnTo>
                    <a:pt x="2619" y="529"/>
                  </a:lnTo>
                  <a:lnTo>
                    <a:pt x="2619" y="529"/>
                  </a:lnTo>
                  <a:lnTo>
                    <a:pt x="2619" y="529"/>
                  </a:lnTo>
                  <a:lnTo>
                    <a:pt x="2619" y="532"/>
                  </a:lnTo>
                  <a:lnTo>
                    <a:pt x="2611" y="532"/>
                  </a:lnTo>
                  <a:lnTo>
                    <a:pt x="2611" y="532"/>
                  </a:lnTo>
                  <a:lnTo>
                    <a:pt x="2611" y="535"/>
                  </a:lnTo>
                  <a:lnTo>
                    <a:pt x="2611" y="535"/>
                  </a:lnTo>
                  <a:lnTo>
                    <a:pt x="2603" y="538"/>
                  </a:lnTo>
                  <a:lnTo>
                    <a:pt x="2603" y="538"/>
                  </a:lnTo>
                  <a:lnTo>
                    <a:pt x="2603" y="538"/>
                  </a:lnTo>
                  <a:lnTo>
                    <a:pt x="2603" y="541"/>
                  </a:lnTo>
                  <a:lnTo>
                    <a:pt x="2595" y="541"/>
                  </a:lnTo>
                  <a:lnTo>
                    <a:pt x="2595" y="544"/>
                  </a:lnTo>
                  <a:lnTo>
                    <a:pt x="2595" y="544"/>
                  </a:lnTo>
                  <a:lnTo>
                    <a:pt x="2595" y="547"/>
                  </a:lnTo>
                  <a:lnTo>
                    <a:pt x="2587" y="547"/>
                  </a:lnTo>
                  <a:lnTo>
                    <a:pt x="2587" y="547"/>
                  </a:lnTo>
                  <a:lnTo>
                    <a:pt x="2587" y="550"/>
                  </a:lnTo>
                  <a:lnTo>
                    <a:pt x="2587" y="550"/>
                  </a:lnTo>
                  <a:lnTo>
                    <a:pt x="2579" y="550"/>
                  </a:lnTo>
                  <a:lnTo>
                    <a:pt x="2579" y="550"/>
                  </a:lnTo>
                  <a:lnTo>
                    <a:pt x="2579" y="550"/>
                  </a:lnTo>
                  <a:lnTo>
                    <a:pt x="2579" y="547"/>
                  </a:lnTo>
                  <a:lnTo>
                    <a:pt x="2579" y="547"/>
                  </a:lnTo>
                  <a:lnTo>
                    <a:pt x="2572" y="547"/>
                  </a:lnTo>
                  <a:lnTo>
                    <a:pt x="2572" y="544"/>
                  </a:lnTo>
                  <a:lnTo>
                    <a:pt x="2572" y="541"/>
                  </a:lnTo>
                  <a:lnTo>
                    <a:pt x="2572" y="538"/>
                  </a:lnTo>
                  <a:lnTo>
                    <a:pt x="2564" y="535"/>
                  </a:lnTo>
                  <a:lnTo>
                    <a:pt x="2564" y="532"/>
                  </a:lnTo>
                  <a:lnTo>
                    <a:pt x="2564" y="529"/>
                  </a:lnTo>
                  <a:lnTo>
                    <a:pt x="2564" y="526"/>
                  </a:lnTo>
                  <a:lnTo>
                    <a:pt x="2556" y="520"/>
                  </a:lnTo>
                  <a:lnTo>
                    <a:pt x="2556" y="517"/>
                  </a:lnTo>
                  <a:lnTo>
                    <a:pt x="2556" y="511"/>
                  </a:lnTo>
                  <a:lnTo>
                    <a:pt x="2556" y="508"/>
                  </a:lnTo>
                  <a:lnTo>
                    <a:pt x="2548" y="502"/>
                  </a:lnTo>
                  <a:lnTo>
                    <a:pt x="2548" y="499"/>
                  </a:lnTo>
                  <a:lnTo>
                    <a:pt x="2548" y="493"/>
                  </a:lnTo>
                  <a:lnTo>
                    <a:pt x="2548" y="489"/>
                  </a:lnTo>
                  <a:lnTo>
                    <a:pt x="2540" y="486"/>
                  </a:lnTo>
                  <a:lnTo>
                    <a:pt x="2540" y="480"/>
                  </a:lnTo>
                  <a:lnTo>
                    <a:pt x="2540" y="477"/>
                  </a:lnTo>
                  <a:lnTo>
                    <a:pt x="2540" y="474"/>
                  </a:lnTo>
                  <a:lnTo>
                    <a:pt x="2532" y="474"/>
                  </a:lnTo>
                  <a:lnTo>
                    <a:pt x="2532" y="471"/>
                  </a:lnTo>
                  <a:lnTo>
                    <a:pt x="2532" y="468"/>
                  </a:lnTo>
                  <a:lnTo>
                    <a:pt x="2532" y="468"/>
                  </a:lnTo>
                  <a:lnTo>
                    <a:pt x="2525" y="468"/>
                  </a:lnTo>
                  <a:lnTo>
                    <a:pt x="2525" y="465"/>
                  </a:lnTo>
                  <a:lnTo>
                    <a:pt x="2525" y="465"/>
                  </a:lnTo>
                  <a:lnTo>
                    <a:pt x="2525" y="465"/>
                  </a:lnTo>
                  <a:lnTo>
                    <a:pt x="2525" y="465"/>
                  </a:lnTo>
                  <a:lnTo>
                    <a:pt x="2517" y="468"/>
                  </a:lnTo>
                  <a:lnTo>
                    <a:pt x="2517" y="468"/>
                  </a:lnTo>
                  <a:lnTo>
                    <a:pt x="2517" y="468"/>
                  </a:lnTo>
                  <a:lnTo>
                    <a:pt x="2517" y="471"/>
                  </a:lnTo>
                  <a:lnTo>
                    <a:pt x="2509" y="471"/>
                  </a:lnTo>
                  <a:lnTo>
                    <a:pt x="2509" y="474"/>
                  </a:lnTo>
                  <a:lnTo>
                    <a:pt x="2509" y="474"/>
                  </a:lnTo>
                  <a:lnTo>
                    <a:pt x="2509" y="477"/>
                  </a:lnTo>
                  <a:lnTo>
                    <a:pt x="2501" y="477"/>
                  </a:lnTo>
                  <a:lnTo>
                    <a:pt x="2501" y="480"/>
                  </a:lnTo>
                  <a:lnTo>
                    <a:pt x="2501" y="480"/>
                  </a:lnTo>
                  <a:lnTo>
                    <a:pt x="2501" y="483"/>
                  </a:lnTo>
                  <a:lnTo>
                    <a:pt x="2493" y="486"/>
                  </a:lnTo>
                  <a:lnTo>
                    <a:pt x="2493" y="486"/>
                  </a:lnTo>
                  <a:lnTo>
                    <a:pt x="2493" y="489"/>
                  </a:lnTo>
                  <a:lnTo>
                    <a:pt x="2493" y="493"/>
                  </a:lnTo>
                  <a:lnTo>
                    <a:pt x="2485" y="496"/>
                  </a:lnTo>
                  <a:lnTo>
                    <a:pt x="2485" y="496"/>
                  </a:lnTo>
                  <a:lnTo>
                    <a:pt x="2485" y="499"/>
                  </a:lnTo>
                  <a:lnTo>
                    <a:pt x="2485" y="502"/>
                  </a:lnTo>
                  <a:lnTo>
                    <a:pt x="2477" y="505"/>
                  </a:lnTo>
                  <a:lnTo>
                    <a:pt x="2477" y="505"/>
                  </a:lnTo>
                  <a:lnTo>
                    <a:pt x="2477" y="508"/>
                  </a:lnTo>
                  <a:lnTo>
                    <a:pt x="2477" y="511"/>
                  </a:lnTo>
                  <a:lnTo>
                    <a:pt x="2470" y="511"/>
                  </a:lnTo>
                  <a:lnTo>
                    <a:pt x="2470" y="514"/>
                  </a:lnTo>
                  <a:lnTo>
                    <a:pt x="2470" y="517"/>
                  </a:lnTo>
                  <a:lnTo>
                    <a:pt x="2470" y="517"/>
                  </a:lnTo>
                  <a:lnTo>
                    <a:pt x="2470" y="520"/>
                  </a:lnTo>
                  <a:lnTo>
                    <a:pt x="2462" y="520"/>
                  </a:lnTo>
                  <a:lnTo>
                    <a:pt x="2462" y="520"/>
                  </a:lnTo>
                  <a:lnTo>
                    <a:pt x="2462" y="523"/>
                  </a:lnTo>
                  <a:lnTo>
                    <a:pt x="2462" y="523"/>
                  </a:lnTo>
                  <a:lnTo>
                    <a:pt x="2454" y="523"/>
                  </a:lnTo>
                  <a:lnTo>
                    <a:pt x="2454" y="523"/>
                  </a:lnTo>
                  <a:lnTo>
                    <a:pt x="2454" y="523"/>
                  </a:lnTo>
                  <a:lnTo>
                    <a:pt x="2454" y="523"/>
                  </a:lnTo>
                  <a:lnTo>
                    <a:pt x="2446" y="523"/>
                  </a:lnTo>
                  <a:lnTo>
                    <a:pt x="2446" y="523"/>
                  </a:lnTo>
                  <a:lnTo>
                    <a:pt x="2446" y="523"/>
                  </a:lnTo>
                  <a:lnTo>
                    <a:pt x="2446" y="523"/>
                  </a:lnTo>
                  <a:lnTo>
                    <a:pt x="2438" y="523"/>
                  </a:lnTo>
                  <a:lnTo>
                    <a:pt x="2438" y="523"/>
                  </a:lnTo>
                  <a:lnTo>
                    <a:pt x="2438" y="523"/>
                  </a:lnTo>
                  <a:lnTo>
                    <a:pt x="2438" y="520"/>
                  </a:lnTo>
                  <a:lnTo>
                    <a:pt x="2430" y="520"/>
                  </a:lnTo>
                  <a:lnTo>
                    <a:pt x="2430" y="520"/>
                  </a:lnTo>
                  <a:lnTo>
                    <a:pt x="2430" y="520"/>
                  </a:lnTo>
                  <a:lnTo>
                    <a:pt x="2430" y="520"/>
                  </a:lnTo>
                  <a:lnTo>
                    <a:pt x="2423" y="520"/>
                  </a:lnTo>
                  <a:lnTo>
                    <a:pt x="2423" y="520"/>
                  </a:lnTo>
                  <a:lnTo>
                    <a:pt x="2423" y="517"/>
                  </a:lnTo>
                  <a:lnTo>
                    <a:pt x="2423" y="517"/>
                  </a:lnTo>
                  <a:lnTo>
                    <a:pt x="2415" y="517"/>
                  </a:lnTo>
                  <a:lnTo>
                    <a:pt x="2415" y="517"/>
                  </a:lnTo>
                  <a:lnTo>
                    <a:pt x="2415" y="517"/>
                  </a:lnTo>
                  <a:lnTo>
                    <a:pt x="2415" y="520"/>
                  </a:lnTo>
                  <a:lnTo>
                    <a:pt x="2415" y="520"/>
                  </a:lnTo>
                  <a:lnTo>
                    <a:pt x="2407" y="520"/>
                  </a:lnTo>
                  <a:lnTo>
                    <a:pt x="2407" y="520"/>
                  </a:lnTo>
                  <a:lnTo>
                    <a:pt x="2407" y="523"/>
                  </a:lnTo>
                  <a:lnTo>
                    <a:pt x="2407" y="523"/>
                  </a:lnTo>
                  <a:lnTo>
                    <a:pt x="2399" y="526"/>
                  </a:lnTo>
                  <a:lnTo>
                    <a:pt x="2399" y="526"/>
                  </a:lnTo>
                  <a:lnTo>
                    <a:pt x="2399" y="529"/>
                  </a:lnTo>
                  <a:lnTo>
                    <a:pt x="2399" y="532"/>
                  </a:lnTo>
                  <a:lnTo>
                    <a:pt x="2391" y="532"/>
                  </a:lnTo>
                  <a:lnTo>
                    <a:pt x="2391" y="535"/>
                  </a:lnTo>
                  <a:lnTo>
                    <a:pt x="2391" y="538"/>
                  </a:lnTo>
                  <a:lnTo>
                    <a:pt x="2391" y="541"/>
                  </a:lnTo>
                  <a:lnTo>
                    <a:pt x="2383" y="547"/>
                  </a:lnTo>
                  <a:lnTo>
                    <a:pt x="2383" y="550"/>
                  </a:lnTo>
                  <a:lnTo>
                    <a:pt x="2383" y="553"/>
                  </a:lnTo>
                  <a:lnTo>
                    <a:pt x="2383" y="556"/>
                  </a:lnTo>
                  <a:lnTo>
                    <a:pt x="2376" y="559"/>
                  </a:lnTo>
                  <a:lnTo>
                    <a:pt x="2376" y="565"/>
                  </a:lnTo>
                  <a:lnTo>
                    <a:pt x="2376" y="568"/>
                  </a:lnTo>
                  <a:lnTo>
                    <a:pt x="2376" y="571"/>
                  </a:lnTo>
                  <a:lnTo>
                    <a:pt x="2368" y="577"/>
                  </a:lnTo>
                  <a:lnTo>
                    <a:pt x="2368" y="580"/>
                  </a:lnTo>
                  <a:lnTo>
                    <a:pt x="2368" y="583"/>
                  </a:lnTo>
                  <a:lnTo>
                    <a:pt x="2368" y="586"/>
                  </a:lnTo>
                  <a:lnTo>
                    <a:pt x="2368" y="589"/>
                  </a:lnTo>
                  <a:lnTo>
                    <a:pt x="2360" y="592"/>
                  </a:lnTo>
                  <a:lnTo>
                    <a:pt x="2360" y="595"/>
                  </a:lnTo>
                  <a:lnTo>
                    <a:pt x="2360" y="598"/>
                  </a:lnTo>
                  <a:lnTo>
                    <a:pt x="2360" y="601"/>
                  </a:lnTo>
                  <a:lnTo>
                    <a:pt x="2352" y="601"/>
                  </a:lnTo>
                  <a:lnTo>
                    <a:pt x="2352" y="604"/>
                  </a:lnTo>
                  <a:lnTo>
                    <a:pt x="2352" y="604"/>
                  </a:lnTo>
                  <a:lnTo>
                    <a:pt x="2352" y="604"/>
                  </a:lnTo>
                  <a:lnTo>
                    <a:pt x="2344" y="604"/>
                  </a:lnTo>
                  <a:lnTo>
                    <a:pt x="2344" y="604"/>
                  </a:lnTo>
                  <a:lnTo>
                    <a:pt x="2344" y="601"/>
                  </a:lnTo>
                  <a:lnTo>
                    <a:pt x="2344" y="601"/>
                  </a:lnTo>
                  <a:lnTo>
                    <a:pt x="2336" y="598"/>
                  </a:lnTo>
                  <a:lnTo>
                    <a:pt x="2336" y="595"/>
                  </a:lnTo>
                  <a:lnTo>
                    <a:pt x="2336" y="592"/>
                  </a:lnTo>
                  <a:lnTo>
                    <a:pt x="2336" y="589"/>
                  </a:lnTo>
                  <a:lnTo>
                    <a:pt x="2328" y="583"/>
                  </a:lnTo>
                  <a:lnTo>
                    <a:pt x="2328" y="577"/>
                  </a:lnTo>
                  <a:lnTo>
                    <a:pt x="2328" y="574"/>
                  </a:lnTo>
                  <a:lnTo>
                    <a:pt x="2328" y="568"/>
                  </a:lnTo>
                  <a:lnTo>
                    <a:pt x="2321" y="562"/>
                  </a:lnTo>
                  <a:lnTo>
                    <a:pt x="2321" y="556"/>
                  </a:lnTo>
                  <a:lnTo>
                    <a:pt x="2321" y="547"/>
                  </a:lnTo>
                  <a:lnTo>
                    <a:pt x="2321" y="541"/>
                  </a:lnTo>
                  <a:lnTo>
                    <a:pt x="2313" y="535"/>
                  </a:lnTo>
                  <a:lnTo>
                    <a:pt x="2313" y="529"/>
                  </a:lnTo>
                  <a:lnTo>
                    <a:pt x="2313" y="520"/>
                  </a:lnTo>
                  <a:lnTo>
                    <a:pt x="2313" y="514"/>
                  </a:lnTo>
                  <a:lnTo>
                    <a:pt x="2313" y="508"/>
                  </a:lnTo>
                  <a:lnTo>
                    <a:pt x="2305" y="502"/>
                  </a:lnTo>
                  <a:lnTo>
                    <a:pt x="2305" y="496"/>
                  </a:lnTo>
                  <a:lnTo>
                    <a:pt x="2305" y="493"/>
                  </a:lnTo>
                  <a:lnTo>
                    <a:pt x="2305" y="486"/>
                  </a:lnTo>
                  <a:lnTo>
                    <a:pt x="2297" y="483"/>
                  </a:lnTo>
                  <a:lnTo>
                    <a:pt x="2297" y="480"/>
                  </a:lnTo>
                  <a:lnTo>
                    <a:pt x="2297" y="480"/>
                  </a:lnTo>
                  <a:lnTo>
                    <a:pt x="2297" y="477"/>
                  </a:lnTo>
                  <a:lnTo>
                    <a:pt x="2289" y="477"/>
                  </a:lnTo>
                  <a:lnTo>
                    <a:pt x="2289" y="477"/>
                  </a:lnTo>
                  <a:lnTo>
                    <a:pt x="2289" y="480"/>
                  </a:lnTo>
                  <a:lnTo>
                    <a:pt x="2289" y="483"/>
                  </a:lnTo>
                  <a:lnTo>
                    <a:pt x="2281" y="486"/>
                  </a:lnTo>
                  <a:lnTo>
                    <a:pt x="2281" y="489"/>
                  </a:lnTo>
                  <a:lnTo>
                    <a:pt x="2281" y="496"/>
                  </a:lnTo>
                  <a:lnTo>
                    <a:pt x="2281" y="502"/>
                  </a:lnTo>
                  <a:lnTo>
                    <a:pt x="2274" y="508"/>
                  </a:lnTo>
                  <a:lnTo>
                    <a:pt x="2274" y="514"/>
                  </a:lnTo>
                  <a:lnTo>
                    <a:pt x="2274" y="523"/>
                  </a:lnTo>
                  <a:lnTo>
                    <a:pt x="2274" y="529"/>
                  </a:lnTo>
                  <a:lnTo>
                    <a:pt x="2266" y="538"/>
                  </a:lnTo>
                  <a:lnTo>
                    <a:pt x="2266" y="547"/>
                  </a:lnTo>
                  <a:lnTo>
                    <a:pt x="2266" y="556"/>
                  </a:lnTo>
                  <a:lnTo>
                    <a:pt x="2266" y="565"/>
                  </a:lnTo>
                  <a:lnTo>
                    <a:pt x="2258" y="574"/>
                  </a:lnTo>
                  <a:lnTo>
                    <a:pt x="2258" y="583"/>
                  </a:lnTo>
                  <a:lnTo>
                    <a:pt x="2258" y="592"/>
                  </a:lnTo>
                  <a:lnTo>
                    <a:pt x="2258" y="601"/>
                  </a:lnTo>
                  <a:lnTo>
                    <a:pt x="2258" y="607"/>
                  </a:lnTo>
                  <a:lnTo>
                    <a:pt x="2250" y="616"/>
                  </a:lnTo>
                  <a:lnTo>
                    <a:pt x="2250" y="622"/>
                  </a:lnTo>
                  <a:lnTo>
                    <a:pt x="2250" y="628"/>
                  </a:lnTo>
                  <a:lnTo>
                    <a:pt x="2250" y="635"/>
                  </a:lnTo>
                  <a:lnTo>
                    <a:pt x="2242" y="638"/>
                  </a:lnTo>
                  <a:lnTo>
                    <a:pt x="2242" y="644"/>
                  </a:lnTo>
                  <a:lnTo>
                    <a:pt x="2242" y="647"/>
                  </a:lnTo>
                  <a:lnTo>
                    <a:pt x="2242" y="647"/>
                  </a:lnTo>
                  <a:lnTo>
                    <a:pt x="2234" y="650"/>
                  </a:lnTo>
                  <a:lnTo>
                    <a:pt x="2234" y="650"/>
                  </a:lnTo>
                  <a:lnTo>
                    <a:pt x="2234" y="650"/>
                  </a:lnTo>
                  <a:lnTo>
                    <a:pt x="2234" y="650"/>
                  </a:lnTo>
                  <a:lnTo>
                    <a:pt x="2227" y="647"/>
                  </a:lnTo>
                  <a:lnTo>
                    <a:pt x="2227" y="644"/>
                  </a:lnTo>
                  <a:lnTo>
                    <a:pt x="2227" y="641"/>
                  </a:lnTo>
                  <a:lnTo>
                    <a:pt x="2227" y="638"/>
                  </a:lnTo>
                  <a:lnTo>
                    <a:pt x="2219" y="635"/>
                  </a:lnTo>
                  <a:lnTo>
                    <a:pt x="2219" y="632"/>
                  </a:lnTo>
                  <a:lnTo>
                    <a:pt x="2219" y="628"/>
                  </a:lnTo>
                  <a:lnTo>
                    <a:pt x="2219" y="625"/>
                  </a:lnTo>
                  <a:lnTo>
                    <a:pt x="2211" y="619"/>
                  </a:lnTo>
                  <a:lnTo>
                    <a:pt x="2211" y="616"/>
                  </a:lnTo>
                  <a:lnTo>
                    <a:pt x="2211" y="613"/>
                  </a:lnTo>
                  <a:lnTo>
                    <a:pt x="2211" y="610"/>
                  </a:lnTo>
                  <a:lnTo>
                    <a:pt x="2203" y="607"/>
                  </a:lnTo>
                  <a:lnTo>
                    <a:pt x="2203" y="604"/>
                  </a:lnTo>
                  <a:lnTo>
                    <a:pt x="2203" y="604"/>
                  </a:lnTo>
                  <a:lnTo>
                    <a:pt x="2203" y="601"/>
                  </a:lnTo>
                  <a:lnTo>
                    <a:pt x="2203" y="601"/>
                  </a:lnTo>
                  <a:lnTo>
                    <a:pt x="2195" y="601"/>
                  </a:lnTo>
                  <a:lnTo>
                    <a:pt x="2195" y="601"/>
                  </a:lnTo>
                  <a:lnTo>
                    <a:pt x="2195" y="601"/>
                  </a:lnTo>
                  <a:lnTo>
                    <a:pt x="2195" y="604"/>
                  </a:lnTo>
                  <a:lnTo>
                    <a:pt x="2187" y="607"/>
                  </a:lnTo>
                  <a:lnTo>
                    <a:pt x="2187" y="607"/>
                  </a:lnTo>
                  <a:lnTo>
                    <a:pt x="2187" y="610"/>
                  </a:lnTo>
                  <a:lnTo>
                    <a:pt x="2187" y="613"/>
                  </a:lnTo>
                  <a:lnTo>
                    <a:pt x="2180" y="616"/>
                  </a:lnTo>
                  <a:lnTo>
                    <a:pt x="2180" y="619"/>
                  </a:lnTo>
                  <a:lnTo>
                    <a:pt x="2180" y="622"/>
                  </a:lnTo>
                  <a:lnTo>
                    <a:pt x="2180" y="628"/>
                  </a:lnTo>
                  <a:lnTo>
                    <a:pt x="2172" y="632"/>
                  </a:lnTo>
                  <a:lnTo>
                    <a:pt x="2172" y="635"/>
                  </a:lnTo>
                  <a:lnTo>
                    <a:pt x="2172" y="638"/>
                  </a:lnTo>
                  <a:lnTo>
                    <a:pt x="2172" y="641"/>
                  </a:lnTo>
                  <a:lnTo>
                    <a:pt x="2164" y="644"/>
                  </a:lnTo>
                  <a:lnTo>
                    <a:pt x="2164" y="647"/>
                  </a:lnTo>
                  <a:lnTo>
                    <a:pt x="2164" y="650"/>
                  </a:lnTo>
                  <a:lnTo>
                    <a:pt x="2164" y="653"/>
                  </a:lnTo>
                  <a:lnTo>
                    <a:pt x="2156" y="656"/>
                  </a:lnTo>
                  <a:lnTo>
                    <a:pt x="2156" y="659"/>
                  </a:lnTo>
                  <a:lnTo>
                    <a:pt x="2156" y="662"/>
                  </a:lnTo>
                  <a:lnTo>
                    <a:pt x="2156" y="665"/>
                  </a:lnTo>
                  <a:lnTo>
                    <a:pt x="2156" y="665"/>
                  </a:lnTo>
                  <a:lnTo>
                    <a:pt x="2148" y="668"/>
                  </a:lnTo>
                  <a:lnTo>
                    <a:pt x="2148" y="671"/>
                  </a:lnTo>
                  <a:lnTo>
                    <a:pt x="2148" y="671"/>
                  </a:lnTo>
                  <a:lnTo>
                    <a:pt x="2148" y="671"/>
                  </a:lnTo>
                  <a:lnTo>
                    <a:pt x="2140" y="674"/>
                  </a:lnTo>
                  <a:lnTo>
                    <a:pt x="2140" y="674"/>
                  </a:lnTo>
                  <a:lnTo>
                    <a:pt x="2140" y="674"/>
                  </a:lnTo>
                  <a:lnTo>
                    <a:pt x="2140" y="674"/>
                  </a:lnTo>
                  <a:lnTo>
                    <a:pt x="2132" y="674"/>
                  </a:lnTo>
                  <a:lnTo>
                    <a:pt x="2132" y="671"/>
                  </a:lnTo>
                  <a:lnTo>
                    <a:pt x="2132" y="671"/>
                  </a:lnTo>
                  <a:lnTo>
                    <a:pt x="2132" y="671"/>
                  </a:lnTo>
                  <a:lnTo>
                    <a:pt x="2125" y="668"/>
                  </a:lnTo>
                  <a:lnTo>
                    <a:pt x="2125" y="665"/>
                  </a:lnTo>
                  <a:lnTo>
                    <a:pt x="2125" y="665"/>
                  </a:lnTo>
                  <a:lnTo>
                    <a:pt x="2125" y="662"/>
                  </a:lnTo>
                  <a:lnTo>
                    <a:pt x="2117" y="659"/>
                  </a:lnTo>
                  <a:lnTo>
                    <a:pt x="2117" y="656"/>
                  </a:lnTo>
                  <a:lnTo>
                    <a:pt x="2117" y="656"/>
                  </a:lnTo>
                  <a:lnTo>
                    <a:pt x="2117" y="653"/>
                  </a:lnTo>
                  <a:lnTo>
                    <a:pt x="2109" y="650"/>
                  </a:lnTo>
                  <a:lnTo>
                    <a:pt x="2109" y="647"/>
                  </a:lnTo>
                  <a:lnTo>
                    <a:pt x="2109" y="644"/>
                  </a:lnTo>
                  <a:lnTo>
                    <a:pt x="2109" y="644"/>
                  </a:lnTo>
                  <a:lnTo>
                    <a:pt x="2101" y="641"/>
                  </a:lnTo>
                  <a:lnTo>
                    <a:pt x="2101" y="638"/>
                  </a:lnTo>
                  <a:lnTo>
                    <a:pt x="2101" y="635"/>
                  </a:lnTo>
                  <a:lnTo>
                    <a:pt x="2101" y="632"/>
                  </a:lnTo>
                  <a:lnTo>
                    <a:pt x="2101" y="632"/>
                  </a:lnTo>
                  <a:lnTo>
                    <a:pt x="2093" y="628"/>
                  </a:lnTo>
                  <a:lnTo>
                    <a:pt x="2093" y="625"/>
                  </a:lnTo>
                  <a:lnTo>
                    <a:pt x="2093" y="622"/>
                  </a:lnTo>
                  <a:lnTo>
                    <a:pt x="2093" y="619"/>
                  </a:lnTo>
                  <a:lnTo>
                    <a:pt x="2085" y="616"/>
                  </a:lnTo>
                  <a:lnTo>
                    <a:pt x="2085" y="613"/>
                  </a:lnTo>
                  <a:lnTo>
                    <a:pt x="2085" y="613"/>
                  </a:lnTo>
                  <a:lnTo>
                    <a:pt x="2085" y="607"/>
                  </a:lnTo>
                  <a:lnTo>
                    <a:pt x="2078" y="604"/>
                  </a:lnTo>
                  <a:lnTo>
                    <a:pt x="2078" y="601"/>
                  </a:lnTo>
                  <a:lnTo>
                    <a:pt x="2078" y="598"/>
                  </a:lnTo>
                  <a:lnTo>
                    <a:pt x="2078" y="595"/>
                  </a:lnTo>
                  <a:lnTo>
                    <a:pt x="2070" y="592"/>
                  </a:lnTo>
                  <a:lnTo>
                    <a:pt x="2070" y="586"/>
                  </a:lnTo>
                  <a:lnTo>
                    <a:pt x="2070" y="583"/>
                  </a:lnTo>
                  <a:lnTo>
                    <a:pt x="2070" y="580"/>
                  </a:lnTo>
                  <a:lnTo>
                    <a:pt x="2062" y="574"/>
                  </a:lnTo>
                  <a:lnTo>
                    <a:pt x="2062" y="571"/>
                  </a:lnTo>
                  <a:lnTo>
                    <a:pt x="2062" y="568"/>
                  </a:lnTo>
                  <a:lnTo>
                    <a:pt x="2062" y="562"/>
                  </a:lnTo>
                  <a:lnTo>
                    <a:pt x="2054" y="559"/>
                  </a:lnTo>
                  <a:lnTo>
                    <a:pt x="2054" y="556"/>
                  </a:lnTo>
                  <a:lnTo>
                    <a:pt x="2054" y="553"/>
                  </a:lnTo>
                  <a:lnTo>
                    <a:pt x="2054" y="550"/>
                  </a:lnTo>
                  <a:lnTo>
                    <a:pt x="2046" y="550"/>
                  </a:lnTo>
                  <a:lnTo>
                    <a:pt x="2046" y="547"/>
                  </a:lnTo>
                  <a:lnTo>
                    <a:pt x="2046" y="547"/>
                  </a:lnTo>
                  <a:lnTo>
                    <a:pt x="2046" y="547"/>
                  </a:lnTo>
                  <a:lnTo>
                    <a:pt x="2046" y="547"/>
                  </a:lnTo>
                  <a:lnTo>
                    <a:pt x="2038" y="547"/>
                  </a:lnTo>
                  <a:lnTo>
                    <a:pt x="2038" y="550"/>
                  </a:lnTo>
                  <a:lnTo>
                    <a:pt x="2038" y="550"/>
                  </a:lnTo>
                  <a:lnTo>
                    <a:pt x="2038" y="553"/>
                  </a:lnTo>
                  <a:lnTo>
                    <a:pt x="2031" y="556"/>
                  </a:lnTo>
                  <a:lnTo>
                    <a:pt x="2031" y="559"/>
                  </a:lnTo>
                  <a:lnTo>
                    <a:pt x="2031" y="562"/>
                  </a:lnTo>
                  <a:lnTo>
                    <a:pt x="2031" y="568"/>
                  </a:lnTo>
                  <a:lnTo>
                    <a:pt x="2023" y="571"/>
                  </a:lnTo>
                  <a:lnTo>
                    <a:pt x="2023" y="577"/>
                  </a:lnTo>
                  <a:lnTo>
                    <a:pt x="2023" y="580"/>
                  </a:lnTo>
                  <a:lnTo>
                    <a:pt x="2023" y="583"/>
                  </a:lnTo>
                  <a:lnTo>
                    <a:pt x="2015" y="589"/>
                  </a:lnTo>
                  <a:lnTo>
                    <a:pt x="2015" y="592"/>
                  </a:lnTo>
                  <a:lnTo>
                    <a:pt x="2015" y="595"/>
                  </a:lnTo>
                  <a:lnTo>
                    <a:pt x="2015" y="598"/>
                  </a:lnTo>
                  <a:lnTo>
                    <a:pt x="2007" y="601"/>
                  </a:lnTo>
                  <a:lnTo>
                    <a:pt x="2007" y="604"/>
                  </a:lnTo>
                  <a:lnTo>
                    <a:pt x="2007" y="607"/>
                  </a:lnTo>
                  <a:lnTo>
                    <a:pt x="2007" y="607"/>
                  </a:lnTo>
                  <a:lnTo>
                    <a:pt x="1999" y="610"/>
                  </a:lnTo>
                  <a:lnTo>
                    <a:pt x="1999" y="610"/>
                  </a:lnTo>
                  <a:lnTo>
                    <a:pt x="1999" y="610"/>
                  </a:lnTo>
                  <a:lnTo>
                    <a:pt x="1999" y="613"/>
                  </a:lnTo>
                  <a:lnTo>
                    <a:pt x="1991" y="613"/>
                  </a:lnTo>
                  <a:lnTo>
                    <a:pt x="1991" y="613"/>
                  </a:lnTo>
                  <a:lnTo>
                    <a:pt x="1991" y="613"/>
                  </a:lnTo>
                  <a:lnTo>
                    <a:pt x="1991" y="613"/>
                  </a:lnTo>
                  <a:lnTo>
                    <a:pt x="1991" y="613"/>
                  </a:lnTo>
                  <a:lnTo>
                    <a:pt x="1983" y="613"/>
                  </a:lnTo>
                  <a:lnTo>
                    <a:pt x="1983" y="613"/>
                  </a:lnTo>
                  <a:lnTo>
                    <a:pt x="1983" y="613"/>
                  </a:lnTo>
                  <a:lnTo>
                    <a:pt x="1983" y="613"/>
                  </a:lnTo>
                  <a:lnTo>
                    <a:pt x="1976" y="613"/>
                  </a:lnTo>
                  <a:lnTo>
                    <a:pt x="1976" y="613"/>
                  </a:lnTo>
                  <a:lnTo>
                    <a:pt x="1976" y="613"/>
                  </a:lnTo>
                  <a:lnTo>
                    <a:pt x="1976" y="616"/>
                  </a:lnTo>
                  <a:lnTo>
                    <a:pt x="1968" y="619"/>
                  </a:lnTo>
                  <a:lnTo>
                    <a:pt x="1968" y="619"/>
                  </a:lnTo>
                  <a:lnTo>
                    <a:pt x="1968" y="622"/>
                  </a:lnTo>
                  <a:lnTo>
                    <a:pt x="1968" y="625"/>
                  </a:lnTo>
                  <a:lnTo>
                    <a:pt x="1960" y="628"/>
                  </a:lnTo>
                  <a:lnTo>
                    <a:pt x="1960" y="632"/>
                  </a:lnTo>
                  <a:lnTo>
                    <a:pt x="1960" y="638"/>
                  </a:lnTo>
                  <a:lnTo>
                    <a:pt x="1960" y="641"/>
                  </a:lnTo>
                  <a:lnTo>
                    <a:pt x="1952" y="647"/>
                  </a:lnTo>
                  <a:lnTo>
                    <a:pt x="1952" y="650"/>
                  </a:lnTo>
                  <a:lnTo>
                    <a:pt x="1952" y="656"/>
                  </a:lnTo>
                  <a:lnTo>
                    <a:pt x="1952" y="659"/>
                  </a:lnTo>
                  <a:lnTo>
                    <a:pt x="1944" y="665"/>
                  </a:lnTo>
                  <a:lnTo>
                    <a:pt x="1944" y="668"/>
                  </a:lnTo>
                  <a:lnTo>
                    <a:pt x="1944" y="674"/>
                  </a:lnTo>
                  <a:lnTo>
                    <a:pt x="1944" y="677"/>
                  </a:lnTo>
                  <a:lnTo>
                    <a:pt x="1936" y="680"/>
                  </a:lnTo>
                  <a:lnTo>
                    <a:pt x="1936" y="683"/>
                  </a:lnTo>
                  <a:lnTo>
                    <a:pt x="1936" y="686"/>
                  </a:lnTo>
                  <a:lnTo>
                    <a:pt x="1936" y="689"/>
                  </a:lnTo>
                  <a:lnTo>
                    <a:pt x="1936" y="689"/>
                  </a:lnTo>
                  <a:lnTo>
                    <a:pt x="1929" y="689"/>
                  </a:lnTo>
                  <a:lnTo>
                    <a:pt x="1929" y="692"/>
                  </a:lnTo>
                  <a:lnTo>
                    <a:pt x="1929" y="692"/>
                  </a:lnTo>
                  <a:lnTo>
                    <a:pt x="1929" y="689"/>
                  </a:lnTo>
                  <a:lnTo>
                    <a:pt x="1921" y="689"/>
                  </a:lnTo>
                  <a:lnTo>
                    <a:pt x="1921" y="686"/>
                  </a:lnTo>
                  <a:lnTo>
                    <a:pt x="1921" y="683"/>
                  </a:lnTo>
                  <a:lnTo>
                    <a:pt x="1921" y="680"/>
                  </a:lnTo>
                  <a:lnTo>
                    <a:pt x="1913" y="674"/>
                  </a:lnTo>
                  <a:lnTo>
                    <a:pt x="1913" y="671"/>
                  </a:lnTo>
                  <a:lnTo>
                    <a:pt x="1913" y="665"/>
                  </a:lnTo>
                  <a:lnTo>
                    <a:pt x="1913" y="659"/>
                  </a:lnTo>
                  <a:lnTo>
                    <a:pt x="1905" y="653"/>
                  </a:lnTo>
                  <a:lnTo>
                    <a:pt x="1905" y="647"/>
                  </a:lnTo>
                  <a:lnTo>
                    <a:pt x="1905" y="638"/>
                  </a:lnTo>
                  <a:lnTo>
                    <a:pt x="1905" y="632"/>
                  </a:lnTo>
                  <a:lnTo>
                    <a:pt x="1897" y="622"/>
                  </a:lnTo>
                  <a:lnTo>
                    <a:pt x="1897" y="613"/>
                  </a:lnTo>
                  <a:lnTo>
                    <a:pt x="1897" y="604"/>
                  </a:lnTo>
                  <a:lnTo>
                    <a:pt x="1897" y="595"/>
                  </a:lnTo>
                  <a:lnTo>
                    <a:pt x="1889" y="586"/>
                  </a:lnTo>
                  <a:lnTo>
                    <a:pt x="1889" y="577"/>
                  </a:lnTo>
                  <a:lnTo>
                    <a:pt x="1889" y="571"/>
                  </a:lnTo>
                  <a:lnTo>
                    <a:pt x="1889" y="562"/>
                  </a:lnTo>
                  <a:lnTo>
                    <a:pt x="1889" y="553"/>
                  </a:lnTo>
                  <a:lnTo>
                    <a:pt x="1882" y="544"/>
                  </a:lnTo>
                  <a:lnTo>
                    <a:pt x="1882" y="535"/>
                  </a:lnTo>
                  <a:lnTo>
                    <a:pt x="1882" y="526"/>
                  </a:lnTo>
                  <a:lnTo>
                    <a:pt x="1882" y="520"/>
                  </a:lnTo>
                  <a:lnTo>
                    <a:pt x="1874" y="511"/>
                  </a:lnTo>
                  <a:lnTo>
                    <a:pt x="1874" y="505"/>
                  </a:lnTo>
                  <a:lnTo>
                    <a:pt x="1874" y="499"/>
                  </a:lnTo>
                  <a:lnTo>
                    <a:pt x="1874" y="493"/>
                  </a:lnTo>
                  <a:lnTo>
                    <a:pt x="1866" y="486"/>
                  </a:lnTo>
                  <a:lnTo>
                    <a:pt x="1866" y="483"/>
                  </a:lnTo>
                  <a:lnTo>
                    <a:pt x="1866" y="477"/>
                  </a:lnTo>
                  <a:lnTo>
                    <a:pt x="1866" y="474"/>
                  </a:lnTo>
                  <a:lnTo>
                    <a:pt x="1858" y="471"/>
                  </a:lnTo>
                  <a:lnTo>
                    <a:pt x="1858" y="465"/>
                  </a:lnTo>
                  <a:lnTo>
                    <a:pt x="1858" y="465"/>
                  </a:lnTo>
                  <a:lnTo>
                    <a:pt x="1858" y="462"/>
                  </a:lnTo>
                  <a:lnTo>
                    <a:pt x="1850" y="459"/>
                  </a:lnTo>
                  <a:lnTo>
                    <a:pt x="1850" y="459"/>
                  </a:lnTo>
                  <a:lnTo>
                    <a:pt x="1850" y="456"/>
                  </a:lnTo>
                  <a:lnTo>
                    <a:pt x="1850" y="456"/>
                  </a:lnTo>
                  <a:lnTo>
                    <a:pt x="1842" y="456"/>
                  </a:lnTo>
                  <a:lnTo>
                    <a:pt x="1842" y="456"/>
                  </a:lnTo>
                  <a:lnTo>
                    <a:pt x="1842" y="456"/>
                  </a:lnTo>
                  <a:lnTo>
                    <a:pt x="1842" y="456"/>
                  </a:lnTo>
                  <a:lnTo>
                    <a:pt x="1834" y="456"/>
                  </a:lnTo>
                  <a:lnTo>
                    <a:pt x="1834" y="456"/>
                  </a:lnTo>
                  <a:lnTo>
                    <a:pt x="1834" y="456"/>
                  </a:lnTo>
                  <a:lnTo>
                    <a:pt x="1834" y="456"/>
                  </a:lnTo>
                  <a:lnTo>
                    <a:pt x="1834" y="456"/>
                  </a:lnTo>
                  <a:lnTo>
                    <a:pt x="1827" y="456"/>
                  </a:lnTo>
                  <a:lnTo>
                    <a:pt x="1827" y="456"/>
                  </a:lnTo>
                  <a:lnTo>
                    <a:pt x="1827" y="456"/>
                  </a:lnTo>
                  <a:lnTo>
                    <a:pt x="1827" y="456"/>
                  </a:lnTo>
                  <a:lnTo>
                    <a:pt x="1819" y="456"/>
                  </a:lnTo>
                  <a:lnTo>
                    <a:pt x="1819" y="456"/>
                  </a:lnTo>
                  <a:lnTo>
                    <a:pt x="1819" y="456"/>
                  </a:lnTo>
                  <a:lnTo>
                    <a:pt x="1819" y="456"/>
                  </a:lnTo>
                  <a:lnTo>
                    <a:pt x="1811" y="453"/>
                  </a:lnTo>
                  <a:lnTo>
                    <a:pt x="1811" y="453"/>
                  </a:lnTo>
                  <a:lnTo>
                    <a:pt x="1811" y="453"/>
                  </a:lnTo>
                  <a:lnTo>
                    <a:pt x="1811" y="453"/>
                  </a:lnTo>
                  <a:lnTo>
                    <a:pt x="1803" y="450"/>
                  </a:lnTo>
                  <a:lnTo>
                    <a:pt x="1803" y="450"/>
                  </a:lnTo>
                  <a:lnTo>
                    <a:pt x="1803" y="450"/>
                  </a:lnTo>
                  <a:lnTo>
                    <a:pt x="1803" y="447"/>
                  </a:lnTo>
                  <a:lnTo>
                    <a:pt x="1795" y="447"/>
                  </a:lnTo>
                  <a:lnTo>
                    <a:pt x="1795" y="447"/>
                  </a:lnTo>
                  <a:lnTo>
                    <a:pt x="1795" y="447"/>
                  </a:lnTo>
                  <a:lnTo>
                    <a:pt x="1795" y="444"/>
                  </a:lnTo>
                  <a:lnTo>
                    <a:pt x="1787" y="444"/>
                  </a:lnTo>
                  <a:lnTo>
                    <a:pt x="1787" y="444"/>
                  </a:lnTo>
                  <a:lnTo>
                    <a:pt x="1787" y="444"/>
                  </a:lnTo>
                  <a:lnTo>
                    <a:pt x="1787" y="444"/>
                  </a:lnTo>
                  <a:lnTo>
                    <a:pt x="1780" y="444"/>
                  </a:lnTo>
                  <a:lnTo>
                    <a:pt x="1780" y="444"/>
                  </a:lnTo>
                  <a:lnTo>
                    <a:pt x="1780" y="447"/>
                  </a:lnTo>
                  <a:lnTo>
                    <a:pt x="1780" y="447"/>
                  </a:lnTo>
                  <a:lnTo>
                    <a:pt x="1780" y="447"/>
                  </a:lnTo>
                  <a:lnTo>
                    <a:pt x="1772" y="447"/>
                  </a:lnTo>
                  <a:lnTo>
                    <a:pt x="1772" y="447"/>
                  </a:lnTo>
                  <a:lnTo>
                    <a:pt x="1772" y="450"/>
                  </a:lnTo>
                  <a:lnTo>
                    <a:pt x="1772" y="450"/>
                  </a:lnTo>
                  <a:lnTo>
                    <a:pt x="1764" y="450"/>
                  </a:lnTo>
                  <a:lnTo>
                    <a:pt x="1764" y="450"/>
                  </a:lnTo>
                  <a:lnTo>
                    <a:pt x="1764" y="450"/>
                  </a:lnTo>
                  <a:lnTo>
                    <a:pt x="1764" y="450"/>
                  </a:lnTo>
                  <a:lnTo>
                    <a:pt x="1756" y="450"/>
                  </a:lnTo>
                  <a:lnTo>
                    <a:pt x="1756" y="450"/>
                  </a:lnTo>
                  <a:lnTo>
                    <a:pt x="1756" y="450"/>
                  </a:lnTo>
                  <a:lnTo>
                    <a:pt x="1756" y="450"/>
                  </a:lnTo>
                  <a:lnTo>
                    <a:pt x="1748" y="447"/>
                  </a:lnTo>
                  <a:lnTo>
                    <a:pt x="1748" y="447"/>
                  </a:lnTo>
                  <a:lnTo>
                    <a:pt x="1748" y="444"/>
                  </a:lnTo>
                  <a:lnTo>
                    <a:pt x="1748" y="441"/>
                  </a:lnTo>
                  <a:lnTo>
                    <a:pt x="1740" y="438"/>
                  </a:lnTo>
                  <a:lnTo>
                    <a:pt x="1740" y="438"/>
                  </a:lnTo>
                  <a:lnTo>
                    <a:pt x="1740" y="435"/>
                  </a:lnTo>
                  <a:lnTo>
                    <a:pt x="1740" y="432"/>
                  </a:lnTo>
                  <a:lnTo>
                    <a:pt x="1733" y="426"/>
                  </a:lnTo>
                  <a:lnTo>
                    <a:pt x="1733" y="423"/>
                  </a:lnTo>
                  <a:lnTo>
                    <a:pt x="1733" y="420"/>
                  </a:lnTo>
                  <a:lnTo>
                    <a:pt x="1733" y="417"/>
                  </a:lnTo>
                  <a:lnTo>
                    <a:pt x="1725" y="414"/>
                  </a:lnTo>
                  <a:lnTo>
                    <a:pt x="1725" y="411"/>
                  </a:lnTo>
                  <a:lnTo>
                    <a:pt x="1725" y="408"/>
                  </a:lnTo>
                  <a:lnTo>
                    <a:pt x="1725" y="405"/>
                  </a:lnTo>
                  <a:lnTo>
                    <a:pt x="1725" y="405"/>
                  </a:lnTo>
                  <a:lnTo>
                    <a:pt x="1717" y="402"/>
                  </a:lnTo>
                  <a:lnTo>
                    <a:pt x="1717" y="399"/>
                  </a:lnTo>
                  <a:lnTo>
                    <a:pt x="1717" y="399"/>
                  </a:lnTo>
                  <a:lnTo>
                    <a:pt x="1717" y="399"/>
                  </a:lnTo>
                  <a:lnTo>
                    <a:pt x="1709" y="396"/>
                  </a:lnTo>
                  <a:lnTo>
                    <a:pt x="1709" y="396"/>
                  </a:lnTo>
                  <a:lnTo>
                    <a:pt x="1709" y="396"/>
                  </a:lnTo>
                  <a:lnTo>
                    <a:pt x="1709" y="396"/>
                  </a:lnTo>
                  <a:lnTo>
                    <a:pt x="1701" y="396"/>
                  </a:lnTo>
                  <a:lnTo>
                    <a:pt x="1701" y="396"/>
                  </a:lnTo>
                  <a:lnTo>
                    <a:pt x="1701" y="396"/>
                  </a:lnTo>
                  <a:lnTo>
                    <a:pt x="1701" y="396"/>
                  </a:lnTo>
                  <a:lnTo>
                    <a:pt x="1693" y="396"/>
                  </a:lnTo>
                  <a:lnTo>
                    <a:pt x="1693" y="396"/>
                  </a:lnTo>
                  <a:lnTo>
                    <a:pt x="1693" y="396"/>
                  </a:lnTo>
                  <a:lnTo>
                    <a:pt x="1693" y="393"/>
                  </a:lnTo>
                  <a:lnTo>
                    <a:pt x="1686" y="393"/>
                  </a:lnTo>
                  <a:lnTo>
                    <a:pt x="1686" y="390"/>
                  </a:lnTo>
                  <a:lnTo>
                    <a:pt x="1686" y="390"/>
                  </a:lnTo>
                  <a:lnTo>
                    <a:pt x="1686" y="387"/>
                  </a:lnTo>
                  <a:lnTo>
                    <a:pt x="1678" y="384"/>
                  </a:lnTo>
                  <a:lnTo>
                    <a:pt x="1678" y="381"/>
                  </a:lnTo>
                  <a:lnTo>
                    <a:pt x="1678" y="378"/>
                  </a:lnTo>
                  <a:lnTo>
                    <a:pt x="1678" y="372"/>
                  </a:lnTo>
                  <a:lnTo>
                    <a:pt x="1678" y="369"/>
                  </a:lnTo>
                  <a:lnTo>
                    <a:pt x="1670" y="366"/>
                  </a:lnTo>
                  <a:lnTo>
                    <a:pt x="1670" y="360"/>
                  </a:lnTo>
                  <a:lnTo>
                    <a:pt x="1670" y="353"/>
                  </a:lnTo>
                  <a:lnTo>
                    <a:pt x="1670" y="350"/>
                  </a:lnTo>
                  <a:lnTo>
                    <a:pt x="1662" y="344"/>
                  </a:lnTo>
                  <a:lnTo>
                    <a:pt x="1662" y="341"/>
                  </a:lnTo>
                  <a:lnTo>
                    <a:pt x="1662" y="335"/>
                  </a:lnTo>
                  <a:lnTo>
                    <a:pt x="1662" y="329"/>
                  </a:lnTo>
                  <a:lnTo>
                    <a:pt x="1654" y="326"/>
                  </a:lnTo>
                  <a:lnTo>
                    <a:pt x="1654" y="320"/>
                  </a:lnTo>
                  <a:lnTo>
                    <a:pt x="1654" y="317"/>
                  </a:lnTo>
                  <a:lnTo>
                    <a:pt x="1654" y="311"/>
                  </a:lnTo>
                  <a:lnTo>
                    <a:pt x="1646" y="308"/>
                  </a:lnTo>
                  <a:lnTo>
                    <a:pt x="1646" y="305"/>
                  </a:lnTo>
                  <a:lnTo>
                    <a:pt x="1646" y="299"/>
                  </a:lnTo>
                  <a:lnTo>
                    <a:pt x="1646" y="296"/>
                  </a:lnTo>
                  <a:lnTo>
                    <a:pt x="1638" y="293"/>
                  </a:lnTo>
                  <a:lnTo>
                    <a:pt x="1638" y="290"/>
                  </a:lnTo>
                  <a:lnTo>
                    <a:pt x="1638" y="287"/>
                  </a:lnTo>
                  <a:lnTo>
                    <a:pt x="1638" y="284"/>
                  </a:lnTo>
                  <a:lnTo>
                    <a:pt x="1631" y="281"/>
                  </a:lnTo>
                  <a:lnTo>
                    <a:pt x="1631" y="278"/>
                  </a:lnTo>
                  <a:lnTo>
                    <a:pt x="1631" y="275"/>
                  </a:lnTo>
                  <a:lnTo>
                    <a:pt x="1631" y="272"/>
                  </a:lnTo>
                  <a:lnTo>
                    <a:pt x="1623" y="272"/>
                  </a:lnTo>
                  <a:lnTo>
                    <a:pt x="1623" y="269"/>
                  </a:lnTo>
                  <a:lnTo>
                    <a:pt x="1623" y="266"/>
                  </a:lnTo>
                  <a:lnTo>
                    <a:pt x="1623" y="266"/>
                  </a:lnTo>
                  <a:lnTo>
                    <a:pt x="1623" y="263"/>
                  </a:lnTo>
                  <a:lnTo>
                    <a:pt x="1615" y="260"/>
                  </a:lnTo>
                  <a:lnTo>
                    <a:pt x="1615" y="260"/>
                  </a:lnTo>
                  <a:lnTo>
                    <a:pt x="1615" y="260"/>
                  </a:lnTo>
                  <a:lnTo>
                    <a:pt x="1615" y="257"/>
                  </a:lnTo>
                  <a:lnTo>
                    <a:pt x="1607" y="257"/>
                  </a:lnTo>
                  <a:lnTo>
                    <a:pt x="1607" y="257"/>
                  </a:lnTo>
                  <a:lnTo>
                    <a:pt x="1607" y="254"/>
                  </a:lnTo>
                  <a:lnTo>
                    <a:pt x="1607" y="254"/>
                  </a:lnTo>
                  <a:lnTo>
                    <a:pt x="1599" y="254"/>
                  </a:lnTo>
                  <a:lnTo>
                    <a:pt x="1599" y="254"/>
                  </a:lnTo>
                  <a:lnTo>
                    <a:pt x="1599" y="254"/>
                  </a:lnTo>
                  <a:lnTo>
                    <a:pt x="1599" y="254"/>
                  </a:lnTo>
                  <a:lnTo>
                    <a:pt x="1591" y="254"/>
                  </a:lnTo>
                  <a:lnTo>
                    <a:pt x="1591" y="254"/>
                  </a:lnTo>
                  <a:lnTo>
                    <a:pt x="1591" y="254"/>
                  </a:lnTo>
                  <a:lnTo>
                    <a:pt x="1591" y="254"/>
                  </a:lnTo>
                  <a:lnTo>
                    <a:pt x="1584" y="254"/>
                  </a:lnTo>
                  <a:lnTo>
                    <a:pt x="1584" y="254"/>
                  </a:lnTo>
                  <a:lnTo>
                    <a:pt x="1584" y="254"/>
                  </a:lnTo>
                  <a:lnTo>
                    <a:pt x="1584" y="254"/>
                  </a:lnTo>
                  <a:lnTo>
                    <a:pt x="1576" y="254"/>
                  </a:lnTo>
                  <a:lnTo>
                    <a:pt x="1576" y="254"/>
                  </a:lnTo>
                  <a:lnTo>
                    <a:pt x="1576" y="251"/>
                  </a:lnTo>
                  <a:lnTo>
                    <a:pt x="1576" y="251"/>
                  </a:lnTo>
                  <a:lnTo>
                    <a:pt x="1568" y="251"/>
                  </a:lnTo>
                  <a:lnTo>
                    <a:pt x="1568" y="251"/>
                  </a:lnTo>
                  <a:lnTo>
                    <a:pt x="1568" y="251"/>
                  </a:lnTo>
                  <a:lnTo>
                    <a:pt x="1568" y="254"/>
                  </a:lnTo>
                  <a:lnTo>
                    <a:pt x="1568" y="254"/>
                  </a:lnTo>
                  <a:lnTo>
                    <a:pt x="1560" y="254"/>
                  </a:lnTo>
                  <a:lnTo>
                    <a:pt x="1560" y="254"/>
                  </a:lnTo>
                  <a:lnTo>
                    <a:pt x="1560" y="254"/>
                  </a:lnTo>
                  <a:lnTo>
                    <a:pt x="1560" y="257"/>
                  </a:lnTo>
                  <a:lnTo>
                    <a:pt x="1552" y="257"/>
                  </a:lnTo>
                  <a:lnTo>
                    <a:pt x="1552" y="260"/>
                  </a:lnTo>
                  <a:lnTo>
                    <a:pt x="1552" y="260"/>
                  </a:lnTo>
                  <a:lnTo>
                    <a:pt x="1552" y="260"/>
                  </a:lnTo>
                  <a:lnTo>
                    <a:pt x="1544" y="263"/>
                  </a:lnTo>
                  <a:lnTo>
                    <a:pt x="1544" y="263"/>
                  </a:lnTo>
                  <a:lnTo>
                    <a:pt x="1544" y="266"/>
                  </a:lnTo>
                  <a:lnTo>
                    <a:pt x="1544" y="266"/>
                  </a:lnTo>
                  <a:lnTo>
                    <a:pt x="1537" y="266"/>
                  </a:lnTo>
                  <a:lnTo>
                    <a:pt x="1537" y="269"/>
                  </a:lnTo>
                  <a:lnTo>
                    <a:pt x="1537" y="269"/>
                  </a:lnTo>
                  <a:lnTo>
                    <a:pt x="1537" y="269"/>
                  </a:lnTo>
                  <a:lnTo>
                    <a:pt x="1529" y="269"/>
                  </a:lnTo>
                  <a:lnTo>
                    <a:pt x="1529" y="269"/>
                  </a:lnTo>
                  <a:lnTo>
                    <a:pt x="1529" y="269"/>
                  </a:lnTo>
                  <a:lnTo>
                    <a:pt x="1529" y="269"/>
                  </a:lnTo>
                  <a:lnTo>
                    <a:pt x="1521" y="269"/>
                  </a:lnTo>
                  <a:lnTo>
                    <a:pt x="1521" y="269"/>
                  </a:lnTo>
                  <a:lnTo>
                    <a:pt x="1521" y="269"/>
                  </a:lnTo>
                  <a:lnTo>
                    <a:pt x="1521" y="266"/>
                  </a:lnTo>
                  <a:lnTo>
                    <a:pt x="1513" y="266"/>
                  </a:lnTo>
                  <a:lnTo>
                    <a:pt x="1513" y="263"/>
                  </a:lnTo>
                  <a:lnTo>
                    <a:pt x="1513" y="263"/>
                  </a:lnTo>
                  <a:lnTo>
                    <a:pt x="1513" y="260"/>
                  </a:lnTo>
                  <a:lnTo>
                    <a:pt x="1513" y="260"/>
                  </a:lnTo>
                  <a:lnTo>
                    <a:pt x="1505" y="257"/>
                  </a:lnTo>
                  <a:lnTo>
                    <a:pt x="1505" y="254"/>
                  </a:lnTo>
                  <a:lnTo>
                    <a:pt x="1505" y="251"/>
                  </a:lnTo>
                  <a:lnTo>
                    <a:pt x="1505" y="248"/>
                  </a:lnTo>
                  <a:lnTo>
                    <a:pt x="1497" y="245"/>
                  </a:lnTo>
                  <a:lnTo>
                    <a:pt x="1497" y="242"/>
                  </a:lnTo>
                  <a:lnTo>
                    <a:pt x="1497" y="239"/>
                  </a:lnTo>
                  <a:lnTo>
                    <a:pt x="1497" y="236"/>
                  </a:lnTo>
                  <a:lnTo>
                    <a:pt x="1489" y="233"/>
                  </a:lnTo>
                  <a:lnTo>
                    <a:pt x="1489" y="230"/>
                  </a:lnTo>
                  <a:lnTo>
                    <a:pt x="1489" y="224"/>
                  </a:lnTo>
                  <a:lnTo>
                    <a:pt x="1489" y="221"/>
                  </a:lnTo>
                  <a:lnTo>
                    <a:pt x="1482" y="218"/>
                  </a:lnTo>
                  <a:lnTo>
                    <a:pt x="1482" y="211"/>
                  </a:lnTo>
                  <a:lnTo>
                    <a:pt x="1482" y="208"/>
                  </a:lnTo>
                  <a:lnTo>
                    <a:pt x="1482" y="205"/>
                  </a:lnTo>
                  <a:lnTo>
                    <a:pt x="1474" y="199"/>
                  </a:lnTo>
                  <a:lnTo>
                    <a:pt x="1474" y="196"/>
                  </a:lnTo>
                  <a:lnTo>
                    <a:pt x="1474" y="193"/>
                  </a:lnTo>
                  <a:lnTo>
                    <a:pt x="1474" y="187"/>
                  </a:lnTo>
                  <a:lnTo>
                    <a:pt x="1466" y="184"/>
                  </a:lnTo>
                  <a:lnTo>
                    <a:pt x="1466" y="181"/>
                  </a:lnTo>
                  <a:lnTo>
                    <a:pt x="1466" y="178"/>
                  </a:lnTo>
                  <a:lnTo>
                    <a:pt x="1466" y="172"/>
                  </a:lnTo>
                  <a:lnTo>
                    <a:pt x="1458" y="169"/>
                  </a:lnTo>
                  <a:lnTo>
                    <a:pt x="1458" y="166"/>
                  </a:lnTo>
                  <a:lnTo>
                    <a:pt x="1458" y="163"/>
                  </a:lnTo>
                  <a:lnTo>
                    <a:pt x="1458" y="160"/>
                  </a:lnTo>
                  <a:lnTo>
                    <a:pt x="1458" y="157"/>
                  </a:lnTo>
                  <a:lnTo>
                    <a:pt x="1450" y="154"/>
                  </a:lnTo>
                  <a:lnTo>
                    <a:pt x="1450" y="151"/>
                  </a:lnTo>
                  <a:lnTo>
                    <a:pt x="1450" y="148"/>
                  </a:lnTo>
                  <a:lnTo>
                    <a:pt x="1450" y="145"/>
                  </a:lnTo>
                  <a:lnTo>
                    <a:pt x="1442" y="142"/>
                  </a:lnTo>
                  <a:lnTo>
                    <a:pt x="1442" y="142"/>
                  </a:lnTo>
                  <a:lnTo>
                    <a:pt x="1442" y="139"/>
                  </a:lnTo>
                  <a:lnTo>
                    <a:pt x="1442" y="139"/>
                  </a:lnTo>
                  <a:lnTo>
                    <a:pt x="1435" y="136"/>
                  </a:lnTo>
                  <a:lnTo>
                    <a:pt x="1435" y="136"/>
                  </a:lnTo>
                  <a:lnTo>
                    <a:pt x="1435" y="136"/>
                  </a:lnTo>
                  <a:lnTo>
                    <a:pt x="1435" y="136"/>
                  </a:lnTo>
                  <a:lnTo>
                    <a:pt x="1427" y="136"/>
                  </a:lnTo>
                  <a:lnTo>
                    <a:pt x="1427" y="136"/>
                  </a:lnTo>
                  <a:lnTo>
                    <a:pt x="1427" y="136"/>
                  </a:lnTo>
                  <a:lnTo>
                    <a:pt x="1427" y="136"/>
                  </a:lnTo>
                  <a:lnTo>
                    <a:pt x="1419" y="139"/>
                  </a:lnTo>
                  <a:lnTo>
                    <a:pt x="1419" y="139"/>
                  </a:lnTo>
                  <a:lnTo>
                    <a:pt x="1419" y="142"/>
                  </a:lnTo>
                  <a:lnTo>
                    <a:pt x="1419" y="142"/>
                  </a:lnTo>
                  <a:lnTo>
                    <a:pt x="1411" y="145"/>
                  </a:lnTo>
                  <a:lnTo>
                    <a:pt x="1411" y="145"/>
                  </a:lnTo>
                  <a:lnTo>
                    <a:pt x="1411" y="148"/>
                  </a:lnTo>
                  <a:lnTo>
                    <a:pt x="1411" y="151"/>
                  </a:lnTo>
                  <a:lnTo>
                    <a:pt x="1411" y="154"/>
                  </a:lnTo>
                  <a:lnTo>
                    <a:pt x="1403" y="154"/>
                  </a:lnTo>
                  <a:lnTo>
                    <a:pt x="1403" y="157"/>
                  </a:lnTo>
                  <a:lnTo>
                    <a:pt x="1403" y="160"/>
                  </a:lnTo>
                  <a:lnTo>
                    <a:pt x="1403" y="160"/>
                  </a:lnTo>
                  <a:lnTo>
                    <a:pt x="1395" y="163"/>
                  </a:lnTo>
                  <a:lnTo>
                    <a:pt x="1395" y="166"/>
                  </a:lnTo>
                  <a:lnTo>
                    <a:pt x="1395" y="166"/>
                  </a:lnTo>
                  <a:lnTo>
                    <a:pt x="1395" y="169"/>
                  </a:lnTo>
                  <a:lnTo>
                    <a:pt x="1388" y="169"/>
                  </a:lnTo>
                  <a:lnTo>
                    <a:pt x="1388" y="169"/>
                  </a:lnTo>
                  <a:lnTo>
                    <a:pt x="1388" y="172"/>
                  </a:lnTo>
                  <a:lnTo>
                    <a:pt x="1388" y="172"/>
                  </a:lnTo>
                  <a:lnTo>
                    <a:pt x="1380" y="172"/>
                  </a:lnTo>
                  <a:lnTo>
                    <a:pt x="1380" y="172"/>
                  </a:lnTo>
                  <a:lnTo>
                    <a:pt x="1380" y="175"/>
                  </a:lnTo>
                  <a:lnTo>
                    <a:pt x="1380" y="175"/>
                  </a:lnTo>
                  <a:lnTo>
                    <a:pt x="1372" y="175"/>
                  </a:lnTo>
                  <a:lnTo>
                    <a:pt x="1372" y="178"/>
                  </a:lnTo>
                  <a:lnTo>
                    <a:pt x="1372" y="178"/>
                  </a:lnTo>
                  <a:lnTo>
                    <a:pt x="1372" y="181"/>
                  </a:lnTo>
                  <a:lnTo>
                    <a:pt x="1364" y="181"/>
                  </a:lnTo>
                  <a:lnTo>
                    <a:pt x="1364" y="184"/>
                  </a:lnTo>
                  <a:lnTo>
                    <a:pt x="1364" y="187"/>
                  </a:lnTo>
                  <a:lnTo>
                    <a:pt x="1364" y="190"/>
                  </a:lnTo>
                  <a:lnTo>
                    <a:pt x="1356" y="193"/>
                  </a:lnTo>
                  <a:lnTo>
                    <a:pt x="1356" y="199"/>
                  </a:lnTo>
                  <a:lnTo>
                    <a:pt x="1356" y="202"/>
                  </a:lnTo>
                  <a:lnTo>
                    <a:pt x="1356" y="208"/>
                  </a:lnTo>
                  <a:lnTo>
                    <a:pt x="1356" y="214"/>
                  </a:lnTo>
                  <a:lnTo>
                    <a:pt x="1348" y="221"/>
                  </a:lnTo>
                  <a:lnTo>
                    <a:pt x="1348" y="224"/>
                  </a:lnTo>
                  <a:lnTo>
                    <a:pt x="1348" y="230"/>
                  </a:lnTo>
                  <a:lnTo>
                    <a:pt x="1348" y="236"/>
                  </a:lnTo>
                  <a:lnTo>
                    <a:pt x="1341" y="242"/>
                  </a:lnTo>
                  <a:lnTo>
                    <a:pt x="1341" y="251"/>
                  </a:lnTo>
                  <a:lnTo>
                    <a:pt x="1341" y="257"/>
                  </a:lnTo>
                  <a:lnTo>
                    <a:pt x="1341" y="260"/>
                  </a:lnTo>
                  <a:lnTo>
                    <a:pt x="1333" y="266"/>
                  </a:lnTo>
                  <a:lnTo>
                    <a:pt x="1333" y="272"/>
                  </a:lnTo>
                  <a:lnTo>
                    <a:pt x="1333" y="278"/>
                  </a:lnTo>
                  <a:lnTo>
                    <a:pt x="1333" y="281"/>
                  </a:lnTo>
                  <a:lnTo>
                    <a:pt x="1325" y="287"/>
                  </a:lnTo>
                  <a:lnTo>
                    <a:pt x="1325" y="290"/>
                  </a:lnTo>
                  <a:lnTo>
                    <a:pt x="1325" y="293"/>
                  </a:lnTo>
                  <a:lnTo>
                    <a:pt x="1325" y="299"/>
                  </a:lnTo>
                  <a:lnTo>
                    <a:pt x="1317" y="299"/>
                  </a:lnTo>
                  <a:lnTo>
                    <a:pt x="1317" y="302"/>
                  </a:lnTo>
                  <a:lnTo>
                    <a:pt x="1317" y="305"/>
                  </a:lnTo>
                  <a:lnTo>
                    <a:pt x="1317" y="308"/>
                  </a:lnTo>
                  <a:lnTo>
                    <a:pt x="1309" y="308"/>
                  </a:lnTo>
                  <a:lnTo>
                    <a:pt x="1309" y="308"/>
                  </a:lnTo>
                  <a:lnTo>
                    <a:pt x="1309" y="311"/>
                  </a:lnTo>
                  <a:lnTo>
                    <a:pt x="1309" y="311"/>
                  </a:lnTo>
                  <a:lnTo>
                    <a:pt x="1301" y="311"/>
                  </a:lnTo>
                  <a:lnTo>
                    <a:pt x="1301" y="311"/>
                  </a:lnTo>
                  <a:lnTo>
                    <a:pt x="1301" y="311"/>
                  </a:lnTo>
                  <a:lnTo>
                    <a:pt x="1301" y="311"/>
                  </a:lnTo>
                  <a:lnTo>
                    <a:pt x="1301" y="314"/>
                  </a:lnTo>
                  <a:lnTo>
                    <a:pt x="1293" y="314"/>
                  </a:lnTo>
                  <a:lnTo>
                    <a:pt x="1293" y="314"/>
                  </a:lnTo>
                  <a:lnTo>
                    <a:pt x="1293" y="314"/>
                  </a:lnTo>
                  <a:lnTo>
                    <a:pt x="1293" y="317"/>
                  </a:lnTo>
                  <a:lnTo>
                    <a:pt x="1286" y="320"/>
                  </a:lnTo>
                  <a:lnTo>
                    <a:pt x="1286" y="320"/>
                  </a:lnTo>
                  <a:lnTo>
                    <a:pt x="1286" y="323"/>
                  </a:lnTo>
                  <a:lnTo>
                    <a:pt x="1286" y="326"/>
                  </a:lnTo>
                  <a:lnTo>
                    <a:pt x="1278" y="332"/>
                  </a:lnTo>
                  <a:lnTo>
                    <a:pt x="1278" y="335"/>
                  </a:lnTo>
                  <a:lnTo>
                    <a:pt x="1278" y="341"/>
                  </a:lnTo>
                  <a:lnTo>
                    <a:pt x="1278" y="344"/>
                  </a:lnTo>
                  <a:lnTo>
                    <a:pt x="1270" y="350"/>
                  </a:lnTo>
                  <a:lnTo>
                    <a:pt x="1270" y="357"/>
                  </a:lnTo>
                  <a:lnTo>
                    <a:pt x="1270" y="363"/>
                  </a:lnTo>
                  <a:lnTo>
                    <a:pt x="1270" y="369"/>
                  </a:lnTo>
                  <a:lnTo>
                    <a:pt x="1262" y="375"/>
                  </a:lnTo>
                  <a:lnTo>
                    <a:pt x="1262" y="381"/>
                  </a:lnTo>
                  <a:lnTo>
                    <a:pt x="1262" y="390"/>
                  </a:lnTo>
                  <a:lnTo>
                    <a:pt x="1262" y="396"/>
                  </a:lnTo>
                  <a:lnTo>
                    <a:pt x="1254" y="402"/>
                  </a:lnTo>
                  <a:lnTo>
                    <a:pt x="1254" y="408"/>
                  </a:lnTo>
                  <a:lnTo>
                    <a:pt x="1254" y="411"/>
                  </a:lnTo>
                  <a:lnTo>
                    <a:pt x="1254" y="417"/>
                  </a:lnTo>
                  <a:lnTo>
                    <a:pt x="1246" y="423"/>
                  </a:lnTo>
                  <a:lnTo>
                    <a:pt x="1246" y="426"/>
                  </a:lnTo>
                  <a:lnTo>
                    <a:pt x="1246" y="429"/>
                  </a:lnTo>
                  <a:lnTo>
                    <a:pt x="1246" y="435"/>
                  </a:lnTo>
                  <a:lnTo>
                    <a:pt x="1246" y="438"/>
                  </a:lnTo>
                  <a:lnTo>
                    <a:pt x="1239" y="441"/>
                  </a:lnTo>
                  <a:lnTo>
                    <a:pt x="1239" y="441"/>
                  </a:lnTo>
                  <a:lnTo>
                    <a:pt x="1239" y="444"/>
                  </a:lnTo>
                  <a:lnTo>
                    <a:pt x="1239" y="447"/>
                  </a:lnTo>
                  <a:lnTo>
                    <a:pt x="1231" y="447"/>
                  </a:lnTo>
                  <a:lnTo>
                    <a:pt x="1231" y="450"/>
                  </a:lnTo>
                  <a:lnTo>
                    <a:pt x="1231" y="450"/>
                  </a:lnTo>
                  <a:lnTo>
                    <a:pt x="1231" y="453"/>
                  </a:lnTo>
                  <a:lnTo>
                    <a:pt x="1223" y="453"/>
                  </a:lnTo>
                  <a:lnTo>
                    <a:pt x="1223" y="453"/>
                  </a:lnTo>
                  <a:lnTo>
                    <a:pt x="1223" y="456"/>
                  </a:lnTo>
                  <a:lnTo>
                    <a:pt x="1223" y="456"/>
                  </a:lnTo>
                  <a:lnTo>
                    <a:pt x="1215" y="459"/>
                  </a:lnTo>
                  <a:lnTo>
                    <a:pt x="1215" y="459"/>
                  </a:lnTo>
                  <a:lnTo>
                    <a:pt x="1215" y="462"/>
                  </a:lnTo>
                  <a:lnTo>
                    <a:pt x="1215" y="462"/>
                  </a:lnTo>
                  <a:lnTo>
                    <a:pt x="1207" y="465"/>
                  </a:lnTo>
                  <a:lnTo>
                    <a:pt x="1207" y="465"/>
                  </a:lnTo>
                  <a:lnTo>
                    <a:pt x="1207" y="468"/>
                  </a:lnTo>
                  <a:lnTo>
                    <a:pt x="1207" y="471"/>
                  </a:lnTo>
                  <a:lnTo>
                    <a:pt x="1199" y="474"/>
                  </a:lnTo>
                  <a:lnTo>
                    <a:pt x="1199" y="477"/>
                  </a:lnTo>
                  <a:lnTo>
                    <a:pt x="1199" y="477"/>
                  </a:lnTo>
                  <a:lnTo>
                    <a:pt x="1199" y="480"/>
                  </a:lnTo>
                  <a:lnTo>
                    <a:pt x="1199" y="483"/>
                  </a:lnTo>
                  <a:lnTo>
                    <a:pt x="1192" y="486"/>
                  </a:lnTo>
                  <a:lnTo>
                    <a:pt x="1192" y="489"/>
                  </a:lnTo>
                  <a:lnTo>
                    <a:pt x="1192" y="493"/>
                  </a:lnTo>
                  <a:lnTo>
                    <a:pt x="1192" y="496"/>
                  </a:lnTo>
                  <a:lnTo>
                    <a:pt x="1184" y="499"/>
                  </a:lnTo>
                  <a:lnTo>
                    <a:pt x="1184" y="502"/>
                  </a:lnTo>
                  <a:lnTo>
                    <a:pt x="1184" y="505"/>
                  </a:lnTo>
                  <a:lnTo>
                    <a:pt x="1184" y="508"/>
                  </a:lnTo>
                  <a:lnTo>
                    <a:pt x="1176" y="508"/>
                  </a:lnTo>
                  <a:lnTo>
                    <a:pt x="1176" y="511"/>
                  </a:lnTo>
                  <a:lnTo>
                    <a:pt x="1176" y="511"/>
                  </a:lnTo>
                  <a:lnTo>
                    <a:pt x="1176" y="511"/>
                  </a:lnTo>
                  <a:lnTo>
                    <a:pt x="1168" y="511"/>
                  </a:lnTo>
                  <a:lnTo>
                    <a:pt x="1168" y="511"/>
                  </a:lnTo>
                  <a:lnTo>
                    <a:pt x="1168" y="511"/>
                  </a:lnTo>
                  <a:lnTo>
                    <a:pt x="1168" y="508"/>
                  </a:lnTo>
                  <a:lnTo>
                    <a:pt x="1160" y="508"/>
                  </a:lnTo>
                  <a:lnTo>
                    <a:pt x="1160" y="505"/>
                  </a:lnTo>
                  <a:lnTo>
                    <a:pt x="1160" y="505"/>
                  </a:lnTo>
                  <a:lnTo>
                    <a:pt x="1160" y="502"/>
                  </a:lnTo>
                  <a:lnTo>
                    <a:pt x="1152" y="499"/>
                  </a:lnTo>
                  <a:lnTo>
                    <a:pt x="1152" y="499"/>
                  </a:lnTo>
                  <a:lnTo>
                    <a:pt x="1152" y="496"/>
                  </a:lnTo>
                  <a:lnTo>
                    <a:pt x="1152" y="493"/>
                  </a:lnTo>
                  <a:lnTo>
                    <a:pt x="1144" y="493"/>
                  </a:lnTo>
                  <a:lnTo>
                    <a:pt x="1144" y="489"/>
                  </a:lnTo>
                  <a:lnTo>
                    <a:pt x="1144" y="486"/>
                  </a:lnTo>
                  <a:lnTo>
                    <a:pt x="1144" y="486"/>
                  </a:lnTo>
                  <a:lnTo>
                    <a:pt x="1144" y="486"/>
                  </a:lnTo>
                  <a:lnTo>
                    <a:pt x="1137" y="486"/>
                  </a:lnTo>
                  <a:lnTo>
                    <a:pt x="1137" y="486"/>
                  </a:lnTo>
                  <a:lnTo>
                    <a:pt x="1137" y="486"/>
                  </a:lnTo>
                  <a:lnTo>
                    <a:pt x="1137" y="486"/>
                  </a:lnTo>
                  <a:lnTo>
                    <a:pt x="1129" y="489"/>
                  </a:lnTo>
                  <a:lnTo>
                    <a:pt x="1129" y="489"/>
                  </a:lnTo>
                  <a:lnTo>
                    <a:pt x="1129" y="493"/>
                  </a:lnTo>
                  <a:lnTo>
                    <a:pt x="1129" y="496"/>
                  </a:lnTo>
                  <a:lnTo>
                    <a:pt x="1121" y="496"/>
                  </a:lnTo>
                  <a:lnTo>
                    <a:pt x="1121" y="499"/>
                  </a:lnTo>
                  <a:lnTo>
                    <a:pt x="1121" y="502"/>
                  </a:lnTo>
                  <a:lnTo>
                    <a:pt x="1121" y="505"/>
                  </a:lnTo>
                  <a:lnTo>
                    <a:pt x="1113" y="508"/>
                  </a:lnTo>
                  <a:lnTo>
                    <a:pt x="1113" y="511"/>
                  </a:lnTo>
                  <a:lnTo>
                    <a:pt x="1113" y="514"/>
                  </a:lnTo>
                  <a:lnTo>
                    <a:pt x="1113" y="517"/>
                  </a:lnTo>
                  <a:lnTo>
                    <a:pt x="1105" y="520"/>
                  </a:lnTo>
                  <a:lnTo>
                    <a:pt x="1105" y="523"/>
                  </a:lnTo>
                  <a:lnTo>
                    <a:pt x="1105" y="526"/>
                  </a:lnTo>
                  <a:lnTo>
                    <a:pt x="1105" y="526"/>
                  </a:lnTo>
                  <a:lnTo>
                    <a:pt x="1097" y="529"/>
                  </a:lnTo>
                  <a:lnTo>
                    <a:pt x="1097" y="532"/>
                  </a:lnTo>
                  <a:lnTo>
                    <a:pt x="1097" y="532"/>
                  </a:lnTo>
                  <a:lnTo>
                    <a:pt x="1097" y="532"/>
                  </a:lnTo>
                  <a:lnTo>
                    <a:pt x="1090" y="532"/>
                  </a:lnTo>
                  <a:lnTo>
                    <a:pt x="1090" y="535"/>
                  </a:lnTo>
                  <a:lnTo>
                    <a:pt x="1090" y="535"/>
                  </a:lnTo>
                  <a:lnTo>
                    <a:pt x="1090" y="532"/>
                  </a:lnTo>
                  <a:lnTo>
                    <a:pt x="1090" y="532"/>
                  </a:lnTo>
                  <a:lnTo>
                    <a:pt x="1082" y="532"/>
                  </a:lnTo>
                  <a:lnTo>
                    <a:pt x="1082" y="532"/>
                  </a:lnTo>
                  <a:lnTo>
                    <a:pt x="1082" y="529"/>
                  </a:lnTo>
                  <a:lnTo>
                    <a:pt x="1082" y="529"/>
                  </a:lnTo>
                  <a:lnTo>
                    <a:pt x="1074" y="526"/>
                  </a:lnTo>
                  <a:lnTo>
                    <a:pt x="1074" y="523"/>
                  </a:lnTo>
                  <a:lnTo>
                    <a:pt x="1074" y="523"/>
                  </a:lnTo>
                  <a:lnTo>
                    <a:pt x="1074" y="520"/>
                  </a:lnTo>
                  <a:lnTo>
                    <a:pt x="1066" y="517"/>
                  </a:lnTo>
                  <a:lnTo>
                    <a:pt x="1066" y="517"/>
                  </a:lnTo>
                  <a:lnTo>
                    <a:pt x="1066" y="514"/>
                  </a:lnTo>
                  <a:lnTo>
                    <a:pt x="1066" y="511"/>
                  </a:lnTo>
                  <a:lnTo>
                    <a:pt x="1058" y="508"/>
                  </a:lnTo>
                  <a:lnTo>
                    <a:pt x="1058" y="508"/>
                  </a:lnTo>
                  <a:lnTo>
                    <a:pt x="1058" y="505"/>
                  </a:lnTo>
                  <a:lnTo>
                    <a:pt x="1058" y="502"/>
                  </a:lnTo>
                  <a:lnTo>
                    <a:pt x="1050" y="502"/>
                  </a:lnTo>
                  <a:lnTo>
                    <a:pt x="1050" y="499"/>
                  </a:lnTo>
                  <a:lnTo>
                    <a:pt x="1050" y="499"/>
                  </a:lnTo>
                  <a:lnTo>
                    <a:pt x="1050" y="496"/>
                  </a:lnTo>
                  <a:lnTo>
                    <a:pt x="1043" y="496"/>
                  </a:lnTo>
                  <a:lnTo>
                    <a:pt x="1043" y="493"/>
                  </a:lnTo>
                  <a:lnTo>
                    <a:pt x="1043" y="493"/>
                  </a:lnTo>
                  <a:lnTo>
                    <a:pt x="1043" y="493"/>
                  </a:lnTo>
                  <a:lnTo>
                    <a:pt x="1035" y="489"/>
                  </a:lnTo>
                  <a:lnTo>
                    <a:pt x="1035" y="489"/>
                  </a:lnTo>
                  <a:lnTo>
                    <a:pt x="1035" y="489"/>
                  </a:lnTo>
                  <a:lnTo>
                    <a:pt x="1035" y="489"/>
                  </a:lnTo>
                  <a:lnTo>
                    <a:pt x="1035" y="493"/>
                  </a:lnTo>
                  <a:lnTo>
                    <a:pt x="1027" y="493"/>
                  </a:lnTo>
                  <a:lnTo>
                    <a:pt x="1027" y="493"/>
                  </a:lnTo>
                  <a:lnTo>
                    <a:pt x="1027" y="493"/>
                  </a:lnTo>
                  <a:lnTo>
                    <a:pt x="1027" y="496"/>
                  </a:lnTo>
                  <a:lnTo>
                    <a:pt x="1019" y="496"/>
                  </a:lnTo>
                  <a:lnTo>
                    <a:pt x="1019" y="496"/>
                  </a:lnTo>
                  <a:lnTo>
                    <a:pt x="1019" y="499"/>
                  </a:lnTo>
                  <a:lnTo>
                    <a:pt x="1019" y="499"/>
                  </a:lnTo>
                  <a:lnTo>
                    <a:pt x="1011" y="499"/>
                  </a:lnTo>
                  <a:lnTo>
                    <a:pt x="1011" y="499"/>
                  </a:lnTo>
                  <a:lnTo>
                    <a:pt x="1011" y="499"/>
                  </a:lnTo>
                  <a:lnTo>
                    <a:pt x="1011" y="499"/>
                  </a:lnTo>
                  <a:lnTo>
                    <a:pt x="1003" y="499"/>
                  </a:lnTo>
                  <a:lnTo>
                    <a:pt x="1003" y="499"/>
                  </a:lnTo>
                  <a:lnTo>
                    <a:pt x="1003" y="499"/>
                  </a:lnTo>
                  <a:lnTo>
                    <a:pt x="1003" y="499"/>
                  </a:lnTo>
                  <a:lnTo>
                    <a:pt x="996" y="496"/>
                  </a:lnTo>
                  <a:lnTo>
                    <a:pt x="996" y="496"/>
                  </a:lnTo>
                  <a:lnTo>
                    <a:pt x="996" y="493"/>
                  </a:lnTo>
                  <a:lnTo>
                    <a:pt x="996" y="493"/>
                  </a:lnTo>
                  <a:lnTo>
                    <a:pt x="988" y="489"/>
                  </a:lnTo>
                  <a:lnTo>
                    <a:pt x="988" y="486"/>
                  </a:lnTo>
                  <a:lnTo>
                    <a:pt x="988" y="486"/>
                  </a:lnTo>
                  <a:lnTo>
                    <a:pt x="988" y="483"/>
                  </a:lnTo>
                  <a:lnTo>
                    <a:pt x="980" y="480"/>
                  </a:lnTo>
                  <a:lnTo>
                    <a:pt x="980" y="480"/>
                  </a:lnTo>
                  <a:lnTo>
                    <a:pt x="980" y="477"/>
                  </a:lnTo>
                  <a:lnTo>
                    <a:pt x="980" y="477"/>
                  </a:lnTo>
                  <a:lnTo>
                    <a:pt x="980" y="477"/>
                  </a:lnTo>
                  <a:lnTo>
                    <a:pt x="972" y="477"/>
                  </a:lnTo>
                  <a:lnTo>
                    <a:pt x="972" y="477"/>
                  </a:lnTo>
                  <a:lnTo>
                    <a:pt x="972" y="477"/>
                  </a:lnTo>
                  <a:lnTo>
                    <a:pt x="972" y="480"/>
                  </a:lnTo>
                  <a:lnTo>
                    <a:pt x="964" y="480"/>
                  </a:lnTo>
                  <a:lnTo>
                    <a:pt x="964" y="483"/>
                  </a:lnTo>
                  <a:lnTo>
                    <a:pt x="964" y="486"/>
                  </a:lnTo>
                  <a:lnTo>
                    <a:pt x="964" y="489"/>
                  </a:lnTo>
                  <a:lnTo>
                    <a:pt x="956" y="493"/>
                  </a:lnTo>
                  <a:lnTo>
                    <a:pt x="956" y="496"/>
                  </a:lnTo>
                  <a:lnTo>
                    <a:pt x="956" y="502"/>
                  </a:lnTo>
                  <a:lnTo>
                    <a:pt x="956" y="505"/>
                  </a:lnTo>
                  <a:lnTo>
                    <a:pt x="948" y="511"/>
                  </a:lnTo>
                  <a:lnTo>
                    <a:pt x="948" y="517"/>
                  </a:lnTo>
                  <a:lnTo>
                    <a:pt x="948" y="520"/>
                  </a:lnTo>
                  <a:lnTo>
                    <a:pt x="948" y="526"/>
                  </a:lnTo>
                  <a:lnTo>
                    <a:pt x="941" y="529"/>
                  </a:lnTo>
                  <a:lnTo>
                    <a:pt x="941" y="535"/>
                  </a:lnTo>
                  <a:lnTo>
                    <a:pt x="941" y="538"/>
                  </a:lnTo>
                  <a:lnTo>
                    <a:pt x="941" y="541"/>
                  </a:lnTo>
                  <a:lnTo>
                    <a:pt x="933" y="544"/>
                  </a:lnTo>
                  <a:lnTo>
                    <a:pt x="933" y="547"/>
                  </a:lnTo>
                  <a:lnTo>
                    <a:pt x="933" y="547"/>
                  </a:lnTo>
                  <a:lnTo>
                    <a:pt x="933" y="550"/>
                  </a:lnTo>
                  <a:lnTo>
                    <a:pt x="933" y="550"/>
                  </a:lnTo>
                  <a:lnTo>
                    <a:pt x="925" y="550"/>
                  </a:lnTo>
                  <a:lnTo>
                    <a:pt x="925" y="547"/>
                  </a:lnTo>
                  <a:lnTo>
                    <a:pt x="925" y="547"/>
                  </a:lnTo>
                  <a:lnTo>
                    <a:pt x="925" y="544"/>
                  </a:lnTo>
                  <a:lnTo>
                    <a:pt x="917" y="541"/>
                  </a:lnTo>
                  <a:lnTo>
                    <a:pt x="917" y="538"/>
                  </a:lnTo>
                  <a:lnTo>
                    <a:pt x="917" y="535"/>
                  </a:lnTo>
                  <a:lnTo>
                    <a:pt x="917" y="532"/>
                  </a:lnTo>
                  <a:lnTo>
                    <a:pt x="909" y="526"/>
                  </a:lnTo>
                  <a:lnTo>
                    <a:pt x="909" y="523"/>
                  </a:lnTo>
                  <a:lnTo>
                    <a:pt x="909" y="520"/>
                  </a:lnTo>
                  <a:lnTo>
                    <a:pt x="909" y="514"/>
                  </a:lnTo>
                  <a:lnTo>
                    <a:pt x="901" y="511"/>
                  </a:lnTo>
                  <a:lnTo>
                    <a:pt x="901" y="508"/>
                  </a:lnTo>
                  <a:lnTo>
                    <a:pt x="901" y="505"/>
                  </a:lnTo>
                  <a:lnTo>
                    <a:pt x="901" y="502"/>
                  </a:lnTo>
                  <a:lnTo>
                    <a:pt x="894" y="499"/>
                  </a:lnTo>
                  <a:lnTo>
                    <a:pt x="894" y="499"/>
                  </a:lnTo>
                  <a:lnTo>
                    <a:pt x="894" y="496"/>
                  </a:lnTo>
                  <a:lnTo>
                    <a:pt x="894" y="496"/>
                  </a:lnTo>
                  <a:lnTo>
                    <a:pt x="886" y="496"/>
                  </a:lnTo>
                  <a:lnTo>
                    <a:pt x="886" y="496"/>
                  </a:lnTo>
                  <a:lnTo>
                    <a:pt x="886" y="496"/>
                  </a:lnTo>
                  <a:lnTo>
                    <a:pt x="886" y="496"/>
                  </a:lnTo>
                  <a:lnTo>
                    <a:pt x="878" y="496"/>
                  </a:lnTo>
                  <a:lnTo>
                    <a:pt x="878" y="499"/>
                  </a:lnTo>
                  <a:lnTo>
                    <a:pt x="878" y="499"/>
                  </a:lnTo>
                  <a:lnTo>
                    <a:pt x="878" y="502"/>
                  </a:lnTo>
                  <a:lnTo>
                    <a:pt x="878" y="502"/>
                  </a:lnTo>
                  <a:lnTo>
                    <a:pt x="870" y="505"/>
                  </a:lnTo>
                  <a:lnTo>
                    <a:pt x="870" y="505"/>
                  </a:lnTo>
                  <a:lnTo>
                    <a:pt x="870" y="508"/>
                  </a:lnTo>
                  <a:lnTo>
                    <a:pt x="870" y="508"/>
                  </a:lnTo>
                  <a:lnTo>
                    <a:pt x="862" y="511"/>
                  </a:lnTo>
                  <a:lnTo>
                    <a:pt x="862" y="511"/>
                  </a:lnTo>
                  <a:lnTo>
                    <a:pt x="862" y="511"/>
                  </a:lnTo>
                  <a:lnTo>
                    <a:pt x="862" y="514"/>
                  </a:lnTo>
                  <a:lnTo>
                    <a:pt x="854" y="514"/>
                  </a:lnTo>
                  <a:lnTo>
                    <a:pt x="854" y="514"/>
                  </a:lnTo>
                  <a:lnTo>
                    <a:pt x="854" y="514"/>
                  </a:lnTo>
                  <a:lnTo>
                    <a:pt x="854" y="514"/>
                  </a:lnTo>
                  <a:lnTo>
                    <a:pt x="847" y="514"/>
                  </a:lnTo>
                  <a:lnTo>
                    <a:pt x="847" y="511"/>
                  </a:lnTo>
                  <a:lnTo>
                    <a:pt x="847" y="511"/>
                  </a:lnTo>
                  <a:lnTo>
                    <a:pt x="847" y="511"/>
                  </a:lnTo>
                  <a:lnTo>
                    <a:pt x="839" y="508"/>
                  </a:lnTo>
                  <a:lnTo>
                    <a:pt x="839" y="505"/>
                  </a:lnTo>
                  <a:lnTo>
                    <a:pt x="839" y="505"/>
                  </a:lnTo>
                  <a:lnTo>
                    <a:pt x="839" y="502"/>
                  </a:lnTo>
                  <a:lnTo>
                    <a:pt x="831" y="499"/>
                  </a:lnTo>
                  <a:lnTo>
                    <a:pt x="831" y="496"/>
                  </a:lnTo>
                  <a:lnTo>
                    <a:pt x="831" y="496"/>
                  </a:lnTo>
                  <a:lnTo>
                    <a:pt x="831" y="493"/>
                  </a:lnTo>
                  <a:lnTo>
                    <a:pt x="823" y="489"/>
                  </a:lnTo>
                  <a:lnTo>
                    <a:pt x="823" y="489"/>
                  </a:lnTo>
                  <a:lnTo>
                    <a:pt x="823" y="489"/>
                  </a:lnTo>
                  <a:lnTo>
                    <a:pt x="823" y="489"/>
                  </a:lnTo>
                  <a:lnTo>
                    <a:pt x="823" y="489"/>
                  </a:lnTo>
                  <a:lnTo>
                    <a:pt x="815" y="489"/>
                  </a:lnTo>
                  <a:lnTo>
                    <a:pt x="815" y="493"/>
                  </a:lnTo>
                  <a:lnTo>
                    <a:pt x="815" y="496"/>
                  </a:lnTo>
                  <a:lnTo>
                    <a:pt x="815" y="499"/>
                  </a:lnTo>
                  <a:lnTo>
                    <a:pt x="807" y="502"/>
                  </a:lnTo>
                  <a:lnTo>
                    <a:pt x="807" y="505"/>
                  </a:lnTo>
                  <a:lnTo>
                    <a:pt x="807" y="511"/>
                  </a:lnTo>
                  <a:lnTo>
                    <a:pt x="807" y="514"/>
                  </a:lnTo>
                  <a:lnTo>
                    <a:pt x="799" y="520"/>
                  </a:lnTo>
                  <a:lnTo>
                    <a:pt x="799" y="526"/>
                  </a:lnTo>
                  <a:lnTo>
                    <a:pt x="799" y="529"/>
                  </a:lnTo>
                  <a:lnTo>
                    <a:pt x="799" y="535"/>
                  </a:lnTo>
                  <a:lnTo>
                    <a:pt x="792" y="541"/>
                  </a:lnTo>
                  <a:lnTo>
                    <a:pt x="792" y="544"/>
                  </a:lnTo>
                  <a:lnTo>
                    <a:pt x="792" y="550"/>
                  </a:lnTo>
                  <a:lnTo>
                    <a:pt x="792" y="553"/>
                  </a:lnTo>
                  <a:lnTo>
                    <a:pt x="784" y="559"/>
                  </a:lnTo>
                  <a:lnTo>
                    <a:pt x="784" y="562"/>
                  </a:lnTo>
                  <a:lnTo>
                    <a:pt x="784" y="565"/>
                  </a:lnTo>
                  <a:lnTo>
                    <a:pt x="784" y="568"/>
                  </a:lnTo>
                  <a:lnTo>
                    <a:pt x="776" y="571"/>
                  </a:lnTo>
                  <a:lnTo>
                    <a:pt x="776" y="574"/>
                  </a:lnTo>
                  <a:lnTo>
                    <a:pt x="776" y="577"/>
                  </a:lnTo>
                  <a:lnTo>
                    <a:pt x="776" y="577"/>
                  </a:lnTo>
                  <a:lnTo>
                    <a:pt x="768" y="580"/>
                  </a:lnTo>
                  <a:lnTo>
                    <a:pt x="768" y="580"/>
                  </a:lnTo>
                  <a:lnTo>
                    <a:pt x="768" y="580"/>
                  </a:lnTo>
                  <a:lnTo>
                    <a:pt x="768" y="580"/>
                  </a:lnTo>
                  <a:lnTo>
                    <a:pt x="768" y="583"/>
                  </a:lnTo>
                  <a:lnTo>
                    <a:pt x="760" y="583"/>
                  </a:lnTo>
                  <a:lnTo>
                    <a:pt x="760" y="580"/>
                  </a:lnTo>
                  <a:lnTo>
                    <a:pt x="760" y="580"/>
                  </a:lnTo>
                  <a:lnTo>
                    <a:pt x="760" y="580"/>
                  </a:lnTo>
                  <a:lnTo>
                    <a:pt x="752" y="580"/>
                  </a:lnTo>
                  <a:lnTo>
                    <a:pt x="752" y="580"/>
                  </a:lnTo>
                  <a:lnTo>
                    <a:pt x="752" y="577"/>
                  </a:lnTo>
                  <a:lnTo>
                    <a:pt x="752" y="577"/>
                  </a:lnTo>
                  <a:lnTo>
                    <a:pt x="745" y="577"/>
                  </a:lnTo>
                  <a:lnTo>
                    <a:pt x="745" y="574"/>
                  </a:lnTo>
                  <a:lnTo>
                    <a:pt x="745" y="574"/>
                  </a:lnTo>
                  <a:lnTo>
                    <a:pt x="745" y="574"/>
                  </a:lnTo>
                  <a:lnTo>
                    <a:pt x="737" y="571"/>
                  </a:lnTo>
                  <a:lnTo>
                    <a:pt x="737" y="571"/>
                  </a:lnTo>
                  <a:lnTo>
                    <a:pt x="737" y="571"/>
                  </a:lnTo>
                  <a:lnTo>
                    <a:pt x="737" y="571"/>
                  </a:lnTo>
                  <a:lnTo>
                    <a:pt x="729" y="568"/>
                  </a:lnTo>
                  <a:lnTo>
                    <a:pt x="729" y="568"/>
                  </a:lnTo>
                  <a:lnTo>
                    <a:pt x="729" y="568"/>
                  </a:lnTo>
                  <a:lnTo>
                    <a:pt x="729" y="568"/>
                  </a:lnTo>
                  <a:lnTo>
                    <a:pt x="721" y="568"/>
                  </a:lnTo>
                  <a:lnTo>
                    <a:pt x="721" y="568"/>
                  </a:lnTo>
                  <a:lnTo>
                    <a:pt x="721" y="568"/>
                  </a:lnTo>
                  <a:lnTo>
                    <a:pt x="721" y="565"/>
                  </a:lnTo>
                  <a:lnTo>
                    <a:pt x="713" y="565"/>
                  </a:lnTo>
                  <a:lnTo>
                    <a:pt x="713" y="565"/>
                  </a:lnTo>
                  <a:lnTo>
                    <a:pt x="713" y="565"/>
                  </a:lnTo>
                  <a:lnTo>
                    <a:pt x="713" y="562"/>
                  </a:lnTo>
                  <a:lnTo>
                    <a:pt x="713" y="562"/>
                  </a:lnTo>
                  <a:lnTo>
                    <a:pt x="705" y="559"/>
                  </a:lnTo>
                  <a:lnTo>
                    <a:pt x="705" y="559"/>
                  </a:lnTo>
                  <a:lnTo>
                    <a:pt x="705" y="556"/>
                  </a:lnTo>
                  <a:lnTo>
                    <a:pt x="705" y="553"/>
                  </a:lnTo>
                  <a:lnTo>
                    <a:pt x="698" y="550"/>
                  </a:lnTo>
                  <a:lnTo>
                    <a:pt x="698" y="547"/>
                  </a:lnTo>
                  <a:lnTo>
                    <a:pt x="698" y="544"/>
                  </a:lnTo>
                  <a:lnTo>
                    <a:pt x="698" y="541"/>
                  </a:lnTo>
                  <a:lnTo>
                    <a:pt x="690" y="535"/>
                  </a:lnTo>
                  <a:lnTo>
                    <a:pt x="690" y="532"/>
                  </a:lnTo>
                  <a:lnTo>
                    <a:pt x="690" y="529"/>
                  </a:lnTo>
                  <a:lnTo>
                    <a:pt x="690" y="523"/>
                  </a:lnTo>
                  <a:lnTo>
                    <a:pt x="682" y="520"/>
                  </a:lnTo>
                  <a:lnTo>
                    <a:pt x="682" y="514"/>
                  </a:lnTo>
                  <a:lnTo>
                    <a:pt x="682" y="511"/>
                  </a:lnTo>
                  <a:lnTo>
                    <a:pt x="682" y="505"/>
                  </a:lnTo>
                  <a:lnTo>
                    <a:pt x="674" y="502"/>
                  </a:lnTo>
                  <a:lnTo>
                    <a:pt x="674" y="499"/>
                  </a:lnTo>
                  <a:lnTo>
                    <a:pt x="674" y="496"/>
                  </a:lnTo>
                  <a:lnTo>
                    <a:pt x="674" y="493"/>
                  </a:lnTo>
                  <a:lnTo>
                    <a:pt x="666" y="489"/>
                  </a:lnTo>
                  <a:lnTo>
                    <a:pt x="666" y="486"/>
                  </a:lnTo>
                  <a:lnTo>
                    <a:pt x="666" y="483"/>
                  </a:lnTo>
                  <a:lnTo>
                    <a:pt x="666" y="483"/>
                  </a:lnTo>
                  <a:lnTo>
                    <a:pt x="666" y="480"/>
                  </a:lnTo>
                  <a:lnTo>
                    <a:pt x="658" y="480"/>
                  </a:lnTo>
                  <a:lnTo>
                    <a:pt x="658" y="480"/>
                  </a:lnTo>
                  <a:lnTo>
                    <a:pt x="658" y="480"/>
                  </a:lnTo>
                  <a:lnTo>
                    <a:pt x="658" y="480"/>
                  </a:lnTo>
                  <a:lnTo>
                    <a:pt x="651" y="483"/>
                  </a:lnTo>
                  <a:lnTo>
                    <a:pt x="651" y="483"/>
                  </a:lnTo>
                  <a:lnTo>
                    <a:pt x="651" y="486"/>
                  </a:lnTo>
                  <a:lnTo>
                    <a:pt x="651" y="489"/>
                  </a:lnTo>
                  <a:lnTo>
                    <a:pt x="643" y="493"/>
                  </a:lnTo>
                  <a:lnTo>
                    <a:pt x="643" y="496"/>
                  </a:lnTo>
                  <a:lnTo>
                    <a:pt x="643" y="499"/>
                  </a:lnTo>
                  <a:lnTo>
                    <a:pt x="643" y="505"/>
                  </a:lnTo>
                  <a:lnTo>
                    <a:pt x="635" y="508"/>
                  </a:lnTo>
                  <a:lnTo>
                    <a:pt x="635" y="514"/>
                  </a:lnTo>
                  <a:lnTo>
                    <a:pt x="635" y="517"/>
                  </a:lnTo>
                  <a:lnTo>
                    <a:pt x="635" y="523"/>
                  </a:lnTo>
                  <a:lnTo>
                    <a:pt x="627" y="529"/>
                  </a:lnTo>
                  <a:lnTo>
                    <a:pt x="627" y="532"/>
                  </a:lnTo>
                  <a:lnTo>
                    <a:pt x="627" y="538"/>
                  </a:lnTo>
                  <a:lnTo>
                    <a:pt x="627" y="541"/>
                  </a:lnTo>
                  <a:lnTo>
                    <a:pt x="619" y="544"/>
                  </a:lnTo>
                  <a:lnTo>
                    <a:pt x="619" y="547"/>
                  </a:lnTo>
                  <a:lnTo>
                    <a:pt x="619" y="547"/>
                  </a:lnTo>
                  <a:lnTo>
                    <a:pt x="619" y="550"/>
                  </a:lnTo>
                  <a:lnTo>
                    <a:pt x="611" y="550"/>
                  </a:lnTo>
                  <a:lnTo>
                    <a:pt x="611" y="550"/>
                  </a:lnTo>
                  <a:lnTo>
                    <a:pt x="611" y="550"/>
                  </a:lnTo>
                  <a:lnTo>
                    <a:pt x="611" y="550"/>
                  </a:lnTo>
                  <a:lnTo>
                    <a:pt x="611" y="547"/>
                  </a:lnTo>
                  <a:lnTo>
                    <a:pt x="603" y="547"/>
                  </a:lnTo>
                  <a:lnTo>
                    <a:pt x="603" y="544"/>
                  </a:lnTo>
                  <a:lnTo>
                    <a:pt x="603" y="541"/>
                  </a:lnTo>
                  <a:lnTo>
                    <a:pt x="603" y="538"/>
                  </a:lnTo>
                  <a:lnTo>
                    <a:pt x="596" y="535"/>
                  </a:lnTo>
                  <a:lnTo>
                    <a:pt x="596" y="532"/>
                  </a:lnTo>
                  <a:lnTo>
                    <a:pt x="596" y="529"/>
                  </a:lnTo>
                  <a:lnTo>
                    <a:pt x="596" y="526"/>
                  </a:lnTo>
                  <a:lnTo>
                    <a:pt x="588" y="526"/>
                  </a:lnTo>
                  <a:lnTo>
                    <a:pt x="588" y="523"/>
                  </a:lnTo>
                  <a:lnTo>
                    <a:pt x="588" y="520"/>
                  </a:lnTo>
                  <a:lnTo>
                    <a:pt x="588" y="520"/>
                  </a:lnTo>
                  <a:lnTo>
                    <a:pt x="580" y="517"/>
                  </a:lnTo>
                  <a:lnTo>
                    <a:pt x="580" y="517"/>
                  </a:lnTo>
                  <a:lnTo>
                    <a:pt x="580" y="517"/>
                  </a:lnTo>
                  <a:lnTo>
                    <a:pt x="580" y="517"/>
                  </a:lnTo>
                  <a:lnTo>
                    <a:pt x="572" y="520"/>
                  </a:lnTo>
                  <a:lnTo>
                    <a:pt x="572" y="520"/>
                  </a:lnTo>
                  <a:lnTo>
                    <a:pt x="572" y="523"/>
                  </a:lnTo>
                  <a:lnTo>
                    <a:pt x="572" y="526"/>
                  </a:lnTo>
                  <a:lnTo>
                    <a:pt x="564" y="526"/>
                  </a:lnTo>
                  <a:lnTo>
                    <a:pt x="564" y="529"/>
                  </a:lnTo>
                  <a:lnTo>
                    <a:pt x="564" y="532"/>
                  </a:lnTo>
                  <a:lnTo>
                    <a:pt x="564" y="535"/>
                  </a:lnTo>
                  <a:lnTo>
                    <a:pt x="556" y="538"/>
                  </a:lnTo>
                  <a:lnTo>
                    <a:pt x="556" y="541"/>
                  </a:lnTo>
                  <a:lnTo>
                    <a:pt x="556" y="544"/>
                  </a:lnTo>
                  <a:lnTo>
                    <a:pt x="556" y="547"/>
                  </a:lnTo>
                  <a:lnTo>
                    <a:pt x="556" y="550"/>
                  </a:lnTo>
                  <a:lnTo>
                    <a:pt x="549" y="550"/>
                  </a:lnTo>
                  <a:lnTo>
                    <a:pt x="549" y="553"/>
                  </a:lnTo>
                  <a:lnTo>
                    <a:pt x="549" y="553"/>
                  </a:lnTo>
                  <a:lnTo>
                    <a:pt x="549" y="556"/>
                  </a:lnTo>
                  <a:lnTo>
                    <a:pt x="541" y="556"/>
                  </a:lnTo>
                  <a:lnTo>
                    <a:pt x="541" y="556"/>
                  </a:lnTo>
                  <a:lnTo>
                    <a:pt x="541" y="556"/>
                  </a:lnTo>
                  <a:lnTo>
                    <a:pt x="541" y="556"/>
                  </a:lnTo>
                  <a:lnTo>
                    <a:pt x="533" y="553"/>
                  </a:lnTo>
                  <a:lnTo>
                    <a:pt x="533" y="553"/>
                  </a:lnTo>
                  <a:lnTo>
                    <a:pt x="533" y="553"/>
                  </a:lnTo>
                  <a:lnTo>
                    <a:pt x="533" y="553"/>
                  </a:lnTo>
                  <a:lnTo>
                    <a:pt x="525" y="550"/>
                  </a:lnTo>
                  <a:lnTo>
                    <a:pt x="525" y="550"/>
                  </a:lnTo>
                  <a:lnTo>
                    <a:pt x="525" y="550"/>
                  </a:lnTo>
                  <a:lnTo>
                    <a:pt x="525" y="550"/>
                  </a:lnTo>
                  <a:lnTo>
                    <a:pt x="517" y="550"/>
                  </a:lnTo>
                  <a:lnTo>
                    <a:pt x="517" y="550"/>
                  </a:lnTo>
                  <a:lnTo>
                    <a:pt x="517" y="553"/>
                  </a:lnTo>
                  <a:lnTo>
                    <a:pt x="517" y="553"/>
                  </a:lnTo>
                  <a:lnTo>
                    <a:pt x="509" y="556"/>
                  </a:lnTo>
                  <a:lnTo>
                    <a:pt x="509" y="556"/>
                  </a:lnTo>
                  <a:lnTo>
                    <a:pt x="509" y="559"/>
                  </a:lnTo>
                  <a:lnTo>
                    <a:pt x="509" y="562"/>
                  </a:lnTo>
                  <a:lnTo>
                    <a:pt x="502" y="565"/>
                  </a:lnTo>
                  <a:lnTo>
                    <a:pt x="502" y="568"/>
                  </a:lnTo>
                  <a:lnTo>
                    <a:pt x="502" y="571"/>
                  </a:lnTo>
                  <a:lnTo>
                    <a:pt x="502" y="577"/>
                  </a:lnTo>
                  <a:lnTo>
                    <a:pt x="502" y="580"/>
                  </a:lnTo>
                  <a:lnTo>
                    <a:pt x="494" y="583"/>
                  </a:lnTo>
                  <a:lnTo>
                    <a:pt x="494" y="586"/>
                  </a:lnTo>
                  <a:lnTo>
                    <a:pt x="494" y="586"/>
                  </a:lnTo>
                  <a:lnTo>
                    <a:pt x="494" y="589"/>
                  </a:lnTo>
                  <a:lnTo>
                    <a:pt x="486" y="589"/>
                  </a:lnTo>
                  <a:lnTo>
                    <a:pt x="486" y="592"/>
                  </a:lnTo>
                  <a:lnTo>
                    <a:pt x="486" y="592"/>
                  </a:lnTo>
                  <a:lnTo>
                    <a:pt x="486" y="589"/>
                  </a:lnTo>
                  <a:lnTo>
                    <a:pt x="478" y="589"/>
                  </a:lnTo>
                  <a:lnTo>
                    <a:pt x="478" y="586"/>
                  </a:lnTo>
                  <a:lnTo>
                    <a:pt x="478" y="583"/>
                  </a:lnTo>
                  <a:lnTo>
                    <a:pt x="478" y="577"/>
                  </a:lnTo>
                  <a:lnTo>
                    <a:pt x="470" y="571"/>
                  </a:lnTo>
                  <a:lnTo>
                    <a:pt x="470" y="565"/>
                  </a:lnTo>
                  <a:lnTo>
                    <a:pt x="470" y="559"/>
                  </a:lnTo>
                  <a:lnTo>
                    <a:pt x="470" y="553"/>
                  </a:lnTo>
                  <a:lnTo>
                    <a:pt x="462" y="544"/>
                  </a:lnTo>
                  <a:lnTo>
                    <a:pt x="462" y="538"/>
                  </a:lnTo>
                  <a:lnTo>
                    <a:pt x="462" y="529"/>
                  </a:lnTo>
                  <a:lnTo>
                    <a:pt x="462" y="520"/>
                  </a:lnTo>
                  <a:lnTo>
                    <a:pt x="454" y="514"/>
                  </a:lnTo>
                  <a:lnTo>
                    <a:pt x="454" y="505"/>
                  </a:lnTo>
                  <a:lnTo>
                    <a:pt x="454" y="499"/>
                  </a:lnTo>
                  <a:lnTo>
                    <a:pt x="454" y="493"/>
                  </a:lnTo>
                  <a:lnTo>
                    <a:pt x="454" y="486"/>
                  </a:lnTo>
                  <a:lnTo>
                    <a:pt x="447" y="480"/>
                  </a:lnTo>
                  <a:lnTo>
                    <a:pt x="447" y="477"/>
                  </a:lnTo>
                  <a:lnTo>
                    <a:pt x="447" y="474"/>
                  </a:lnTo>
                  <a:lnTo>
                    <a:pt x="447" y="471"/>
                  </a:lnTo>
                  <a:lnTo>
                    <a:pt x="439" y="471"/>
                  </a:lnTo>
                  <a:lnTo>
                    <a:pt x="439" y="471"/>
                  </a:lnTo>
                  <a:lnTo>
                    <a:pt x="439" y="474"/>
                  </a:lnTo>
                  <a:lnTo>
                    <a:pt x="439" y="474"/>
                  </a:lnTo>
                  <a:lnTo>
                    <a:pt x="431" y="477"/>
                  </a:lnTo>
                  <a:lnTo>
                    <a:pt x="431" y="483"/>
                  </a:lnTo>
                  <a:lnTo>
                    <a:pt x="431" y="486"/>
                  </a:lnTo>
                  <a:lnTo>
                    <a:pt x="431" y="493"/>
                  </a:lnTo>
                  <a:lnTo>
                    <a:pt x="423" y="499"/>
                  </a:lnTo>
                  <a:lnTo>
                    <a:pt x="423" y="505"/>
                  </a:lnTo>
                  <a:lnTo>
                    <a:pt x="423" y="511"/>
                  </a:lnTo>
                  <a:lnTo>
                    <a:pt x="423" y="517"/>
                  </a:lnTo>
                  <a:lnTo>
                    <a:pt x="415" y="523"/>
                  </a:lnTo>
                  <a:lnTo>
                    <a:pt x="415" y="532"/>
                  </a:lnTo>
                  <a:lnTo>
                    <a:pt x="415" y="538"/>
                  </a:lnTo>
                  <a:lnTo>
                    <a:pt x="415" y="544"/>
                  </a:lnTo>
                  <a:lnTo>
                    <a:pt x="407" y="550"/>
                  </a:lnTo>
                  <a:lnTo>
                    <a:pt x="407" y="556"/>
                  </a:lnTo>
                  <a:lnTo>
                    <a:pt x="407" y="559"/>
                  </a:lnTo>
                  <a:lnTo>
                    <a:pt x="407" y="565"/>
                  </a:lnTo>
                  <a:lnTo>
                    <a:pt x="400" y="568"/>
                  </a:lnTo>
                  <a:lnTo>
                    <a:pt x="400" y="571"/>
                  </a:lnTo>
                  <a:lnTo>
                    <a:pt x="400" y="574"/>
                  </a:lnTo>
                  <a:lnTo>
                    <a:pt x="400" y="577"/>
                  </a:lnTo>
                  <a:lnTo>
                    <a:pt x="400" y="577"/>
                  </a:lnTo>
                  <a:lnTo>
                    <a:pt x="392" y="580"/>
                  </a:lnTo>
                  <a:lnTo>
                    <a:pt x="392" y="580"/>
                  </a:lnTo>
                  <a:lnTo>
                    <a:pt x="392" y="580"/>
                  </a:lnTo>
                  <a:lnTo>
                    <a:pt x="392" y="580"/>
                  </a:lnTo>
                  <a:lnTo>
                    <a:pt x="384" y="580"/>
                  </a:lnTo>
                  <a:lnTo>
                    <a:pt x="384" y="580"/>
                  </a:lnTo>
                  <a:lnTo>
                    <a:pt x="384" y="580"/>
                  </a:lnTo>
                  <a:lnTo>
                    <a:pt x="384" y="580"/>
                  </a:lnTo>
                  <a:lnTo>
                    <a:pt x="376" y="580"/>
                  </a:lnTo>
                  <a:lnTo>
                    <a:pt x="376" y="577"/>
                  </a:lnTo>
                  <a:lnTo>
                    <a:pt x="376" y="577"/>
                  </a:lnTo>
                  <a:lnTo>
                    <a:pt x="376" y="577"/>
                  </a:lnTo>
                  <a:lnTo>
                    <a:pt x="368" y="577"/>
                  </a:lnTo>
                  <a:lnTo>
                    <a:pt x="368" y="577"/>
                  </a:lnTo>
                  <a:lnTo>
                    <a:pt x="368" y="577"/>
                  </a:lnTo>
                  <a:lnTo>
                    <a:pt x="368" y="574"/>
                  </a:lnTo>
                  <a:lnTo>
                    <a:pt x="360" y="574"/>
                  </a:lnTo>
                  <a:lnTo>
                    <a:pt x="360" y="574"/>
                  </a:lnTo>
                  <a:lnTo>
                    <a:pt x="360" y="574"/>
                  </a:lnTo>
                  <a:lnTo>
                    <a:pt x="360" y="577"/>
                  </a:lnTo>
                  <a:lnTo>
                    <a:pt x="353" y="577"/>
                  </a:lnTo>
                  <a:lnTo>
                    <a:pt x="353" y="577"/>
                  </a:lnTo>
                  <a:lnTo>
                    <a:pt x="353" y="577"/>
                  </a:lnTo>
                  <a:lnTo>
                    <a:pt x="353" y="577"/>
                  </a:lnTo>
                  <a:lnTo>
                    <a:pt x="345" y="577"/>
                  </a:lnTo>
                  <a:lnTo>
                    <a:pt x="345" y="577"/>
                  </a:lnTo>
                  <a:lnTo>
                    <a:pt x="345" y="577"/>
                  </a:lnTo>
                  <a:lnTo>
                    <a:pt x="345" y="577"/>
                  </a:lnTo>
                  <a:lnTo>
                    <a:pt x="345" y="577"/>
                  </a:lnTo>
                  <a:lnTo>
                    <a:pt x="337" y="577"/>
                  </a:lnTo>
                  <a:lnTo>
                    <a:pt x="337" y="577"/>
                  </a:lnTo>
                  <a:lnTo>
                    <a:pt x="337" y="574"/>
                  </a:lnTo>
                  <a:lnTo>
                    <a:pt x="337" y="574"/>
                  </a:lnTo>
                  <a:lnTo>
                    <a:pt x="329" y="574"/>
                  </a:lnTo>
                  <a:lnTo>
                    <a:pt x="329" y="571"/>
                  </a:lnTo>
                  <a:lnTo>
                    <a:pt x="329" y="568"/>
                  </a:lnTo>
                  <a:lnTo>
                    <a:pt x="329" y="568"/>
                  </a:lnTo>
                  <a:lnTo>
                    <a:pt x="321" y="565"/>
                  </a:lnTo>
                  <a:lnTo>
                    <a:pt x="321" y="562"/>
                  </a:lnTo>
                  <a:lnTo>
                    <a:pt x="321" y="562"/>
                  </a:lnTo>
                  <a:lnTo>
                    <a:pt x="321" y="559"/>
                  </a:lnTo>
                  <a:lnTo>
                    <a:pt x="313" y="556"/>
                  </a:lnTo>
                  <a:lnTo>
                    <a:pt x="313" y="553"/>
                  </a:lnTo>
                  <a:lnTo>
                    <a:pt x="313" y="553"/>
                  </a:lnTo>
                  <a:lnTo>
                    <a:pt x="313" y="550"/>
                  </a:lnTo>
                  <a:lnTo>
                    <a:pt x="306" y="547"/>
                  </a:lnTo>
                  <a:lnTo>
                    <a:pt x="306" y="547"/>
                  </a:lnTo>
                  <a:lnTo>
                    <a:pt x="306" y="544"/>
                  </a:lnTo>
                  <a:lnTo>
                    <a:pt x="306" y="541"/>
                  </a:lnTo>
                  <a:lnTo>
                    <a:pt x="298" y="541"/>
                  </a:lnTo>
                  <a:lnTo>
                    <a:pt x="298" y="538"/>
                  </a:lnTo>
                  <a:lnTo>
                    <a:pt x="298" y="535"/>
                  </a:lnTo>
                  <a:lnTo>
                    <a:pt x="298" y="535"/>
                  </a:lnTo>
                  <a:lnTo>
                    <a:pt x="290" y="532"/>
                  </a:lnTo>
                  <a:lnTo>
                    <a:pt x="290" y="532"/>
                  </a:lnTo>
                  <a:lnTo>
                    <a:pt x="290" y="529"/>
                  </a:lnTo>
                  <a:lnTo>
                    <a:pt x="290" y="529"/>
                  </a:lnTo>
                  <a:lnTo>
                    <a:pt x="290" y="529"/>
                  </a:lnTo>
                  <a:lnTo>
                    <a:pt x="282" y="526"/>
                  </a:lnTo>
                  <a:lnTo>
                    <a:pt x="282" y="526"/>
                  </a:lnTo>
                  <a:lnTo>
                    <a:pt x="282" y="526"/>
                  </a:lnTo>
                  <a:lnTo>
                    <a:pt x="282" y="526"/>
                  </a:lnTo>
                  <a:lnTo>
                    <a:pt x="274" y="526"/>
                  </a:lnTo>
                  <a:lnTo>
                    <a:pt x="274" y="526"/>
                  </a:lnTo>
                  <a:lnTo>
                    <a:pt x="274" y="526"/>
                  </a:lnTo>
                  <a:lnTo>
                    <a:pt x="274" y="526"/>
                  </a:lnTo>
                  <a:lnTo>
                    <a:pt x="266" y="526"/>
                  </a:lnTo>
                  <a:lnTo>
                    <a:pt x="266" y="529"/>
                  </a:lnTo>
                  <a:lnTo>
                    <a:pt x="266" y="529"/>
                  </a:lnTo>
                  <a:lnTo>
                    <a:pt x="266" y="529"/>
                  </a:lnTo>
                  <a:lnTo>
                    <a:pt x="258" y="532"/>
                  </a:lnTo>
                  <a:lnTo>
                    <a:pt x="258" y="535"/>
                  </a:lnTo>
                  <a:lnTo>
                    <a:pt x="258" y="535"/>
                  </a:lnTo>
                  <a:lnTo>
                    <a:pt x="258" y="538"/>
                  </a:lnTo>
                  <a:lnTo>
                    <a:pt x="251" y="541"/>
                  </a:lnTo>
                  <a:lnTo>
                    <a:pt x="251" y="544"/>
                  </a:lnTo>
                  <a:lnTo>
                    <a:pt x="251" y="544"/>
                  </a:lnTo>
                  <a:lnTo>
                    <a:pt x="251" y="547"/>
                  </a:lnTo>
                  <a:lnTo>
                    <a:pt x="243" y="550"/>
                  </a:lnTo>
                  <a:lnTo>
                    <a:pt x="243" y="553"/>
                  </a:lnTo>
                  <a:lnTo>
                    <a:pt x="243" y="556"/>
                  </a:lnTo>
                  <a:lnTo>
                    <a:pt x="243" y="559"/>
                  </a:lnTo>
                  <a:lnTo>
                    <a:pt x="235" y="559"/>
                  </a:lnTo>
                  <a:lnTo>
                    <a:pt x="235" y="562"/>
                  </a:lnTo>
                  <a:lnTo>
                    <a:pt x="235" y="562"/>
                  </a:lnTo>
                  <a:lnTo>
                    <a:pt x="235" y="565"/>
                  </a:lnTo>
                  <a:lnTo>
                    <a:pt x="235" y="565"/>
                  </a:lnTo>
                  <a:lnTo>
                    <a:pt x="227" y="565"/>
                  </a:lnTo>
                  <a:lnTo>
                    <a:pt x="227" y="568"/>
                  </a:lnTo>
                  <a:lnTo>
                    <a:pt x="227" y="568"/>
                  </a:lnTo>
                  <a:lnTo>
                    <a:pt x="227" y="568"/>
                  </a:lnTo>
                  <a:lnTo>
                    <a:pt x="219" y="568"/>
                  </a:lnTo>
                  <a:lnTo>
                    <a:pt x="219" y="565"/>
                  </a:lnTo>
                  <a:lnTo>
                    <a:pt x="219" y="565"/>
                  </a:lnTo>
                  <a:lnTo>
                    <a:pt x="219" y="565"/>
                  </a:lnTo>
                  <a:lnTo>
                    <a:pt x="211" y="562"/>
                  </a:lnTo>
                  <a:lnTo>
                    <a:pt x="211" y="562"/>
                  </a:lnTo>
                  <a:lnTo>
                    <a:pt x="211" y="562"/>
                  </a:lnTo>
                  <a:lnTo>
                    <a:pt x="211" y="559"/>
                  </a:lnTo>
                  <a:lnTo>
                    <a:pt x="204" y="559"/>
                  </a:lnTo>
                  <a:lnTo>
                    <a:pt x="204" y="559"/>
                  </a:lnTo>
                  <a:lnTo>
                    <a:pt x="204" y="556"/>
                  </a:lnTo>
                  <a:lnTo>
                    <a:pt x="204" y="556"/>
                  </a:lnTo>
                  <a:lnTo>
                    <a:pt x="196" y="556"/>
                  </a:lnTo>
                  <a:lnTo>
                    <a:pt x="196" y="556"/>
                  </a:lnTo>
                  <a:lnTo>
                    <a:pt x="196" y="556"/>
                  </a:lnTo>
                  <a:lnTo>
                    <a:pt x="196" y="556"/>
                  </a:lnTo>
                  <a:lnTo>
                    <a:pt x="188" y="556"/>
                  </a:lnTo>
                  <a:lnTo>
                    <a:pt x="188" y="556"/>
                  </a:lnTo>
                  <a:lnTo>
                    <a:pt x="188" y="559"/>
                  </a:lnTo>
                  <a:lnTo>
                    <a:pt x="188" y="559"/>
                  </a:lnTo>
                  <a:lnTo>
                    <a:pt x="188" y="559"/>
                  </a:lnTo>
                  <a:lnTo>
                    <a:pt x="180" y="559"/>
                  </a:lnTo>
                  <a:lnTo>
                    <a:pt x="180" y="562"/>
                  </a:lnTo>
                  <a:lnTo>
                    <a:pt x="180" y="562"/>
                  </a:lnTo>
                  <a:lnTo>
                    <a:pt x="180" y="562"/>
                  </a:lnTo>
                  <a:lnTo>
                    <a:pt x="172" y="565"/>
                  </a:lnTo>
                  <a:lnTo>
                    <a:pt x="172" y="565"/>
                  </a:lnTo>
                  <a:lnTo>
                    <a:pt x="172" y="565"/>
                  </a:lnTo>
                  <a:lnTo>
                    <a:pt x="172" y="568"/>
                  </a:lnTo>
                  <a:lnTo>
                    <a:pt x="164" y="568"/>
                  </a:lnTo>
                  <a:lnTo>
                    <a:pt x="164" y="568"/>
                  </a:lnTo>
                  <a:lnTo>
                    <a:pt x="164" y="568"/>
                  </a:lnTo>
                  <a:lnTo>
                    <a:pt x="164" y="568"/>
                  </a:lnTo>
                  <a:lnTo>
                    <a:pt x="157" y="571"/>
                  </a:lnTo>
                  <a:lnTo>
                    <a:pt x="157" y="568"/>
                  </a:lnTo>
                  <a:lnTo>
                    <a:pt x="157" y="568"/>
                  </a:lnTo>
                  <a:lnTo>
                    <a:pt x="157" y="568"/>
                  </a:lnTo>
                  <a:lnTo>
                    <a:pt x="149" y="568"/>
                  </a:lnTo>
                  <a:lnTo>
                    <a:pt x="149" y="565"/>
                  </a:lnTo>
                  <a:lnTo>
                    <a:pt x="149" y="565"/>
                  </a:lnTo>
                  <a:lnTo>
                    <a:pt x="149" y="562"/>
                  </a:lnTo>
                  <a:lnTo>
                    <a:pt x="141" y="559"/>
                  </a:lnTo>
                  <a:lnTo>
                    <a:pt x="141" y="556"/>
                  </a:lnTo>
                  <a:lnTo>
                    <a:pt x="141" y="553"/>
                  </a:lnTo>
                  <a:lnTo>
                    <a:pt x="141" y="550"/>
                  </a:lnTo>
                  <a:lnTo>
                    <a:pt x="133" y="547"/>
                  </a:lnTo>
                  <a:lnTo>
                    <a:pt x="133" y="544"/>
                  </a:lnTo>
                  <a:lnTo>
                    <a:pt x="133" y="541"/>
                  </a:lnTo>
                  <a:lnTo>
                    <a:pt x="133" y="535"/>
                  </a:lnTo>
                  <a:lnTo>
                    <a:pt x="133" y="532"/>
                  </a:lnTo>
                  <a:lnTo>
                    <a:pt x="125" y="529"/>
                  </a:lnTo>
                  <a:lnTo>
                    <a:pt x="125" y="526"/>
                  </a:lnTo>
                  <a:lnTo>
                    <a:pt x="125" y="523"/>
                  </a:lnTo>
                  <a:lnTo>
                    <a:pt x="125" y="520"/>
                  </a:lnTo>
                  <a:lnTo>
                    <a:pt x="117" y="517"/>
                  </a:lnTo>
                  <a:lnTo>
                    <a:pt x="117" y="517"/>
                  </a:lnTo>
                  <a:lnTo>
                    <a:pt x="117" y="517"/>
                  </a:lnTo>
                  <a:lnTo>
                    <a:pt x="117" y="514"/>
                  </a:lnTo>
                  <a:lnTo>
                    <a:pt x="109" y="514"/>
                  </a:lnTo>
                  <a:lnTo>
                    <a:pt x="109" y="517"/>
                  </a:lnTo>
                  <a:lnTo>
                    <a:pt x="109" y="517"/>
                  </a:lnTo>
                  <a:lnTo>
                    <a:pt x="109" y="520"/>
                  </a:lnTo>
                  <a:lnTo>
                    <a:pt x="102" y="520"/>
                  </a:lnTo>
                  <a:lnTo>
                    <a:pt x="102" y="523"/>
                  </a:lnTo>
                  <a:lnTo>
                    <a:pt x="102" y="529"/>
                  </a:lnTo>
                  <a:lnTo>
                    <a:pt x="102" y="532"/>
                  </a:lnTo>
                  <a:lnTo>
                    <a:pt x="94" y="535"/>
                  </a:lnTo>
                  <a:lnTo>
                    <a:pt x="94" y="541"/>
                  </a:lnTo>
                  <a:lnTo>
                    <a:pt x="94" y="544"/>
                  </a:lnTo>
                  <a:lnTo>
                    <a:pt x="94" y="550"/>
                  </a:lnTo>
                  <a:lnTo>
                    <a:pt x="86" y="553"/>
                  </a:lnTo>
                  <a:lnTo>
                    <a:pt x="86" y="559"/>
                  </a:lnTo>
                  <a:lnTo>
                    <a:pt x="86" y="562"/>
                  </a:lnTo>
                  <a:lnTo>
                    <a:pt x="86" y="568"/>
                  </a:lnTo>
                  <a:lnTo>
                    <a:pt x="78" y="571"/>
                  </a:lnTo>
                  <a:lnTo>
                    <a:pt x="78" y="574"/>
                  </a:lnTo>
                  <a:lnTo>
                    <a:pt x="78" y="577"/>
                  </a:lnTo>
                  <a:lnTo>
                    <a:pt x="78" y="580"/>
                  </a:lnTo>
                  <a:lnTo>
                    <a:pt x="78" y="583"/>
                  </a:lnTo>
                  <a:lnTo>
                    <a:pt x="70" y="586"/>
                  </a:lnTo>
                  <a:lnTo>
                    <a:pt x="70" y="586"/>
                  </a:lnTo>
                  <a:lnTo>
                    <a:pt x="70" y="589"/>
                  </a:lnTo>
                  <a:lnTo>
                    <a:pt x="70" y="589"/>
                  </a:lnTo>
                  <a:lnTo>
                    <a:pt x="62" y="589"/>
                  </a:lnTo>
                  <a:lnTo>
                    <a:pt x="62" y="586"/>
                  </a:lnTo>
                  <a:lnTo>
                    <a:pt x="62" y="586"/>
                  </a:lnTo>
                  <a:lnTo>
                    <a:pt x="62" y="583"/>
                  </a:lnTo>
                  <a:lnTo>
                    <a:pt x="55" y="583"/>
                  </a:lnTo>
                  <a:lnTo>
                    <a:pt x="55" y="580"/>
                  </a:lnTo>
                  <a:lnTo>
                    <a:pt x="55" y="577"/>
                  </a:lnTo>
                  <a:lnTo>
                    <a:pt x="55" y="574"/>
                  </a:lnTo>
                  <a:lnTo>
                    <a:pt x="47" y="571"/>
                  </a:lnTo>
                  <a:lnTo>
                    <a:pt x="47" y="568"/>
                  </a:lnTo>
                  <a:lnTo>
                    <a:pt x="47" y="565"/>
                  </a:lnTo>
                  <a:lnTo>
                    <a:pt x="47" y="559"/>
                  </a:lnTo>
                  <a:lnTo>
                    <a:pt x="39" y="556"/>
                  </a:lnTo>
                  <a:lnTo>
                    <a:pt x="39" y="550"/>
                  </a:lnTo>
                  <a:lnTo>
                    <a:pt x="39" y="547"/>
                  </a:lnTo>
                  <a:lnTo>
                    <a:pt x="39" y="541"/>
                  </a:lnTo>
                  <a:lnTo>
                    <a:pt x="31" y="535"/>
                  </a:lnTo>
                  <a:lnTo>
                    <a:pt x="31" y="529"/>
                  </a:lnTo>
                  <a:lnTo>
                    <a:pt x="31" y="526"/>
                  </a:lnTo>
                  <a:lnTo>
                    <a:pt x="31" y="520"/>
                  </a:lnTo>
                  <a:lnTo>
                    <a:pt x="23" y="514"/>
                  </a:lnTo>
                  <a:lnTo>
                    <a:pt x="23" y="511"/>
                  </a:lnTo>
                  <a:lnTo>
                    <a:pt x="23" y="505"/>
                  </a:lnTo>
                  <a:lnTo>
                    <a:pt x="23" y="502"/>
                  </a:lnTo>
                  <a:lnTo>
                    <a:pt x="23" y="496"/>
                  </a:lnTo>
                  <a:lnTo>
                    <a:pt x="15" y="493"/>
                  </a:lnTo>
                  <a:lnTo>
                    <a:pt x="15" y="489"/>
                  </a:lnTo>
                  <a:lnTo>
                    <a:pt x="15" y="486"/>
                  </a:lnTo>
                  <a:lnTo>
                    <a:pt x="15" y="486"/>
                  </a:lnTo>
                  <a:lnTo>
                    <a:pt x="8" y="486"/>
                  </a:lnTo>
                  <a:lnTo>
                    <a:pt x="8" y="483"/>
                  </a:lnTo>
                  <a:lnTo>
                    <a:pt x="8" y="486"/>
                  </a:lnTo>
                  <a:lnTo>
                    <a:pt x="8" y="486"/>
                  </a:lnTo>
                  <a:lnTo>
                    <a:pt x="0" y="486"/>
                  </a:lnTo>
                  <a:lnTo>
                    <a:pt x="0" y="489"/>
                  </a:lnTo>
                  <a:lnTo>
                    <a:pt x="0" y="493"/>
                  </a:lnTo>
                  <a:lnTo>
                    <a:pt x="0" y="4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9"/>
            <p:cNvSpPr>
              <a:spLocks/>
            </p:cNvSpPr>
            <p:nvPr/>
          </p:nvSpPr>
          <p:spPr bwMode="auto">
            <a:xfrm>
              <a:off x="6305550" y="3163888"/>
              <a:ext cx="4319588" cy="877887"/>
            </a:xfrm>
            <a:custGeom>
              <a:avLst/>
              <a:gdLst>
                <a:gd name="T0" fmla="*/ 39 w 2721"/>
                <a:gd name="T1" fmla="*/ 436 h 553"/>
                <a:gd name="T2" fmla="*/ 78 w 2721"/>
                <a:gd name="T3" fmla="*/ 466 h 553"/>
                <a:gd name="T4" fmla="*/ 125 w 2721"/>
                <a:gd name="T5" fmla="*/ 420 h 553"/>
                <a:gd name="T6" fmla="*/ 172 w 2721"/>
                <a:gd name="T7" fmla="*/ 457 h 553"/>
                <a:gd name="T8" fmla="*/ 211 w 2721"/>
                <a:gd name="T9" fmla="*/ 454 h 553"/>
                <a:gd name="T10" fmla="*/ 258 w 2721"/>
                <a:gd name="T11" fmla="*/ 439 h 553"/>
                <a:gd name="T12" fmla="*/ 298 w 2721"/>
                <a:gd name="T13" fmla="*/ 439 h 553"/>
                <a:gd name="T14" fmla="*/ 345 w 2721"/>
                <a:gd name="T15" fmla="*/ 472 h 553"/>
                <a:gd name="T16" fmla="*/ 384 w 2721"/>
                <a:gd name="T17" fmla="*/ 487 h 553"/>
                <a:gd name="T18" fmla="*/ 431 w 2721"/>
                <a:gd name="T19" fmla="*/ 363 h 553"/>
                <a:gd name="T20" fmla="*/ 470 w 2721"/>
                <a:gd name="T21" fmla="*/ 442 h 553"/>
                <a:gd name="T22" fmla="*/ 517 w 2721"/>
                <a:gd name="T23" fmla="*/ 433 h 553"/>
                <a:gd name="T24" fmla="*/ 556 w 2721"/>
                <a:gd name="T25" fmla="*/ 436 h 553"/>
                <a:gd name="T26" fmla="*/ 603 w 2721"/>
                <a:gd name="T27" fmla="*/ 417 h 553"/>
                <a:gd name="T28" fmla="*/ 651 w 2721"/>
                <a:gd name="T29" fmla="*/ 381 h 553"/>
                <a:gd name="T30" fmla="*/ 690 w 2721"/>
                <a:gd name="T31" fmla="*/ 414 h 553"/>
                <a:gd name="T32" fmla="*/ 737 w 2721"/>
                <a:gd name="T33" fmla="*/ 439 h 553"/>
                <a:gd name="T34" fmla="*/ 776 w 2721"/>
                <a:gd name="T35" fmla="*/ 457 h 553"/>
                <a:gd name="T36" fmla="*/ 823 w 2721"/>
                <a:gd name="T37" fmla="*/ 378 h 553"/>
                <a:gd name="T38" fmla="*/ 862 w 2721"/>
                <a:gd name="T39" fmla="*/ 393 h 553"/>
                <a:gd name="T40" fmla="*/ 909 w 2721"/>
                <a:gd name="T41" fmla="*/ 396 h 553"/>
                <a:gd name="T42" fmla="*/ 948 w 2721"/>
                <a:gd name="T43" fmla="*/ 390 h 553"/>
                <a:gd name="T44" fmla="*/ 996 w 2721"/>
                <a:gd name="T45" fmla="*/ 369 h 553"/>
                <a:gd name="T46" fmla="*/ 1035 w 2721"/>
                <a:gd name="T47" fmla="*/ 369 h 553"/>
                <a:gd name="T48" fmla="*/ 1082 w 2721"/>
                <a:gd name="T49" fmla="*/ 399 h 553"/>
                <a:gd name="T50" fmla="*/ 1129 w 2721"/>
                <a:gd name="T51" fmla="*/ 375 h 553"/>
                <a:gd name="T52" fmla="*/ 1168 w 2721"/>
                <a:gd name="T53" fmla="*/ 381 h 553"/>
                <a:gd name="T54" fmla="*/ 1215 w 2721"/>
                <a:gd name="T55" fmla="*/ 330 h 553"/>
                <a:gd name="T56" fmla="*/ 1254 w 2721"/>
                <a:gd name="T57" fmla="*/ 281 h 553"/>
                <a:gd name="T58" fmla="*/ 1301 w 2721"/>
                <a:gd name="T59" fmla="*/ 185 h 553"/>
                <a:gd name="T60" fmla="*/ 1341 w 2721"/>
                <a:gd name="T61" fmla="*/ 109 h 553"/>
                <a:gd name="T62" fmla="*/ 1388 w 2721"/>
                <a:gd name="T63" fmla="*/ 34 h 553"/>
                <a:gd name="T64" fmla="*/ 1427 w 2721"/>
                <a:gd name="T65" fmla="*/ 0 h 553"/>
                <a:gd name="T66" fmla="*/ 1474 w 2721"/>
                <a:gd name="T67" fmla="*/ 55 h 553"/>
                <a:gd name="T68" fmla="*/ 1513 w 2721"/>
                <a:gd name="T69" fmla="*/ 133 h 553"/>
                <a:gd name="T70" fmla="*/ 1560 w 2721"/>
                <a:gd name="T71" fmla="*/ 127 h 553"/>
                <a:gd name="T72" fmla="*/ 1607 w 2721"/>
                <a:gd name="T73" fmla="*/ 115 h 553"/>
                <a:gd name="T74" fmla="*/ 1646 w 2721"/>
                <a:gd name="T75" fmla="*/ 155 h 553"/>
                <a:gd name="T76" fmla="*/ 1693 w 2721"/>
                <a:gd name="T77" fmla="*/ 269 h 553"/>
                <a:gd name="T78" fmla="*/ 1733 w 2721"/>
                <a:gd name="T79" fmla="*/ 303 h 553"/>
                <a:gd name="T80" fmla="*/ 1780 w 2721"/>
                <a:gd name="T81" fmla="*/ 327 h 553"/>
                <a:gd name="T82" fmla="*/ 1819 w 2721"/>
                <a:gd name="T83" fmla="*/ 333 h 553"/>
                <a:gd name="T84" fmla="*/ 1866 w 2721"/>
                <a:gd name="T85" fmla="*/ 339 h 553"/>
                <a:gd name="T86" fmla="*/ 1905 w 2721"/>
                <a:gd name="T87" fmla="*/ 508 h 553"/>
                <a:gd name="T88" fmla="*/ 1952 w 2721"/>
                <a:gd name="T89" fmla="*/ 520 h 553"/>
                <a:gd name="T90" fmla="*/ 1991 w 2721"/>
                <a:gd name="T91" fmla="*/ 481 h 553"/>
                <a:gd name="T92" fmla="*/ 2038 w 2721"/>
                <a:gd name="T93" fmla="*/ 433 h 553"/>
                <a:gd name="T94" fmla="*/ 2085 w 2721"/>
                <a:gd name="T95" fmla="*/ 493 h 553"/>
                <a:gd name="T96" fmla="*/ 2125 w 2721"/>
                <a:gd name="T97" fmla="*/ 520 h 553"/>
                <a:gd name="T98" fmla="*/ 2172 w 2721"/>
                <a:gd name="T99" fmla="*/ 514 h 553"/>
                <a:gd name="T100" fmla="*/ 2211 w 2721"/>
                <a:gd name="T101" fmla="*/ 484 h 553"/>
                <a:gd name="T102" fmla="*/ 2258 w 2721"/>
                <a:gd name="T103" fmla="*/ 472 h 553"/>
                <a:gd name="T104" fmla="*/ 2297 w 2721"/>
                <a:gd name="T105" fmla="*/ 366 h 553"/>
                <a:gd name="T106" fmla="*/ 2344 w 2721"/>
                <a:gd name="T107" fmla="*/ 451 h 553"/>
                <a:gd name="T108" fmla="*/ 2383 w 2721"/>
                <a:gd name="T109" fmla="*/ 427 h 553"/>
                <a:gd name="T110" fmla="*/ 2430 w 2721"/>
                <a:gd name="T111" fmla="*/ 396 h 553"/>
                <a:gd name="T112" fmla="*/ 2470 w 2721"/>
                <a:gd name="T113" fmla="*/ 381 h 553"/>
                <a:gd name="T114" fmla="*/ 2517 w 2721"/>
                <a:gd name="T115" fmla="*/ 342 h 553"/>
                <a:gd name="T116" fmla="*/ 2564 w 2721"/>
                <a:gd name="T117" fmla="*/ 393 h 553"/>
                <a:gd name="T118" fmla="*/ 2603 w 2721"/>
                <a:gd name="T119" fmla="*/ 408 h 553"/>
                <a:gd name="T120" fmla="*/ 2650 w 2721"/>
                <a:gd name="T121" fmla="*/ 417 h 553"/>
                <a:gd name="T122" fmla="*/ 2689 w 2721"/>
                <a:gd name="T123" fmla="*/ 3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1" h="553">
                  <a:moveTo>
                    <a:pt x="0" y="381"/>
                  </a:moveTo>
                  <a:lnTo>
                    <a:pt x="0" y="381"/>
                  </a:lnTo>
                  <a:lnTo>
                    <a:pt x="0" y="378"/>
                  </a:lnTo>
                  <a:lnTo>
                    <a:pt x="0" y="375"/>
                  </a:lnTo>
                  <a:lnTo>
                    <a:pt x="8" y="372"/>
                  </a:lnTo>
                  <a:lnTo>
                    <a:pt x="8" y="372"/>
                  </a:lnTo>
                  <a:lnTo>
                    <a:pt x="8" y="369"/>
                  </a:lnTo>
                  <a:lnTo>
                    <a:pt x="8" y="369"/>
                  </a:lnTo>
                  <a:lnTo>
                    <a:pt x="15" y="372"/>
                  </a:lnTo>
                  <a:lnTo>
                    <a:pt x="15" y="372"/>
                  </a:lnTo>
                  <a:lnTo>
                    <a:pt x="15" y="375"/>
                  </a:lnTo>
                  <a:lnTo>
                    <a:pt x="15" y="375"/>
                  </a:lnTo>
                  <a:lnTo>
                    <a:pt x="23" y="378"/>
                  </a:lnTo>
                  <a:lnTo>
                    <a:pt x="23" y="384"/>
                  </a:lnTo>
                  <a:lnTo>
                    <a:pt x="23" y="387"/>
                  </a:lnTo>
                  <a:lnTo>
                    <a:pt x="23" y="393"/>
                  </a:lnTo>
                  <a:lnTo>
                    <a:pt x="23" y="396"/>
                  </a:lnTo>
                  <a:lnTo>
                    <a:pt x="31" y="402"/>
                  </a:lnTo>
                  <a:lnTo>
                    <a:pt x="31" y="408"/>
                  </a:lnTo>
                  <a:lnTo>
                    <a:pt x="31" y="414"/>
                  </a:lnTo>
                  <a:lnTo>
                    <a:pt x="31" y="423"/>
                  </a:lnTo>
                  <a:lnTo>
                    <a:pt x="39" y="430"/>
                  </a:lnTo>
                  <a:lnTo>
                    <a:pt x="39" y="436"/>
                  </a:lnTo>
                  <a:lnTo>
                    <a:pt x="39" y="442"/>
                  </a:lnTo>
                  <a:lnTo>
                    <a:pt x="39" y="448"/>
                  </a:lnTo>
                  <a:lnTo>
                    <a:pt x="47" y="454"/>
                  </a:lnTo>
                  <a:lnTo>
                    <a:pt x="47" y="460"/>
                  </a:lnTo>
                  <a:lnTo>
                    <a:pt x="47" y="466"/>
                  </a:lnTo>
                  <a:lnTo>
                    <a:pt x="47" y="472"/>
                  </a:lnTo>
                  <a:lnTo>
                    <a:pt x="55" y="475"/>
                  </a:lnTo>
                  <a:lnTo>
                    <a:pt x="55" y="481"/>
                  </a:lnTo>
                  <a:lnTo>
                    <a:pt x="55" y="484"/>
                  </a:lnTo>
                  <a:lnTo>
                    <a:pt x="55" y="487"/>
                  </a:lnTo>
                  <a:lnTo>
                    <a:pt x="62" y="487"/>
                  </a:lnTo>
                  <a:lnTo>
                    <a:pt x="62" y="490"/>
                  </a:lnTo>
                  <a:lnTo>
                    <a:pt x="62" y="490"/>
                  </a:lnTo>
                  <a:lnTo>
                    <a:pt x="62" y="490"/>
                  </a:lnTo>
                  <a:lnTo>
                    <a:pt x="70" y="490"/>
                  </a:lnTo>
                  <a:lnTo>
                    <a:pt x="70" y="487"/>
                  </a:lnTo>
                  <a:lnTo>
                    <a:pt x="70" y="487"/>
                  </a:lnTo>
                  <a:lnTo>
                    <a:pt x="70" y="484"/>
                  </a:lnTo>
                  <a:lnTo>
                    <a:pt x="78" y="481"/>
                  </a:lnTo>
                  <a:lnTo>
                    <a:pt x="78" y="478"/>
                  </a:lnTo>
                  <a:lnTo>
                    <a:pt x="78" y="475"/>
                  </a:lnTo>
                  <a:lnTo>
                    <a:pt x="78" y="469"/>
                  </a:lnTo>
                  <a:lnTo>
                    <a:pt x="78" y="466"/>
                  </a:lnTo>
                  <a:lnTo>
                    <a:pt x="86" y="460"/>
                  </a:lnTo>
                  <a:lnTo>
                    <a:pt x="86" y="457"/>
                  </a:lnTo>
                  <a:lnTo>
                    <a:pt x="86" y="451"/>
                  </a:lnTo>
                  <a:lnTo>
                    <a:pt x="86" y="445"/>
                  </a:lnTo>
                  <a:lnTo>
                    <a:pt x="94" y="442"/>
                  </a:lnTo>
                  <a:lnTo>
                    <a:pt x="94" y="436"/>
                  </a:lnTo>
                  <a:lnTo>
                    <a:pt x="94" y="433"/>
                  </a:lnTo>
                  <a:lnTo>
                    <a:pt x="94" y="427"/>
                  </a:lnTo>
                  <a:lnTo>
                    <a:pt x="102" y="423"/>
                  </a:lnTo>
                  <a:lnTo>
                    <a:pt x="102" y="420"/>
                  </a:lnTo>
                  <a:lnTo>
                    <a:pt x="102" y="417"/>
                  </a:lnTo>
                  <a:lnTo>
                    <a:pt x="102" y="414"/>
                  </a:lnTo>
                  <a:lnTo>
                    <a:pt x="109" y="414"/>
                  </a:lnTo>
                  <a:lnTo>
                    <a:pt x="109" y="411"/>
                  </a:lnTo>
                  <a:lnTo>
                    <a:pt x="109" y="411"/>
                  </a:lnTo>
                  <a:lnTo>
                    <a:pt x="109" y="411"/>
                  </a:lnTo>
                  <a:lnTo>
                    <a:pt x="117" y="411"/>
                  </a:lnTo>
                  <a:lnTo>
                    <a:pt x="117" y="411"/>
                  </a:lnTo>
                  <a:lnTo>
                    <a:pt x="117" y="411"/>
                  </a:lnTo>
                  <a:lnTo>
                    <a:pt x="117" y="414"/>
                  </a:lnTo>
                  <a:lnTo>
                    <a:pt x="125" y="414"/>
                  </a:lnTo>
                  <a:lnTo>
                    <a:pt x="125" y="417"/>
                  </a:lnTo>
                  <a:lnTo>
                    <a:pt x="125" y="420"/>
                  </a:lnTo>
                  <a:lnTo>
                    <a:pt x="125" y="423"/>
                  </a:lnTo>
                  <a:lnTo>
                    <a:pt x="133" y="427"/>
                  </a:lnTo>
                  <a:lnTo>
                    <a:pt x="133" y="430"/>
                  </a:lnTo>
                  <a:lnTo>
                    <a:pt x="133" y="433"/>
                  </a:lnTo>
                  <a:lnTo>
                    <a:pt x="133" y="436"/>
                  </a:lnTo>
                  <a:lnTo>
                    <a:pt x="133" y="439"/>
                  </a:lnTo>
                  <a:lnTo>
                    <a:pt x="141" y="442"/>
                  </a:lnTo>
                  <a:lnTo>
                    <a:pt x="141" y="442"/>
                  </a:lnTo>
                  <a:lnTo>
                    <a:pt x="141" y="445"/>
                  </a:lnTo>
                  <a:lnTo>
                    <a:pt x="141" y="448"/>
                  </a:lnTo>
                  <a:lnTo>
                    <a:pt x="149" y="451"/>
                  </a:lnTo>
                  <a:lnTo>
                    <a:pt x="149" y="451"/>
                  </a:lnTo>
                  <a:lnTo>
                    <a:pt x="149" y="454"/>
                  </a:lnTo>
                  <a:lnTo>
                    <a:pt x="149" y="454"/>
                  </a:lnTo>
                  <a:lnTo>
                    <a:pt x="157" y="457"/>
                  </a:lnTo>
                  <a:lnTo>
                    <a:pt x="157" y="457"/>
                  </a:lnTo>
                  <a:lnTo>
                    <a:pt x="157" y="457"/>
                  </a:lnTo>
                  <a:lnTo>
                    <a:pt x="157" y="457"/>
                  </a:lnTo>
                  <a:lnTo>
                    <a:pt x="164" y="457"/>
                  </a:lnTo>
                  <a:lnTo>
                    <a:pt x="164" y="457"/>
                  </a:lnTo>
                  <a:lnTo>
                    <a:pt x="164" y="457"/>
                  </a:lnTo>
                  <a:lnTo>
                    <a:pt x="164" y="457"/>
                  </a:lnTo>
                  <a:lnTo>
                    <a:pt x="172" y="457"/>
                  </a:lnTo>
                  <a:lnTo>
                    <a:pt x="172" y="457"/>
                  </a:lnTo>
                  <a:lnTo>
                    <a:pt x="172" y="454"/>
                  </a:lnTo>
                  <a:lnTo>
                    <a:pt x="172" y="454"/>
                  </a:lnTo>
                  <a:lnTo>
                    <a:pt x="180" y="454"/>
                  </a:lnTo>
                  <a:lnTo>
                    <a:pt x="180" y="454"/>
                  </a:lnTo>
                  <a:lnTo>
                    <a:pt x="180" y="451"/>
                  </a:lnTo>
                  <a:lnTo>
                    <a:pt x="180" y="451"/>
                  </a:lnTo>
                  <a:lnTo>
                    <a:pt x="188" y="451"/>
                  </a:lnTo>
                  <a:lnTo>
                    <a:pt x="188" y="451"/>
                  </a:lnTo>
                  <a:lnTo>
                    <a:pt x="188" y="451"/>
                  </a:lnTo>
                  <a:lnTo>
                    <a:pt x="188" y="451"/>
                  </a:lnTo>
                  <a:lnTo>
                    <a:pt x="188" y="451"/>
                  </a:lnTo>
                  <a:lnTo>
                    <a:pt x="196" y="451"/>
                  </a:lnTo>
                  <a:lnTo>
                    <a:pt x="196" y="451"/>
                  </a:lnTo>
                  <a:lnTo>
                    <a:pt x="196" y="451"/>
                  </a:lnTo>
                  <a:lnTo>
                    <a:pt x="196" y="451"/>
                  </a:lnTo>
                  <a:lnTo>
                    <a:pt x="204" y="451"/>
                  </a:lnTo>
                  <a:lnTo>
                    <a:pt x="204" y="451"/>
                  </a:lnTo>
                  <a:lnTo>
                    <a:pt x="204" y="451"/>
                  </a:lnTo>
                  <a:lnTo>
                    <a:pt x="204" y="454"/>
                  </a:lnTo>
                  <a:lnTo>
                    <a:pt x="211" y="454"/>
                  </a:lnTo>
                  <a:lnTo>
                    <a:pt x="211" y="454"/>
                  </a:lnTo>
                  <a:lnTo>
                    <a:pt x="211" y="454"/>
                  </a:lnTo>
                  <a:lnTo>
                    <a:pt x="211" y="454"/>
                  </a:lnTo>
                  <a:lnTo>
                    <a:pt x="219" y="457"/>
                  </a:lnTo>
                  <a:lnTo>
                    <a:pt x="219" y="457"/>
                  </a:lnTo>
                  <a:lnTo>
                    <a:pt x="219" y="457"/>
                  </a:lnTo>
                  <a:lnTo>
                    <a:pt x="219" y="457"/>
                  </a:lnTo>
                  <a:lnTo>
                    <a:pt x="227" y="457"/>
                  </a:lnTo>
                  <a:lnTo>
                    <a:pt x="227" y="457"/>
                  </a:lnTo>
                  <a:lnTo>
                    <a:pt x="227" y="457"/>
                  </a:lnTo>
                  <a:lnTo>
                    <a:pt x="227" y="457"/>
                  </a:lnTo>
                  <a:lnTo>
                    <a:pt x="235" y="457"/>
                  </a:lnTo>
                  <a:lnTo>
                    <a:pt x="235" y="454"/>
                  </a:lnTo>
                  <a:lnTo>
                    <a:pt x="235" y="454"/>
                  </a:lnTo>
                  <a:lnTo>
                    <a:pt x="235" y="454"/>
                  </a:lnTo>
                  <a:lnTo>
                    <a:pt x="235" y="454"/>
                  </a:lnTo>
                  <a:lnTo>
                    <a:pt x="243" y="451"/>
                  </a:lnTo>
                  <a:lnTo>
                    <a:pt x="243" y="451"/>
                  </a:lnTo>
                  <a:lnTo>
                    <a:pt x="243" y="448"/>
                  </a:lnTo>
                  <a:lnTo>
                    <a:pt x="243" y="448"/>
                  </a:lnTo>
                  <a:lnTo>
                    <a:pt x="251" y="445"/>
                  </a:lnTo>
                  <a:lnTo>
                    <a:pt x="251" y="442"/>
                  </a:lnTo>
                  <a:lnTo>
                    <a:pt x="251" y="442"/>
                  </a:lnTo>
                  <a:lnTo>
                    <a:pt x="251" y="439"/>
                  </a:lnTo>
                  <a:lnTo>
                    <a:pt x="258" y="439"/>
                  </a:lnTo>
                  <a:lnTo>
                    <a:pt x="258" y="436"/>
                  </a:lnTo>
                  <a:lnTo>
                    <a:pt x="258" y="433"/>
                  </a:lnTo>
                  <a:lnTo>
                    <a:pt x="258" y="433"/>
                  </a:lnTo>
                  <a:lnTo>
                    <a:pt x="266" y="430"/>
                  </a:lnTo>
                  <a:lnTo>
                    <a:pt x="266" y="430"/>
                  </a:lnTo>
                  <a:lnTo>
                    <a:pt x="266" y="427"/>
                  </a:lnTo>
                  <a:lnTo>
                    <a:pt x="266" y="427"/>
                  </a:lnTo>
                  <a:lnTo>
                    <a:pt x="274" y="423"/>
                  </a:lnTo>
                  <a:lnTo>
                    <a:pt x="274" y="423"/>
                  </a:lnTo>
                  <a:lnTo>
                    <a:pt x="274" y="423"/>
                  </a:lnTo>
                  <a:lnTo>
                    <a:pt x="274" y="420"/>
                  </a:lnTo>
                  <a:lnTo>
                    <a:pt x="282" y="420"/>
                  </a:lnTo>
                  <a:lnTo>
                    <a:pt x="282" y="420"/>
                  </a:lnTo>
                  <a:lnTo>
                    <a:pt x="282" y="420"/>
                  </a:lnTo>
                  <a:lnTo>
                    <a:pt x="282" y="423"/>
                  </a:lnTo>
                  <a:lnTo>
                    <a:pt x="290" y="423"/>
                  </a:lnTo>
                  <a:lnTo>
                    <a:pt x="290" y="423"/>
                  </a:lnTo>
                  <a:lnTo>
                    <a:pt x="290" y="427"/>
                  </a:lnTo>
                  <a:lnTo>
                    <a:pt x="290" y="427"/>
                  </a:lnTo>
                  <a:lnTo>
                    <a:pt x="290" y="430"/>
                  </a:lnTo>
                  <a:lnTo>
                    <a:pt x="298" y="433"/>
                  </a:lnTo>
                  <a:lnTo>
                    <a:pt x="298" y="436"/>
                  </a:lnTo>
                  <a:lnTo>
                    <a:pt x="298" y="439"/>
                  </a:lnTo>
                  <a:lnTo>
                    <a:pt x="298" y="439"/>
                  </a:lnTo>
                  <a:lnTo>
                    <a:pt x="306" y="442"/>
                  </a:lnTo>
                  <a:lnTo>
                    <a:pt x="306" y="445"/>
                  </a:lnTo>
                  <a:lnTo>
                    <a:pt x="306" y="448"/>
                  </a:lnTo>
                  <a:lnTo>
                    <a:pt x="306" y="451"/>
                  </a:lnTo>
                  <a:lnTo>
                    <a:pt x="313" y="454"/>
                  </a:lnTo>
                  <a:lnTo>
                    <a:pt x="313" y="457"/>
                  </a:lnTo>
                  <a:lnTo>
                    <a:pt x="313" y="460"/>
                  </a:lnTo>
                  <a:lnTo>
                    <a:pt x="313" y="463"/>
                  </a:lnTo>
                  <a:lnTo>
                    <a:pt x="321" y="463"/>
                  </a:lnTo>
                  <a:lnTo>
                    <a:pt x="321" y="466"/>
                  </a:lnTo>
                  <a:lnTo>
                    <a:pt x="321" y="469"/>
                  </a:lnTo>
                  <a:lnTo>
                    <a:pt x="321" y="469"/>
                  </a:lnTo>
                  <a:lnTo>
                    <a:pt x="329" y="472"/>
                  </a:lnTo>
                  <a:lnTo>
                    <a:pt x="329" y="472"/>
                  </a:lnTo>
                  <a:lnTo>
                    <a:pt x="329" y="472"/>
                  </a:lnTo>
                  <a:lnTo>
                    <a:pt x="329" y="472"/>
                  </a:lnTo>
                  <a:lnTo>
                    <a:pt x="337" y="472"/>
                  </a:lnTo>
                  <a:lnTo>
                    <a:pt x="337" y="472"/>
                  </a:lnTo>
                  <a:lnTo>
                    <a:pt x="337" y="472"/>
                  </a:lnTo>
                  <a:lnTo>
                    <a:pt x="337" y="472"/>
                  </a:lnTo>
                  <a:lnTo>
                    <a:pt x="345" y="472"/>
                  </a:lnTo>
                  <a:lnTo>
                    <a:pt x="345" y="472"/>
                  </a:lnTo>
                  <a:lnTo>
                    <a:pt x="345" y="472"/>
                  </a:lnTo>
                  <a:lnTo>
                    <a:pt x="345" y="469"/>
                  </a:lnTo>
                  <a:lnTo>
                    <a:pt x="345" y="469"/>
                  </a:lnTo>
                  <a:lnTo>
                    <a:pt x="353" y="469"/>
                  </a:lnTo>
                  <a:lnTo>
                    <a:pt x="353" y="469"/>
                  </a:lnTo>
                  <a:lnTo>
                    <a:pt x="353" y="469"/>
                  </a:lnTo>
                  <a:lnTo>
                    <a:pt x="353" y="469"/>
                  </a:lnTo>
                  <a:lnTo>
                    <a:pt x="360" y="469"/>
                  </a:lnTo>
                  <a:lnTo>
                    <a:pt x="360" y="469"/>
                  </a:lnTo>
                  <a:lnTo>
                    <a:pt x="360" y="469"/>
                  </a:lnTo>
                  <a:lnTo>
                    <a:pt x="360" y="472"/>
                  </a:lnTo>
                  <a:lnTo>
                    <a:pt x="368" y="472"/>
                  </a:lnTo>
                  <a:lnTo>
                    <a:pt x="368" y="472"/>
                  </a:lnTo>
                  <a:lnTo>
                    <a:pt x="368" y="475"/>
                  </a:lnTo>
                  <a:lnTo>
                    <a:pt x="368" y="475"/>
                  </a:lnTo>
                  <a:lnTo>
                    <a:pt x="376" y="478"/>
                  </a:lnTo>
                  <a:lnTo>
                    <a:pt x="376" y="478"/>
                  </a:lnTo>
                  <a:lnTo>
                    <a:pt x="376" y="481"/>
                  </a:lnTo>
                  <a:lnTo>
                    <a:pt x="376" y="481"/>
                  </a:lnTo>
                  <a:lnTo>
                    <a:pt x="384" y="484"/>
                  </a:lnTo>
                  <a:lnTo>
                    <a:pt x="384" y="484"/>
                  </a:lnTo>
                  <a:lnTo>
                    <a:pt x="384" y="484"/>
                  </a:lnTo>
                  <a:lnTo>
                    <a:pt x="384" y="487"/>
                  </a:lnTo>
                  <a:lnTo>
                    <a:pt x="392" y="487"/>
                  </a:lnTo>
                  <a:lnTo>
                    <a:pt x="392" y="484"/>
                  </a:lnTo>
                  <a:lnTo>
                    <a:pt x="392" y="484"/>
                  </a:lnTo>
                  <a:lnTo>
                    <a:pt x="392" y="481"/>
                  </a:lnTo>
                  <a:lnTo>
                    <a:pt x="400" y="481"/>
                  </a:lnTo>
                  <a:lnTo>
                    <a:pt x="400" y="478"/>
                  </a:lnTo>
                  <a:lnTo>
                    <a:pt x="400" y="472"/>
                  </a:lnTo>
                  <a:lnTo>
                    <a:pt x="400" y="469"/>
                  </a:lnTo>
                  <a:lnTo>
                    <a:pt x="400" y="463"/>
                  </a:lnTo>
                  <a:lnTo>
                    <a:pt x="407" y="457"/>
                  </a:lnTo>
                  <a:lnTo>
                    <a:pt x="407" y="451"/>
                  </a:lnTo>
                  <a:lnTo>
                    <a:pt x="407" y="445"/>
                  </a:lnTo>
                  <a:lnTo>
                    <a:pt x="407" y="439"/>
                  </a:lnTo>
                  <a:lnTo>
                    <a:pt x="415" y="430"/>
                  </a:lnTo>
                  <a:lnTo>
                    <a:pt x="415" y="420"/>
                  </a:lnTo>
                  <a:lnTo>
                    <a:pt x="415" y="414"/>
                  </a:lnTo>
                  <a:lnTo>
                    <a:pt x="415" y="405"/>
                  </a:lnTo>
                  <a:lnTo>
                    <a:pt x="423" y="396"/>
                  </a:lnTo>
                  <a:lnTo>
                    <a:pt x="423" y="390"/>
                  </a:lnTo>
                  <a:lnTo>
                    <a:pt x="423" y="381"/>
                  </a:lnTo>
                  <a:lnTo>
                    <a:pt x="423" y="375"/>
                  </a:lnTo>
                  <a:lnTo>
                    <a:pt x="431" y="369"/>
                  </a:lnTo>
                  <a:lnTo>
                    <a:pt x="431" y="363"/>
                  </a:lnTo>
                  <a:lnTo>
                    <a:pt x="431" y="357"/>
                  </a:lnTo>
                  <a:lnTo>
                    <a:pt x="431" y="354"/>
                  </a:lnTo>
                  <a:lnTo>
                    <a:pt x="439" y="351"/>
                  </a:lnTo>
                  <a:lnTo>
                    <a:pt x="439" y="348"/>
                  </a:lnTo>
                  <a:lnTo>
                    <a:pt x="439" y="348"/>
                  </a:lnTo>
                  <a:lnTo>
                    <a:pt x="439" y="348"/>
                  </a:lnTo>
                  <a:lnTo>
                    <a:pt x="447" y="351"/>
                  </a:lnTo>
                  <a:lnTo>
                    <a:pt x="447" y="351"/>
                  </a:lnTo>
                  <a:lnTo>
                    <a:pt x="447" y="354"/>
                  </a:lnTo>
                  <a:lnTo>
                    <a:pt x="447" y="360"/>
                  </a:lnTo>
                  <a:lnTo>
                    <a:pt x="454" y="363"/>
                  </a:lnTo>
                  <a:lnTo>
                    <a:pt x="454" y="369"/>
                  </a:lnTo>
                  <a:lnTo>
                    <a:pt x="454" y="375"/>
                  </a:lnTo>
                  <a:lnTo>
                    <a:pt x="454" y="381"/>
                  </a:lnTo>
                  <a:lnTo>
                    <a:pt x="454" y="387"/>
                  </a:lnTo>
                  <a:lnTo>
                    <a:pt x="462" y="396"/>
                  </a:lnTo>
                  <a:lnTo>
                    <a:pt x="462" y="402"/>
                  </a:lnTo>
                  <a:lnTo>
                    <a:pt x="462" y="408"/>
                  </a:lnTo>
                  <a:lnTo>
                    <a:pt x="462" y="417"/>
                  </a:lnTo>
                  <a:lnTo>
                    <a:pt x="470" y="423"/>
                  </a:lnTo>
                  <a:lnTo>
                    <a:pt x="470" y="430"/>
                  </a:lnTo>
                  <a:lnTo>
                    <a:pt x="470" y="436"/>
                  </a:lnTo>
                  <a:lnTo>
                    <a:pt x="470" y="442"/>
                  </a:lnTo>
                  <a:lnTo>
                    <a:pt x="478" y="445"/>
                  </a:lnTo>
                  <a:lnTo>
                    <a:pt x="478" y="448"/>
                  </a:lnTo>
                  <a:lnTo>
                    <a:pt x="478" y="451"/>
                  </a:lnTo>
                  <a:lnTo>
                    <a:pt x="478" y="454"/>
                  </a:lnTo>
                  <a:lnTo>
                    <a:pt x="486" y="457"/>
                  </a:lnTo>
                  <a:lnTo>
                    <a:pt x="486" y="457"/>
                  </a:lnTo>
                  <a:lnTo>
                    <a:pt x="486" y="457"/>
                  </a:lnTo>
                  <a:lnTo>
                    <a:pt x="486" y="457"/>
                  </a:lnTo>
                  <a:lnTo>
                    <a:pt x="494" y="457"/>
                  </a:lnTo>
                  <a:lnTo>
                    <a:pt x="494" y="454"/>
                  </a:lnTo>
                  <a:lnTo>
                    <a:pt x="494" y="454"/>
                  </a:lnTo>
                  <a:lnTo>
                    <a:pt x="494" y="451"/>
                  </a:lnTo>
                  <a:lnTo>
                    <a:pt x="502" y="448"/>
                  </a:lnTo>
                  <a:lnTo>
                    <a:pt x="502" y="445"/>
                  </a:lnTo>
                  <a:lnTo>
                    <a:pt x="502" y="445"/>
                  </a:lnTo>
                  <a:lnTo>
                    <a:pt x="502" y="442"/>
                  </a:lnTo>
                  <a:lnTo>
                    <a:pt x="502" y="439"/>
                  </a:lnTo>
                  <a:lnTo>
                    <a:pt x="509" y="436"/>
                  </a:lnTo>
                  <a:lnTo>
                    <a:pt x="509" y="436"/>
                  </a:lnTo>
                  <a:lnTo>
                    <a:pt x="509" y="436"/>
                  </a:lnTo>
                  <a:lnTo>
                    <a:pt x="509" y="433"/>
                  </a:lnTo>
                  <a:lnTo>
                    <a:pt x="517" y="433"/>
                  </a:lnTo>
                  <a:lnTo>
                    <a:pt x="517" y="433"/>
                  </a:lnTo>
                  <a:lnTo>
                    <a:pt x="517" y="433"/>
                  </a:lnTo>
                  <a:lnTo>
                    <a:pt x="517" y="433"/>
                  </a:lnTo>
                  <a:lnTo>
                    <a:pt x="525" y="433"/>
                  </a:lnTo>
                  <a:lnTo>
                    <a:pt x="525" y="436"/>
                  </a:lnTo>
                  <a:lnTo>
                    <a:pt x="525" y="436"/>
                  </a:lnTo>
                  <a:lnTo>
                    <a:pt x="525" y="439"/>
                  </a:lnTo>
                  <a:lnTo>
                    <a:pt x="533" y="439"/>
                  </a:lnTo>
                  <a:lnTo>
                    <a:pt x="533" y="442"/>
                  </a:lnTo>
                  <a:lnTo>
                    <a:pt x="533" y="442"/>
                  </a:lnTo>
                  <a:lnTo>
                    <a:pt x="533" y="445"/>
                  </a:lnTo>
                  <a:lnTo>
                    <a:pt x="541" y="445"/>
                  </a:lnTo>
                  <a:lnTo>
                    <a:pt x="541" y="445"/>
                  </a:lnTo>
                  <a:lnTo>
                    <a:pt x="541" y="448"/>
                  </a:lnTo>
                  <a:lnTo>
                    <a:pt x="541" y="448"/>
                  </a:lnTo>
                  <a:lnTo>
                    <a:pt x="549" y="448"/>
                  </a:lnTo>
                  <a:lnTo>
                    <a:pt x="549" y="448"/>
                  </a:lnTo>
                  <a:lnTo>
                    <a:pt x="549" y="448"/>
                  </a:lnTo>
                  <a:lnTo>
                    <a:pt x="549" y="445"/>
                  </a:lnTo>
                  <a:lnTo>
                    <a:pt x="556" y="445"/>
                  </a:lnTo>
                  <a:lnTo>
                    <a:pt x="556" y="442"/>
                  </a:lnTo>
                  <a:lnTo>
                    <a:pt x="556" y="442"/>
                  </a:lnTo>
                  <a:lnTo>
                    <a:pt x="556" y="439"/>
                  </a:lnTo>
                  <a:lnTo>
                    <a:pt x="556" y="436"/>
                  </a:lnTo>
                  <a:lnTo>
                    <a:pt x="564" y="433"/>
                  </a:lnTo>
                  <a:lnTo>
                    <a:pt x="564" y="430"/>
                  </a:lnTo>
                  <a:lnTo>
                    <a:pt x="564" y="430"/>
                  </a:lnTo>
                  <a:lnTo>
                    <a:pt x="564" y="427"/>
                  </a:lnTo>
                  <a:lnTo>
                    <a:pt x="572" y="423"/>
                  </a:lnTo>
                  <a:lnTo>
                    <a:pt x="572" y="420"/>
                  </a:lnTo>
                  <a:lnTo>
                    <a:pt x="572" y="417"/>
                  </a:lnTo>
                  <a:lnTo>
                    <a:pt x="572" y="414"/>
                  </a:lnTo>
                  <a:lnTo>
                    <a:pt x="580" y="414"/>
                  </a:lnTo>
                  <a:lnTo>
                    <a:pt x="580" y="411"/>
                  </a:lnTo>
                  <a:lnTo>
                    <a:pt x="580" y="411"/>
                  </a:lnTo>
                  <a:lnTo>
                    <a:pt x="580" y="408"/>
                  </a:lnTo>
                  <a:lnTo>
                    <a:pt x="588" y="408"/>
                  </a:lnTo>
                  <a:lnTo>
                    <a:pt x="588" y="408"/>
                  </a:lnTo>
                  <a:lnTo>
                    <a:pt x="588" y="408"/>
                  </a:lnTo>
                  <a:lnTo>
                    <a:pt x="588" y="408"/>
                  </a:lnTo>
                  <a:lnTo>
                    <a:pt x="596" y="411"/>
                  </a:lnTo>
                  <a:lnTo>
                    <a:pt x="596" y="411"/>
                  </a:lnTo>
                  <a:lnTo>
                    <a:pt x="596" y="411"/>
                  </a:lnTo>
                  <a:lnTo>
                    <a:pt x="596" y="414"/>
                  </a:lnTo>
                  <a:lnTo>
                    <a:pt x="603" y="414"/>
                  </a:lnTo>
                  <a:lnTo>
                    <a:pt x="603" y="417"/>
                  </a:lnTo>
                  <a:lnTo>
                    <a:pt x="603" y="417"/>
                  </a:lnTo>
                  <a:lnTo>
                    <a:pt x="603" y="420"/>
                  </a:lnTo>
                  <a:lnTo>
                    <a:pt x="611" y="420"/>
                  </a:lnTo>
                  <a:lnTo>
                    <a:pt x="611" y="423"/>
                  </a:lnTo>
                  <a:lnTo>
                    <a:pt x="611" y="423"/>
                  </a:lnTo>
                  <a:lnTo>
                    <a:pt x="611" y="423"/>
                  </a:lnTo>
                  <a:lnTo>
                    <a:pt x="611" y="427"/>
                  </a:lnTo>
                  <a:lnTo>
                    <a:pt x="619" y="427"/>
                  </a:lnTo>
                  <a:lnTo>
                    <a:pt x="619" y="427"/>
                  </a:lnTo>
                  <a:lnTo>
                    <a:pt x="619" y="423"/>
                  </a:lnTo>
                  <a:lnTo>
                    <a:pt x="619" y="423"/>
                  </a:lnTo>
                  <a:lnTo>
                    <a:pt x="627" y="420"/>
                  </a:lnTo>
                  <a:lnTo>
                    <a:pt x="627" y="420"/>
                  </a:lnTo>
                  <a:lnTo>
                    <a:pt x="627" y="417"/>
                  </a:lnTo>
                  <a:lnTo>
                    <a:pt x="627" y="414"/>
                  </a:lnTo>
                  <a:lnTo>
                    <a:pt x="635" y="411"/>
                  </a:lnTo>
                  <a:lnTo>
                    <a:pt x="635" y="408"/>
                  </a:lnTo>
                  <a:lnTo>
                    <a:pt x="635" y="405"/>
                  </a:lnTo>
                  <a:lnTo>
                    <a:pt x="635" y="402"/>
                  </a:lnTo>
                  <a:lnTo>
                    <a:pt x="643" y="396"/>
                  </a:lnTo>
                  <a:lnTo>
                    <a:pt x="643" y="393"/>
                  </a:lnTo>
                  <a:lnTo>
                    <a:pt x="643" y="390"/>
                  </a:lnTo>
                  <a:lnTo>
                    <a:pt x="643" y="384"/>
                  </a:lnTo>
                  <a:lnTo>
                    <a:pt x="651" y="381"/>
                  </a:lnTo>
                  <a:lnTo>
                    <a:pt x="651" y="378"/>
                  </a:lnTo>
                  <a:lnTo>
                    <a:pt x="651" y="375"/>
                  </a:lnTo>
                  <a:lnTo>
                    <a:pt x="651" y="372"/>
                  </a:lnTo>
                  <a:lnTo>
                    <a:pt x="658" y="369"/>
                  </a:lnTo>
                  <a:lnTo>
                    <a:pt x="658" y="366"/>
                  </a:lnTo>
                  <a:lnTo>
                    <a:pt x="658" y="366"/>
                  </a:lnTo>
                  <a:lnTo>
                    <a:pt x="658" y="363"/>
                  </a:lnTo>
                  <a:lnTo>
                    <a:pt x="666" y="363"/>
                  </a:lnTo>
                  <a:lnTo>
                    <a:pt x="666" y="363"/>
                  </a:lnTo>
                  <a:lnTo>
                    <a:pt x="666" y="366"/>
                  </a:lnTo>
                  <a:lnTo>
                    <a:pt x="666" y="366"/>
                  </a:lnTo>
                  <a:lnTo>
                    <a:pt x="666" y="369"/>
                  </a:lnTo>
                  <a:lnTo>
                    <a:pt x="674" y="369"/>
                  </a:lnTo>
                  <a:lnTo>
                    <a:pt x="674" y="372"/>
                  </a:lnTo>
                  <a:lnTo>
                    <a:pt x="674" y="378"/>
                  </a:lnTo>
                  <a:lnTo>
                    <a:pt x="674" y="381"/>
                  </a:lnTo>
                  <a:lnTo>
                    <a:pt x="682" y="384"/>
                  </a:lnTo>
                  <a:lnTo>
                    <a:pt x="682" y="390"/>
                  </a:lnTo>
                  <a:lnTo>
                    <a:pt x="682" y="393"/>
                  </a:lnTo>
                  <a:lnTo>
                    <a:pt x="682" y="399"/>
                  </a:lnTo>
                  <a:lnTo>
                    <a:pt x="690" y="405"/>
                  </a:lnTo>
                  <a:lnTo>
                    <a:pt x="690" y="408"/>
                  </a:lnTo>
                  <a:lnTo>
                    <a:pt x="690" y="414"/>
                  </a:lnTo>
                  <a:lnTo>
                    <a:pt x="690" y="420"/>
                  </a:lnTo>
                  <a:lnTo>
                    <a:pt x="698" y="423"/>
                  </a:lnTo>
                  <a:lnTo>
                    <a:pt x="698" y="427"/>
                  </a:lnTo>
                  <a:lnTo>
                    <a:pt x="698" y="433"/>
                  </a:lnTo>
                  <a:lnTo>
                    <a:pt x="698" y="436"/>
                  </a:lnTo>
                  <a:lnTo>
                    <a:pt x="705" y="439"/>
                  </a:lnTo>
                  <a:lnTo>
                    <a:pt x="705" y="442"/>
                  </a:lnTo>
                  <a:lnTo>
                    <a:pt x="705" y="445"/>
                  </a:lnTo>
                  <a:lnTo>
                    <a:pt x="705" y="445"/>
                  </a:lnTo>
                  <a:lnTo>
                    <a:pt x="713" y="448"/>
                  </a:lnTo>
                  <a:lnTo>
                    <a:pt x="713" y="448"/>
                  </a:lnTo>
                  <a:lnTo>
                    <a:pt x="713" y="448"/>
                  </a:lnTo>
                  <a:lnTo>
                    <a:pt x="713" y="448"/>
                  </a:lnTo>
                  <a:lnTo>
                    <a:pt x="713" y="448"/>
                  </a:lnTo>
                  <a:lnTo>
                    <a:pt x="721" y="448"/>
                  </a:lnTo>
                  <a:lnTo>
                    <a:pt x="721" y="448"/>
                  </a:lnTo>
                  <a:lnTo>
                    <a:pt x="721" y="445"/>
                  </a:lnTo>
                  <a:lnTo>
                    <a:pt x="721" y="445"/>
                  </a:lnTo>
                  <a:lnTo>
                    <a:pt x="729" y="445"/>
                  </a:lnTo>
                  <a:lnTo>
                    <a:pt x="729" y="442"/>
                  </a:lnTo>
                  <a:lnTo>
                    <a:pt x="729" y="442"/>
                  </a:lnTo>
                  <a:lnTo>
                    <a:pt x="729" y="442"/>
                  </a:lnTo>
                  <a:lnTo>
                    <a:pt x="737" y="439"/>
                  </a:lnTo>
                  <a:lnTo>
                    <a:pt x="737" y="439"/>
                  </a:lnTo>
                  <a:lnTo>
                    <a:pt x="737" y="439"/>
                  </a:lnTo>
                  <a:lnTo>
                    <a:pt x="737" y="439"/>
                  </a:lnTo>
                  <a:lnTo>
                    <a:pt x="745" y="439"/>
                  </a:lnTo>
                  <a:lnTo>
                    <a:pt x="745" y="442"/>
                  </a:lnTo>
                  <a:lnTo>
                    <a:pt x="745" y="442"/>
                  </a:lnTo>
                  <a:lnTo>
                    <a:pt x="745" y="442"/>
                  </a:lnTo>
                  <a:lnTo>
                    <a:pt x="752" y="445"/>
                  </a:lnTo>
                  <a:lnTo>
                    <a:pt x="752" y="445"/>
                  </a:lnTo>
                  <a:lnTo>
                    <a:pt x="752" y="448"/>
                  </a:lnTo>
                  <a:lnTo>
                    <a:pt x="752" y="451"/>
                  </a:lnTo>
                  <a:lnTo>
                    <a:pt x="760" y="451"/>
                  </a:lnTo>
                  <a:lnTo>
                    <a:pt x="760" y="454"/>
                  </a:lnTo>
                  <a:lnTo>
                    <a:pt x="760" y="454"/>
                  </a:lnTo>
                  <a:lnTo>
                    <a:pt x="760" y="457"/>
                  </a:lnTo>
                  <a:lnTo>
                    <a:pt x="768" y="460"/>
                  </a:lnTo>
                  <a:lnTo>
                    <a:pt x="768" y="460"/>
                  </a:lnTo>
                  <a:lnTo>
                    <a:pt x="768" y="460"/>
                  </a:lnTo>
                  <a:lnTo>
                    <a:pt x="768" y="460"/>
                  </a:lnTo>
                  <a:lnTo>
                    <a:pt x="768" y="460"/>
                  </a:lnTo>
                  <a:lnTo>
                    <a:pt x="776" y="460"/>
                  </a:lnTo>
                  <a:lnTo>
                    <a:pt x="776" y="460"/>
                  </a:lnTo>
                  <a:lnTo>
                    <a:pt x="776" y="457"/>
                  </a:lnTo>
                  <a:lnTo>
                    <a:pt x="776" y="457"/>
                  </a:lnTo>
                  <a:lnTo>
                    <a:pt x="784" y="454"/>
                  </a:lnTo>
                  <a:lnTo>
                    <a:pt x="784" y="451"/>
                  </a:lnTo>
                  <a:lnTo>
                    <a:pt x="784" y="448"/>
                  </a:lnTo>
                  <a:lnTo>
                    <a:pt x="784" y="442"/>
                  </a:lnTo>
                  <a:lnTo>
                    <a:pt x="792" y="439"/>
                  </a:lnTo>
                  <a:lnTo>
                    <a:pt x="792" y="433"/>
                  </a:lnTo>
                  <a:lnTo>
                    <a:pt x="792" y="430"/>
                  </a:lnTo>
                  <a:lnTo>
                    <a:pt x="792" y="423"/>
                  </a:lnTo>
                  <a:lnTo>
                    <a:pt x="799" y="417"/>
                  </a:lnTo>
                  <a:lnTo>
                    <a:pt x="799" y="414"/>
                  </a:lnTo>
                  <a:lnTo>
                    <a:pt x="799" y="408"/>
                  </a:lnTo>
                  <a:lnTo>
                    <a:pt x="799" y="402"/>
                  </a:lnTo>
                  <a:lnTo>
                    <a:pt x="807" y="399"/>
                  </a:lnTo>
                  <a:lnTo>
                    <a:pt x="807" y="393"/>
                  </a:lnTo>
                  <a:lnTo>
                    <a:pt x="807" y="390"/>
                  </a:lnTo>
                  <a:lnTo>
                    <a:pt x="807" y="387"/>
                  </a:lnTo>
                  <a:lnTo>
                    <a:pt x="815" y="384"/>
                  </a:lnTo>
                  <a:lnTo>
                    <a:pt x="815" y="381"/>
                  </a:lnTo>
                  <a:lnTo>
                    <a:pt x="815" y="378"/>
                  </a:lnTo>
                  <a:lnTo>
                    <a:pt x="815" y="378"/>
                  </a:lnTo>
                  <a:lnTo>
                    <a:pt x="823" y="378"/>
                  </a:lnTo>
                  <a:lnTo>
                    <a:pt x="823" y="378"/>
                  </a:lnTo>
                  <a:lnTo>
                    <a:pt x="823" y="378"/>
                  </a:lnTo>
                  <a:lnTo>
                    <a:pt x="823" y="378"/>
                  </a:lnTo>
                  <a:lnTo>
                    <a:pt x="823" y="381"/>
                  </a:lnTo>
                  <a:lnTo>
                    <a:pt x="831" y="381"/>
                  </a:lnTo>
                  <a:lnTo>
                    <a:pt x="831" y="384"/>
                  </a:lnTo>
                  <a:lnTo>
                    <a:pt x="831" y="387"/>
                  </a:lnTo>
                  <a:lnTo>
                    <a:pt x="831" y="387"/>
                  </a:lnTo>
                  <a:lnTo>
                    <a:pt x="839" y="390"/>
                  </a:lnTo>
                  <a:lnTo>
                    <a:pt x="839" y="393"/>
                  </a:lnTo>
                  <a:lnTo>
                    <a:pt x="839" y="396"/>
                  </a:lnTo>
                  <a:lnTo>
                    <a:pt x="839" y="396"/>
                  </a:lnTo>
                  <a:lnTo>
                    <a:pt x="847" y="399"/>
                  </a:lnTo>
                  <a:lnTo>
                    <a:pt x="847" y="402"/>
                  </a:lnTo>
                  <a:lnTo>
                    <a:pt x="847" y="402"/>
                  </a:lnTo>
                  <a:lnTo>
                    <a:pt x="847" y="402"/>
                  </a:lnTo>
                  <a:lnTo>
                    <a:pt x="854" y="402"/>
                  </a:lnTo>
                  <a:lnTo>
                    <a:pt x="854" y="402"/>
                  </a:lnTo>
                  <a:lnTo>
                    <a:pt x="854" y="402"/>
                  </a:lnTo>
                  <a:lnTo>
                    <a:pt x="854" y="402"/>
                  </a:lnTo>
                  <a:lnTo>
                    <a:pt x="862" y="399"/>
                  </a:lnTo>
                  <a:lnTo>
                    <a:pt x="862" y="399"/>
                  </a:lnTo>
                  <a:lnTo>
                    <a:pt x="862" y="396"/>
                  </a:lnTo>
                  <a:lnTo>
                    <a:pt x="862" y="393"/>
                  </a:lnTo>
                  <a:lnTo>
                    <a:pt x="870" y="390"/>
                  </a:lnTo>
                  <a:lnTo>
                    <a:pt x="870" y="387"/>
                  </a:lnTo>
                  <a:lnTo>
                    <a:pt x="870" y="384"/>
                  </a:lnTo>
                  <a:lnTo>
                    <a:pt x="870" y="381"/>
                  </a:lnTo>
                  <a:lnTo>
                    <a:pt x="878" y="378"/>
                  </a:lnTo>
                  <a:lnTo>
                    <a:pt x="878" y="375"/>
                  </a:lnTo>
                  <a:lnTo>
                    <a:pt x="878" y="372"/>
                  </a:lnTo>
                  <a:lnTo>
                    <a:pt x="878" y="369"/>
                  </a:lnTo>
                  <a:lnTo>
                    <a:pt x="878" y="369"/>
                  </a:lnTo>
                  <a:lnTo>
                    <a:pt x="886" y="366"/>
                  </a:lnTo>
                  <a:lnTo>
                    <a:pt x="886" y="366"/>
                  </a:lnTo>
                  <a:lnTo>
                    <a:pt x="886" y="366"/>
                  </a:lnTo>
                  <a:lnTo>
                    <a:pt x="886" y="366"/>
                  </a:lnTo>
                  <a:lnTo>
                    <a:pt x="894" y="366"/>
                  </a:lnTo>
                  <a:lnTo>
                    <a:pt x="894" y="369"/>
                  </a:lnTo>
                  <a:lnTo>
                    <a:pt x="894" y="369"/>
                  </a:lnTo>
                  <a:lnTo>
                    <a:pt x="894" y="372"/>
                  </a:lnTo>
                  <a:lnTo>
                    <a:pt x="901" y="375"/>
                  </a:lnTo>
                  <a:lnTo>
                    <a:pt x="901" y="378"/>
                  </a:lnTo>
                  <a:lnTo>
                    <a:pt x="901" y="381"/>
                  </a:lnTo>
                  <a:lnTo>
                    <a:pt x="901" y="387"/>
                  </a:lnTo>
                  <a:lnTo>
                    <a:pt x="909" y="390"/>
                  </a:lnTo>
                  <a:lnTo>
                    <a:pt x="909" y="396"/>
                  </a:lnTo>
                  <a:lnTo>
                    <a:pt x="909" y="399"/>
                  </a:lnTo>
                  <a:lnTo>
                    <a:pt x="909" y="405"/>
                  </a:lnTo>
                  <a:lnTo>
                    <a:pt x="917" y="408"/>
                  </a:lnTo>
                  <a:lnTo>
                    <a:pt x="917" y="411"/>
                  </a:lnTo>
                  <a:lnTo>
                    <a:pt x="917" y="417"/>
                  </a:lnTo>
                  <a:lnTo>
                    <a:pt x="917" y="420"/>
                  </a:lnTo>
                  <a:lnTo>
                    <a:pt x="925" y="423"/>
                  </a:lnTo>
                  <a:lnTo>
                    <a:pt x="925" y="423"/>
                  </a:lnTo>
                  <a:lnTo>
                    <a:pt x="925" y="427"/>
                  </a:lnTo>
                  <a:lnTo>
                    <a:pt x="925" y="427"/>
                  </a:lnTo>
                  <a:lnTo>
                    <a:pt x="933" y="427"/>
                  </a:lnTo>
                  <a:lnTo>
                    <a:pt x="933" y="427"/>
                  </a:lnTo>
                  <a:lnTo>
                    <a:pt x="933" y="427"/>
                  </a:lnTo>
                  <a:lnTo>
                    <a:pt x="933" y="423"/>
                  </a:lnTo>
                  <a:lnTo>
                    <a:pt x="933" y="423"/>
                  </a:lnTo>
                  <a:lnTo>
                    <a:pt x="941" y="420"/>
                  </a:lnTo>
                  <a:lnTo>
                    <a:pt x="941" y="417"/>
                  </a:lnTo>
                  <a:lnTo>
                    <a:pt x="941" y="414"/>
                  </a:lnTo>
                  <a:lnTo>
                    <a:pt x="941" y="408"/>
                  </a:lnTo>
                  <a:lnTo>
                    <a:pt x="948" y="405"/>
                  </a:lnTo>
                  <a:lnTo>
                    <a:pt x="948" y="399"/>
                  </a:lnTo>
                  <a:lnTo>
                    <a:pt x="948" y="396"/>
                  </a:lnTo>
                  <a:lnTo>
                    <a:pt x="948" y="390"/>
                  </a:lnTo>
                  <a:lnTo>
                    <a:pt x="956" y="387"/>
                  </a:lnTo>
                  <a:lnTo>
                    <a:pt x="956" y="381"/>
                  </a:lnTo>
                  <a:lnTo>
                    <a:pt x="956" y="378"/>
                  </a:lnTo>
                  <a:lnTo>
                    <a:pt x="956" y="375"/>
                  </a:lnTo>
                  <a:lnTo>
                    <a:pt x="964" y="369"/>
                  </a:lnTo>
                  <a:lnTo>
                    <a:pt x="964" y="366"/>
                  </a:lnTo>
                  <a:lnTo>
                    <a:pt x="964" y="363"/>
                  </a:lnTo>
                  <a:lnTo>
                    <a:pt x="964" y="363"/>
                  </a:lnTo>
                  <a:lnTo>
                    <a:pt x="972" y="360"/>
                  </a:lnTo>
                  <a:lnTo>
                    <a:pt x="972" y="357"/>
                  </a:lnTo>
                  <a:lnTo>
                    <a:pt x="972" y="357"/>
                  </a:lnTo>
                  <a:lnTo>
                    <a:pt x="972" y="357"/>
                  </a:lnTo>
                  <a:lnTo>
                    <a:pt x="980" y="357"/>
                  </a:lnTo>
                  <a:lnTo>
                    <a:pt x="980" y="357"/>
                  </a:lnTo>
                  <a:lnTo>
                    <a:pt x="980" y="357"/>
                  </a:lnTo>
                  <a:lnTo>
                    <a:pt x="980" y="357"/>
                  </a:lnTo>
                  <a:lnTo>
                    <a:pt x="980" y="360"/>
                  </a:lnTo>
                  <a:lnTo>
                    <a:pt x="988" y="360"/>
                  </a:lnTo>
                  <a:lnTo>
                    <a:pt x="988" y="363"/>
                  </a:lnTo>
                  <a:lnTo>
                    <a:pt x="988" y="363"/>
                  </a:lnTo>
                  <a:lnTo>
                    <a:pt x="988" y="366"/>
                  </a:lnTo>
                  <a:lnTo>
                    <a:pt x="996" y="366"/>
                  </a:lnTo>
                  <a:lnTo>
                    <a:pt x="996" y="369"/>
                  </a:lnTo>
                  <a:lnTo>
                    <a:pt x="996" y="369"/>
                  </a:lnTo>
                  <a:lnTo>
                    <a:pt x="996" y="372"/>
                  </a:lnTo>
                  <a:lnTo>
                    <a:pt x="1003" y="372"/>
                  </a:lnTo>
                  <a:lnTo>
                    <a:pt x="1003" y="375"/>
                  </a:lnTo>
                  <a:lnTo>
                    <a:pt x="1003" y="375"/>
                  </a:lnTo>
                  <a:lnTo>
                    <a:pt x="1003" y="375"/>
                  </a:lnTo>
                  <a:lnTo>
                    <a:pt x="1011" y="375"/>
                  </a:lnTo>
                  <a:lnTo>
                    <a:pt x="1011" y="378"/>
                  </a:lnTo>
                  <a:lnTo>
                    <a:pt x="1011" y="378"/>
                  </a:lnTo>
                  <a:lnTo>
                    <a:pt x="1011" y="378"/>
                  </a:lnTo>
                  <a:lnTo>
                    <a:pt x="1019" y="378"/>
                  </a:lnTo>
                  <a:lnTo>
                    <a:pt x="1019" y="375"/>
                  </a:lnTo>
                  <a:lnTo>
                    <a:pt x="1019" y="375"/>
                  </a:lnTo>
                  <a:lnTo>
                    <a:pt x="1019" y="375"/>
                  </a:lnTo>
                  <a:lnTo>
                    <a:pt x="1027" y="375"/>
                  </a:lnTo>
                  <a:lnTo>
                    <a:pt x="1027" y="375"/>
                  </a:lnTo>
                  <a:lnTo>
                    <a:pt x="1027" y="372"/>
                  </a:lnTo>
                  <a:lnTo>
                    <a:pt x="1027" y="372"/>
                  </a:lnTo>
                  <a:lnTo>
                    <a:pt x="1035" y="372"/>
                  </a:lnTo>
                  <a:lnTo>
                    <a:pt x="1035" y="372"/>
                  </a:lnTo>
                  <a:lnTo>
                    <a:pt x="1035" y="372"/>
                  </a:lnTo>
                  <a:lnTo>
                    <a:pt x="1035" y="369"/>
                  </a:lnTo>
                  <a:lnTo>
                    <a:pt x="1035" y="369"/>
                  </a:lnTo>
                  <a:lnTo>
                    <a:pt x="1043" y="369"/>
                  </a:lnTo>
                  <a:lnTo>
                    <a:pt x="1043" y="369"/>
                  </a:lnTo>
                  <a:lnTo>
                    <a:pt x="1043" y="369"/>
                  </a:lnTo>
                  <a:lnTo>
                    <a:pt x="1043" y="369"/>
                  </a:lnTo>
                  <a:lnTo>
                    <a:pt x="1050" y="372"/>
                  </a:lnTo>
                  <a:lnTo>
                    <a:pt x="1050" y="372"/>
                  </a:lnTo>
                  <a:lnTo>
                    <a:pt x="1050" y="372"/>
                  </a:lnTo>
                  <a:lnTo>
                    <a:pt x="1050" y="375"/>
                  </a:lnTo>
                  <a:lnTo>
                    <a:pt x="1058" y="375"/>
                  </a:lnTo>
                  <a:lnTo>
                    <a:pt x="1058" y="375"/>
                  </a:lnTo>
                  <a:lnTo>
                    <a:pt x="1058" y="378"/>
                  </a:lnTo>
                  <a:lnTo>
                    <a:pt x="1058" y="378"/>
                  </a:lnTo>
                  <a:lnTo>
                    <a:pt x="1066" y="381"/>
                  </a:lnTo>
                  <a:lnTo>
                    <a:pt x="1066" y="384"/>
                  </a:lnTo>
                  <a:lnTo>
                    <a:pt x="1066" y="384"/>
                  </a:lnTo>
                  <a:lnTo>
                    <a:pt x="1066" y="387"/>
                  </a:lnTo>
                  <a:lnTo>
                    <a:pt x="1074" y="390"/>
                  </a:lnTo>
                  <a:lnTo>
                    <a:pt x="1074" y="390"/>
                  </a:lnTo>
                  <a:lnTo>
                    <a:pt x="1074" y="393"/>
                  </a:lnTo>
                  <a:lnTo>
                    <a:pt x="1074" y="396"/>
                  </a:lnTo>
                  <a:lnTo>
                    <a:pt x="1082" y="396"/>
                  </a:lnTo>
                  <a:lnTo>
                    <a:pt x="1082" y="399"/>
                  </a:lnTo>
                  <a:lnTo>
                    <a:pt x="1082" y="399"/>
                  </a:lnTo>
                  <a:lnTo>
                    <a:pt x="1082" y="402"/>
                  </a:lnTo>
                  <a:lnTo>
                    <a:pt x="1090" y="402"/>
                  </a:lnTo>
                  <a:lnTo>
                    <a:pt x="1090" y="402"/>
                  </a:lnTo>
                  <a:lnTo>
                    <a:pt x="1090" y="402"/>
                  </a:lnTo>
                  <a:lnTo>
                    <a:pt x="1090" y="405"/>
                  </a:lnTo>
                  <a:lnTo>
                    <a:pt x="1090" y="405"/>
                  </a:lnTo>
                  <a:lnTo>
                    <a:pt x="1097" y="402"/>
                  </a:lnTo>
                  <a:lnTo>
                    <a:pt x="1097" y="402"/>
                  </a:lnTo>
                  <a:lnTo>
                    <a:pt x="1097" y="402"/>
                  </a:lnTo>
                  <a:lnTo>
                    <a:pt x="1097" y="402"/>
                  </a:lnTo>
                  <a:lnTo>
                    <a:pt x="1105" y="399"/>
                  </a:lnTo>
                  <a:lnTo>
                    <a:pt x="1105" y="399"/>
                  </a:lnTo>
                  <a:lnTo>
                    <a:pt x="1105" y="396"/>
                  </a:lnTo>
                  <a:lnTo>
                    <a:pt x="1105" y="396"/>
                  </a:lnTo>
                  <a:lnTo>
                    <a:pt x="1113" y="393"/>
                  </a:lnTo>
                  <a:lnTo>
                    <a:pt x="1113" y="390"/>
                  </a:lnTo>
                  <a:lnTo>
                    <a:pt x="1113" y="390"/>
                  </a:lnTo>
                  <a:lnTo>
                    <a:pt x="1113" y="387"/>
                  </a:lnTo>
                  <a:lnTo>
                    <a:pt x="1121" y="384"/>
                  </a:lnTo>
                  <a:lnTo>
                    <a:pt x="1121" y="381"/>
                  </a:lnTo>
                  <a:lnTo>
                    <a:pt x="1121" y="381"/>
                  </a:lnTo>
                  <a:lnTo>
                    <a:pt x="1121" y="378"/>
                  </a:lnTo>
                  <a:lnTo>
                    <a:pt x="1129" y="375"/>
                  </a:lnTo>
                  <a:lnTo>
                    <a:pt x="1129" y="375"/>
                  </a:lnTo>
                  <a:lnTo>
                    <a:pt x="1129" y="372"/>
                  </a:lnTo>
                  <a:lnTo>
                    <a:pt x="1129" y="372"/>
                  </a:lnTo>
                  <a:lnTo>
                    <a:pt x="1137" y="369"/>
                  </a:lnTo>
                  <a:lnTo>
                    <a:pt x="1137" y="369"/>
                  </a:lnTo>
                  <a:lnTo>
                    <a:pt x="1137" y="369"/>
                  </a:lnTo>
                  <a:lnTo>
                    <a:pt x="1137" y="369"/>
                  </a:lnTo>
                  <a:lnTo>
                    <a:pt x="1144" y="369"/>
                  </a:lnTo>
                  <a:lnTo>
                    <a:pt x="1144" y="369"/>
                  </a:lnTo>
                  <a:lnTo>
                    <a:pt x="1144" y="369"/>
                  </a:lnTo>
                  <a:lnTo>
                    <a:pt x="1144" y="369"/>
                  </a:lnTo>
                  <a:lnTo>
                    <a:pt x="1144" y="369"/>
                  </a:lnTo>
                  <a:lnTo>
                    <a:pt x="1152" y="372"/>
                  </a:lnTo>
                  <a:lnTo>
                    <a:pt x="1152" y="372"/>
                  </a:lnTo>
                  <a:lnTo>
                    <a:pt x="1152" y="372"/>
                  </a:lnTo>
                  <a:lnTo>
                    <a:pt x="1152" y="375"/>
                  </a:lnTo>
                  <a:lnTo>
                    <a:pt x="1160" y="375"/>
                  </a:lnTo>
                  <a:lnTo>
                    <a:pt x="1160" y="378"/>
                  </a:lnTo>
                  <a:lnTo>
                    <a:pt x="1160" y="378"/>
                  </a:lnTo>
                  <a:lnTo>
                    <a:pt x="1160" y="378"/>
                  </a:lnTo>
                  <a:lnTo>
                    <a:pt x="1168" y="381"/>
                  </a:lnTo>
                  <a:lnTo>
                    <a:pt x="1168" y="381"/>
                  </a:lnTo>
                  <a:lnTo>
                    <a:pt x="1168" y="381"/>
                  </a:lnTo>
                  <a:lnTo>
                    <a:pt x="1168" y="381"/>
                  </a:lnTo>
                  <a:lnTo>
                    <a:pt x="1176" y="381"/>
                  </a:lnTo>
                  <a:lnTo>
                    <a:pt x="1176" y="381"/>
                  </a:lnTo>
                  <a:lnTo>
                    <a:pt x="1176" y="378"/>
                  </a:lnTo>
                  <a:lnTo>
                    <a:pt x="1176" y="378"/>
                  </a:lnTo>
                  <a:lnTo>
                    <a:pt x="1184" y="378"/>
                  </a:lnTo>
                  <a:lnTo>
                    <a:pt x="1184" y="375"/>
                  </a:lnTo>
                  <a:lnTo>
                    <a:pt x="1184" y="372"/>
                  </a:lnTo>
                  <a:lnTo>
                    <a:pt x="1184" y="369"/>
                  </a:lnTo>
                  <a:lnTo>
                    <a:pt x="1192" y="369"/>
                  </a:lnTo>
                  <a:lnTo>
                    <a:pt x="1192" y="366"/>
                  </a:lnTo>
                  <a:lnTo>
                    <a:pt x="1192" y="363"/>
                  </a:lnTo>
                  <a:lnTo>
                    <a:pt x="1192" y="357"/>
                  </a:lnTo>
                  <a:lnTo>
                    <a:pt x="1199" y="354"/>
                  </a:lnTo>
                  <a:lnTo>
                    <a:pt x="1199" y="351"/>
                  </a:lnTo>
                  <a:lnTo>
                    <a:pt x="1199" y="348"/>
                  </a:lnTo>
                  <a:lnTo>
                    <a:pt x="1199" y="345"/>
                  </a:lnTo>
                  <a:lnTo>
                    <a:pt x="1199" y="342"/>
                  </a:lnTo>
                  <a:lnTo>
                    <a:pt x="1207" y="339"/>
                  </a:lnTo>
                  <a:lnTo>
                    <a:pt x="1207" y="336"/>
                  </a:lnTo>
                  <a:lnTo>
                    <a:pt x="1207" y="333"/>
                  </a:lnTo>
                  <a:lnTo>
                    <a:pt x="1207" y="330"/>
                  </a:lnTo>
                  <a:lnTo>
                    <a:pt x="1215" y="330"/>
                  </a:lnTo>
                  <a:lnTo>
                    <a:pt x="1215" y="327"/>
                  </a:lnTo>
                  <a:lnTo>
                    <a:pt x="1215" y="324"/>
                  </a:lnTo>
                  <a:lnTo>
                    <a:pt x="1215" y="324"/>
                  </a:lnTo>
                  <a:lnTo>
                    <a:pt x="1223" y="321"/>
                  </a:lnTo>
                  <a:lnTo>
                    <a:pt x="1223" y="321"/>
                  </a:lnTo>
                  <a:lnTo>
                    <a:pt x="1223" y="321"/>
                  </a:lnTo>
                  <a:lnTo>
                    <a:pt x="1223" y="318"/>
                  </a:lnTo>
                  <a:lnTo>
                    <a:pt x="1231" y="318"/>
                  </a:lnTo>
                  <a:lnTo>
                    <a:pt x="1231" y="318"/>
                  </a:lnTo>
                  <a:lnTo>
                    <a:pt x="1231" y="315"/>
                  </a:lnTo>
                  <a:lnTo>
                    <a:pt x="1231" y="315"/>
                  </a:lnTo>
                  <a:lnTo>
                    <a:pt x="1239" y="315"/>
                  </a:lnTo>
                  <a:lnTo>
                    <a:pt x="1239" y="312"/>
                  </a:lnTo>
                  <a:lnTo>
                    <a:pt x="1239" y="312"/>
                  </a:lnTo>
                  <a:lnTo>
                    <a:pt x="1239" y="309"/>
                  </a:lnTo>
                  <a:lnTo>
                    <a:pt x="1246" y="306"/>
                  </a:lnTo>
                  <a:lnTo>
                    <a:pt x="1246" y="303"/>
                  </a:lnTo>
                  <a:lnTo>
                    <a:pt x="1246" y="300"/>
                  </a:lnTo>
                  <a:lnTo>
                    <a:pt x="1246" y="297"/>
                  </a:lnTo>
                  <a:lnTo>
                    <a:pt x="1246" y="294"/>
                  </a:lnTo>
                  <a:lnTo>
                    <a:pt x="1254" y="291"/>
                  </a:lnTo>
                  <a:lnTo>
                    <a:pt x="1254" y="284"/>
                  </a:lnTo>
                  <a:lnTo>
                    <a:pt x="1254" y="281"/>
                  </a:lnTo>
                  <a:lnTo>
                    <a:pt x="1254" y="275"/>
                  </a:lnTo>
                  <a:lnTo>
                    <a:pt x="1262" y="272"/>
                  </a:lnTo>
                  <a:lnTo>
                    <a:pt x="1262" y="266"/>
                  </a:lnTo>
                  <a:lnTo>
                    <a:pt x="1262" y="260"/>
                  </a:lnTo>
                  <a:lnTo>
                    <a:pt x="1262" y="254"/>
                  </a:lnTo>
                  <a:lnTo>
                    <a:pt x="1270" y="251"/>
                  </a:lnTo>
                  <a:lnTo>
                    <a:pt x="1270" y="245"/>
                  </a:lnTo>
                  <a:lnTo>
                    <a:pt x="1270" y="239"/>
                  </a:lnTo>
                  <a:lnTo>
                    <a:pt x="1270" y="233"/>
                  </a:lnTo>
                  <a:lnTo>
                    <a:pt x="1278" y="230"/>
                  </a:lnTo>
                  <a:lnTo>
                    <a:pt x="1278" y="224"/>
                  </a:lnTo>
                  <a:lnTo>
                    <a:pt x="1278" y="218"/>
                  </a:lnTo>
                  <a:lnTo>
                    <a:pt x="1278" y="215"/>
                  </a:lnTo>
                  <a:lnTo>
                    <a:pt x="1286" y="209"/>
                  </a:lnTo>
                  <a:lnTo>
                    <a:pt x="1286" y="206"/>
                  </a:lnTo>
                  <a:lnTo>
                    <a:pt x="1286" y="203"/>
                  </a:lnTo>
                  <a:lnTo>
                    <a:pt x="1286" y="200"/>
                  </a:lnTo>
                  <a:lnTo>
                    <a:pt x="1293" y="197"/>
                  </a:lnTo>
                  <a:lnTo>
                    <a:pt x="1293" y="194"/>
                  </a:lnTo>
                  <a:lnTo>
                    <a:pt x="1293" y="191"/>
                  </a:lnTo>
                  <a:lnTo>
                    <a:pt x="1293" y="188"/>
                  </a:lnTo>
                  <a:lnTo>
                    <a:pt x="1301" y="188"/>
                  </a:lnTo>
                  <a:lnTo>
                    <a:pt x="1301" y="185"/>
                  </a:lnTo>
                  <a:lnTo>
                    <a:pt x="1301" y="185"/>
                  </a:lnTo>
                  <a:lnTo>
                    <a:pt x="1301" y="182"/>
                  </a:lnTo>
                  <a:lnTo>
                    <a:pt x="1301" y="182"/>
                  </a:lnTo>
                  <a:lnTo>
                    <a:pt x="1309" y="179"/>
                  </a:lnTo>
                  <a:lnTo>
                    <a:pt x="1309" y="176"/>
                  </a:lnTo>
                  <a:lnTo>
                    <a:pt x="1309" y="176"/>
                  </a:lnTo>
                  <a:lnTo>
                    <a:pt x="1309" y="173"/>
                  </a:lnTo>
                  <a:lnTo>
                    <a:pt x="1317" y="173"/>
                  </a:lnTo>
                  <a:lnTo>
                    <a:pt x="1317" y="170"/>
                  </a:lnTo>
                  <a:lnTo>
                    <a:pt x="1317" y="167"/>
                  </a:lnTo>
                  <a:lnTo>
                    <a:pt x="1317" y="164"/>
                  </a:lnTo>
                  <a:lnTo>
                    <a:pt x="1325" y="161"/>
                  </a:lnTo>
                  <a:lnTo>
                    <a:pt x="1325" y="158"/>
                  </a:lnTo>
                  <a:lnTo>
                    <a:pt x="1325" y="155"/>
                  </a:lnTo>
                  <a:lnTo>
                    <a:pt x="1325" y="148"/>
                  </a:lnTo>
                  <a:lnTo>
                    <a:pt x="1333" y="145"/>
                  </a:lnTo>
                  <a:lnTo>
                    <a:pt x="1333" y="142"/>
                  </a:lnTo>
                  <a:lnTo>
                    <a:pt x="1333" y="136"/>
                  </a:lnTo>
                  <a:lnTo>
                    <a:pt x="1333" y="130"/>
                  </a:lnTo>
                  <a:lnTo>
                    <a:pt x="1341" y="127"/>
                  </a:lnTo>
                  <a:lnTo>
                    <a:pt x="1341" y="121"/>
                  </a:lnTo>
                  <a:lnTo>
                    <a:pt x="1341" y="115"/>
                  </a:lnTo>
                  <a:lnTo>
                    <a:pt x="1341" y="109"/>
                  </a:lnTo>
                  <a:lnTo>
                    <a:pt x="1348" y="103"/>
                  </a:lnTo>
                  <a:lnTo>
                    <a:pt x="1348" y="100"/>
                  </a:lnTo>
                  <a:lnTo>
                    <a:pt x="1348" y="94"/>
                  </a:lnTo>
                  <a:lnTo>
                    <a:pt x="1348" y="88"/>
                  </a:lnTo>
                  <a:lnTo>
                    <a:pt x="1356" y="82"/>
                  </a:lnTo>
                  <a:lnTo>
                    <a:pt x="1356" y="79"/>
                  </a:lnTo>
                  <a:lnTo>
                    <a:pt x="1356" y="73"/>
                  </a:lnTo>
                  <a:lnTo>
                    <a:pt x="1356" y="70"/>
                  </a:lnTo>
                  <a:lnTo>
                    <a:pt x="1356" y="64"/>
                  </a:lnTo>
                  <a:lnTo>
                    <a:pt x="1364" y="61"/>
                  </a:lnTo>
                  <a:lnTo>
                    <a:pt x="1364" y="58"/>
                  </a:lnTo>
                  <a:lnTo>
                    <a:pt x="1364" y="55"/>
                  </a:lnTo>
                  <a:lnTo>
                    <a:pt x="1364" y="52"/>
                  </a:lnTo>
                  <a:lnTo>
                    <a:pt x="1372" y="49"/>
                  </a:lnTo>
                  <a:lnTo>
                    <a:pt x="1372" y="46"/>
                  </a:lnTo>
                  <a:lnTo>
                    <a:pt x="1372" y="43"/>
                  </a:lnTo>
                  <a:lnTo>
                    <a:pt x="1372" y="43"/>
                  </a:lnTo>
                  <a:lnTo>
                    <a:pt x="1380" y="40"/>
                  </a:lnTo>
                  <a:lnTo>
                    <a:pt x="1380" y="37"/>
                  </a:lnTo>
                  <a:lnTo>
                    <a:pt x="1380" y="37"/>
                  </a:lnTo>
                  <a:lnTo>
                    <a:pt x="1380" y="37"/>
                  </a:lnTo>
                  <a:lnTo>
                    <a:pt x="1388" y="34"/>
                  </a:lnTo>
                  <a:lnTo>
                    <a:pt x="1388" y="34"/>
                  </a:lnTo>
                  <a:lnTo>
                    <a:pt x="1388" y="31"/>
                  </a:lnTo>
                  <a:lnTo>
                    <a:pt x="1388" y="31"/>
                  </a:lnTo>
                  <a:lnTo>
                    <a:pt x="1395" y="28"/>
                  </a:lnTo>
                  <a:lnTo>
                    <a:pt x="1395" y="28"/>
                  </a:lnTo>
                  <a:lnTo>
                    <a:pt x="1395" y="25"/>
                  </a:lnTo>
                  <a:lnTo>
                    <a:pt x="1395" y="25"/>
                  </a:lnTo>
                  <a:lnTo>
                    <a:pt x="1403" y="22"/>
                  </a:lnTo>
                  <a:lnTo>
                    <a:pt x="1403" y="22"/>
                  </a:lnTo>
                  <a:lnTo>
                    <a:pt x="1403" y="19"/>
                  </a:lnTo>
                  <a:lnTo>
                    <a:pt x="1403" y="19"/>
                  </a:lnTo>
                  <a:lnTo>
                    <a:pt x="1411" y="16"/>
                  </a:lnTo>
                  <a:lnTo>
                    <a:pt x="1411" y="13"/>
                  </a:lnTo>
                  <a:lnTo>
                    <a:pt x="1411" y="13"/>
                  </a:lnTo>
                  <a:lnTo>
                    <a:pt x="1411" y="9"/>
                  </a:lnTo>
                  <a:lnTo>
                    <a:pt x="1411" y="9"/>
                  </a:lnTo>
                  <a:lnTo>
                    <a:pt x="1419" y="6"/>
                  </a:lnTo>
                  <a:lnTo>
                    <a:pt x="1419" y="6"/>
                  </a:lnTo>
                  <a:lnTo>
                    <a:pt x="1419" y="3"/>
                  </a:lnTo>
                  <a:lnTo>
                    <a:pt x="1419" y="3"/>
                  </a:lnTo>
                  <a:lnTo>
                    <a:pt x="1427" y="0"/>
                  </a:lnTo>
                  <a:lnTo>
                    <a:pt x="1427" y="0"/>
                  </a:lnTo>
                  <a:lnTo>
                    <a:pt x="1427" y="0"/>
                  </a:lnTo>
                  <a:lnTo>
                    <a:pt x="1427" y="0"/>
                  </a:lnTo>
                  <a:lnTo>
                    <a:pt x="1435" y="0"/>
                  </a:lnTo>
                  <a:lnTo>
                    <a:pt x="1435" y="0"/>
                  </a:lnTo>
                  <a:lnTo>
                    <a:pt x="1435" y="3"/>
                  </a:lnTo>
                  <a:lnTo>
                    <a:pt x="1435" y="3"/>
                  </a:lnTo>
                  <a:lnTo>
                    <a:pt x="1442" y="6"/>
                  </a:lnTo>
                  <a:lnTo>
                    <a:pt x="1442" y="6"/>
                  </a:lnTo>
                  <a:lnTo>
                    <a:pt x="1442" y="9"/>
                  </a:lnTo>
                  <a:lnTo>
                    <a:pt x="1442" y="9"/>
                  </a:lnTo>
                  <a:lnTo>
                    <a:pt x="1450" y="13"/>
                  </a:lnTo>
                  <a:lnTo>
                    <a:pt x="1450" y="16"/>
                  </a:lnTo>
                  <a:lnTo>
                    <a:pt x="1450" y="19"/>
                  </a:lnTo>
                  <a:lnTo>
                    <a:pt x="1450" y="22"/>
                  </a:lnTo>
                  <a:lnTo>
                    <a:pt x="1458" y="22"/>
                  </a:lnTo>
                  <a:lnTo>
                    <a:pt x="1458" y="25"/>
                  </a:lnTo>
                  <a:lnTo>
                    <a:pt x="1458" y="28"/>
                  </a:lnTo>
                  <a:lnTo>
                    <a:pt x="1458" y="31"/>
                  </a:lnTo>
                  <a:lnTo>
                    <a:pt x="1458" y="34"/>
                  </a:lnTo>
                  <a:lnTo>
                    <a:pt x="1466" y="37"/>
                  </a:lnTo>
                  <a:lnTo>
                    <a:pt x="1466" y="40"/>
                  </a:lnTo>
                  <a:lnTo>
                    <a:pt x="1466" y="46"/>
                  </a:lnTo>
                  <a:lnTo>
                    <a:pt x="1466" y="49"/>
                  </a:lnTo>
                  <a:lnTo>
                    <a:pt x="1474" y="52"/>
                  </a:lnTo>
                  <a:lnTo>
                    <a:pt x="1474" y="55"/>
                  </a:lnTo>
                  <a:lnTo>
                    <a:pt x="1474" y="58"/>
                  </a:lnTo>
                  <a:lnTo>
                    <a:pt x="1474" y="61"/>
                  </a:lnTo>
                  <a:lnTo>
                    <a:pt x="1482" y="67"/>
                  </a:lnTo>
                  <a:lnTo>
                    <a:pt x="1482" y="70"/>
                  </a:lnTo>
                  <a:lnTo>
                    <a:pt x="1482" y="73"/>
                  </a:lnTo>
                  <a:lnTo>
                    <a:pt x="1482" y="76"/>
                  </a:lnTo>
                  <a:lnTo>
                    <a:pt x="1489" y="82"/>
                  </a:lnTo>
                  <a:lnTo>
                    <a:pt x="1489" y="85"/>
                  </a:lnTo>
                  <a:lnTo>
                    <a:pt x="1489" y="88"/>
                  </a:lnTo>
                  <a:lnTo>
                    <a:pt x="1489" y="94"/>
                  </a:lnTo>
                  <a:lnTo>
                    <a:pt x="1497" y="97"/>
                  </a:lnTo>
                  <a:lnTo>
                    <a:pt x="1497" y="100"/>
                  </a:lnTo>
                  <a:lnTo>
                    <a:pt x="1497" y="106"/>
                  </a:lnTo>
                  <a:lnTo>
                    <a:pt x="1497" y="109"/>
                  </a:lnTo>
                  <a:lnTo>
                    <a:pt x="1505" y="112"/>
                  </a:lnTo>
                  <a:lnTo>
                    <a:pt x="1505" y="115"/>
                  </a:lnTo>
                  <a:lnTo>
                    <a:pt x="1505" y="118"/>
                  </a:lnTo>
                  <a:lnTo>
                    <a:pt x="1505" y="121"/>
                  </a:lnTo>
                  <a:lnTo>
                    <a:pt x="1513" y="124"/>
                  </a:lnTo>
                  <a:lnTo>
                    <a:pt x="1513" y="127"/>
                  </a:lnTo>
                  <a:lnTo>
                    <a:pt x="1513" y="130"/>
                  </a:lnTo>
                  <a:lnTo>
                    <a:pt x="1513" y="133"/>
                  </a:lnTo>
                  <a:lnTo>
                    <a:pt x="1513" y="133"/>
                  </a:lnTo>
                  <a:lnTo>
                    <a:pt x="1521" y="136"/>
                  </a:lnTo>
                  <a:lnTo>
                    <a:pt x="1521" y="136"/>
                  </a:lnTo>
                  <a:lnTo>
                    <a:pt x="1521" y="136"/>
                  </a:lnTo>
                  <a:lnTo>
                    <a:pt x="1521" y="139"/>
                  </a:lnTo>
                  <a:lnTo>
                    <a:pt x="1529" y="139"/>
                  </a:lnTo>
                  <a:lnTo>
                    <a:pt x="1529" y="139"/>
                  </a:lnTo>
                  <a:lnTo>
                    <a:pt x="1529" y="139"/>
                  </a:lnTo>
                  <a:lnTo>
                    <a:pt x="1529" y="139"/>
                  </a:lnTo>
                  <a:lnTo>
                    <a:pt x="1537" y="139"/>
                  </a:lnTo>
                  <a:lnTo>
                    <a:pt x="1537" y="136"/>
                  </a:lnTo>
                  <a:lnTo>
                    <a:pt x="1537" y="136"/>
                  </a:lnTo>
                  <a:lnTo>
                    <a:pt x="1537" y="136"/>
                  </a:lnTo>
                  <a:lnTo>
                    <a:pt x="1544" y="136"/>
                  </a:lnTo>
                  <a:lnTo>
                    <a:pt x="1544" y="133"/>
                  </a:lnTo>
                  <a:lnTo>
                    <a:pt x="1544" y="133"/>
                  </a:lnTo>
                  <a:lnTo>
                    <a:pt x="1544" y="133"/>
                  </a:lnTo>
                  <a:lnTo>
                    <a:pt x="1552" y="130"/>
                  </a:lnTo>
                  <a:lnTo>
                    <a:pt x="1552" y="130"/>
                  </a:lnTo>
                  <a:lnTo>
                    <a:pt x="1552" y="130"/>
                  </a:lnTo>
                  <a:lnTo>
                    <a:pt x="1552" y="130"/>
                  </a:lnTo>
                  <a:lnTo>
                    <a:pt x="1560" y="127"/>
                  </a:lnTo>
                  <a:lnTo>
                    <a:pt x="1560" y="127"/>
                  </a:lnTo>
                  <a:lnTo>
                    <a:pt x="1560" y="127"/>
                  </a:lnTo>
                  <a:lnTo>
                    <a:pt x="1560" y="127"/>
                  </a:lnTo>
                  <a:lnTo>
                    <a:pt x="1568" y="127"/>
                  </a:lnTo>
                  <a:lnTo>
                    <a:pt x="1568" y="127"/>
                  </a:lnTo>
                  <a:lnTo>
                    <a:pt x="1568" y="124"/>
                  </a:lnTo>
                  <a:lnTo>
                    <a:pt x="1568" y="124"/>
                  </a:lnTo>
                  <a:lnTo>
                    <a:pt x="1568" y="124"/>
                  </a:lnTo>
                  <a:lnTo>
                    <a:pt x="1576" y="124"/>
                  </a:lnTo>
                  <a:lnTo>
                    <a:pt x="1576" y="124"/>
                  </a:lnTo>
                  <a:lnTo>
                    <a:pt x="1576" y="124"/>
                  </a:lnTo>
                  <a:lnTo>
                    <a:pt x="1576" y="124"/>
                  </a:lnTo>
                  <a:lnTo>
                    <a:pt x="1584" y="124"/>
                  </a:lnTo>
                  <a:lnTo>
                    <a:pt x="1584" y="124"/>
                  </a:lnTo>
                  <a:lnTo>
                    <a:pt x="1584" y="121"/>
                  </a:lnTo>
                  <a:lnTo>
                    <a:pt x="1584" y="121"/>
                  </a:lnTo>
                  <a:lnTo>
                    <a:pt x="1591" y="121"/>
                  </a:lnTo>
                  <a:lnTo>
                    <a:pt x="1591" y="121"/>
                  </a:lnTo>
                  <a:lnTo>
                    <a:pt x="1591" y="121"/>
                  </a:lnTo>
                  <a:lnTo>
                    <a:pt x="1591" y="121"/>
                  </a:lnTo>
                  <a:lnTo>
                    <a:pt x="1599" y="118"/>
                  </a:lnTo>
                  <a:lnTo>
                    <a:pt x="1599" y="118"/>
                  </a:lnTo>
                  <a:lnTo>
                    <a:pt x="1599" y="118"/>
                  </a:lnTo>
                  <a:lnTo>
                    <a:pt x="1599" y="118"/>
                  </a:lnTo>
                  <a:lnTo>
                    <a:pt x="1607" y="115"/>
                  </a:lnTo>
                  <a:lnTo>
                    <a:pt x="1607" y="115"/>
                  </a:lnTo>
                  <a:lnTo>
                    <a:pt x="1607" y="115"/>
                  </a:lnTo>
                  <a:lnTo>
                    <a:pt x="1607" y="115"/>
                  </a:lnTo>
                  <a:lnTo>
                    <a:pt x="1615" y="115"/>
                  </a:lnTo>
                  <a:lnTo>
                    <a:pt x="1615" y="115"/>
                  </a:lnTo>
                  <a:lnTo>
                    <a:pt x="1615" y="115"/>
                  </a:lnTo>
                  <a:lnTo>
                    <a:pt x="1615" y="115"/>
                  </a:lnTo>
                  <a:lnTo>
                    <a:pt x="1623" y="115"/>
                  </a:lnTo>
                  <a:lnTo>
                    <a:pt x="1623" y="115"/>
                  </a:lnTo>
                  <a:lnTo>
                    <a:pt x="1623" y="115"/>
                  </a:lnTo>
                  <a:lnTo>
                    <a:pt x="1623" y="118"/>
                  </a:lnTo>
                  <a:lnTo>
                    <a:pt x="1623" y="118"/>
                  </a:lnTo>
                  <a:lnTo>
                    <a:pt x="1631" y="121"/>
                  </a:lnTo>
                  <a:lnTo>
                    <a:pt x="1631" y="121"/>
                  </a:lnTo>
                  <a:lnTo>
                    <a:pt x="1631" y="124"/>
                  </a:lnTo>
                  <a:lnTo>
                    <a:pt x="1631" y="127"/>
                  </a:lnTo>
                  <a:lnTo>
                    <a:pt x="1638" y="130"/>
                  </a:lnTo>
                  <a:lnTo>
                    <a:pt x="1638" y="133"/>
                  </a:lnTo>
                  <a:lnTo>
                    <a:pt x="1638" y="136"/>
                  </a:lnTo>
                  <a:lnTo>
                    <a:pt x="1638" y="142"/>
                  </a:lnTo>
                  <a:lnTo>
                    <a:pt x="1646" y="145"/>
                  </a:lnTo>
                  <a:lnTo>
                    <a:pt x="1646" y="152"/>
                  </a:lnTo>
                  <a:lnTo>
                    <a:pt x="1646" y="155"/>
                  </a:lnTo>
                  <a:lnTo>
                    <a:pt x="1646" y="161"/>
                  </a:lnTo>
                  <a:lnTo>
                    <a:pt x="1654" y="167"/>
                  </a:lnTo>
                  <a:lnTo>
                    <a:pt x="1654" y="173"/>
                  </a:lnTo>
                  <a:lnTo>
                    <a:pt x="1654" y="179"/>
                  </a:lnTo>
                  <a:lnTo>
                    <a:pt x="1654" y="185"/>
                  </a:lnTo>
                  <a:lnTo>
                    <a:pt x="1662" y="191"/>
                  </a:lnTo>
                  <a:lnTo>
                    <a:pt x="1662" y="197"/>
                  </a:lnTo>
                  <a:lnTo>
                    <a:pt x="1662" y="203"/>
                  </a:lnTo>
                  <a:lnTo>
                    <a:pt x="1662" y="209"/>
                  </a:lnTo>
                  <a:lnTo>
                    <a:pt x="1670" y="215"/>
                  </a:lnTo>
                  <a:lnTo>
                    <a:pt x="1670" y="221"/>
                  </a:lnTo>
                  <a:lnTo>
                    <a:pt x="1670" y="227"/>
                  </a:lnTo>
                  <a:lnTo>
                    <a:pt x="1670" y="233"/>
                  </a:lnTo>
                  <a:lnTo>
                    <a:pt x="1678" y="236"/>
                  </a:lnTo>
                  <a:lnTo>
                    <a:pt x="1678" y="242"/>
                  </a:lnTo>
                  <a:lnTo>
                    <a:pt x="1678" y="248"/>
                  </a:lnTo>
                  <a:lnTo>
                    <a:pt x="1678" y="251"/>
                  </a:lnTo>
                  <a:lnTo>
                    <a:pt x="1678" y="254"/>
                  </a:lnTo>
                  <a:lnTo>
                    <a:pt x="1686" y="260"/>
                  </a:lnTo>
                  <a:lnTo>
                    <a:pt x="1686" y="263"/>
                  </a:lnTo>
                  <a:lnTo>
                    <a:pt x="1686" y="266"/>
                  </a:lnTo>
                  <a:lnTo>
                    <a:pt x="1686" y="269"/>
                  </a:lnTo>
                  <a:lnTo>
                    <a:pt x="1693" y="269"/>
                  </a:lnTo>
                  <a:lnTo>
                    <a:pt x="1693" y="272"/>
                  </a:lnTo>
                  <a:lnTo>
                    <a:pt x="1693" y="272"/>
                  </a:lnTo>
                  <a:lnTo>
                    <a:pt x="1693" y="275"/>
                  </a:lnTo>
                  <a:lnTo>
                    <a:pt x="1701" y="275"/>
                  </a:lnTo>
                  <a:lnTo>
                    <a:pt x="1701" y="275"/>
                  </a:lnTo>
                  <a:lnTo>
                    <a:pt x="1701" y="278"/>
                  </a:lnTo>
                  <a:lnTo>
                    <a:pt x="1701" y="278"/>
                  </a:lnTo>
                  <a:lnTo>
                    <a:pt x="1709" y="278"/>
                  </a:lnTo>
                  <a:lnTo>
                    <a:pt x="1709" y="278"/>
                  </a:lnTo>
                  <a:lnTo>
                    <a:pt x="1709" y="278"/>
                  </a:lnTo>
                  <a:lnTo>
                    <a:pt x="1709" y="281"/>
                  </a:lnTo>
                  <a:lnTo>
                    <a:pt x="1717" y="281"/>
                  </a:lnTo>
                  <a:lnTo>
                    <a:pt x="1717" y="281"/>
                  </a:lnTo>
                  <a:lnTo>
                    <a:pt x="1717" y="284"/>
                  </a:lnTo>
                  <a:lnTo>
                    <a:pt x="1717" y="284"/>
                  </a:lnTo>
                  <a:lnTo>
                    <a:pt x="1725" y="287"/>
                  </a:lnTo>
                  <a:lnTo>
                    <a:pt x="1725" y="287"/>
                  </a:lnTo>
                  <a:lnTo>
                    <a:pt x="1725" y="291"/>
                  </a:lnTo>
                  <a:lnTo>
                    <a:pt x="1725" y="294"/>
                  </a:lnTo>
                  <a:lnTo>
                    <a:pt x="1725" y="294"/>
                  </a:lnTo>
                  <a:lnTo>
                    <a:pt x="1733" y="297"/>
                  </a:lnTo>
                  <a:lnTo>
                    <a:pt x="1733" y="300"/>
                  </a:lnTo>
                  <a:lnTo>
                    <a:pt x="1733" y="303"/>
                  </a:lnTo>
                  <a:lnTo>
                    <a:pt x="1733" y="306"/>
                  </a:lnTo>
                  <a:lnTo>
                    <a:pt x="1740" y="309"/>
                  </a:lnTo>
                  <a:lnTo>
                    <a:pt x="1740" y="312"/>
                  </a:lnTo>
                  <a:lnTo>
                    <a:pt x="1740" y="315"/>
                  </a:lnTo>
                  <a:lnTo>
                    <a:pt x="1740" y="315"/>
                  </a:lnTo>
                  <a:lnTo>
                    <a:pt x="1748" y="318"/>
                  </a:lnTo>
                  <a:lnTo>
                    <a:pt x="1748" y="321"/>
                  </a:lnTo>
                  <a:lnTo>
                    <a:pt x="1748" y="324"/>
                  </a:lnTo>
                  <a:lnTo>
                    <a:pt x="1748" y="324"/>
                  </a:lnTo>
                  <a:lnTo>
                    <a:pt x="1756" y="327"/>
                  </a:lnTo>
                  <a:lnTo>
                    <a:pt x="1756" y="327"/>
                  </a:lnTo>
                  <a:lnTo>
                    <a:pt x="1756" y="327"/>
                  </a:lnTo>
                  <a:lnTo>
                    <a:pt x="1756" y="330"/>
                  </a:lnTo>
                  <a:lnTo>
                    <a:pt x="1764" y="330"/>
                  </a:lnTo>
                  <a:lnTo>
                    <a:pt x="1764" y="330"/>
                  </a:lnTo>
                  <a:lnTo>
                    <a:pt x="1764" y="330"/>
                  </a:lnTo>
                  <a:lnTo>
                    <a:pt x="1764" y="330"/>
                  </a:lnTo>
                  <a:lnTo>
                    <a:pt x="1772" y="330"/>
                  </a:lnTo>
                  <a:lnTo>
                    <a:pt x="1772" y="330"/>
                  </a:lnTo>
                  <a:lnTo>
                    <a:pt x="1772" y="330"/>
                  </a:lnTo>
                  <a:lnTo>
                    <a:pt x="1772" y="327"/>
                  </a:lnTo>
                  <a:lnTo>
                    <a:pt x="1780" y="327"/>
                  </a:lnTo>
                  <a:lnTo>
                    <a:pt x="1780" y="327"/>
                  </a:lnTo>
                  <a:lnTo>
                    <a:pt x="1780" y="327"/>
                  </a:lnTo>
                  <a:lnTo>
                    <a:pt x="1780" y="327"/>
                  </a:lnTo>
                  <a:lnTo>
                    <a:pt x="1780" y="324"/>
                  </a:lnTo>
                  <a:lnTo>
                    <a:pt x="1787" y="324"/>
                  </a:lnTo>
                  <a:lnTo>
                    <a:pt x="1787" y="324"/>
                  </a:lnTo>
                  <a:lnTo>
                    <a:pt x="1787" y="324"/>
                  </a:lnTo>
                  <a:lnTo>
                    <a:pt x="1787" y="324"/>
                  </a:lnTo>
                  <a:lnTo>
                    <a:pt x="1795" y="324"/>
                  </a:lnTo>
                  <a:lnTo>
                    <a:pt x="1795" y="324"/>
                  </a:lnTo>
                  <a:lnTo>
                    <a:pt x="1795" y="324"/>
                  </a:lnTo>
                  <a:lnTo>
                    <a:pt x="1795" y="324"/>
                  </a:lnTo>
                  <a:lnTo>
                    <a:pt x="1803" y="327"/>
                  </a:lnTo>
                  <a:lnTo>
                    <a:pt x="1803" y="327"/>
                  </a:lnTo>
                  <a:lnTo>
                    <a:pt x="1803" y="327"/>
                  </a:lnTo>
                  <a:lnTo>
                    <a:pt x="1803" y="327"/>
                  </a:lnTo>
                  <a:lnTo>
                    <a:pt x="1811" y="330"/>
                  </a:lnTo>
                  <a:lnTo>
                    <a:pt x="1811" y="330"/>
                  </a:lnTo>
                  <a:lnTo>
                    <a:pt x="1811" y="330"/>
                  </a:lnTo>
                  <a:lnTo>
                    <a:pt x="1811" y="330"/>
                  </a:lnTo>
                  <a:lnTo>
                    <a:pt x="1819" y="330"/>
                  </a:lnTo>
                  <a:lnTo>
                    <a:pt x="1819" y="333"/>
                  </a:lnTo>
                  <a:lnTo>
                    <a:pt x="1819" y="333"/>
                  </a:lnTo>
                  <a:lnTo>
                    <a:pt x="1819" y="333"/>
                  </a:lnTo>
                  <a:lnTo>
                    <a:pt x="1827" y="333"/>
                  </a:lnTo>
                  <a:lnTo>
                    <a:pt x="1827" y="333"/>
                  </a:lnTo>
                  <a:lnTo>
                    <a:pt x="1827" y="333"/>
                  </a:lnTo>
                  <a:lnTo>
                    <a:pt x="1827" y="333"/>
                  </a:lnTo>
                  <a:lnTo>
                    <a:pt x="1834" y="330"/>
                  </a:lnTo>
                  <a:lnTo>
                    <a:pt x="1834" y="330"/>
                  </a:lnTo>
                  <a:lnTo>
                    <a:pt x="1834" y="330"/>
                  </a:lnTo>
                  <a:lnTo>
                    <a:pt x="1834" y="330"/>
                  </a:lnTo>
                  <a:lnTo>
                    <a:pt x="1834" y="327"/>
                  </a:lnTo>
                  <a:lnTo>
                    <a:pt x="1842" y="327"/>
                  </a:lnTo>
                  <a:lnTo>
                    <a:pt x="1842" y="327"/>
                  </a:lnTo>
                  <a:lnTo>
                    <a:pt x="1842" y="327"/>
                  </a:lnTo>
                  <a:lnTo>
                    <a:pt x="1842" y="327"/>
                  </a:lnTo>
                  <a:lnTo>
                    <a:pt x="1850" y="324"/>
                  </a:lnTo>
                  <a:lnTo>
                    <a:pt x="1850" y="324"/>
                  </a:lnTo>
                  <a:lnTo>
                    <a:pt x="1850" y="327"/>
                  </a:lnTo>
                  <a:lnTo>
                    <a:pt x="1850" y="327"/>
                  </a:lnTo>
                  <a:lnTo>
                    <a:pt x="1858" y="327"/>
                  </a:lnTo>
                  <a:lnTo>
                    <a:pt x="1858" y="327"/>
                  </a:lnTo>
                  <a:lnTo>
                    <a:pt x="1858" y="330"/>
                  </a:lnTo>
                  <a:lnTo>
                    <a:pt x="1858" y="333"/>
                  </a:lnTo>
                  <a:lnTo>
                    <a:pt x="1866" y="336"/>
                  </a:lnTo>
                  <a:lnTo>
                    <a:pt x="1866" y="339"/>
                  </a:lnTo>
                  <a:lnTo>
                    <a:pt x="1866" y="342"/>
                  </a:lnTo>
                  <a:lnTo>
                    <a:pt x="1866" y="345"/>
                  </a:lnTo>
                  <a:lnTo>
                    <a:pt x="1874" y="351"/>
                  </a:lnTo>
                  <a:lnTo>
                    <a:pt x="1874" y="354"/>
                  </a:lnTo>
                  <a:lnTo>
                    <a:pt x="1874" y="360"/>
                  </a:lnTo>
                  <a:lnTo>
                    <a:pt x="1874" y="366"/>
                  </a:lnTo>
                  <a:lnTo>
                    <a:pt x="1882" y="375"/>
                  </a:lnTo>
                  <a:lnTo>
                    <a:pt x="1882" y="381"/>
                  </a:lnTo>
                  <a:lnTo>
                    <a:pt x="1882" y="387"/>
                  </a:lnTo>
                  <a:lnTo>
                    <a:pt x="1882" y="396"/>
                  </a:lnTo>
                  <a:lnTo>
                    <a:pt x="1889" y="405"/>
                  </a:lnTo>
                  <a:lnTo>
                    <a:pt x="1889" y="411"/>
                  </a:lnTo>
                  <a:lnTo>
                    <a:pt x="1889" y="420"/>
                  </a:lnTo>
                  <a:lnTo>
                    <a:pt x="1889" y="430"/>
                  </a:lnTo>
                  <a:lnTo>
                    <a:pt x="1889" y="439"/>
                  </a:lnTo>
                  <a:lnTo>
                    <a:pt x="1897" y="448"/>
                  </a:lnTo>
                  <a:lnTo>
                    <a:pt x="1897" y="457"/>
                  </a:lnTo>
                  <a:lnTo>
                    <a:pt x="1897" y="466"/>
                  </a:lnTo>
                  <a:lnTo>
                    <a:pt x="1897" y="475"/>
                  </a:lnTo>
                  <a:lnTo>
                    <a:pt x="1905" y="484"/>
                  </a:lnTo>
                  <a:lnTo>
                    <a:pt x="1905" y="493"/>
                  </a:lnTo>
                  <a:lnTo>
                    <a:pt x="1905" y="499"/>
                  </a:lnTo>
                  <a:lnTo>
                    <a:pt x="1905" y="508"/>
                  </a:lnTo>
                  <a:lnTo>
                    <a:pt x="1913" y="514"/>
                  </a:lnTo>
                  <a:lnTo>
                    <a:pt x="1913" y="523"/>
                  </a:lnTo>
                  <a:lnTo>
                    <a:pt x="1913" y="529"/>
                  </a:lnTo>
                  <a:lnTo>
                    <a:pt x="1913" y="532"/>
                  </a:lnTo>
                  <a:lnTo>
                    <a:pt x="1921" y="538"/>
                  </a:lnTo>
                  <a:lnTo>
                    <a:pt x="1921" y="544"/>
                  </a:lnTo>
                  <a:lnTo>
                    <a:pt x="1921" y="547"/>
                  </a:lnTo>
                  <a:lnTo>
                    <a:pt x="1921" y="550"/>
                  </a:lnTo>
                  <a:lnTo>
                    <a:pt x="1929" y="550"/>
                  </a:lnTo>
                  <a:lnTo>
                    <a:pt x="1929" y="553"/>
                  </a:lnTo>
                  <a:lnTo>
                    <a:pt x="1929" y="553"/>
                  </a:lnTo>
                  <a:lnTo>
                    <a:pt x="1929" y="553"/>
                  </a:lnTo>
                  <a:lnTo>
                    <a:pt x="1936" y="553"/>
                  </a:lnTo>
                  <a:lnTo>
                    <a:pt x="1936" y="550"/>
                  </a:lnTo>
                  <a:lnTo>
                    <a:pt x="1936" y="550"/>
                  </a:lnTo>
                  <a:lnTo>
                    <a:pt x="1936" y="547"/>
                  </a:lnTo>
                  <a:lnTo>
                    <a:pt x="1936" y="544"/>
                  </a:lnTo>
                  <a:lnTo>
                    <a:pt x="1944" y="541"/>
                  </a:lnTo>
                  <a:lnTo>
                    <a:pt x="1944" y="538"/>
                  </a:lnTo>
                  <a:lnTo>
                    <a:pt x="1944" y="532"/>
                  </a:lnTo>
                  <a:lnTo>
                    <a:pt x="1944" y="529"/>
                  </a:lnTo>
                  <a:lnTo>
                    <a:pt x="1952" y="523"/>
                  </a:lnTo>
                  <a:lnTo>
                    <a:pt x="1952" y="520"/>
                  </a:lnTo>
                  <a:lnTo>
                    <a:pt x="1952" y="514"/>
                  </a:lnTo>
                  <a:lnTo>
                    <a:pt x="1952" y="511"/>
                  </a:lnTo>
                  <a:lnTo>
                    <a:pt x="1960" y="508"/>
                  </a:lnTo>
                  <a:lnTo>
                    <a:pt x="1960" y="502"/>
                  </a:lnTo>
                  <a:lnTo>
                    <a:pt x="1960" y="499"/>
                  </a:lnTo>
                  <a:lnTo>
                    <a:pt x="1960" y="496"/>
                  </a:lnTo>
                  <a:lnTo>
                    <a:pt x="1968" y="493"/>
                  </a:lnTo>
                  <a:lnTo>
                    <a:pt x="1968" y="490"/>
                  </a:lnTo>
                  <a:lnTo>
                    <a:pt x="1968" y="487"/>
                  </a:lnTo>
                  <a:lnTo>
                    <a:pt x="1968" y="484"/>
                  </a:lnTo>
                  <a:lnTo>
                    <a:pt x="1976" y="484"/>
                  </a:lnTo>
                  <a:lnTo>
                    <a:pt x="1976" y="481"/>
                  </a:lnTo>
                  <a:lnTo>
                    <a:pt x="1976" y="481"/>
                  </a:lnTo>
                  <a:lnTo>
                    <a:pt x="1976" y="481"/>
                  </a:lnTo>
                  <a:lnTo>
                    <a:pt x="1983" y="481"/>
                  </a:lnTo>
                  <a:lnTo>
                    <a:pt x="1983" y="481"/>
                  </a:lnTo>
                  <a:lnTo>
                    <a:pt x="1983" y="481"/>
                  </a:lnTo>
                  <a:lnTo>
                    <a:pt x="1983" y="481"/>
                  </a:lnTo>
                  <a:lnTo>
                    <a:pt x="1991" y="481"/>
                  </a:lnTo>
                  <a:lnTo>
                    <a:pt x="1991" y="481"/>
                  </a:lnTo>
                  <a:lnTo>
                    <a:pt x="1991" y="481"/>
                  </a:lnTo>
                  <a:lnTo>
                    <a:pt x="1991" y="481"/>
                  </a:lnTo>
                  <a:lnTo>
                    <a:pt x="1991" y="481"/>
                  </a:lnTo>
                  <a:lnTo>
                    <a:pt x="1999" y="481"/>
                  </a:lnTo>
                  <a:lnTo>
                    <a:pt x="1999" y="481"/>
                  </a:lnTo>
                  <a:lnTo>
                    <a:pt x="1999" y="481"/>
                  </a:lnTo>
                  <a:lnTo>
                    <a:pt x="1999" y="481"/>
                  </a:lnTo>
                  <a:lnTo>
                    <a:pt x="2007" y="478"/>
                  </a:lnTo>
                  <a:lnTo>
                    <a:pt x="2007" y="478"/>
                  </a:lnTo>
                  <a:lnTo>
                    <a:pt x="2007" y="475"/>
                  </a:lnTo>
                  <a:lnTo>
                    <a:pt x="2007" y="475"/>
                  </a:lnTo>
                  <a:lnTo>
                    <a:pt x="2015" y="472"/>
                  </a:lnTo>
                  <a:lnTo>
                    <a:pt x="2015" y="469"/>
                  </a:lnTo>
                  <a:lnTo>
                    <a:pt x="2015" y="466"/>
                  </a:lnTo>
                  <a:lnTo>
                    <a:pt x="2015" y="463"/>
                  </a:lnTo>
                  <a:lnTo>
                    <a:pt x="2023" y="460"/>
                  </a:lnTo>
                  <a:lnTo>
                    <a:pt x="2023" y="457"/>
                  </a:lnTo>
                  <a:lnTo>
                    <a:pt x="2023" y="454"/>
                  </a:lnTo>
                  <a:lnTo>
                    <a:pt x="2023" y="451"/>
                  </a:lnTo>
                  <a:lnTo>
                    <a:pt x="2031" y="445"/>
                  </a:lnTo>
                  <a:lnTo>
                    <a:pt x="2031" y="442"/>
                  </a:lnTo>
                  <a:lnTo>
                    <a:pt x="2031" y="439"/>
                  </a:lnTo>
                  <a:lnTo>
                    <a:pt x="2031" y="439"/>
                  </a:lnTo>
                  <a:lnTo>
                    <a:pt x="2038" y="436"/>
                  </a:lnTo>
                  <a:lnTo>
                    <a:pt x="2038" y="433"/>
                  </a:lnTo>
                  <a:lnTo>
                    <a:pt x="2038" y="433"/>
                  </a:lnTo>
                  <a:lnTo>
                    <a:pt x="2038" y="430"/>
                  </a:lnTo>
                  <a:lnTo>
                    <a:pt x="2046" y="430"/>
                  </a:lnTo>
                  <a:lnTo>
                    <a:pt x="2046" y="430"/>
                  </a:lnTo>
                  <a:lnTo>
                    <a:pt x="2046" y="430"/>
                  </a:lnTo>
                  <a:lnTo>
                    <a:pt x="2046" y="430"/>
                  </a:lnTo>
                  <a:lnTo>
                    <a:pt x="2046" y="433"/>
                  </a:lnTo>
                  <a:lnTo>
                    <a:pt x="2054" y="436"/>
                  </a:lnTo>
                  <a:lnTo>
                    <a:pt x="2054" y="436"/>
                  </a:lnTo>
                  <a:lnTo>
                    <a:pt x="2054" y="439"/>
                  </a:lnTo>
                  <a:lnTo>
                    <a:pt x="2054" y="442"/>
                  </a:lnTo>
                  <a:lnTo>
                    <a:pt x="2062" y="445"/>
                  </a:lnTo>
                  <a:lnTo>
                    <a:pt x="2062" y="451"/>
                  </a:lnTo>
                  <a:lnTo>
                    <a:pt x="2062" y="454"/>
                  </a:lnTo>
                  <a:lnTo>
                    <a:pt x="2062" y="457"/>
                  </a:lnTo>
                  <a:lnTo>
                    <a:pt x="2070" y="463"/>
                  </a:lnTo>
                  <a:lnTo>
                    <a:pt x="2070" y="466"/>
                  </a:lnTo>
                  <a:lnTo>
                    <a:pt x="2070" y="472"/>
                  </a:lnTo>
                  <a:lnTo>
                    <a:pt x="2070" y="475"/>
                  </a:lnTo>
                  <a:lnTo>
                    <a:pt x="2078" y="478"/>
                  </a:lnTo>
                  <a:lnTo>
                    <a:pt x="2078" y="484"/>
                  </a:lnTo>
                  <a:lnTo>
                    <a:pt x="2078" y="487"/>
                  </a:lnTo>
                  <a:lnTo>
                    <a:pt x="2078" y="490"/>
                  </a:lnTo>
                  <a:lnTo>
                    <a:pt x="2085" y="493"/>
                  </a:lnTo>
                  <a:lnTo>
                    <a:pt x="2085" y="496"/>
                  </a:lnTo>
                  <a:lnTo>
                    <a:pt x="2085" y="499"/>
                  </a:lnTo>
                  <a:lnTo>
                    <a:pt x="2085" y="499"/>
                  </a:lnTo>
                  <a:lnTo>
                    <a:pt x="2093" y="502"/>
                  </a:lnTo>
                  <a:lnTo>
                    <a:pt x="2093" y="502"/>
                  </a:lnTo>
                  <a:lnTo>
                    <a:pt x="2093" y="505"/>
                  </a:lnTo>
                  <a:lnTo>
                    <a:pt x="2093" y="505"/>
                  </a:lnTo>
                  <a:lnTo>
                    <a:pt x="2101" y="508"/>
                  </a:lnTo>
                  <a:lnTo>
                    <a:pt x="2101" y="508"/>
                  </a:lnTo>
                  <a:lnTo>
                    <a:pt x="2101" y="508"/>
                  </a:lnTo>
                  <a:lnTo>
                    <a:pt x="2101" y="508"/>
                  </a:lnTo>
                  <a:lnTo>
                    <a:pt x="2101" y="511"/>
                  </a:lnTo>
                  <a:lnTo>
                    <a:pt x="2109" y="511"/>
                  </a:lnTo>
                  <a:lnTo>
                    <a:pt x="2109" y="511"/>
                  </a:lnTo>
                  <a:lnTo>
                    <a:pt x="2109" y="511"/>
                  </a:lnTo>
                  <a:lnTo>
                    <a:pt x="2109" y="511"/>
                  </a:lnTo>
                  <a:lnTo>
                    <a:pt x="2117" y="514"/>
                  </a:lnTo>
                  <a:lnTo>
                    <a:pt x="2117" y="514"/>
                  </a:lnTo>
                  <a:lnTo>
                    <a:pt x="2117" y="514"/>
                  </a:lnTo>
                  <a:lnTo>
                    <a:pt x="2117" y="517"/>
                  </a:lnTo>
                  <a:lnTo>
                    <a:pt x="2125" y="517"/>
                  </a:lnTo>
                  <a:lnTo>
                    <a:pt x="2125" y="517"/>
                  </a:lnTo>
                  <a:lnTo>
                    <a:pt x="2125" y="520"/>
                  </a:lnTo>
                  <a:lnTo>
                    <a:pt x="2125" y="520"/>
                  </a:lnTo>
                  <a:lnTo>
                    <a:pt x="2132" y="523"/>
                  </a:lnTo>
                  <a:lnTo>
                    <a:pt x="2132" y="523"/>
                  </a:lnTo>
                  <a:lnTo>
                    <a:pt x="2132" y="523"/>
                  </a:lnTo>
                  <a:lnTo>
                    <a:pt x="2132" y="526"/>
                  </a:lnTo>
                  <a:lnTo>
                    <a:pt x="2140" y="526"/>
                  </a:lnTo>
                  <a:lnTo>
                    <a:pt x="2140" y="529"/>
                  </a:lnTo>
                  <a:lnTo>
                    <a:pt x="2140" y="529"/>
                  </a:lnTo>
                  <a:lnTo>
                    <a:pt x="2140" y="529"/>
                  </a:lnTo>
                  <a:lnTo>
                    <a:pt x="2148" y="529"/>
                  </a:lnTo>
                  <a:lnTo>
                    <a:pt x="2148" y="532"/>
                  </a:lnTo>
                  <a:lnTo>
                    <a:pt x="2148" y="532"/>
                  </a:lnTo>
                  <a:lnTo>
                    <a:pt x="2148" y="532"/>
                  </a:lnTo>
                  <a:lnTo>
                    <a:pt x="2156" y="529"/>
                  </a:lnTo>
                  <a:lnTo>
                    <a:pt x="2156" y="529"/>
                  </a:lnTo>
                  <a:lnTo>
                    <a:pt x="2156" y="529"/>
                  </a:lnTo>
                  <a:lnTo>
                    <a:pt x="2156" y="529"/>
                  </a:lnTo>
                  <a:lnTo>
                    <a:pt x="2156" y="526"/>
                  </a:lnTo>
                  <a:lnTo>
                    <a:pt x="2164" y="523"/>
                  </a:lnTo>
                  <a:lnTo>
                    <a:pt x="2164" y="523"/>
                  </a:lnTo>
                  <a:lnTo>
                    <a:pt x="2164" y="520"/>
                  </a:lnTo>
                  <a:lnTo>
                    <a:pt x="2164" y="517"/>
                  </a:lnTo>
                  <a:lnTo>
                    <a:pt x="2172" y="514"/>
                  </a:lnTo>
                  <a:lnTo>
                    <a:pt x="2172" y="511"/>
                  </a:lnTo>
                  <a:lnTo>
                    <a:pt x="2172" y="508"/>
                  </a:lnTo>
                  <a:lnTo>
                    <a:pt x="2172" y="505"/>
                  </a:lnTo>
                  <a:lnTo>
                    <a:pt x="2180" y="502"/>
                  </a:lnTo>
                  <a:lnTo>
                    <a:pt x="2180" y="499"/>
                  </a:lnTo>
                  <a:lnTo>
                    <a:pt x="2180" y="496"/>
                  </a:lnTo>
                  <a:lnTo>
                    <a:pt x="2180" y="493"/>
                  </a:lnTo>
                  <a:lnTo>
                    <a:pt x="2187" y="490"/>
                  </a:lnTo>
                  <a:lnTo>
                    <a:pt x="2187" y="487"/>
                  </a:lnTo>
                  <a:lnTo>
                    <a:pt x="2187" y="484"/>
                  </a:lnTo>
                  <a:lnTo>
                    <a:pt x="2187" y="481"/>
                  </a:lnTo>
                  <a:lnTo>
                    <a:pt x="2195" y="481"/>
                  </a:lnTo>
                  <a:lnTo>
                    <a:pt x="2195" y="478"/>
                  </a:lnTo>
                  <a:lnTo>
                    <a:pt x="2195" y="478"/>
                  </a:lnTo>
                  <a:lnTo>
                    <a:pt x="2195" y="475"/>
                  </a:lnTo>
                  <a:lnTo>
                    <a:pt x="2203" y="475"/>
                  </a:lnTo>
                  <a:lnTo>
                    <a:pt x="2203" y="475"/>
                  </a:lnTo>
                  <a:lnTo>
                    <a:pt x="2203" y="475"/>
                  </a:lnTo>
                  <a:lnTo>
                    <a:pt x="2203" y="475"/>
                  </a:lnTo>
                  <a:lnTo>
                    <a:pt x="2203" y="478"/>
                  </a:lnTo>
                  <a:lnTo>
                    <a:pt x="2211" y="478"/>
                  </a:lnTo>
                  <a:lnTo>
                    <a:pt x="2211" y="481"/>
                  </a:lnTo>
                  <a:lnTo>
                    <a:pt x="2211" y="484"/>
                  </a:lnTo>
                  <a:lnTo>
                    <a:pt x="2211" y="484"/>
                  </a:lnTo>
                  <a:lnTo>
                    <a:pt x="2219" y="487"/>
                  </a:lnTo>
                  <a:lnTo>
                    <a:pt x="2219" y="490"/>
                  </a:lnTo>
                  <a:lnTo>
                    <a:pt x="2219" y="493"/>
                  </a:lnTo>
                  <a:lnTo>
                    <a:pt x="2219" y="496"/>
                  </a:lnTo>
                  <a:lnTo>
                    <a:pt x="2227" y="499"/>
                  </a:lnTo>
                  <a:lnTo>
                    <a:pt x="2227" y="502"/>
                  </a:lnTo>
                  <a:lnTo>
                    <a:pt x="2227" y="505"/>
                  </a:lnTo>
                  <a:lnTo>
                    <a:pt x="2227" y="508"/>
                  </a:lnTo>
                  <a:lnTo>
                    <a:pt x="2234" y="508"/>
                  </a:lnTo>
                  <a:lnTo>
                    <a:pt x="2234" y="511"/>
                  </a:lnTo>
                  <a:lnTo>
                    <a:pt x="2234" y="511"/>
                  </a:lnTo>
                  <a:lnTo>
                    <a:pt x="2234" y="511"/>
                  </a:lnTo>
                  <a:lnTo>
                    <a:pt x="2242" y="511"/>
                  </a:lnTo>
                  <a:lnTo>
                    <a:pt x="2242" y="508"/>
                  </a:lnTo>
                  <a:lnTo>
                    <a:pt x="2242" y="505"/>
                  </a:lnTo>
                  <a:lnTo>
                    <a:pt x="2242" y="505"/>
                  </a:lnTo>
                  <a:lnTo>
                    <a:pt x="2250" y="499"/>
                  </a:lnTo>
                  <a:lnTo>
                    <a:pt x="2250" y="496"/>
                  </a:lnTo>
                  <a:lnTo>
                    <a:pt x="2250" y="490"/>
                  </a:lnTo>
                  <a:lnTo>
                    <a:pt x="2250" y="487"/>
                  </a:lnTo>
                  <a:lnTo>
                    <a:pt x="2258" y="478"/>
                  </a:lnTo>
                  <a:lnTo>
                    <a:pt x="2258" y="472"/>
                  </a:lnTo>
                  <a:lnTo>
                    <a:pt x="2258" y="466"/>
                  </a:lnTo>
                  <a:lnTo>
                    <a:pt x="2258" y="457"/>
                  </a:lnTo>
                  <a:lnTo>
                    <a:pt x="2258" y="451"/>
                  </a:lnTo>
                  <a:lnTo>
                    <a:pt x="2266" y="442"/>
                  </a:lnTo>
                  <a:lnTo>
                    <a:pt x="2266" y="433"/>
                  </a:lnTo>
                  <a:lnTo>
                    <a:pt x="2266" y="427"/>
                  </a:lnTo>
                  <a:lnTo>
                    <a:pt x="2266" y="417"/>
                  </a:lnTo>
                  <a:lnTo>
                    <a:pt x="2274" y="408"/>
                  </a:lnTo>
                  <a:lnTo>
                    <a:pt x="2274" y="402"/>
                  </a:lnTo>
                  <a:lnTo>
                    <a:pt x="2274" y="396"/>
                  </a:lnTo>
                  <a:lnTo>
                    <a:pt x="2274" y="387"/>
                  </a:lnTo>
                  <a:lnTo>
                    <a:pt x="2281" y="381"/>
                  </a:lnTo>
                  <a:lnTo>
                    <a:pt x="2281" y="378"/>
                  </a:lnTo>
                  <a:lnTo>
                    <a:pt x="2281" y="372"/>
                  </a:lnTo>
                  <a:lnTo>
                    <a:pt x="2281" y="369"/>
                  </a:lnTo>
                  <a:lnTo>
                    <a:pt x="2289" y="366"/>
                  </a:lnTo>
                  <a:lnTo>
                    <a:pt x="2289" y="363"/>
                  </a:lnTo>
                  <a:lnTo>
                    <a:pt x="2289" y="360"/>
                  </a:lnTo>
                  <a:lnTo>
                    <a:pt x="2289" y="360"/>
                  </a:lnTo>
                  <a:lnTo>
                    <a:pt x="2297" y="360"/>
                  </a:lnTo>
                  <a:lnTo>
                    <a:pt x="2297" y="363"/>
                  </a:lnTo>
                  <a:lnTo>
                    <a:pt x="2297" y="363"/>
                  </a:lnTo>
                  <a:lnTo>
                    <a:pt x="2297" y="366"/>
                  </a:lnTo>
                  <a:lnTo>
                    <a:pt x="2305" y="369"/>
                  </a:lnTo>
                  <a:lnTo>
                    <a:pt x="2305" y="372"/>
                  </a:lnTo>
                  <a:lnTo>
                    <a:pt x="2305" y="375"/>
                  </a:lnTo>
                  <a:lnTo>
                    <a:pt x="2305" y="378"/>
                  </a:lnTo>
                  <a:lnTo>
                    <a:pt x="2313" y="384"/>
                  </a:lnTo>
                  <a:lnTo>
                    <a:pt x="2313" y="387"/>
                  </a:lnTo>
                  <a:lnTo>
                    <a:pt x="2313" y="393"/>
                  </a:lnTo>
                  <a:lnTo>
                    <a:pt x="2313" y="399"/>
                  </a:lnTo>
                  <a:lnTo>
                    <a:pt x="2313" y="402"/>
                  </a:lnTo>
                  <a:lnTo>
                    <a:pt x="2321" y="408"/>
                  </a:lnTo>
                  <a:lnTo>
                    <a:pt x="2321" y="411"/>
                  </a:lnTo>
                  <a:lnTo>
                    <a:pt x="2321" y="417"/>
                  </a:lnTo>
                  <a:lnTo>
                    <a:pt x="2321" y="423"/>
                  </a:lnTo>
                  <a:lnTo>
                    <a:pt x="2328" y="427"/>
                  </a:lnTo>
                  <a:lnTo>
                    <a:pt x="2328" y="430"/>
                  </a:lnTo>
                  <a:lnTo>
                    <a:pt x="2328" y="433"/>
                  </a:lnTo>
                  <a:lnTo>
                    <a:pt x="2328" y="439"/>
                  </a:lnTo>
                  <a:lnTo>
                    <a:pt x="2336" y="442"/>
                  </a:lnTo>
                  <a:lnTo>
                    <a:pt x="2336" y="445"/>
                  </a:lnTo>
                  <a:lnTo>
                    <a:pt x="2336" y="445"/>
                  </a:lnTo>
                  <a:lnTo>
                    <a:pt x="2336" y="448"/>
                  </a:lnTo>
                  <a:lnTo>
                    <a:pt x="2344" y="451"/>
                  </a:lnTo>
                  <a:lnTo>
                    <a:pt x="2344" y="451"/>
                  </a:lnTo>
                  <a:lnTo>
                    <a:pt x="2344" y="454"/>
                  </a:lnTo>
                  <a:lnTo>
                    <a:pt x="2344" y="454"/>
                  </a:lnTo>
                  <a:lnTo>
                    <a:pt x="2352" y="454"/>
                  </a:lnTo>
                  <a:lnTo>
                    <a:pt x="2352" y="457"/>
                  </a:lnTo>
                  <a:lnTo>
                    <a:pt x="2352" y="457"/>
                  </a:lnTo>
                  <a:lnTo>
                    <a:pt x="2352" y="457"/>
                  </a:lnTo>
                  <a:lnTo>
                    <a:pt x="2360" y="454"/>
                  </a:lnTo>
                  <a:lnTo>
                    <a:pt x="2360" y="454"/>
                  </a:lnTo>
                  <a:lnTo>
                    <a:pt x="2360" y="454"/>
                  </a:lnTo>
                  <a:lnTo>
                    <a:pt x="2360" y="454"/>
                  </a:lnTo>
                  <a:lnTo>
                    <a:pt x="2368" y="451"/>
                  </a:lnTo>
                  <a:lnTo>
                    <a:pt x="2368" y="451"/>
                  </a:lnTo>
                  <a:lnTo>
                    <a:pt x="2368" y="448"/>
                  </a:lnTo>
                  <a:lnTo>
                    <a:pt x="2368" y="448"/>
                  </a:lnTo>
                  <a:lnTo>
                    <a:pt x="2368" y="445"/>
                  </a:lnTo>
                  <a:lnTo>
                    <a:pt x="2376" y="445"/>
                  </a:lnTo>
                  <a:lnTo>
                    <a:pt x="2376" y="442"/>
                  </a:lnTo>
                  <a:lnTo>
                    <a:pt x="2376" y="439"/>
                  </a:lnTo>
                  <a:lnTo>
                    <a:pt x="2376" y="436"/>
                  </a:lnTo>
                  <a:lnTo>
                    <a:pt x="2383" y="436"/>
                  </a:lnTo>
                  <a:lnTo>
                    <a:pt x="2383" y="433"/>
                  </a:lnTo>
                  <a:lnTo>
                    <a:pt x="2383" y="430"/>
                  </a:lnTo>
                  <a:lnTo>
                    <a:pt x="2383" y="427"/>
                  </a:lnTo>
                  <a:lnTo>
                    <a:pt x="2391" y="423"/>
                  </a:lnTo>
                  <a:lnTo>
                    <a:pt x="2391" y="420"/>
                  </a:lnTo>
                  <a:lnTo>
                    <a:pt x="2391" y="420"/>
                  </a:lnTo>
                  <a:lnTo>
                    <a:pt x="2391" y="417"/>
                  </a:lnTo>
                  <a:lnTo>
                    <a:pt x="2399" y="414"/>
                  </a:lnTo>
                  <a:lnTo>
                    <a:pt x="2399" y="411"/>
                  </a:lnTo>
                  <a:lnTo>
                    <a:pt x="2399" y="408"/>
                  </a:lnTo>
                  <a:lnTo>
                    <a:pt x="2399" y="408"/>
                  </a:lnTo>
                  <a:lnTo>
                    <a:pt x="2407" y="405"/>
                  </a:lnTo>
                  <a:lnTo>
                    <a:pt x="2407" y="405"/>
                  </a:lnTo>
                  <a:lnTo>
                    <a:pt x="2407" y="402"/>
                  </a:lnTo>
                  <a:lnTo>
                    <a:pt x="2407" y="402"/>
                  </a:lnTo>
                  <a:lnTo>
                    <a:pt x="2415" y="399"/>
                  </a:lnTo>
                  <a:lnTo>
                    <a:pt x="2415" y="399"/>
                  </a:lnTo>
                  <a:lnTo>
                    <a:pt x="2415" y="399"/>
                  </a:lnTo>
                  <a:lnTo>
                    <a:pt x="2415" y="396"/>
                  </a:lnTo>
                  <a:lnTo>
                    <a:pt x="2415" y="396"/>
                  </a:lnTo>
                  <a:lnTo>
                    <a:pt x="2423" y="396"/>
                  </a:lnTo>
                  <a:lnTo>
                    <a:pt x="2423" y="396"/>
                  </a:lnTo>
                  <a:lnTo>
                    <a:pt x="2423" y="396"/>
                  </a:lnTo>
                  <a:lnTo>
                    <a:pt x="2423" y="396"/>
                  </a:lnTo>
                  <a:lnTo>
                    <a:pt x="2430" y="396"/>
                  </a:lnTo>
                  <a:lnTo>
                    <a:pt x="2430" y="396"/>
                  </a:lnTo>
                  <a:lnTo>
                    <a:pt x="2430" y="396"/>
                  </a:lnTo>
                  <a:lnTo>
                    <a:pt x="2430" y="396"/>
                  </a:lnTo>
                  <a:lnTo>
                    <a:pt x="2438" y="396"/>
                  </a:lnTo>
                  <a:lnTo>
                    <a:pt x="2438" y="396"/>
                  </a:lnTo>
                  <a:lnTo>
                    <a:pt x="2438" y="396"/>
                  </a:lnTo>
                  <a:lnTo>
                    <a:pt x="2438" y="399"/>
                  </a:lnTo>
                  <a:lnTo>
                    <a:pt x="2446" y="399"/>
                  </a:lnTo>
                  <a:lnTo>
                    <a:pt x="2446" y="399"/>
                  </a:lnTo>
                  <a:lnTo>
                    <a:pt x="2446" y="396"/>
                  </a:lnTo>
                  <a:lnTo>
                    <a:pt x="2446" y="396"/>
                  </a:lnTo>
                  <a:lnTo>
                    <a:pt x="2454" y="396"/>
                  </a:lnTo>
                  <a:lnTo>
                    <a:pt x="2454" y="396"/>
                  </a:lnTo>
                  <a:lnTo>
                    <a:pt x="2454" y="396"/>
                  </a:lnTo>
                  <a:lnTo>
                    <a:pt x="2454" y="396"/>
                  </a:lnTo>
                  <a:lnTo>
                    <a:pt x="2462" y="393"/>
                  </a:lnTo>
                  <a:lnTo>
                    <a:pt x="2462" y="393"/>
                  </a:lnTo>
                  <a:lnTo>
                    <a:pt x="2462" y="393"/>
                  </a:lnTo>
                  <a:lnTo>
                    <a:pt x="2462" y="390"/>
                  </a:lnTo>
                  <a:lnTo>
                    <a:pt x="2470" y="390"/>
                  </a:lnTo>
                  <a:lnTo>
                    <a:pt x="2470" y="387"/>
                  </a:lnTo>
                  <a:lnTo>
                    <a:pt x="2470" y="387"/>
                  </a:lnTo>
                  <a:lnTo>
                    <a:pt x="2470" y="384"/>
                  </a:lnTo>
                  <a:lnTo>
                    <a:pt x="2470" y="381"/>
                  </a:lnTo>
                  <a:lnTo>
                    <a:pt x="2477" y="381"/>
                  </a:lnTo>
                  <a:lnTo>
                    <a:pt x="2477" y="378"/>
                  </a:lnTo>
                  <a:lnTo>
                    <a:pt x="2477" y="378"/>
                  </a:lnTo>
                  <a:lnTo>
                    <a:pt x="2477" y="375"/>
                  </a:lnTo>
                  <a:lnTo>
                    <a:pt x="2485" y="372"/>
                  </a:lnTo>
                  <a:lnTo>
                    <a:pt x="2485" y="372"/>
                  </a:lnTo>
                  <a:lnTo>
                    <a:pt x="2485" y="369"/>
                  </a:lnTo>
                  <a:lnTo>
                    <a:pt x="2485" y="366"/>
                  </a:lnTo>
                  <a:lnTo>
                    <a:pt x="2493" y="366"/>
                  </a:lnTo>
                  <a:lnTo>
                    <a:pt x="2493" y="363"/>
                  </a:lnTo>
                  <a:lnTo>
                    <a:pt x="2493" y="360"/>
                  </a:lnTo>
                  <a:lnTo>
                    <a:pt x="2493" y="360"/>
                  </a:lnTo>
                  <a:lnTo>
                    <a:pt x="2501" y="357"/>
                  </a:lnTo>
                  <a:lnTo>
                    <a:pt x="2501" y="354"/>
                  </a:lnTo>
                  <a:lnTo>
                    <a:pt x="2501" y="354"/>
                  </a:lnTo>
                  <a:lnTo>
                    <a:pt x="2501" y="351"/>
                  </a:lnTo>
                  <a:lnTo>
                    <a:pt x="2509" y="351"/>
                  </a:lnTo>
                  <a:lnTo>
                    <a:pt x="2509" y="348"/>
                  </a:lnTo>
                  <a:lnTo>
                    <a:pt x="2509" y="345"/>
                  </a:lnTo>
                  <a:lnTo>
                    <a:pt x="2509" y="345"/>
                  </a:lnTo>
                  <a:lnTo>
                    <a:pt x="2517" y="345"/>
                  </a:lnTo>
                  <a:lnTo>
                    <a:pt x="2517" y="342"/>
                  </a:lnTo>
                  <a:lnTo>
                    <a:pt x="2517" y="342"/>
                  </a:lnTo>
                  <a:lnTo>
                    <a:pt x="2517" y="342"/>
                  </a:lnTo>
                  <a:lnTo>
                    <a:pt x="2525" y="342"/>
                  </a:lnTo>
                  <a:lnTo>
                    <a:pt x="2525" y="339"/>
                  </a:lnTo>
                  <a:lnTo>
                    <a:pt x="2525" y="342"/>
                  </a:lnTo>
                  <a:lnTo>
                    <a:pt x="2525" y="342"/>
                  </a:lnTo>
                  <a:lnTo>
                    <a:pt x="2525" y="342"/>
                  </a:lnTo>
                  <a:lnTo>
                    <a:pt x="2532" y="342"/>
                  </a:lnTo>
                  <a:lnTo>
                    <a:pt x="2532" y="345"/>
                  </a:lnTo>
                  <a:lnTo>
                    <a:pt x="2532" y="345"/>
                  </a:lnTo>
                  <a:lnTo>
                    <a:pt x="2532" y="348"/>
                  </a:lnTo>
                  <a:lnTo>
                    <a:pt x="2540" y="351"/>
                  </a:lnTo>
                  <a:lnTo>
                    <a:pt x="2540" y="354"/>
                  </a:lnTo>
                  <a:lnTo>
                    <a:pt x="2540" y="357"/>
                  </a:lnTo>
                  <a:lnTo>
                    <a:pt x="2540" y="360"/>
                  </a:lnTo>
                  <a:lnTo>
                    <a:pt x="2548" y="363"/>
                  </a:lnTo>
                  <a:lnTo>
                    <a:pt x="2548" y="366"/>
                  </a:lnTo>
                  <a:lnTo>
                    <a:pt x="2548" y="369"/>
                  </a:lnTo>
                  <a:lnTo>
                    <a:pt x="2548" y="372"/>
                  </a:lnTo>
                  <a:lnTo>
                    <a:pt x="2556" y="378"/>
                  </a:lnTo>
                  <a:lnTo>
                    <a:pt x="2556" y="381"/>
                  </a:lnTo>
                  <a:lnTo>
                    <a:pt x="2556" y="384"/>
                  </a:lnTo>
                  <a:lnTo>
                    <a:pt x="2556" y="390"/>
                  </a:lnTo>
                  <a:lnTo>
                    <a:pt x="2564" y="393"/>
                  </a:lnTo>
                  <a:lnTo>
                    <a:pt x="2564" y="396"/>
                  </a:lnTo>
                  <a:lnTo>
                    <a:pt x="2564" y="402"/>
                  </a:lnTo>
                  <a:lnTo>
                    <a:pt x="2564" y="405"/>
                  </a:lnTo>
                  <a:lnTo>
                    <a:pt x="2572" y="408"/>
                  </a:lnTo>
                  <a:lnTo>
                    <a:pt x="2572" y="411"/>
                  </a:lnTo>
                  <a:lnTo>
                    <a:pt x="2572" y="411"/>
                  </a:lnTo>
                  <a:lnTo>
                    <a:pt x="2572" y="414"/>
                  </a:lnTo>
                  <a:lnTo>
                    <a:pt x="2579" y="417"/>
                  </a:lnTo>
                  <a:lnTo>
                    <a:pt x="2579" y="417"/>
                  </a:lnTo>
                  <a:lnTo>
                    <a:pt x="2579" y="420"/>
                  </a:lnTo>
                  <a:lnTo>
                    <a:pt x="2579" y="420"/>
                  </a:lnTo>
                  <a:lnTo>
                    <a:pt x="2579" y="420"/>
                  </a:lnTo>
                  <a:lnTo>
                    <a:pt x="2587" y="420"/>
                  </a:lnTo>
                  <a:lnTo>
                    <a:pt x="2587" y="420"/>
                  </a:lnTo>
                  <a:lnTo>
                    <a:pt x="2587" y="420"/>
                  </a:lnTo>
                  <a:lnTo>
                    <a:pt x="2587" y="417"/>
                  </a:lnTo>
                  <a:lnTo>
                    <a:pt x="2595" y="417"/>
                  </a:lnTo>
                  <a:lnTo>
                    <a:pt x="2595" y="417"/>
                  </a:lnTo>
                  <a:lnTo>
                    <a:pt x="2595" y="414"/>
                  </a:lnTo>
                  <a:lnTo>
                    <a:pt x="2595" y="414"/>
                  </a:lnTo>
                  <a:lnTo>
                    <a:pt x="2603" y="411"/>
                  </a:lnTo>
                  <a:lnTo>
                    <a:pt x="2603" y="408"/>
                  </a:lnTo>
                  <a:lnTo>
                    <a:pt x="2603" y="408"/>
                  </a:lnTo>
                  <a:lnTo>
                    <a:pt x="2603" y="405"/>
                  </a:lnTo>
                  <a:lnTo>
                    <a:pt x="2611" y="405"/>
                  </a:lnTo>
                  <a:lnTo>
                    <a:pt x="2611" y="402"/>
                  </a:lnTo>
                  <a:lnTo>
                    <a:pt x="2611" y="402"/>
                  </a:lnTo>
                  <a:lnTo>
                    <a:pt x="2611" y="402"/>
                  </a:lnTo>
                  <a:lnTo>
                    <a:pt x="2619" y="399"/>
                  </a:lnTo>
                  <a:lnTo>
                    <a:pt x="2619" y="399"/>
                  </a:lnTo>
                  <a:lnTo>
                    <a:pt x="2619" y="399"/>
                  </a:lnTo>
                  <a:lnTo>
                    <a:pt x="2619" y="399"/>
                  </a:lnTo>
                  <a:lnTo>
                    <a:pt x="2626" y="399"/>
                  </a:lnTo>
                  <a:lnTo>
                    <a:pt x="2626" y="399"/>
                  </a:lnTo>
                  <a:lnTo>
                    <a:pt x="2626" y="402"/>
                  </a:lnTo>
                  <a:lnTo>
                    <a:pt x="2626" y="402"/>
                  </a:lnTo>
                  <a:lnTo>
                    <a:pt x="2634" y="402"/>
                  </a:lnTo>
                  <a:lnTo>
                    <a:pt x="2634" y="405"/>
                  </a:lnTo>
                  <a:lnTo>
                    <a:pt x="2634" y="405"/>
                  </a:lnTo>
                  <a:lnTo>
                    <a:pt x="2634" y="408"/>
                  </a:lnTo>
                  <a:lnTo>
                    <a:pt x="2634" y="411"/>
                  </a:lnTo>
                  <a:lnTo>
                    <a:pt x="2642" y="411"/>
                  </a:lnTo>
                  <a:lnTo>
                    <a:pt x="2642" y="414"/>
                  </a:lnTo>
                  <a:lnTo>
                    <a:pt x="2642" y="414"/>
                  </a:lnTo>
                  <a:lnTo>
                    <a:pt x="2642" y="417"/>
                  </a:lnTo>
                  <a:lnTo>
                    <a:pt x="2650" y="417"/>
                  </a:lnTo>
                  <a:lnTo>
                    <a:pt x="2650" y="420"/>
                  </a:lnTo>
                  <a:lnTo>
                    <a:pt x="2650" y="420"/>
                  </a:lnTo>
                  <a:lnTo>
                    <a:pt x="2650" y="423"/>
                  </a:lnTo>
                  <a:lnTo>
                    <a:pt x="2658" y="423"/>
                  </a:lnTo>
                  <a:lnTo>
                    <a:pt x="2658" y="423"/>
                  </a:lnTo>
                  <a:lnTo>
                    <a:pt x="2658" y="423"/>
                  </a:lnTo>
                  <a:lnTo>
                    <a:pt x="2658" y="423"/>
                  </a:lnTo>
                  <a:lnTo>
                    <a:pt x="2666" y="423"/>
                  </a:lnTo>
                  <a:lnTo>
                    <a:pt x="2666" y="423"/>
                  </a:lnTo>
                  <a:lnTo>
                    <a:pt x="2666" y="423"/>
                  </a:lnTo>
                  <a:lnTo>
                    <a:pt x="2666" y="423"/>
                  </a:lnTo>
                  <a:lnTo>
                    <a:pt x="2673" y="420"/>
                  </a:lnTo>
                  <a:lnTo>
                    <a:pt x="2673" y="420"/>
                  </a:lnTo>
                  <a:lnTo>
                    <a:pt x="2673" y="417"/>
                  </a:lnTo>
                  <a:lnTo>
                    <a:pt x="2673" y="417"/>
                  </a:lnTo>
                  <a:lnTo>
                    <a:pt x="2681" y="414"/>
                  </a:lnTo>
                  <a:lnTo>
                    <a:pt x="2681" y="411"/>
                  </a:lnTo>
                  <a:lnTo>
                    <a:pt x="2681" y="411"/>
                  </a:lnTo>
                  <a:lnTo>
                    <a:pt x="2681" y="408"/>
                  </a:lnTo>
                  <a:lnTo>
                    <a:pt x="2681" y="405"/>
                  </a:lnTo>
                  <a:lnTo>
                    <a:pt x="2689" y="402"/>
                  </a:lnTo>
                  <a:lnTo>
                    <a:pt x="2689" y="399"/>
                  </a:lnTo>
                  <a:lnTo>
                    <a:pt x="2689" y="396"/>
                  </a:lnTo>
                  <a:lnTo>
                    <a:pt x="2689" y="393"/>
                  </a:lnTo>
                  <a:lnTo>
                    <a:pt x="2697" y="390"/>
                  </a:lnTo>
                  <a:lnTo>
                    <a:pt x="2697" y="387"/>
                  </a:lnTo>
                  <a:lnTo>
                    <a:pt x="2697" y="384"/>
                  </a:lnTo>
                  <a:lnTo>
                    <a:pt x="2697" y="378"/>
                  </a:lnTo>
                  <a:lnTo>
                    <a:pt x="2705" y="375"/>
                  </a:lnTo>
                  <a:lnTo>
                    <a:pt x="2705" y="372"/>
                  </a:lnTo>
                  <a:lnTo>
                    <a:pt x="2705" y="366"/>
                  </a:lnTo>
                  <a:lnTo>
                    <a:pt x="2705" y="363"/>
                  </a:lnTo>
                  <a:lnTo>
                    <a:pt x="2713" y="357"/>
                  </a:lnTo>
                  <a:lnTo>
                    <a:pt x="2713" y="354"/>
                  </a:lnTo>
                  <a:lnTo>
                    <a:pt x="2713" y="348"/>
                  </a:lnTo>
                  <a:lnTo>
                    <a:pt x="2713" y="345"/>
                  </a:lnTo>
                  <a:lnTo>
                    <a:pt x="2721" y="339"/>
                  </a:lnTo>
                  <a:lnTo>
                    <a:pt x="2721" y="333"/>
                  </a:lnTo>
                  <a:lnTo>
                    <a:pt x="2721" y="330"/>
                  </a:lnTo>
                </a:path>
              </a:pathLst>
            </a:custGeom>
            <a:noFill/>
            <a:ln w="1587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6292850" y="3101975"/>
              <a:ext cx="4343400" cy="944563"/>
              <a:chOff x="6292850" y="3101975"/>
              <a:chExt cx="4343400" cy="944563"/>
            </a:xfrm>
          </p:grpSpPr>
          <p:grpSp>
            <p:nvGrpSpPr>
              <p:cNvPr id="47" name="Group 46"/>
              <p:cNvGrpSpPr/>
              <p:nvPr/>
            </p:nvGrpSpPr>
            <p:grpSpPr>
              <a:xfrm>
                <a:off x="6292850" y="3841750"/>
                <a:ext cx="4343400" cy="19050"/>
                <a:chOff x="6292850" y="3841750"/>
                <a:chExt cx="4343400" cy="19050"/>
              </a:xfrm>
            </p:grpSpPr>
            <p:sp>
              <p:nvSpPr>
                <p:cNvPr id="1407" name="Line 10"/>
                <p:cNvSpPr>
                  <a:spLocks noChangeShapeType="1"/>
                </p:cNvSpPr>
                <p:nvPr/>
              </p:nvSpPr>
              <p:spPr bwMode="auto">
                <a:xfrm flipV="1">
                  <a:off x="6292850" y="3841750"/>
                  <a:ext cx="0" cy="1905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11"/>
                <p:cNvSpPr>
                  <a:spLocks noChangeShapeType="1"/>
                </p:cNvSpPr>
                <p:nvPr/>
              </p:nvSpPr>
              <p:spPr bwMode="auto">
                <a:xfrm>
                  <a:off x="6292850" y="3860800"/>
                  <a:ext cx="4343400" cy="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12"/>
                <p:cNvSpPr>
                  <a:spLocks noChangeShapeType="1"/>
                </p:cNvSpPr>
                <p:nvPr/>
              </p:nvSpPr>
              <p:spPr bwMode="auto">
                <a:xfrm flipV="1">
                  <a:off x="7735888" y="3841750"/>
                  <a:ext cx="0" cy="1905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3"/>
                <p:cNvSpPr>
                  <a:spLocks noChangeShapeType="1"/>
                </p:cNvSpPr>
                <p:nvPr/>
              </p:nvSpPr>
              <p:spPr bwMode="auto">
                <a:xfrm flipV="1">
                  <a:off x="8458200" y="3841750"/>
                  <a:ext cx="0" cy="1905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4"/>
                <p:cNvSpPr>
                  <a:spLocks noChangeShapeType="1"/>
                </p:cNvSpPr>
                <p:nvPr/>
              </p:nvSpPr>
              <p:spPr bwMode="auto">
                <a:xfrm flipV="1">
                  <a:off x="9180513" y="3841750"/>
                  <a:ext cx="0" cy="1905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flipV="1">
                  <a:off x="9915525" y="3841750"/>
                  <a:ext cx="0" cy="1905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6"/>
                <p:cNvSpPr>
                  <a:spLocks noChangeShapeType="1"/>
                </p:cNvSpPr>
                <p:nvPr/>
              </p:nvSpPr>
              <p:spPr bwMode="auto">
                <a:xfrm flipV="1">
                  <a:off x="10636250" y="3841750"/>
                  <a:ext cx="0" cy="1905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p:nvPr/>
            </p:nvGrpSpPr>
            <p:grpSpPr>
              <a:xfrm>
                <a:off x="7026275" y="3101975"/>
                <a:ext cx="38100" cy="944563"/>
                <a:chOff x="7026275" y="3101975"/>
                <a:chExt cx="38100" cy="944563"/>
              </a:xfrm>
            </p:grpSpPr>
            <p:sp>
              <p:nvSpPr>
                <p:cNvPr id="38" name="Line 17"/>
                <p:cNvSpPr>
                  <a:spLocks noChangeShapeType="1"/>
                </p:cNvSpPr>
                <p:nvPr/>
              </p:nvSpPr>
              <p:spPr bwMode="auto">
                <a:xfrm flipV="1">
                  <a:off x="7026275" y="3673475"/>
                  <a:ext cx="0" cy="373062"/>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18"/>
                <p:cNvSpPr>
                  <a:spLocks noChangeShapeType="1"/>
                </p:cNvSpPr>
                <p:nvPr/>
              </p:nvSpPr>
              <p:spPr bwMode="auto">
                <a:xfrm>
                  <a:off x="7026275" y="4046538"/>
                  <a:ext cx="38100" cy="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9"/>
                <p:cNvSpPr>
                  <a:spLocks noChangeShapeType="1"/>
                </p:cNvSpPr>
                <p:nvPr/>
              </p:nvSpPr>
              <p:spPr bwMode="auto">
                <a:xfrm>
                  <a:off x="7026275" y="3860800"/>
                  <a:ext cx="38100" cy="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0"/>
                <p:cNvSpPr>
                  <a:spLocks noChangeShapeType="1"/>
                </p:cNvSpPr>
                <p:nvPr/>
              </p:nvSpPr>
              <p:spPr bwMode="auto">
                <a:xfrm>
                  <a:off x="7026275" y="3673475"/>
                  <a:ext cx="38100" cy="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1"/>
                <p:cNvSpPr>
                  <a:spLocks noChangeShapeType="1"/>
                </p:cNvSpPr>
                <p:nvPr/>
              </p:nvSpPr>
              <p:spPr bwMode="auto">
                <a:xfrm flipV="1">
                  <a:off x="7026275" y="3101975"/>
                  <a:ext cx="0" cy="566737"/>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22"/>
                <p:cNvSpPr>
                  <a:spLocks noChangeShapeType="1"/>
                </p:cNvSpPr>
                <p:nvPr/>
              </p:nvSpPr>
              <p:spPr bwMode="auto">
                <a:xfrm>
                  <a:off x="7026275" y="3481388"/>
                  <a:ext cx="38100" cy="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3"/>
                <p:cNvSpPr>
                  <a:spLocks noChangeShapeType="1"/>
                </p:cNvSpPr>
                <p:nvPr/>
              </p:nvSpPr>
              <p:spPr bwMode="auto">
                <a:xfrm>
                  <a:off x="7026275" y="3294063"/>
                  <a:ext cx="38100" cy="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4"/>
                <p:cNvSpPr>
                  <a:spLocks noChangeShapeType="1"/>
                </p:cNvSpPr>
                <p:nvPr/>
              </p:nvSpPr>
              <p:spPr bwMode="auto">
                <a:xfrm>
                  <a:off x="7026275" y="3101975"/>
                  <a:ext cx="38100" cy="0"/>
                </a:xfrm>
                <a:prstGeom prst="line">
                  <a:avLst/>
                </a:prstGeom>
                <a:noFill/>
                <a:ln w="9525" cap="sq">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661" name="TextBox 660">
              <a:extLst>
                <a:ext uri="{FF2B5EF4-FFF2-40B4-BE49-F238E27FC236}">
                  <a16:creationId xmlns:a16="http://schemas.microsoft.com/office/drawing/2014/main" id="{373876A2-8B1E-5E49-B509-2A545BE96BED}"/>
                </a:ext>
              </a:extLst>
            </p:cNvPr>
            <p:cNvSpPr txBox="1"/>
            <p:nvPr/>
          </p:nvSpPr>
          <p:spPr>
            <a:xfrm rot="16200000">
              <a:off x="6563000" y="3374585"/>
              <a:ext cx="534121" cy="246221"/>
            </a:xfrm>
            <a:prstGeom prst="rect">
              <a:avLst/>
            </a:prstGeom>
            <a:noFill/>
          </p:spPr>
          <p:txBody>
            <a:bodyPr wrap="none" rtlCol="0">
              <a:spAutoFit/>
            </a:bodyPr>
            <a:lstStyle/>
            <a:p>
              <a:pPr algn="l"/>
              <a:r>
                <a:rPr lang="en-US" sz="1000" spc="0" baseline="0" dirty="0">
                  <a:ln/>
                  <a:solidFill>
                    <a:schemeClr val="tx2"/>
                  </a:solidFill>
                  <a:latin typeface="Arial"/>
                  <a:cs typeface="Arial"/>
                  <a:sym typeface="Arial"/>
                  <a:rtl val="0"/>
                </a:rPr>
                <a:t>(</a:t>
              </a:r>
              <a:r>
                <a:rPr lang="en-US" sz="1000" spc="0" baseline="0" dirty="0" err="1">
                  <a:ln/>
                  <a:solidFill>
                    <a:schemeClr val="tx2"/>
                  </a:solidFill>
                  <a:latin typeface="Arial"/>
                  <a:cs typeface="Arial"/>
                  <a:sym typeface="Arial"/>
                  <a:rtl val="0"/>
                </a:rPr>
                <a:t>nAm</a:t>
              </a:r>
              <a:r>
                <a:rPr lang="en-US" sz="1000" spc="0" baseline="0" dirty="0">
                  <a:ln/>
                  <a:solidFill>
                    <a:schemeClr val="tx2"/>
                  </a:solidFill>
                  <a:latin typeface="Arial"/>
                  <a:cs typeface="Arial"/>
                  <a:sym typeface="Arial"/>
                  <a:rtl val="0"/>
                </a:rPr>
                <a:t>)</a:t>
              </a:r>
            </a:p>
          </p:txBody>
        </p:sp>
        <p:sp>
          <p:nvSpPr>
            <p:cNvPr id="662" name="TextBox 661">
              <a:extLst>
                <a:ext uri="{FF2B5EF4-FFF2-40B4-BE49-F238E27FC236}">
                  <a16:creationId xmlns:a16="http://schemas.microsoft.com/office/drawing/2014/main" id="{846FB1DD-E9FF-6089-B7DD-99D3DD5BBC4B}"/>
                </a:ext>
              </a:extLst>
            </p:cNvPr>
            <p:cNvSpPr txBox="1"/>
            <p:nvPr/>
          </p:nvSpPr>
          <p:spPr>
            <a:xfrm>
              <a:off x="10018564" y="3914456"/>
              <a:ext cx="720070" cy="246221"/>
            </a:xfrm>
            <a:prstGeom prst="rect">
              <a:avLst/>
            </a:prstGeom>
            <a:noFill/>
          </p:spPr>
          <p:txBody>
            <a:bodyPr wrap="none" rtlCol="0">
              <a:spAutoFit/>
            </a:bodyPr>
            <a:lstStyle/>
            <a:p>
              <a:pPr algn="l"/>
              <a:r>
                <a:rPr lang="en-US" sz="1000" spc="0" baseline="0" dirty="0">
                  <a:ln/>
                  <a:solidFill>
                    <a:schemeClr val="tx2"/>
                  </a:solidFill>
                  <a:latin typeface="Arial"/>
                  <a:cs typeface="Arial"/>
                  <a:sym typeface="Arial"/>
                  <a:rtl val="0"/>
                </a:rPr>
                <a:t>time (</a:t>
              </a:r>
              <a:r>
                <a:rPr lang="en-US" sz="1000" spc="0" baseline="0" dirty="0" err="1">
                  <a:ln/>
                  <a:solidFill>
                    <a:schemeClr val="tx2"/>
                  </a:solidFill>
                  <a:latin typeface="Arial"/>
                  <a:cs typeface="Arial"/>
                  <a:sym typeface="Arial"/>
                  <a:rtl val="0"/>
                </a:rPr>
                <a:t>ms</a:t>
              </a:r>
              <a:r>
                <a:rPr lang="en-US" sz="1000" spc="0" baseline="0" dirty="0">
                  <a:ln/>
                  <a:solidFill>
                    <a:schemeClr val="tx2"/>
                  </a:solidFill>
                  <a:latin typeface="Arial"/>
                  <a:cs typeface="Arial"/>
                  <a:sym typeface="Arial"/>
                  <a:rtl val="0"/>
                </a:rPr>
                <a:t>)</a:t>
              </a:r>
            </a:p>
          </p:txBody>
        </p:sp>
        <p:sp>
          <p:nvSpPr>
            <p:cNvPr id="663" name="TextBox 662">
              <a:extLst>
                <a:ext uri="{FF2B5EF4-FFF2-40B4-BE49-F238E27FC236}">
                  <a16:creationId xmlns:a16="http://schemas.microsoft.com/office/drawing/2014/main" id="{BCD11CC0-3351-88D0-0F2B-BAAE70764430}"/>
                </a:ext>
              </a:extLst>
            </p:cNvPr>
            <p:cNvSpPr txBox="1"/>
            <p:nvPr/>
          </p:nvSpPr>
          <p:spPr>
            <a:xfrm>
              <a:off x="6382368" y="4199118"/>
              <a:ext cx="889987" cy="246221"/>
            </a:xfrm>
            <a:prstGeom prst="rect">
              <a:avLst/>
            </a:prstGeom>
            <a:noFill/>
          </p:spPr>
          <p:txBody>
            <a:bodyPr wrap="none" rtlCol="0">
              <a:spAutoFit/>
            </a:bodyPr>
            <a:lstStyle/>
            <a:p>
              <a:pPr algn="l"/>
              <a:r>
                <a:rPr lang="en-US" sz="1000" spc="0" baseline="0" dirty="0">
                  <a:ln/>
                  <a:solidFill>
                    <a:schemeClr val="tx2"/>
                  </a:solidFill>
                  <a:latin typeface="Arial"/>
                  <a:cs typeface="Arial"/>
                  <a:sym typeface="Arial"/>
                  <a:rtl val="0"/>
                </a:rPr>
                <a:t>Critical word</a:t>
              </a:r>
            </a:p>
          </p:txBody>
        </p:sp>
        <p:sp>
          <p:nvSpPr>
            <p:cNvPr id="664" name="TextBox 663">
              <a:extLst>
                <a:ext uri="{FF2B5EF4-FFF2-40B4-BE49-F238E27FC236}">
                  <a16:creationId xmlns:a16="http://schemas.microsoft.com/office/drawing/2014/main" id="{639389FA-A19E-A989-6D40-03CEA6735B51}"/>
                </a:ext>
              </a:extLst>
            </p:cNvPr>
            <p:cNvSpPr txBox="1"/>
            <p:nvPr/>
          </p:nvSpPr>
          <p:spPr>
            <a:xfrm>
              <a:off x="6732037" y="3034406"/>
              <a:ext cx="325731" cy="246221"/>
            </a:xfrm>
            <a:prstGeom prst="rect">
              <a:avLst/>
            </a:prstGeom>
            <a:noFill/>
          </p:spPr>
          <p:txBody>
            <a:bodyPr wrap="none" rtlCol="0">
              <a:spAutoFit/>
            </a:bodyPr>
            <a:lstStyle/>
            <a:p>
              <a:pPr algn="r"/>
              <a:r>
                <a:rPr lang="en-US" sz="1000" spc="0" baseline="0" dirty="0">
                  <a:ln/>
                  <a:solidFill>
                    <a:schemeClr val="tx2"/>
                  </a:solidFill>
                  <a:latin typeface="Arial"/>
                  <a:cs typeface="Arial"/>
                  <a:sym typeface="Arial"/>
                  <a:rtl val="0"/>
                </a:rPr>
                <a:t>80</a:t>
              </a:r>
            </a:p>
          </p:txBody>
        </p:sp>
        <p:sp>
          <p:nvSpPr>
            <p:cNvPr id="665" name="TextBox 664">
              <a:extLst>
                <a:ext uri="{FF2B5EF4-FFF2-40B4-BE49-F238E27FC236}">
                  <a16:creationId xmlns:a16="http://schemas.microsoft.com/office/drawing/2014/main" id="{F414A262-6B65-9DA4-E056-D7201F4B3DCA}"/>
                </a:ext>
              </a:extLst>
            </p:cNvPr>
            <p:cNvSpPr txBox="1"/>
            <p:nvPr/>
          </p:nvSpPr>
          <p:spPr>
            <a:xfrm>
              <a:off x="7349169" y="3832340"/>
              <a:ext cx="759763" cy="316857"/>
            </a:xfrm>
            <a:prstGeom prst="rect">
              <a:avLst/>
            </a:prstGeom>
            <a:noFill/>
          </p:spPr>
          <p:txBody>
            <a:bodyPr wrap="none" rtlCol="0">
              <a:spAutoFit/>
            </a:bodyPr>
            <a:lstStyle/>
            <a:p>
              <a:pPr algn="ctr"/>
              <a:r>
                <a:rPr lang="en-US" sz="1000" spc="0" baseline="0" dirty="0">
                  <a:ln/>
                  <a:solidFill>
                    <a:schemeClr val="tx2"/>
                  </a:solidFill>
                  <a:latin typeface="Arial"/>
                  <a:cs typeface="Arial"/>
                  <a:sym typeface="Arial"/>
                  <a:rtl val="0"/>
                </a:rPr>
                <a:t>200</a:t>
              </a:r>
            </a:p>
          </p:txBody>
        </p:sp>
        <p:sp>
          <p:nvSpPr>
            <p:cNvPr id="666" name="TextBox 665">
              <a:extLst>
                <a:ext uri="{FF2B5EF4-FFF2-40B4-BE49-F238E27FC236}">
                  <a16:creationId xmlns:a16="http://schemas.microsoft.com/office/drawing/2014/main" id="{12C27080-837B-F694-18D4-9CB139AB2207}"/>
                </a:ext>
              </a:extLst>
            </p:cNvPr>
            <p:cNvSpPr txBox="1"/>
            <p:nvPr/>
          </p:nvSpPr>
          <p:spPr>
            <a:xfrm>
              <a:off x="8082652" y="3832340"/>
              <a:ext cx="759763" cy="316857"/>
            </a:xfrm>
            <a:prstGeom prst="rect">
              <a:avLst/>
            </a:prstGeom>
            <a:noFill/>
          </p:spPr>
          <p:txBody>
            <a:bodyPr wrap="none" rtlCol="0">
              <a:spAutoFit/>
            </a:bodyPr>
            <a:lstStyle/>
            <a:p>
              <a:pPr algn="ctr"/>
              <a:r>
                <a:rPr lang="en-US" sz="1000" spc="0" baseline="0" dirty="0">
                  <a:ln/>
                  <a:solidFill>
                    <a:schemeClr val="tx2"/>
                  </a:solidFill>
                  <a:latin typeface="Arial"/>
                  <a:cs typeface="Arial"/>
                  <a:sym typeface="Arial"/>
                  <a:rtl val="0"/>
                </a:rPr>
                <a:t>400</a:t>
              </a:r>
            </a:p>
          </p:txBody>
        </p:sp>
        <p:sp>
          <p:nvSpPr>
            <p:cNvPr id="667" name="TextBox 666">
              <a:extLst>
                <a:ext uri="{FF2B5EF4-FFF2-40B4-BE49-F238E27FC236}">
                  <a16:creationId xmlns:a16="http://schemas.microsoft.com/office/drawing/2014/main" id="{83FF9C43-B072-6B42-B03E-D799BBFC5F2D}"/>
                </a:ext>
              </a:extLst>
            </p:cNvPr>
            <p:cNvSpPr txBox="1"/>
            <p:nvPr/>
          </p:nvSpPr>
          <p:spPr>
            <a:xfrm>
              <a:off x="8816135" y="3832340"/>
              <a:ext cx="759763" cy="316857"/>
            </a:xfrm>
            <a:prstGeom prst="rect">
              <a:avLst/>
            </a:prstGeom>
            <a:noFill/>
          </p:spPr>
          <p:txBody>
            <a:bodyPr wrap="none" rtlCol="0">
              <a:spAutoFit/>
            </a:bodyPr>
            <a:lstStyle/>
            <a:p>
              <a:pPr algn="ctr"/>
              <a:r>
                <a:rPr lang="en-US" sz="1000" spc="0" baseline="0">
                  <a:ln/>
                  <a:solidFill>
                    <a:schemeClr val="tx2"/>
                  </a:solidFill>
                  <a:latin typeface="Arial"/>
                  <a:cs typeface="Arial"/>
                  <a:sym typeface="Arial"/>
                  <a:rtl val="0"/>
                </a:rPr>
                <a:t>600</a:t>
              </a:r>
            </a:p>
          </p:txBody>
        </p:sp>
        <p:sp>
          <p:nvSpPr>
            <p:cNvPr id="668" name="TextBox 667">
              <a:extLst>
                <a:ext uri="{FF2B5EF4-FFF2-40B4-BE49-F238E27FC236}">
                  <a16:creationId xmlns:a16="http://schemas.microsoft.com/office/drawing/2014/main" id="{5F772026-373A-3034-5B52-24B73300DB8B}"/>
                </a:ext>
              </a:extLst>
            </p:cNvPr>
            <p:cNvSpPr txBox="1"/>
            <p:nvPr/>
          </p:nvSpPr>
          <p:spPr>
            <a:xfrm>
              <a:off x="9549621" y="3832340"/>
              <a:ext cx="759763" cy="316857"/>
            </a:xfrm>
            <a:prstGeom prst="rect">
              <a:avLst/>
            </a:prstGeom>
            <a:noFill/>
          </p:spPr>
          <p:txBody>
            <a:bodyPr wrap="none" rtlCol="0">
              <a:spAutoFit/>
            </a:bodyPr>
            <a:lstStyle/>
            <a:p>
              <a:pPr algn="ctr"/>
              <a:r>
                <a:rPr lang="en-US" sz="1000" spc="0" baseline="0" dirty="0">
                  <a:ln/>
                  <a:solidFill>
                    <a:schemeClr val="tx2"/>
                  </a:solidFill>
                  <a:latin typeface="Arial"/>
                  <a:cs typeface="Arial"/>
                  <a:sym typeface="Arial"/>
                  <a:rtl val="0"/>
                </a:rPr>
                <a:t>800</a:t>
              </a:r>
            </a:p>
          </p:txBody>
        </p:sp>
        <p:cxnSp>
          <p:nvCxnSpPr>
            <p:cNvPr id="669" name="Straight Arrow Connector 668">
              <a:extLst>
                <a:ext uri="{FF2B5EF4-FFF2-40B4-BE49-F238E27FC236}">
                  <a16:creationId xmlns:a16="http://schemas.microsoft.com/office/drawing/2014/main" id="{83F0CA56-F575-CBA6-BC9E-E830AA70F097}"/>
                </a:ext>
              </a:extLst>
            </p:cNvPr>
            <p:cNvCxnSpPr>
              <a:cxnSpLocks/>
            </p:cNvCxnSpPr>
            <p:nvPr/>
          </p:nvCxnSpPr>
          <p:spPr>
            <a:xfrm flipV="1">
              <a:off x="7045362" y="4015947"/>
              <a:ext cx="0" cy="2286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9AC7A15C-CC84-9FE6-321C-469C297C2F08}"/>
              </a:ext>
            </a:extLst>
          </p:cNvPr>
          <p:cNvSpPr txBox="1"/>
          <p:nvPr/>
        </p:nvSpPr>
        <p:spPr>
          <a:xfrm>
            <a:off x="7356375" y="4906678"/>
            <a:ext cx="3326552"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a:ea typeface="+mn-ea"/>
                <a:cs typeface="+mn-cs"/>
              </a:rPr>
              <a:t>MEG: Neural similarity effect</a:t>
            </a:r>
          </a:p>
        </p:txBody>
      </p:sp>
      <p:sp>
        <p:nvSpPr>
          <p:cNvPr id="9" name="TextBox 8">
            <a:extLst>
              <a:ext uri="{FF2B5EF4-FFF2-40B4-BE49-F238E27FC236}">
                <a16:creationId xmlns:a16="http://schemas.microsoft.com/office/drawing/2014/main" id="{C7F359A4-D639-E603-9621-A1A924754EC3}"/>
              </a:ext>
            </a:extLst>
          </p:cNvPr>
          <p:cNvSpPr txBox="1"/>
          <p:nvPr/>
        </p:nvSpPr>
        <p:spPr>
          <a:xfrm>
            <a:off x="6627685" y="5732009"/>
            <a:ext cx="354585" cy="307777"/>
          </a:xfrm>
          <a:prstGeom prst="rect">
            <a:avLst/>
          </a:prstGeom>
          <a:noFill/>
        </p:spPr>
        <p:txBody>
          <a:bodyPr wrap="none" rtlCol="0">
            <a:spAutoFit/>
          </a:bodyPr>
          <a:lstStyle/>
          <a:p>
            <a:pPr algn="ctr"/>
            <a:r>
              <a:rPr lang="en-US" sz="1400" dirty="0">
                <a:ln/>
                <a:solidFill>
                  <a:srgbClr val="FFFFFF"/>
                </a:solidFill>
                <a:cs typeface="Arial"/>
                <a:sym typeface="Arial"/>
                <a:rtl val="0"/>
              </a:rPr>
              <a:t>∆r</a:t>
            </a:r>
          </a:p>
        </p:txBody>
      </p:sp>
      <p:sp>
        <p:nvSpPr>
          <p:cNvPr id="19" name="TextBox 18">
            <a:extLst>
              <a:ext uri="{FF2B5EF4-FFF2-40B4-BE49-F238E27FC236}">
                <a16:creationId xmlns:a16="http://schemas.microsoft.com/office/drawing/2014/main" id="{3A38E8C9-C70A-69A7-1F70-350FC925AE26}"/>
              </a:ext>
            </a:extLst>
          </p:cNvPr>
          <p:cNvSpPr txBox="1"/>
          <p:nvPr/>
        </p:nvSpPr>
        <p:spPr>
          <a:xfrm>
            <a:off x="3911949" y="1904095"/>
            <a:ext cx="383438" cy="307777"/>
          </a:xfrm>
          <a:prstGeom prst="rect">
            <a:avLst/>
          </a:prstGeom>
          <a:noFill/>
        </p:spPr>
        <p:txBody>
          <a:bodyPr wrap="none" rtlCol="0" anchor="ctr">
            <a:spAutoFit/>
          </a:bodyPr>
          <a:lstStyle/>
          <a:p>
            <a:pPr algn="ctr"/>
            <a:r>
              <a:rPr lang="en-US" sz="1400" b="1" spc="0" baseline="0" dirty="0">
                <a:ln/>
                <a:solidFill>
                  <a:schemeClr val="tx2"/>
                </a:solidFill>
                <a:latin typeface="Arial"/>
                <a:cs typeface="Arial"/>
                <a:sym typeface="Arial"/>
                <a:rtl val="0"/>
              </a:rPr>
              <a:t>15</a:t>
            </a:r>
          </a:p>
        </p:txBody>
      </p:sp>
      <p:sp>
        <p:nvSpPr>
          <p:cNvPr id="20" name="TextBox 19">
            <a:extLst>
              <a:ext uri="{FF2B5EF4-FFF2-40B4-BE49-F238E27FC236}">
                <a16:creationId xmlns:a16="http://schemas.microsoft.com/office/drawing/2014/main" id="{9C090C92-8413-B85D-F42A-BB591C504ADF}"/>
              </a:ext>
            </a:extLst>
          </p:cNvPr>
          <p:cNvSpPr txBox="1"/>
          <p:nvPr/>
        </p:nvSpPr>
        <p:spPr>
          <a:xfrm>
            <a:off x="1354402" y="1904093"/>
            <a:ext cx="284052" cy="307779"/>
          </a:xfrm>
          <a:prstGeom prst="rect">
            <a:avLst/>
          </a:prstGeom>
          <a:noFill/>
        </p:spPr>
        <p:txBody>
          <a:bodyPr wrap="none" rtlCol="0" anchor="ctr">
            <a:spAutoFit/>
          </a:bodyPr>
          <a:lstStyle/>
          <a:p>
            <a:pPr algn="ctr"/>
            <a:r>
              <a:rPr lang="en-US" sz="1400" b="1" spc="0" baseline="0" dirty="0">
                <a:ln/>
                <a:solidFill>
                  <a:schemeClr val="tx2"/>
                </a:solidFill>
                <a:latin typeface="Arial"/>
                <a:cs typeface="Arial"/>
                <a:sym typeface="Arial"/>
                <a:rtl val="0"/>
              </a:rPr>
              <a:t>1</a:t>
            </a:r>
          </a:p>
        </p:txBody>
      </p:sp>
      <p:sp>
        <p:nvSpPr>
          <p:cNvPr id="21" name="TextBox 20">
            <a:extLst>
              <a:ext uri="{FF2B5EF4-FFF2-40B4-BE49-F238E27FC236}">
                <a16:creationId xmlns:a16="http://schemas.microsoft.com/office/drawing/2014/main" id="{CF00E6B7-A27F-34EF-4FEC-887DEEC1D412}"/>
              </a:ext>
            </a:extLst>
          </p:cNvPr>
          <p:cNvSpPr txBox="1"/>
          <p:nvPr/>
        </p:nvSpPr>
        <p:spPr>
          <a:xfrm>
            <a:off x="2382980" y="1904093"/>
            <a:ext cx="284052" cy="307779"/>
          </a:xfrm>
          <a:prstGeom prst="rect">
            <a:avLst/>
          </a:prstGeom>
          <a:noFill/>
        </p:spPr>
        <p:txBody>
          <a:bodyPr wrap="none" rtlCol="0" anchor="ctr">
            <a:spAutoFit/>
          </a:bodyPr>
          <a:lstStyle/>
          <a:p>
            <a:pPr algn="ctr"/>
            <a:r>
              <a:rPr lang="en-US" sz="1400" b="1" spc="0" baseline="0" dirty="0">
                <a:ln/>
                <a:solidFill>
                  <a:schemeClr val="tx2"/>
                </a:solidFill>
                <a:latin typeface="Arial"/>
                <a:cs typeface="Arial"/>
                <a:sym typeface="Arial"/>
                <a:rtl val="0"/>
              </a:rPr>
              <a:t>7</a:t>
            </a:r>
          </a:p>
        </p:txBody>
      </p:sp>
      <p:sp>
        <p:nvSpPr>
          <p:cNvPr id="2" name="TextBox 1">
            <a:extLst>
              <a:ext uri="{FF2B5EF4-FFF2-40B4-BE49-F238E27FC236}">
                <a16:creationId xmlns:a16="http://schemas.microsoft.com/office/drawing/2014/main" id="{E5573196-5843-4502-6D63-AA84D358AA9E}"/>
              </a:ext>
            </a:extLst>
          </p:cNvPr>
          <p:cNvSpPr txBox="1"/>
          <p:nvPr/>
        </p:nvSpPr>
        <p:spPr>
          <a:xfrm>
            <a:off x="1199473" y="21288"/>
            <a:ext cx="1053690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mn-cs"/>
              </a:rPr>
              <a:t>An implemented model of predictive coding can explain….</a:t>
            </a:r>
          </a:p>
        </p:txBody>
      </p:sp>
      <p:sp>
        <p:nvSpPr>
          <p:cNvPr id="3" name="TextBox 2">
            <a:extLst>
              <a:ext uri="{FF2B5EF4-FFF2-40B4-BE49-F238E27FC236}">
                <a16:creationId xmlns:a16="http://schemas.microsoft.com/office/drawing/2014/main" id="{A18927D3-2B43-F2C6-059D-BA6FEEF75047}"/>
              </a:ext>
            </a:extLst>
          </p:cNvPr>
          <p:cNvSpPr txBox="1"/>
          <p:nvPr/>
        </p:nvSpPr>
        <p:spPr>
          <a:xfrm>
            <a:off x="6302923" y="1029721"/>
            <a:ext cx="5433456"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Wang, Nour Eddine, Brothers</a:t>
            </a:r>
            <a:r>
              <a:rPr lang="en-US" sz="1200" b="1" i="1" dirty="0">
                <a:solidFill>
                  <a:srgbClr val="00FFFF"/>
                </a:solidFill>
                <a:latin typeface="Times New Roman" panose="02020603050405020304" pitchFamily="18" charset="0"/>
                <a:cs typeface="Times New Roman" panose="02020603050405020304" pitchFamily="18" charset="0"/>
              </a:rPr>
              <a:t> &amp; </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Kuperberg, </a:t>
            </a:r>
            <a:r>
              <a:rPr kumimoji="0" 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NeuroImage</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2025</a:t>
            </a:r>
          </a:p>
        </p:txBody>
      </p:sp>
    </p:spTree>
    <p:extLst>
      <p:ext uri="{BB962C8B-B14F-4D97-AF65-F5344CB8AC3E}">
        <p14:creationId xmlns:p14="http://schemas.microsoft.com/office/powerpoint/2010/main" val="1962712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3733B-5EA7-2605-BC83-B929C4D0F898}"/>
            </a:ext>
          </a:extLst>
        </p:cNvPr>
        <p:cNvGrpSpPr/>
        <p:nvPr/>
      </p:nvGrpSpPr>
      <p:grpSpPr>
        <a:xfrm>
          <a:off x="0" y="0"/>
          <a:ext cx="0" cy="0"/>
          <a:chOff x="0" y="0"/>
          <a:chExt cx="0" cy="0"/>
        </a:xfrm>
      </p:grpSpPr>
      <p:sp>
        <p:nvSpPr>
          <p:cNvPr id="299" name="TextBox 298">
            <a:extLst>
              <a:ext uri="{FF2B5EF4-FFF2-40B4-BE49-F238E27FC236}">
                <a16:creationId xmlns:a16="http://schemas.microsoft.com/office/drawing/2014/main" id="{F74809EE-20C6-C2F1-D706-1EBEF839ABCB}"/>
              </a:ext>
            </a:extLst>
          </p:cNvPr>
          <p:cNvSpPr txBox="1"/>
          <p:nvPr/>
        </p:nvSpPr>
        <p:spPr>
          <a:xfrm>
            <a:off x="-917386" y="110366"/>
            <a:ext cx="1423283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00"/>
                </a:solidFill>
                <a:effectLst/>
                <a:uLnTx/>
                <a:uFillTx/>
                <a:latin typeface="Arial"/>
                <a:ea typeface="+mn-ea"/>
                <a:cs typeface="+mn-cs"/>
              </a:rPr>
              <a:t>An implemented predictive coding model of language processing…</a:t>
            </a:r>
          </a:p>
        </p:txBody>
      </p:sp>
      <p:pic>
        <p:nvPicPr>
          <p:cNvPr id="210" name="Picture 209">
            <a:extLst>
              <a:ext uri="{FF2B5EF4-FFF2-40B4-BE49-F238E27FC236}">
                <a16:creationId xmlns:a16="http://schemas.microsoft.com/office/drawing/2014/main" id="{128D9A33-8B4B-9253-46E8-5D81F96371AD}"/>
              </a:ext>
            </a:extLst>
          </p:cNvPr>
          <p:cNvPicPr>
            <a:picLocks noChangeAspect="1"/>
          </p:cNvPicPr>
          <p:nvPr/>
        </p:nvPicPr>
        <p:blipFill rotWithShape="1">
          <a:blip r:embed="rId3">
            <a:extLst>
              <a:ext uri="{28A0092B-C50C-407E-A947-70E740481C1C}">
                <a14:useLocalDpi xmlns:a14="http://schemas.microsoft.com/office/drawing/2010/main" val="0"/>
              </a:ext>
            </a:extLst>
          </a:blip>
          <a:srcRect l="7120" t="-1" b="24095"/>
          <a:stretch/>
        </p:blipFill>
        <p:spPr>
          <a:xfrm>
            <a:off x="8610789" y="5879433"/>
            <a:ext cx="807356" cy="806417"/>
          </a:xfrm>
          <a:prstGeom prst="rect">
            <a:avLst/>
          </a:prstGeom>
        </p:spPr>
      </p:pic>
      <p:pic>
        <p:nvPicPr>
          <p:cNvPr id="211" name="Picture 210">
            <a:extLst>
              <a:ext uri="{FF2B5EF4-FFF2-40B4-BE49-F238E27FC236}">
                <a16:creationId xmlns:a16="http://schemas.microsoft.com/office/drawing/2014/main" id="{9BCA1259-CC9E-E183-5435-0EA6AA6A89A4}"/>
              </a:ext>
            </a:extLst>
          </p:cNvPr>
          <p:cNvPicPr>
            <a:picLocks noChangeAspect="1"/>
          </p:cNvPicPr>
          <p:nvPr/>
        </p:nvPicPr>
        <p:blipFill rotWithShape="1">
          <a:blip r:embed="rId4">
            <a:extLst>
              <a:ext uri="{28A0092B-C50C-407E-A947-70E740481C1C}">
                <a14:useLocalDpi xmlns:a14="http://schemas.microsoft.com/office/drawing/2010/main" val="0"/>
              </a:ext>
            </a:extLst>
          </a:blip>
          <a:srcRect t="15293" b="3042"/>
          <a:stretch/>
        </p:blipFill>
        <p:spPr>
          <a:xfrm>
            <a:off x="9415175" y="5879718"/>
            <a:ext cx="807356" cy="805847"/>
          </a:xfrm>
          <a:prstGeom prst="rect">
            <a:avLst/>
          </a:prstGeom>
        </p:spPr>
      </p:pic>
      <p:pic>
        <p:nvPicPr>
          <p:cNvPr id="269" name="Picture 268">
            <a:extLst>
              <a:ext uri="{FF2B5EF4-FFF2-40B4-BE49-F238E27FC236}">
                <a16:creationId xmlns:a16="http://schemas.microsoft.com/office/drawing/2014/main" id="{7ACB22A0-2DF5-02FF-0250-A29D15EC27EA}"/>
              </a:ext>
            </a:extLst>
          </p:cNvPr>
          <p:cNvPicPr>
            <a:picLocks noChangeAspect="1"/>
          </p:cNvPicPr>
          <p:nvPr/>
        </p:nvPicPr>
        <p:blipFill rotWithShape="1">
          <a:blip r:embed="rId5">
            <a:extLst>
              <a:ext uri="{28A0092B-C50C-407E-A947-70E740481C1C}">
                <a14:useLocalDpi xmlns:a14="http://schemas.microsoft.com/office/drawing/2010/main" val="0"/>
              </a:ext>
            </a:extLst>
          </a:blip>
          <a:srcRect l="5125" t="5337" b="22024"/>
          <a:stretch/>
        </p:blipFill>
        <p:spPr>
          <a:xfrm>
            <a:off x="11021264" y="5878963"/>
            <a:ext cx="795763" cy="807356"/>
          </a:xfrm>
          <a:prstGeom prst="rect">
            <a:avLst/>
          </a:prstGeom>
        </p:spPr>
      </p:pic>
      <p:pic>
        <p:nvPicPr>
          <p:cNvPr id="270" name="Picture 269">
            <a:extLst>
              <a:ext uri="{FF2B5EF4-FFF2-40B4-BE49-F238E27FC236}">
                <a16:creationId xmlns:a16="http://schemas.microsoft.com/office/drawing/2014/main" id="{FBED6AD8-EBE3-0167-0B9F-698D0CC1682F}"/>
              </a:ext>
            </a:extLst>
          </p:cNvPr>
          <p:cNvPicPr>
            <a:picLocks noChangeAspect="1"/>
          </p:cNvPicPr>
          <p:nvPr/>
        </p:nvPicPr>
        <p:blipFill rotWithShape="1">
          <a:blip r:embed="rId6">
            <a:extLst>
              <a:ext uri="{28A0092B-C50C-407E-A947-70E740481C1C}">
                <a14:useLocalDpi xmlns:a14="http://schemas.microsoft.com/office/drawing/2010/main" val="0"/>
              </a:ext>
            </a:extLst>
          </a:blip>
          <a:srcRect l="21808" t="22096" r="26874" b="43690"/>
          <a:stretch/>
        </p:blipFill>
        <p:spPr>
          <a:xfrm>
            <a:off x="10219561" y="5880305"/>
            <a:ext cx="804672" cy="804672"/>
          </a:xfrm>
          <a:prstGeom prst="rect">
            <a:avLst/>
          </a:prstGeom>
        </p:spPr>
      </p:pic>
      <p:grpSp>
        <p:nvGrpSpPr>
          <p:cNvPr id="21" name="Group 20">
            <a:extLst>
              <a:ext uri="{FF2B5EF4-FFF2-40B4-BE49-F238E27FC236}">
                <a16:creationId xmlns:a16="http://schemas.microsoft.com/office/drawing/2014/main" id="{7CD3962A-87F5-5954-5C1E-ED947BF50676}"/>
              </a:ext>
            </a:extLst>
          </p:cNvPr>
          <p:cNvGrpSpPr/>
          <p:nvPr/>
        </p:nvGrpSpPr>
        <p:grpSpPr>
          <a:xfrm>
            <a:off x="249778" y="1201897"/>
            <a:ext cx="4635194" cy="5341197"/>
            <a:chOff x="249778" y="1201897"/>
            <a:chExt cx="4635194" cy="5341197"/>
          </a:xfrm>
        </p:grpSpPr>
        <p:sp>
          <p:nvSpPr>
            <p:cNvPr id="407" name="Rectangle 406">
              <a:extLst>
                <a:ext uri="{FF2B5EF4-FFF2-40B4-BE49-F238E27FC236}">
                  <a16:creationId xmlns:a16="http://schemas.microsoft.com/office/drawing/2014/main" id="{2A593745-89C6-FDCC-74C6-62B87967433C}"/>
                </a:ext>
              </a:extLst>
            </p:cNvPr>
            <p:cNvSpPr/>
            <p:nvPr/>
          </p:nvSpPr>
          <p:spPr>
            <a:xfrm>
              <a:off x="2538012" y="5252310"/>
              <a:ext cx="2164807" cy="65070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08" name="Rounded Rectangle 407">
              <a:extLst>
                <a:ext uri="{FF2B5EF4-FFF2-40B4-BE49-F238E27FC236}">
                  <a16:creationId xmlns:a16="http://schemas.microsoft.com/office/drawing/2014/main" id="{0717E432-CE32-7DB7-A275-C57A85F29392}"/>
                </a:ext>
              </a:extLst>
            </p:cNvPr>
            <p:cNvSpPr/>
            <p:nvPr/>
          </p:nvSpPr>
          <p:spPr>
            <a:xfrm>
              <a:off x="2538012" y="5619877"/>
              <a:ext cx="2164807" cy="650703"/>
            </a:xfrm>
            <a:prstGeom prst="roundRect">
              <a:avLst>
                <a:gd name="adj" fmla="val 50000"/>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409" name="Rectangle 408">
              <a:extLst>
                <a:ext uri="{FF2B5EF4-FFF2-40B4-BE49-F238E27FC236}">
                  <a16:creationId xmlns:a16="http://schemas.microsoft.com/office/drawing/2014/main" id="{E7617568-DD0D-2037-A20D-4BBC74C4DB8C}"/>
                </a:ext>
              </a:extLst>
            </p:cNvPr>
            <p:cNvSpPr/>
            <p:nvPr/>
          </p:nvSpPr>
          <p:spPr>
            <a:xfrm>
              <a:off x="2538012" y="3841520"/>
              <a:ext cx="2164807" cy="649224"/>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10" name="Rounded Rectangle 182">
              <a:extLst>
                <a:ext uri="{FF2B5EF4-FFF2-40B4-BE49-F238E27FC236}">
                  <a16:creationId xmlns:a16="http://schemas.microsoft.com/office/drawing/2014/main" id="{37441D00-0060-6C46-2ACC-D0B849BEEC3C}"/>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411" name="Rectangle 410">
              <a:extLst>
                <a:ext uri="{FF2B5EF4-FFF2-40B4-BE49-F238E27FC236}">
                  <a16:creationId xmlns:a16="http://schemas.microsoft.com/office/drawing/2014/main" id="{2B114D29-4F53-6517-15E3-753D02CF800C}"/>
                </a:ext>
              </a:extLst>
            </p:cNvPr>
            <p:cNvSpPr/>
            <p:nvPr/>
          </p:nvSpPr>
          <p:spPr>
            <a:xfrm>
              <a:off x="2538012" y="2533160"/>
              <a:ext cx="2164807" cy="649224"/>
            </a:xfrm>
            <a:prstGeom prst="rect">
              <a:avLst/>
            </a:prstGeom>
            <a:noFill/>
            <a:ln w="254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12" name="Rounded Rectangle 182">
              <a:extLst>
                <a:ext uri="{FF2B5EF4-FFF2-40B4-BE49-F238E27FC236}">
                  <a16:creationId xmlns:a16="http://schemas.microsoft.com/office/drawing/2014/main" id="{9A51C746-8F02-CD68-75D4-7579D80191E8}"/>
                </a:ext>
              </a:extLst>
            </p:cNvPr>
            <p:cNvSpPr/>
            <p:nvPr/>
          </p:nvSpPr>
          <p:spPr>
            <a:xfrm>
              <a:off x="2538012" y="2849224"/>
              <a:ext cx="2164807" cy="650703"/>
            </a:xfrm>
            <a:prstGeom prst="roundRect">
              <a:avLst>
                <a:gd name="adj" fmla="val 50000"/>
              </a:avLst>
            </a:prstGeom>
            <a:solidFill>
              <a:schemeClr val="bg1"/>
            </a:solidFill>
            <a:ln>
              <a:solidFill>
                <a:srgbClr val="FF4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423" name="Rounded Rectangle 182">
              <a:extLst>
                <a:ext uri="{FF2B5EF4-FFF2-40B4-BE49-F238E27FC236}">
                  <a16:creationId xmlns:a16="http://schemas.microsoft.com/office/drawing/2014/main" id="{BA0381FC-73CA-DD00-729B-FD6FB90CCF29}"/>
                </a:ext>
              </a:extLst>
            </p:cNvPr>
            <p:cNvSpPr/>
            <p:nvPr/>
          </p:nvSpPr>
          <p:spPr>
            <a:xfrm>
              <a:off x="2538012" y="1710712"/>
              <a:ext cx="2346960" cy="548640"/>
            </a:xfrm>
            <a:prstGeom prst="roundRect">
              <a:avLst>
                <a:gd name="adj" fmla="val 50000"/>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427" name="Group 426">
              <a:extLst>
                <a:ext uri="{FF2B5EF4-FFF2-40B4-BE49-F238E27FC236}">
                  <a16:creationId xmlns:a16="http://schemas.microsoft.com/office/drawing/2014/main" id="{39048B75-6944-08E5-EB1C-FDDCDB5514B6}"/>
                </a:ext>
              </a:extLst>
            </p:cNvPr>
            <p:cNvGrpSpPr/>
            <p:nvPr/>
          </p:nvGrpSpPr>
          <p:grpSpPr>
            <a:xfrm>
              <a:off x="4504615" y="1843778"/>
              <a:ext cx="122013" cy="822960"/>
              <a:chOff x="4373541" y="2029838"/>
              <a:chExt cx="122013" cy="640080"/>
            </a:xfrm>
          </p:grpSpPr>
          <p:cxnSp>
            <p:nvCxnSpPr>
              <p:cNvPr id="428" name="Straight Arrow Connector 427">
                <a:extLst>
                  <a:ext uri="{FF2B5EF4-FFF2-40B4-BE49-F238E27FC236}">
                    <a16:creationId xmlns:a16="http://schemas.microsoft.com/office/drawing/2014/main" id="{8B9A3B88-B9DD-1869-FCEE-55ECB0587D44}"/>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9" name="Straight Arrow Connector 428">
                <a:extLst>
                  <a:ext uri="{FF2B5EF4-FFF2-40B4-BE49-F238E27FC236}">
                    <a16:creationId xmlns:a16="http://schemas.microsoft.com/office/drawing/2014/main" id="{24C3F9A1-345D-0960-1D05-2FD5B63617EE}"/>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grpSp>
          <p:nvGrpSpPr>
            <p:cNvPr id="430" name="Group 429">
              <a:extLst>
                <a:ext uri="{FF2B5EF4-FFF2-40B4-BE49-F238E27FC236}">
                  <a16:creationId xmlns:a16="http://schemas.microsoft.com/office/drawing/2014/main" id="{11FD87AD-869A-41BB-F3F4-AEBA731ECF04}"/>
                </a:ext>
              </a:extLst>
            </p:cNvPr>
            <p:cNvGrpSpPr/>
            <p:nvPr/>
          </p:nvGrpSpPr>
          <p:grpSpPr>
            <a:xfrm>
              <a:off x="4504615" y="3166947"/>
              <a:ext cx="122013" cy="822960"/>
              <a:chOff x="4373541" y="2029838"/>
              <a:chExt cx="122013" cy="640080"/>
            </a:xfrm>
          </p:grpSpPr>
          <p:cxnSp>
            <p:nvCxnSpPr>
              <p:cNvPr id="431" name="Straight Arrow Connector 430">
                <a:extLst>
                  <a:ext uri="{FF2B5EF4-FFF2-40B4-BE49-F238E27FC236}">
                    <a16:creationId xmlns:a16="http://schemas.microsoft.com/office/drawing/2014/main" id="{B5221146-A97A-2C14-9B8A-E3B76A6F2C71}"/>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a:extLst>
                  <a:ext uri="{FF2B5EF4-FFF2-40B4-BE49-F238E27FC236}">
                    <a16:creationId xmlns:a16="http://schemas.microsoft.com/office/drawing/2014/main" id="{0CCAFCB1-E372-C060-45D6-1D7412CF3679}"/>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573638E5-F6FB-3226-5223-41E20FC4D9F6}"/>
                </a:ext>
              </a:extLst>
            </p:cNvPr>
            <p:cNvGrpSpPr/>
            <p:nvPr/>
          </p:nvGrpSpPr>
          <p:grpSpPr>
            <a:xfrm>
              <a:off x="4504615" y="4554771"/>
              <a:ext cx="122013" cy="822960"/>
              <a:chOff x="4373541" y="2029838"/>
              <a:chExt cx="122013" cy="640080"/>
            </a:xfrm>
          </p:grpSpPr>
          <p:cxnSp>
            <p:nvCxnSpPr>
              <p:cNvPr id="434" name="Straight Arrow Connector 433">
                <a:extLst>
                  <a:ext uri="{FF2B5EF4-FFF2-40B4-BE49-F238E27FC236}">
                    <a16:creationId xmlns:a16="http://schemas.microsoft.com/office/drawing/2014/main" id="{7B4F4315-502E-452D-ED6C-65E5C612A7A0}"/>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5" name="Straight Arrow Connector 434">
                <a:extLst>
                  <a:ext uri="{FF2B5EF4-FFF2-40B4-BE49-F238E27FC236}">
                    <a16:creationId xmlns:a16="http://schemas.microsoft.com/office/drawing/2014/main" id="{0471C7A7-F471-C9A5-57C3-9FEE5488EF89}"/>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cxnSp>
          <p:nvCxnSpPr>
            <p:cNvPr id="436" name="Straight Arrow Connector 435">
              <a:extLst>
                <a:ext uri="{FF2B5EF4-FFF2-40B4-BE49-F238E27FC236}">
                  <a16:creationId xmlns:a16="http://schemas.microsoft.com/office/drawing/2014/main" id="{0144D060-FCCC-D0E7-38F3-473A5BC1D865}"/>
                </a:ext>
              </a:extLst>
            </p:cNvPr>
            <p:cNvCxnSpPr>
              <a:cxnSpLocks/>
            </p:cNvCxnSpPr>
            <p:nvPr/>
          </p:nvCxnSpPr>
          <p:spPr>
            <a:xfrm>
              <a:off x="2798768" y="1930439"/>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a:extLst>
                <a:ext uri="{FF2B5EF4-FFF2-40B4-BE49-F238E27FC236}">
                  <a16:creationId xmlns:a16="http://schemas.microsoft.com/office/drawing/2014/main" id="{517F1C07-A26C-20D8-1A4E-66B19B1447F4}"/>
                </a:ext>
              </a:extLst>
            </p:cNvPr>
            <p:cNvCxnSpPr>
              <a:cxnSpLocks/>
            </p:cNvCxnSpPr>
            <p:nvPr/>
          </p:nvCxnSpPr>
          <p:spPr>
            <a:xfrm flipV="1">
              <a:off x="2668131" y="2687055"/>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a:extLst>
                <a:ext uri="{FF2B5EF4-FFF2-40B4-BE49-F238E27FC236}">
                  <a16:creationId xmlns:a16="http://schemas.microsoft.com/office/drawing/2014/main" id="{AC1DF974-1947-F5DE-C459-CFA242206158}"/>
                </a:ext>
              </a:extLst>
            </p:cNvPr>
            <p:cNvCxnSpPr>
              <a:cxnSpLocks/>
            </p:cNvCxnSpPr>
            <p:nvPr/>
          </p:nvCxnSpPr>
          <p:spPr>
            <a:xfrm>
              <a:off x="2798768" y="3253416"/>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a:extLst>
                <a:ext uri="{FF2B5EF4-FFF2-40B4-BE49-F238E27FC236}">
                  <a16:creationId xmlns:a16="http://schemas.microsoft.com/office/drawing/2014/main" id="{4A0DEF32-B9C5-1C79-67F8-4CDDE42D2A02}"/>
                </a:ext>
              </a:extLst>
            </p:cNvPr>
            <p:cNvCxnSpPr>
              <a:cxnSpLocks/>
            </p:cNvCxnSpPr>
            <p:nvPr/>
          </p:nvCxnSpPr>
          <p:spPr>
            <a:xfrm>
              <a:off x="2797366" y="4665646"/>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a:extLst>
                <a:ext uri="{FF2B5EF4-FFF2-40B4-BE49-F238E27FC236}">
                  <a16:creationId xmlns:a16="http://schemas.microsoft.com/office/drawing/2014/main" id="{BD1AEAF7-6966-A1C7-08A5-61B642E47E48}"/>
                </a:ext>
              </a:extLst>
            </p:cNvPr>
            <p:cNvCxnSpPr>
              <a:cxnSpLocks/>
            </p:cNvCxnSpPr>
            <p:nvPr/>
          </p:nvCxnSpPr>
          <p:spPr>
            <a:xfrm flipV="1">
              <a:off x="2668131" y="3993492"/>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a:extLst>
                <a:ext uri="{FF2B5EF4-FFF2-40B4-BE49-F238E27FC236}">
                  <a16:creationId xmlns:a16="http://schemas.microsoft.com/office/drawing/2014/main" id="{58903365-F4A9-1A91-DA51-081C129BABAB}"/>
                </a:ext>
              </a:extLst>
            </p:cNvPr>
            <p:cNvCxnSpPr>
              <a:cxnSpLocks/>
            </p:cNvCxnSpPr>
            <p:nvPr/>
          </p:nvCxnSpPr>
          <p:spPr>
            <a:xfrm flipV="1">
              <a:off x="2668131" y="5428922"/>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A9F08C49-E9AE-D8D2-3056-B01E6269A9ED}"/>
                </a:ext>
              </a:extLst>
            </p:cNvPr>
            <p:cNvCxnSpPr>
              <a:cxnSpLocks/>
            </p:cNvCxnSpPr>
            <p:nvPr/>
          </p:nvCxnSpPr>
          <p:spPr>
            <a:xfrm>
              <a:off x="2797366" y="1201897"/>
              <a:ext cx="0" cy="64008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44" name="Straight Arrow Connector 443">
              <a:extLst>
                <a:ext uri="{FF2B5EF4-FFF2-40B4-BE49-F238E27FC236}">
                  <a16:creationId xmlns:a16="http://schemas.microsoft.com/office/drawing/2014/main" id="{F4D13E0C-C479-C46F-2C16-807728F97FB2}"/>
                </a:ext>
              </a:extLst>
            </p:cNvPr>
            <p:cNvCxnSpPr>
              <a:cxnSpLocks/>
            </p:cNvCxnSpPr>
            <p:nvPr/>
          </p:nvCxnSpPr>
          <p:spPr>
            <a:xfrm flipV="1">
              <a:off x="4626628" y="5903014"/>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5BF2A0ED-E91F-82C1-29F0-2F8A0782C480}"/>
                </a:ext>
              </a:extLst>
            </p:cNvPr>
            <p:cNvGrpSpPr>
              <a:grpSpLocks noChangeAspect="1"/>
            </p:cNvGrpSpPr>
            <p:nvPr/>
          </p:nvGrpSpPr>
          <p:grpSpPr>
            <a:xfrm>
              <a:off x="2776825" y="5629424"/>
              <a:ext cx="1687180" cy="621729"/>
              <a:chOff x="2074196" y="5293108"/>
              <a:chExt cx="1765511" cy="976008"/>
            </a:xfrm>
          </p:grpSpPr>
          <p:grpSp>
            <p:nvGrpSpPr>
              <p:cNvPr id="457" name="Group 456">
                <a:extLst>
                  <a:ext uri="{FF2B5EF4-FFF2-40B4-BE49-F238E27FC236}">
                    <a16:creationId xmlns:a16="http://schemas.microsoft.com/office/drawing/2014/main" id="{C8178617-EAF0-657F-6893-573212A5FFE8}"/>
                  </a:ext>
                </a:extLst>
              </p:cNvPr>
              <p:cNvGrpSpPr/>
              <p:nvPr/>
            </p:nvGrpSpPr>
            <p:grpSpPr>
              <a:xfrm>
                <a:off x="2074196" y="5293108"/>
                <a:ext cx="1765511" cy="276999"/>
                <a:chOff x="2977641" y="5027043"/>
                <a:chExt cx="1765511" cy="276999"/>
              </a:xfrm>
            </p:grpSpPr>
            <p:grpSp>
              <p:nvGrpSpPr>
                <p:cNvPr id="489" name="Group 488">
                  <a:extLst>
                    <a:ext uri="{FF2B5EF4-FFF2-40B4-BE49-F238E27FC236}">
                      <a16:creationId xmlns:a16="http://schemas.microsoft.com/office/drawing/2014/main" id="{8C395167-5D11-D0BA-F767-A2DF90DA8A98}"/>
                    </a:ext>
                  </a:extLst>
                </p:cNvPr>
                <p:cNvGrpSpPr/>
                <p:nvPr/>
              </p:nvGrpSpPr>
              <p:grpSpPr>
                <a:xfrm>
                  <a:off x="3228359" y="5027043"/>
                  <a:ext cx="1514793" cy="276999"/>
                  <a:chOff x="3228359" y="5027043"/>
                  <a:chExt cx="1514793" cy="276999"/>
                </a:xfrm>
              </p:grpSpPr>
              <p:sp>
                <p:nvSpPr>
                  <p:cNvPr id="491" name="Oval 490">
                    <a:extLst>
                      <a:ext uri="{FF2B5EF4-FFF2-40B4-BE49-F238E27FC236}">
                        <a16:creationId xmlns:a16="http://schemas.microsoft.com/office/drawing/2014/main" id="{10B579EF-4844-4CD7-2B93-B9D459146C4E}"/>
                      </a:ext>
                    </a:extLst>
                  </p:cNvPr>
                  <p:cNvSpPr>
                    <a:spLocks noChangeAspect="1"/>
                  </p:cNvSpPr>
                  <p:nvPr/>
                </p:nvSpPr>
                <p:spPr>
                  <a:xfrm>
                    <a:off x="347240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92" name="Oval 491">
                    <a:extLst>
                      <a:ext uri="{FF2B5EF4-FFF2-40B4-BE49-F238E27FC236}">
                        <a16:creationId xmlns:a16="http://schemas.microsoft.com/office/drawing/2014/main" id="{B0B562C2-A676-F302-A0B8-E838237F6101}"/>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93" name="Oval 492">
                    <a:extLst>
                      <a:ext uri="{FF2B5EF4-FFF2-40B4-BE49-F238E27FC236}">
                        <a16:creationId xmlns:a16="http://schemas.microsoft.com/office/drawing/2014/main" id="{573A071C-7245-9FF4-954B-DECDCB53F8DE}"/>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Oval 493">
                    <a:extLst>
                      <a:ext uri="{FF2B5EF4-FFF2-40B4-BE49-F238E27FC236}">
                        <a16:creationId xmlns:a16="http://schemas.microsoft.com/office/drawing/2014/main" id="{822BCC38-EF9F-B727-2705-C3FBB03D0E0E}"/>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95" name="TextBox 494">
                    <a:extLst>
                      <a:ext uri="{FF2B5EF4-FFF2-40B4-BE49-F238E27FC236}">
                        <a16:creationId xmlns:a16="http://schemas.microsoft.com/office/drawing/2014/main" id="{593D7DFB-5EDB-E75F-F0AF-3E9C4079867E}"/>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96" name="TextBox 495">
                    <a:extLst>
                      <a:ext uri="{FF2B5EF4-FFF2-40B4-BE49-F238E27FC236}">
                        <a16:creationId xmlns:a16="http://schemas.microsoft.com/office/drawing/2014/main" id="{283ED212-9CED-0EE6-36D4-914931F22CFD}"/>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90" name="TextBox 489">
                  <a:extLst>
                    <a:ext uri="{FF2B5EF4-FFF2-40B4-BE49-F238E27FC236}">
                      <a16:creationId xmlns:a16="http://schemas.microsoft.com/office/drawing/2014/main" id="{5A988429-F024-E261-100A-9B60D6787B39}"/>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1</a:t>
                  </a:r>
                </a:p>
              </p:txBody>
            </p:sp>
          </p:grpSp>
          <p:grpSp>
            <p:nvGrpSpPr>
              <p:cNvPr id="458" name="Group 457">
                <a:extLst>
                  <a:ext uri="{FF2B5EF4-FFF2-40B4-BE49-F238E27FC236}">
                    <a16:creationId xmlns:a16="http://schemas.microsoft.com/office/drawing/2014/main" id="{893F72D9-0DA2-3194-E53E-B1481FC850A1}"/>
                  </a:ext>
                </a:extLst>
              </p:cNvPr>
              <p:cNvGrpSpPr/>
              <p:nvPr/>
            </p:nvGrpSpPr>
            <p:grpSpPr>
              <a:xfrm>
                <a:off x="2074196" y="5477592"/>
                <a:ext cx="1765511" cy="276999"/>
                <a:chOff x="2977641" y="5027043"/>
                <a:chExt cx="1765511" cy="276999"/>
              </a:xfrm>
            </p:grpSpPr>
            <p:grpSp>
              <p:nvGrpSpPr>
                <p:cNvPr id="481" name="Group 480">
                  <a:extLst>
                    <a:ext uri="{FF2B5EF4-FFF2-40B4-BE49-F238E27FC236}">
                      <a16:creationId xmlns:a16="http://schemas.microsoft.com/office/drawing/2014/main" id="{21137A20-B103-00FB-6FA8-2FDB1D8A5FB1}"/>
                    </a:ext>
                  </a:extLst>
                </p:cNvPr>
                <p:cNvGrpSpPr/>
                <p:nvPr/>
              </p:nvGrpSpPr>
              <p:grpSpPr>
                <a:xfrm>
                  <a:off x="3228359" y="5027043"/>
                  <a:ext cx="1514793" cy="276999"/>
                  <a:chOff x="3228359" y="5027043"/>
                  <a:chExt cx="1514793" cy="276999"/>
                </a:xfrm>
              </p:grpSpPr>
              <p:sp>
                <p:nvSpPr>
                  <p:cNvPr id="483" name="Oval 482">
                    <a:extLst>
                      <a:ext uri="{FF2B5EF4-FFF2-40B4-BE49-F238E27FC236}">
                        <a16:creationId xmlns:a16="http://schemas.microsoft.com/office/drawing/2014/main" id="{256E74A2-4A41-DA20-719A-BDA72B3318C2}"/>
                      </a:ext>
                    </a:extLst>
                  </p:cNvPr>
                  <p:cNvSpPr>
                    <a:spLocks noChangeAspect="1"/>
                  </p:cNvSpPr>
                  <p:nvPr/>
                </p:nvSpPr>
                <p:spPr>
                  <a:xfrm>
                    <a:off x="3472402"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84" name="Oval 483">
                    <a:extLst>
                      <a:ext uri="{FF2B5EF4-FFF2-40B4-BE49-F238E27FC236}">
                        <a16:creationId xmlns:a16="http://schemas.microsoft.com/office/drawing/2014/main" id="{78F42ACF-672B-6E98-287C-4E2AF2CED91D}"/>
                      </a:ext>
                    </a:extLst>
                  </p:cNvPr>
                  <p:cNvSpPr>
                    <a:spLocks noChangeAspect="1"/>
                  </p:cNvSpPr>
                  <p:nvPr/>
                </p:nvSpPr>
                <p:spPr>
                  <a:xfrm>
                    <a:off x="3228359"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85" name="Oval 484">
                    <a:extLst>
                      <a:ext uri="{FF2B5EF4-FFF2-40B4-BE49-F238E27FC236}">
                        <a16:creationId xmlns:a16="http://schemas.microsoft.com/office/drawing/2014/main" id="{3720224D-4FEC-FFC5-FD37-5D36E7E835ED}"/>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Oval 485">
                    <a:extLst>
                      <a:ext uri="{FF2B5EF4-FFF2-40B4-BE49-F238E27FC236}">
                        <a16:creationId xmlns:a16="http://schemas.microsoft.com/office/drawing/2014/main" id="{5F5861E8-1D6A-3E37-EACC-86F6F1244B33}"/>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87" name="TextBox 486">
                    <a:extLst>
                      <a:ext uri="{FF2B5EF4-FFF2-40B4-BE49-F238E27FC236}">
                        <a16:creationId xmlns:a16="http://schemas.microsoft.com/office/drawing/2014/main" id="{4DB13F2D-8983-A26E-39DD-C3C6372CD209}"/>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88" name="TextBox 487">
                    <a:extLst>
                      <a:ext uri="{FF2B5EF4-FFF2-40B4-BE49-F238E27FC236}">
                        <a16:creationId xmlns:a16="http://schemas.microsoft.com/office/drawing/2014/main" id="{49D484A7-C628-8D61-57AB-B9C0056CCC43}"/>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82" name="TextBox 481">
                  <a:extLst>
                    <a:ext uri="{FF2B5EF4-FFF2-40B4-BE49-F238E27FC236}">
                      <a16:creationId xmlns:a16="http://schemas.microsoft.com/office/drawing/2014/main" id="{CB28FB72-8C4C-2951-F86B-3FDABBADCEB5}"/>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2</a:t>
                  </a:r>
                </a:p>
              </p:txBody>
            </p:sp>
          </p:grpSp>
          <p:grpSp>
            <p:nvGrpSpPr>
              <p:cNvPr id="459" name="Group 458">
                <a:extLst>
                  <a:ext uri="{FF2B5EF4-FFF2-40B4-BE49-F238E27FC236}">
                    <a16:creationId xmlns:a16="http://schemas.microsoft.com/office/drawing/2014/main" id="{0E5DA059-7F1E-A3DF-72D0-F54F3A3E0325}"/>
                  </a:ext>
                </a:extLst>
              </p:cNvPr>
              <p:cNvGrpSpPr/>
              <p:nvPr/>
            </p:nvGrpSpPr>
            <p:grpSpPr>
              <a:xfrm>
                <a:off x="2074196" y="5662076"/>
                <a:ext cx="1765511" cy="276999"/>
                <a:chOff x="2977641" y="5027043"/>
                <a:chExt cx="1765511" cy="276999"/>
              </a:xfrm>
            </p:grpSpPr>
            <p:grpSp>
              <p:nvGrpSpPr>
                <p:cNvPr id="473" name="Group 472">
                  <a:extLst>
                    <a:ext uri="{FF2B5EF4-FFF2-40B4-BE49-F238E27FC236}">
                      <a16:creationId xmlns:a16="http://schemas.microsoft.com/office/drawing/2014/main" id="{EECCAB1B-3CE5-F839-249A-A55027E1F899}"/>
                    </a:ext>
                  </a:extLst>
                </p:cNvPr>
                <p:cNvGrpSpPr/>
                <p:nvPr/>
              </p:nvGrpSpPr>
              <p:grpSpPr>
                <a:xfrm>
                  <a:off x="3228359" y="5027043"/>
                  <a:ext cx="1514793" cy="276999"/>
                  <a:chOff x="3228359" y="5027043"/>
                  <a:chExt cx="1514793" cy="276999"/>
                </a:xfrm>
              </p:grpSpPr>
              <p:sp>
                <p:nvSpPr>
                  <p:cNvPr id="475" name="Oval 474">
                    <a:extLst>
                      <a:ext uri="{FF2B5EF4-FFF2-40B4-BE49-F238E27FC236}">
                        <a16:creationId xmlns:a16="http://schemas.microsoft.com/office/drawing/2014/main" id="{A409F164-C04B-5A3F-7FFD-0B1D905D6CC1}"/>
                      </a:ext>
                    </a:extLst>
                  </p:cNvPr>
                  <p:cNvSpPr>
                    <a:spLocks noChangeAspect="1"/>
                  </p:cNvSpPr>
                  <p:nvPr/>
                </p:nvSpPr>
                <p:spPr>
                  <a:xfrm>
                    <a:off x="347240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6" name="Oval 475">
                    <a:extLst>
                      <a:ext uri="{FF2B5EF4-FFF2-40B4-BE49-F238E27FC236}">
                        <a16:creationId xmlns:a16="http://schemas.microsoft.com/office/drawing/2014/main" id="{F2A11203-11DC-50AF-A3D4-D10D843D9542}"/>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7" name="Oval 476">
                    <a:extLst>
                      <a:ext uri="{FF2B5EF4-FFF2-40B4-BE49-F238E27FC236}">
                        <a16:creationId xmlns:a16="http://schemas.microsoft.com/office/drawing/2014/main" id="{1EE877F7-3C1D-3F0C-757A-AA0F867234B3}"/>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8" name="Oval 477">
                    <a:extLst>
                      <a:ext uri="{FF2B5EF4-FFF2-40B4-BE49-F238E27FC236}">
                        <a16:creationId xmlns:a16="http://schemas.microsoft.com/office/drawing/2014/main" id="{F8C060A7-295C-B9A0-4643-314CE4531687}"/>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DAAB805A-B78C-CC5F-F5D3-0B1795A3CF94}"/>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80" name="TextBox 479">
                    <a:extLst>
                      <a:ext uri="{FF2B5EF4-FFF2-40B4-BE49-F238E27FC236}">
                        <a16:creationId xmlns:a16="http://schemas.microsoft.com/office/drawing/2014/main" id="{2A61F19B-1B16-C80D-54D3-A16AA4252A0C}"/>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74" name="TextBox 473">
                  <a:extLst>
                    <a:ext uri="{FF2B5EF4-FFF2-40B4-BE49-F238E27FC236}">
                      <a16:creationId xmlns:a16="http://schemas.microsoft.com/office/drawing/2014/main" id="{07BA4D0E-108A-7F11-E328-C4AFE69AA20F}"/>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3</a:t>
                  </a:r>
                </a:p>
              </p:txBody>
            </p:sp>
          </p:grpSp>
          <p:grpSp>
            <p:nvGrpSpPr>
              <p:cNvPr id="460" name="Group 459">
                <a:extLst>
                  <a:ext uri="{FF2B5EF4-FFF2-40B4-BE49-F238E27FC236}">
                    <a16:creationId xmlns:a16="http://schemas.microsoft.com/office/drawing/2014/main" id="{1CA90D8B-EC48-D875-2DD4-B29FBB2D4A86}"/>
                  </a:ext>
                </a:extLst>
              </p:cNvPr>
              <p:cNvGrpSpPr/>
              <p:nvPr/>
            </p:nvGrpSpPr>
            <p:grpSpPr>
              <a:xfrm>
                <a:off x="2074196" y="5846559"/>
                <a:ext cx="1765511" cy="276999"/>
                <a:chOff x="2977641" y="5027043"/>
                <a:chExt cx="1765511" cy="276999"/>
              </a:xfrm>
            </p:grpSpPr>
            <p:grpSp>
              <p:nvGrpSpPr>
                <p:cNvPr id="465" name="Group 464">
                  <a:extLst>
                    <a:ext uri="{FF2B5EF4-FFF2-40B4-BE49-F238E27FC236}">
                      <a16:creationId xmlns:a16="http://schemas.microsoft.com/office/drawing/2014/main" id="{B78B1EE3-48AE-1880-A63D-45384E7DE338}"/>
                    </a:ext>
                  </a:extLst>
                </p:cNvPr>
                <p:cNvGrpSpPr/>
                <p:nvPr/>
              </p:nvGrpSpPr>
              <p:grpSpPr>
                <a:xfrm>
                  <a:off x="3228359" y="5027043"/>
                  <a:ext cx="1514793" cy="276999"/>
                  <a:chOff x="3228359" y="5027043"/>
                  <a:chExt cx="1514793" cy="276999"/>
                </a:xfrm>
              </p:grpSpPr>
              <p:sp>
                <p:nvSpPr>
                  <p:cNvPr id="467" name="Oval 466">
                    <a:extLst>
                      <a:ext uri="{FF2B5EF4-FFF2-40B4-BE49-F238E27FC236}">
                        <a16:creationId xmlns:a16="http://schemas.microsoft.com/office/drawing/2014/main" id="{163F9BEF-9F2F-0E51-728B-3EC072236F6E}"/>
                      </a:ext>
                    </a:extLst>
                  </p:cNvPr>
                  <p:cNvSpPr>
                    <a:spLocks noChangeAspect="1"/>
                  </p:cNvSpPr>
                  <p:nvPr/>
                </p:nvSpPr>
                <p:spPr>
                  <a:xfrm>
                    <a:off x="3472402"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68" name="Oval 467">
                    <a:extLst>
                      <a:ext uri="{FF2B5EF4-FFF2-40B4-BE49-F238E27FC236}">
                        <a16:creationId xmlns:a16="http://schemas.microsoft.com/office/drawing/2014/main" id="{BC61E854-59F3-4298-3375-ACAD2E3527D8}"/>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69" name="Oval 468">
                    <a:extLst>
                      <a:ext uri="{FF2B5EF4-FFF2-40B4-BE49-F238E27FC236}">
                        <a16:creationId xmlns:a16="http://schemas.microsoft.com/office/drawing/2014/main" id="{67F8AC70-CFA4-36EF-8CB3-76393348DB85}"/>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 name="Oval 469">
                    <a:extLst>
                      <a:ext uri="{FF2B5EF4-FFF2-40B4-BE49-F238E27FC236}">
                        <a16:creationId xmlns:a16="http://schemas.microsoft.com/office/drawing/2014/main" id="{E69F0D36-D554-9BB1-D853-D4081FFDB973}"/>
                      </a:ext>
                    </a:extLst>
                  </p:cNvPr>
                  <p:cNvSpPr>
                    <a:spLocks noChangeAspect="1"/>
                  </p:cNvSpPr>
                  <p:nvPr/>
                </p:nvSpPr>
                <p:spPr>
                  <a:xfrm>
                    <a:off x="428701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71" name="TextBox 470">
                    <a:extLst>
                      <a:ext uri="{FF2B5EF4-FFF2-40B4-BE49-F238E27FC236}">
                        <a16:creationId xmlns:a16="http://schemas.microsoft.com/office/drawing/2014/main" id="{F4194D85-D7C1-8582-F87F-56E2CAD8525C}"/>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472" name="TextBox 471">
                    <a:extLst>
                      <a:ext uri="{FF2B5EF4-FFF2-40B4-BE49-F238E27FC236}">
                        <a16:creationId xmlns:a16="http://schemas.microsoft.com/office/drawing/2014/main" id="{79832AFF-DE33-5C3E-8FC4-A1B8DE6993FA}"/>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466" name="TextBox 465">
                  <a:extLst>
                    <a:ext uri="{FF2B5EF4-FFF2-40B4-BE49-F238E27FC236}">
                      <a16:creationId xmlns:a16="http://schemas.microsoft.com/office/drawing/2014/main" id="{86EAB939-2234-C781-2F7E-7064DE82C4ED}"/>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4</a:t>
                  </a:r>
                </a:p>
              </p:txBody>
            </p:sp>
          </p:grpSp>
          <p:sp>
            <p:nvSpPr>
              <p:cNvPr id="461" name="TextBox 460">
                <a:extLst>
                  <a:ext uri="{FF2B5EF4-FFF2-40B4-BE49-F238E27FC236}">
                    <a16:creationId xmlns:a16="http://schemas.microsoft.com/office/drawing/2014/main" id="{7CB42940-EB73-7FCD-4806-B720624482F1}"/>
                  </a:ext>
                </a:extLst>
              </p:cNvPr>
              <p:cNvSpPr txBox="1"/>
              <p:nvPr/>
            </p:nvSpPr>
            <p:spPr>
              <a:xfrm>
                <a:off x="2265311"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a:t>
                </a:r>
              </a:p>
            </p:txBody>
          </p:sp>
          <p:sp>
            <p:nvSpPr>
              <p:cNvPr id="462" name="TextBox 461">
                <a:extLst>
                  <a:ext uri="{FF2B5EF4-FFF2-40B4-BE49-F238E27FC236}">
                    <a16:creationId xmlns:a16="http://schemas.microsoft.com/office/drawing/2014/main" id="{1D4C7235-41E5-9B6F-9F40-F10CDAEE4410}"/>
                  </a:ext>
                </a:extLst>
              </p:cNvPr>
              <p:cNvSpPr txBox="1"/>
              <p:nvPr/>
            </p:nvSpPr>
            <p:spPr>
              <a:xfrm>
                <a:off x="2513396"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a:t>
                </a:r>
              </a:p>
            </p:txBody>
          </p:sp>
          <p:sp>
            <p:nvSpPr>
              <p:cNvPr id="463" name="TextBox 462">
                <a:extLst>
                  <a:ext uri="{FF2B5EF4-FFF2-40B4-BE49-F238E27FC236}">
                    <a16:creationId xmlns:a16="http://schemas.microsoft.com/office/drawing/2014/main" id="{FDA46454-4C6E-F0AE-6070-957417423A58}"/>
                  </a:ext>
                </a:extLst>
              </p:cNvPr>
              <p:cNvSpPr txBox="1"/>
              <p:nvPr/>
            </p:nvSpPr>
            <p:spPr>
              <a:xfrm>
                <a:off x="2743704"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t>
                </a:r>
              </a:p>
            </p:txBody>
          </p:sp>
          <p:sp>
            <p:nvSpPr>
              <p:cNvPr id="464" name="TextBox 463">
                <a:extLst>
                  <a:ext uri="{FF2B5EF4-FFF2-40B4-BE49-F238E27FC236}">
                    <a16:creationId xmlns:a16="http://schemas.microsoft.com/office/drawing/2014/main" id="{16C77AEE-B7B9-AE13-C63B-89B1D821C653}"/>
                  </a:ext>
                </a:extLst>
              </p:cNvPr>
              <p:cNvSpPr txBox="1"/>
              <p:nvPr/>
            </p:nvSpPr>
            <p:spPr>
              <a:xfrm>
                <a:off x="3323600"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Y</a:t>
                </a:r>
              </a:p>
            </p:txBody>
          </p:sp>
        </p:grpSp>
        <p:grpSp>
          <p:nvGrpSpPr>
            <p:cNvPr id="497" name="Group 496">
              <a:extLst>
                <a:ext uri="{FF2B5EF4-FFF2-40B4-BE49-F238E27FC236}">
                  <a16:creationId xmlns:a16="http://schemas.microsoft.com/office/drawing/2014/main" id="{5CCB2F69-0385-B64E-19B5-1C6AF30558BD}"/>
                </a:ext>
              </a:extLst>
            </p:cNvPr>
            <p:cNvGrpSpPr/>
            <p:nvPr/>
          </p:nvGrpSpPr>
          <p:grpSpPr>
            <a:xfrm>
              <a:off x="2788126" y="4302100"/>
              <a:ext cx="1935812" cy="417454"/>
              <a:chOff x="8156586" y="4293576"/>
              <a:chExt cx="1935812" cy="417454"/>
            </a:xfrm>
          </p:grpSpPr>
          <p:sp>
            <p:nvSpPr>
              <p:cNvPr id="498" name="TextBox 497">
                <a:extLst>
                  <a:ext uri="{FF2B5EF4-FFF2-40B4-BE49-F238E27FC236}">
                    <a16:creationId xmlns:a16="http://schemas.microsoft.com/office/drawing/2014/main" id="{937500AE-D47F-3B36-605B-C326A2168110}"/>
                  </a:ext>
                </a:extLst>
              </p:cNvPr>
              <p:cNvSpPr txBox="1"/>
              <p:nvPr/>
            </p:nvSpPr>
            <p:spPr>
              <a:xfrm>
                <a:off x="9753844" y="4347406"/>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a:t>
                </a:r>
              </a:p>
            </p:txBody>
          </p:sp>
          <p:grpSp>
            <p:nvGrpSpPr>
              <p:cNvPr id="499" name="Group 498">
                <a:extLst>
                  <a:ext uri="{FF2B5EF4-FFF2-40B4-BE49-F238E27FC236}">
                    <a16:creationId xmlns:a16="http://schemas.microsoft.com/office/drawing/2014/main" id="{887905A2-2B44-1C17-F01C-2DC5EFA726A2}"/>
                  </a:ext>
                </a:extLst>
              </p:cNvPr>
              <p:cNvGrpSpPr/>
              <p:nvPr/>
            </p:nvGrpSpPr>
            <p:grpSpPr>
              <a:xfrm>
                <a:off x="8652136" y="4293576"/>
                <a:ext cx="595035" cy="417454"/>
                <a:chOff x="3600721" y="3923133"/>
                <a:chExt cx="595035" cy="417454"/>
              </a:xfrm>
            </p:grpSpPr>
            <p:sp>
              <p:nvSpPr>
                <p:cNvPr id="506" name="TextBox 505">
                  <a:extLst>
                    <a:ext uri="{FF2B5EF4-FFF2-40B4-BE49-F238E27FC236}">
                      <a16:creationId xmlns:a16="http://schemas.microsoft.com/office/drawing/2014/main" id="{E1AC203A-EC4C-7859-CF89-525BE31D44CD}"/>
                    </a:ext>
                  </a:extLst>
                </p:cNvPr>
                <p:cNvSpPr txBox="1"/>
                <p:nvPr/>
              </p:nvSpPr>
              <p:spPr>
                <a:xfrm>
                  <a:off x="3600721" y="4063588"/>
                  <a:ext cx="59503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BABY</a:t>
                  </a:r>
                </a:p>
              </p:txBody>
            </p:sp>
            <p:sp>
              <p:nvSpPr>
                <p:cNvPr id="507" name="Oval 506">
                  <a:extLst>
                    <a:ext uri="{FF2B5EF4-FFF2-40B4-BE49-F238E27FC236}">
                      <a16:creationId xmlns:a16="http://schemas.microsoft.com/office/drawing/2014/main" id="{7FD37C3B-25FB-513B-4CBE-84107960A4CE}"/>
                    </a:ext>
                  </a:extLst>
                </p:cNvPr>
                <p:cNvSpPr>
                  <a:spLocks noChangeAspect="1"/>
                </p:cNvSpPr>
                <p:nvPr/>
              </p:nvSpPr>
              <p:spPr>
                <a:xfrm>
                  <a:off x="3829658" y="3923133"/>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grpSp>
            <p:nvGrpSpPr>
              <p:cNvPr id="500" name="Group 499">
                <a:extLst>
                  <a:ext uri="{FF2B5EF4-FFF2-40B4-BE49-F238E27FC236}">
                    <a16:creationId xmlns:a16="http://schemas.microsoft.com/office/drawing/2014/main" id="{1755BCAB-B649-5CE2-9433-29B8E6B8453E}"/>
                  </a:ext>
                </a:extLst>
              </p:cNvPr>
              <p:cNvGrpSpPr/>
              <p:nvPr/>
            </p:nvGrpSpPr>
            <p:grpSpPr>
              <a:xfrm>
                <a:off x="8156586" y="4293576"/>
                <a:ext cx="543739" cy="417454"/>
                <a:chOff x="2956407" y="3923133"/>
                <a:chExt cx="543739" cy="417454"/>
              </a:xfrm>
            </p:grpSpPr>
            <p:sp>
              <p:nvSpPr>
                <p:cNvPr id="504" name="TextBox 503">
                  <a:extLst>
                    <a:ext uri="{FF2B5EF4-FFF2-40B4-BE49-F238E27FC236}">
                      <a16:creationId xmlns:a16="http://schemas.microsoft.com/office/drawing/2014/main" id="{6416FFA4-79AA-60E5-EEF1-0F1398B3B246}"/>
                    </a:ext>
                  </a:extLst>
                </p:cNvPr>
                <p:cNvSpPr txBox="1"/>
                <p:nvPr/>
              </p:nvSpPr>
              <p:spPr>
                <a:xfrm>
                  <a:off x="2956407" y="4063588"/>
                  <a:ext cx="54373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LIME</a:t>
                  </a:r>
                </a:p>
              </p:txBody>
            </p:sp>
            <p:sp>
              <p:nvSpPr>
                <p:cNvPr id="505" name="Oval 504">
                  <a:extLst>
                    <a:ext uri="{FF2B5EF4-FFF2-40B4-BE49-F238E27FC236}">
                      <a16:creationId xmlns:a16="http://schemas.microsoft.com/office/drawing/2014/main" id="{445BBA10-51DD-5290-0E98-918BB74838B0}"/>
                    </a:ext>
                  </a:extLst>
                </p:cNvPr>
                <p:cNvSpPr>
                  <a:spLocks noChangeAspect="1"/>
                </p:cNvSpPr>
                <p:nvPr/>
              </p:nvSpPr>
              <p:spPr>
                <a:xfrm>
                  <a:off x="3159696" y="3923133"/>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grpSp>
            <p:nvGrpSpPr>
              <p:cNvPr id="501" name="Group 500">
                <a:extLst>
                  <a:ext uri="{FF2B5EF4-FFF2-40B4-BE49-F238E27FC236}">
                    <a16:creationId xmlns:a16="http://schemas.microsoft.com/office/drawing/2014/main" id="{E7BCA8BF-B478-F676-0F51-F1823B2324A8}"/>
                  </a:ext>
                </a:extLst>
              </p:cNvPr>
              <p:cNvGrpSpPr/>
              <p:nvPr/>
            </p:nvGrpSpPr>
            <p:grpSpPr>
              <a:xfrm>
                <a:off x="9198982" y="4293576"/>
                <a:ext cx="603050" cy="417454"/>
                <a:chOff x="4198576" y="3923133"/>
                <a:chExt cx="603050" cy="417454"/>
              </a:xfrm>
            </p:grpSpPr>
            <p:sp>
              <p:nvSpPr>
                <p:cNvPr id="502" name="TextBox 501">
                  <a:extLst>
                    <a:ext uri="{FF2B5EF4-FFF2-40B4-BE49-F238E27FC236}">
                      <a16:creationId xmlns:a16="http://schemas.microsoft.com/office/drawing/2014/main" id="{329520BA-77FF-BEA6-5ED2-95BAB91027B0}"/>
                    </a:ext>
                  </a:extLst>
                </p:cNvPr>
                <p:cNvSpPr txBox="1"/>
                <p:nvPr/>
              </p:nvSpPr>
              <p:spPr>
                <a:xfrm>
                  <a:off x="4198576" y="4063588"/>
                  <a:ext cx="60305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CAKE</a:t>
                  </a:r>
                </a:p>
              </p:txBody>
            </p:sp>
            <p:sp>
              <p:nvSpPr>
                <p:cNvPr id="503" name="Oval 502">
                  <a:extLst>
                    <a:ext uri="{FF2B5EF4-FFF2-40B4-BE49-F238E27FC236}">
                      <a16:creationId xmlns:a16="http://schemas.microsoft.com/office/drawing/2014/main" id="{D35599AD-891A-867F-0D3B-51DAEC2B84DB}"/>
                    </a:ext>
                  </a:extLst>
                </p:cNvPr>
                <p:cNvSpPr>
                  <a:spLocks noChangeAspect="1"/>
                </p:cNvSpPr>
                <p:nvPr/>
              </p:nvSpPr>
              <p:spPr>
                <a:xfrm>
                  <a:off x="4431521" y="3923133"/>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8" name="Group 507">
              <a:extLst>
                <a:ext uri="{FF2B5EF4-FFF2-40B4-BE49-F238E27FC236}">
                  <a16:creationId xmlns:a16="http://schemas.microsoft.com/office/drawing/2014/main" id="{DB71AE13-4A53-4D16-DA57-22C239C98C4A}"/>
                </a:ext>
              </a:extLst>
            </p:cNvPr>
            <p:cNvGrpSpPr>
              <a:grpSpLocks noChangeAspect="1"/>
            </p:cNvGrpSpPr>
            <p:nvPr/>
          </p:nvGrpSpPr>
          <p:grpSpPr>
            <a:xfrm>
              <a:off x="2707616" y="2895334"/>
              <a:ext cx="1973744" cy="537297"/>
              <a:chOff x="2399893" y="2870518"/>
              <a:chExt cx="2463358" cy="670580"/>
            </a:xfrm>
          </p:grpSpPr>
          <p:sp>
            <p:nvSpPr>
              <p:cNvPr id="509" name="Rectangle 508">
                <a:extLst>
                  <a:ext uri="{FF2B5EF4-FFF2-40B4-BE49-F238E27FC236}">
                    <a16:creationId xmlns:a16="http://schemas.microsoft.com/office/drawing/2014/main" id="{1D7FBB40-007F-6F17-3D1F-C7D518823005}"/>
                  </a:ext>
                </a:extLst>
              </p:cNvPr>
              <p:cNvSpPr/>
              <p:nvPr/>
            </p:nvSpPr>
            <p:spPr>
              <a:xfrm>
                <a:off x="2399893" y="3015126"/>
                <a:ext cx="555473" cy="203133"/>
              </a:xfrm>
              <a:prstGeom prst="rect">
                <a:avLst/>
              </a:prstGeom>
            </p:spPr>
            <p:txBody>
              <a:bodyPr wrap="none" lIns="9144" tIns="9144" rIns="9144" bIns="914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&lt;small&gt;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0" name="Rectangle 509">
                <a:extLst>
                  <a:ext uri="{FF2B5EF4-FFF2-40B4-BE49-F238E27FC236}">
                    <a16:creationId xmlns:a16="http://schemas.microsoft.com/office/drawing/2014/main" id="{10E52DBB-CD0B-5DD7-9632-6083A4CEAEF3}"/>
                  </a:ext>
                </a:extLst>
              </p:cNvPr>
              <p:cNvSpPr/>
              <p:nvPr/>
            </p:nvSpPr>
            <p:spPr>
              <a:xfrm>
                <a:off x="3180517" y="2961698"/>
                <a:ext cx="589137" cy="203133"/>
              </a:xfrm>
              <a:prstGeom prst="rect">
                <a:avLst/>
              </a:prstGeom>
            </p:spPr>
            <p:txBody>
              <a:bodyPr wrap="none" lIns="9144" tIns="9144" rIns="9144" b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&lt;green&gt;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1" name="Rectangle 510">
                <a:extLst>
                  <a:ext uri="{FF2B5EF4-FFF2-40B4-BE49-F238E27FC236}">
                    <a16:creationId xmlns:a16="http://schemas.microsoft.com/office/drawing/2014/main" id="{CE2380C4-8B88-0430-C31D-DF547B51C3F7}"/>
                  </a:ext>
                </a:extLst>
              </p:cNvPr>
              <p:cNvSpPr/>
              <p:nvPr/>
            </p:nvSpPr>
            <p:spPr>
              <a:xfrm>
                <a:off x="2734902" y="3314311"/>
                <a:ext cx="666080" cy="203133"/>
              </a:xfrm>
              <a:prstGeom prst="rect">
                <a:avLst/>
              </a:prstGeom>
            </p:spPr>
            <p:txBody>
              <a:bodyPr wrap="none" lIns="9144" tIns="9144" rIns="9144" b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&lt;human&gt;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2" name="Rectangle 511">
                <a:extLst>
                  <a:ext uri="{FF2B5EF4-FFF2-40B4-BE49-F238E27FC236}">
                    <a16:creationId xmlns:a16="http://schemas.microsoft.com/office/drawing/2014/main" id="{209D3557-B381-5722-4ED7-8ABA332B5827}"/>
                  </a:ext>
                </a:extLst>
              </p:cNvPr>
              <p:cNvSpPr/>
              <p:nvPr/>
            </p:nvSpPr>
            <p:spPr>
              <a:xfrm>
                <a:off x="3728927" y="3063617"/>
                <a:ext cx="1134324" cy="185179"/>
              </a:xfrm>
              <a:prstGeom prst="rect">
                <a:avLst/>
              </a:prstGeom>
            </p:spPr>
            <p:txBody>
              <a:bodyPr wrap="square" lIns="9144" tIns="9144" rIns="9144" bIns="9144">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&lt;crying&gt;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3" name="Oval 512">
                <a:extLst>
                  <a:ext uri="{FF2B5EF4-FFF2-40B4-BE49-F238E27FC236}">
                    <a16:creationId xmlns:a16="http://schemas.microsoft.com/office/drawing/2014/main" id="{F058BA23-5E9D-A0CE-D3BE-921ECA23B90D}"/>
                  </a:ext>
                </a:extLst>
              </p:cNvPr>
              <p:cNvSpPr>
                <a:spLocks noChangeAspect="1"/>
              </p:cNvSpPr>
              <p:nvPr/>
            </p:nvSpPr>
            <p:spPr>
              <a:xfrm>
                <a:off x="2653933" y="2918145"/>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14" name="Oval 513">
                <a:extLst>
                  <a:ext uri="{FF2B5EF4-FFF2-40B4-BE49-F238E27FC236}">
                    <a16:creationId xmlns:a16="http://schemas.microsoft.com/office/drawing/2014/main" id="{6CB93A27-B8D5-7DBF-40DD-E0A32F137EA9}"/>
                  </a:ext>
                </a:extLst>
              </p:cNvPr>
              <p:cNvSpPr>
                <a:spLocks noChangeAspect="1"/>
              </p:cNvSpPr>
              <p:nvPr/>
            </p:nvSpPr>
            <p:spPr>
              <a:xfrm>
                <a:off x="3406518" y="2870518"/>
                <a:ext cx="137160" cy="140454"/>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15" name="Oval 514">
                <a:extLst>
                  <a:ext uri="{FF2B5EF4-FFF2-40B4-BE49-F238E27FC236}">
                    <a16:creationId xmlns:a16="http://schemas.microsoft.com/office/drawing/2014/main" id="{E8AF5A1F-F324-47C0-2683-201880620131}"/>
                  </a:ext>
                </a:extLst>
              </p:cNvPr>
              <p:cNvSpPr>
                <a:spLocks noChangeAspect="1"/>
              </p:cNvSpPr>
              <p:nvPr/>
            </p:nvSpPr>
            <p:spPr>
              <a:xfrm>
                <a:off x="4211535" y="2958385"/>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6" name="Oval 515">
                <a:extLst>
                  <a:ext uri="{FF2B5EF4-FFF2-40B4-BE49-F238E27FC236}">
                    <a16:creationId xmlns:a16="http://schemas.microsoft.com/office/drawing/2014/main" id="{E7376F28-2E53-A08C-7252-EFC61CC01E1C}"/>
                  </a:ext>
                </a:extLst>
              </p:cNvPr>
              <p:cNvSpPr>
                <a:spLocks noChangeAspect="1"/>
              </p:cNvSpPr>
              <p:nvPr/>
            </p:nvSpPr>
            <p:spPr>
              <a:xfrm>
                <a:off x="2999363" y="3196547"/>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17" name="Rectangle 516">
                <a:extLst>
                  <a:ext uri="{FF2B5EF4-FFF2-40B4-BE49-F238E27FC236}">
                    <a16:creationId xmlns:a16="http://schemas.microsoft.com/office/drawing/2014/main" id="{93CC8F5B-C1B1-4B80-004E-29C08884DF71}"/>
                  </a:ext>
                </a:extLst>
              </p:cNvPr>
              <p:cNvSpPr/>
              <p:nvPr/>
            </p:nvSpPr>
            <p:spPr>
              <a:xfrm>
                <a:off x="3322431" y="3355919"/>
                <a:ext cx="1134324" cy="185179"/>
              </a:xfrm>
              <a:prstGeom prst="rect">
                <a:avLst/>
              </a:prstGeom>
            </p:spPr>
            <p:txBody>
              <a:bodyPr wrap="square" lIns="9144" tIns="9144" rIns="9144" bIns="9144">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&lt;edible&gt;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18" name="Oval 517">
                <a:extLst>
                  <a:ext uri="{FF2B5EF4-FFF2-40B4-BE49-F238E27FC236}">
                    <a16:creationId xmlns:a16="http://schemas.microsoft.com/office/drawing/2014/main" id="{5C82B31F-D57E-DD0B-51D9-E7D65BAD4607}"/>
                  </a:ext>
                </a:extLst>
              </p:cNvPr>
              <p:cNvSpPr>
                <a:spLocks noChangeAspect="1"/>
              </p:cNvSpPr>
              <p:nvPr/>
            </p:nvSpPr>
            <p:spPr>
              <a:xfrm>
                <a:off x="3821012" y="3232593"/>
                <a:ext cx="137160" cy="140454"/>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C8873D97-93EC-C7E4-F396-5B20A5091240}"/>
                </a:ext>
              </a:extLst>
            </p:cNvPr>
            <p:cNvSpPr txBox="1"/>
            <p:nvPr/>
          </p:nvSpPr>
          <p:spPr>
            <a:xfrm>
              <a:off x="249778" y="2910871"/>
              <a:ext cx="1807547"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46D1"/>
                  </a:solidFill>
                  <a:effectLst/>
                  <a:uLnTx/>
                  <a:uFillTx/>
                  <a:latin typeface="Arial" panose="020B0604020202020204" pitchFamily="34" charset="0"/>
                  <a:ea typeface="+mn-ea"/>
                  <a:cs typeface="Arial" panose="020B0604020202020204" pitchFamily="34" charset="0"/>
                </a:rPr>
                <a:t>Semantic Feature: 3715</a:t>
              </a:r>
            </a:p>
          </p:txBody>
        </p:sp>
        <p:sp>
          <p:nvSpPr>
            <p:cNvPr id="4" name="TextBox 3">
              <a:extLst>
                <a:ext uri="{FF2B5EF4-FFF2-40B4-BE49-F238E27FC236}">
                  <a16:creationId xmlns:a16="http://schemas.microsoft.com/office/drawing/2014/main" id="{2046424E-7787-7B13-D15C-B7AEA3A0D7D7}"/>
                </a:ext>
              </a:extLst>
            </p:cNvPr>
            <p:cNvSpPr txBox="1"/>
            <p:nvPr/>
          </p:nvSpPr>
          <p:spPr>
            <a:xfrm>
              <a:off x="437965" y="4138062"/>
              <a:ext cx="1475725"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Lexical Units: 1579</a:t>
              </a:r>
            </a:p>
          </p:txBody>
        </p:sp>
        <p:sp>
          <p:nvSpPr>
            <p:cNvPr id="5" name="TextBox 4">
              <a:extLst>
                <a:ext uri="{FF2B5EF4-FFF2-40B4-BE49-F238E27FC236}">
                  <a16:creationId xmlns:a16="http://schemas.microsoft.com/office/drawing/2014/main" id="{136832F9-E357-5A0C-E423-1B038C86CE4A}"/>
                </a:ext>
              </a:extLst>
            </p:cNvPr>
            <p:cNvSpPr txBox="1"/>
            <p:nvPr/>
          </p:nvSpPr>
          <p:spPr>
            <a:xfrm>
              <a:off x="331994" y="5656642"/>
              <a:ext cx="1846019"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Orthographic Units: 104</a:t>
              </a:r>
            </a:p>
          </p:txBody>
        </p:sp>
        <p:grpSp>
          <p:nvGrpSpPr>
            <p:cNvPr id="6" name="Group 5">
              <a:extLst>
                <a:ext uri="{FF2B5EF4-FFF2-40B4-BE49-F238E27FC236}">
                  <a16:creationId xmlns:a16="http://schemas.microsoft.com/office/drawing/2014/main" id="{3AE86E29-8F68-D541-E9C8-FDBDC072BB26}"/>
                </a:ext>
              </a:extLst>
            </p:cNvPr>
            <p:cNvGrpSpPr/>
            <p:nvPr/>
          </p:nvGrpSpPr>
          <p:grpSpPr>
            <a:xfrm>
              <a:off x="703621" y="5427477"/>
              <a:ext cx="844142" cy="718418"/>
              <a:chOff x="882401" y="2674906"/>
              <a:chExt cx="844142" cy="718418"/>
            </a:xfrm>
          </p:grpSpPr>
          <p:sp>
            <p:nvSpPr>
              <p:cNvPr id="7" name="TextBox 6">
                <a:extLst>
                  <a:ext uri="{FF2B5EF4-FFF2-40B4-BE49-F238E27FC236}">
                    <a16:creationId xmlns:a16="http://schemas.microsoft.com/office/drawing/2014/main" id="{1304371B-215D-71B9-AFF1-4214E4BE9224}"/>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8" name="TextBox 7">
                <a:extLst>
                  <a:ext uri="{FF2B5EF4-FFF2-40B4-BE49-F238E27FC236}">
                    <a16:creationId xmlns:a16="http://schemas.microsoft.com/office/drawing/2014/main" id="{54E2EA4B-0227-0C39-0A2C-CEE4DFF611C3}"/>
                  </a:ext>
                </a:extLst>
              </p:cNvPr>
              <p:cNvSpPr txBox="1"/>
              <p:nvPr/>
            </p:nvSpPr>
            <p:spPr>
              <a:xfrm>
                <a:off x="882401" y="3116325"/>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9" name="Group 8">
              <a:extLst>
                <a:ext uri="{FF2B5EF4-FFF2-40B4-BE49-F238E27FC236}">
                  <a16:creationId xmlns:a16="http://schemas.microsoft.com/office/drawing/2014/main" id="{4D1B7F76-1138-192F-E415-0BB3359B5E32}"/>
                </a:ext>
              </a:extLst>
            </p:cNvPr>
            <p:cNvGrpSpPr/>
            <p:nvPr/>
          </p:nvGrpSpPr>
          <p:grpSpPr>
            <a:xfrm>
              <a:off x="712439" y="3933616"/>
              <a:ext cx="844142" cy="692112"/>
              <a:chOff x="891219" y="2674906"/>
              <a:chExt cx="844142" cy="692112"/>
            </a:xfrm>
          </p:grpSpPr>
          <p:sp>
            <p:nvSpPr>
              <p:cNvPr id="10" name="TextBox 9">
                <a:extLst>
                  <a:ext uri="{FF2B5EF4-FFF2-40B4-BE49-F238E27FC236}">
                    <a16:creationId xmlns:a16="http://schemas.microsoft.com/office/drawing/2014/main" id="{9863ADE3-1F38-64CE-F787-57C6F3244FA2}"/>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11" name="TextBox 10">
                <a:extLst>
                  <a:ext uri="{FF2B5EF4-FFF2-40B4-BE49-F238E27FC236}">
                    <a16:creationId xmlns:a16="http://schemas.microsoft.com/office/drawing/2014/main" id="{34779BB0-141C-9ACA-5A51-C2B0952DECB1}"/>
                  </a:ext>
                </a:extLst>
              </p:cNvPr>
              <p:cNvSpPr txBox="1"/>
              <p:nvPr/>
            </p:nvSpPr>
            <p:spPr>
              <a:xfrm>
                <a:off x="891219" y="3090019"/>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12" name="Group 11">
              <a:extLst>
                <a:ext uri="{FF2B5EF4-FFF2-40B4-BE49-F238E27FC236}">
                  <a16:creationId xmlns:a16="http://schemas.microsoft.com/office/drawing/2014/main" id="{C58173A6-DA52-E7A8-C969-BD1EA14EEE51}"/>
                </a:ext>
              </a:extLst>
            </p:cNvPr>
            <p:cNvGrpSpPr/>
            <p:nvPr/>
          </p:nvGrpSpPr>
          <p:grpSpPr>
            <a:xfrm>
              <a:off x="731480" y="2674416"/>
              <a:ext cx="844142" cy="732217"/>
              <a:chOff x="882401" y="2674906"/>
              <a:chExt cx="844142" cy="732217"/>
            </a:xfrm>
          </p:grpSpPr>
          <p:sp>
            <p:nvSpPr>
              <p:cNvPr id="13" name="TextBox 12">
                <a:extLst>
                  <a:ext uri="{FF2B5EF4-FFF2-40B4-BE49-F238E27FC236}">
                    <a16:creationId xmlns:a16="http://schemas.microsoft.com/office/drawing/2014/main" id="{2137333A-0334-AEE6-68FC-9CA7F2B39F69}"/>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14" name="TextBox 13">
                <a:extLst>
                  <a:ext uri="{FF2B5EF4-FFF2-40B4-BE49-F238E27FC236}">
                    <a16:creationId xmlns:a16="http://schemas.microsoft.com/office/drawing/2014/main" id="{B1150C65-40D3-C7EE-D408-9DBF0F688863}"/>
                  </a:ext>
                </a:extLst>
              </p:cNvPr>
              <p:cNvSpPr txBox="1"/>
              <p:nvPr/>
            </p:nvSpPr>
            <p:spPr>
              <a:xfrm>
                <a:off x="882401" y="3130124"/>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grpSp>
        <p:nvGrpSpPr>
          <p:cNvPr id="2" name="Group 1">
            <a:extLst>
              <a:ext uri="{FF2B5EF4-FFF2-40B4-BE49-F238E27FC236}">
                <a16:creationId xmlns:a16="http://schemas.microsoft.com/office/drawing/2014/main" id="{EF0C12FC-3EFD-6FE2-33A0-95D8C92AC38F}"/>
              </a:ext>
            </a:extLst>
          </p:cNvPr>
          <p:cNvGrpSpPr/>
          <p:nvPr/>
        </p:nvGrpSpPr>
        <p:grpSpPr>
          <a:xfrm>
            <a:off x="4866684" y="774200"/>
            <a:ext cx="7124700" cy="4058505"/>
            <a:chOff x="4884972" y="774200"/>
            <a:chExt cx="7124700" cy="4058505"/>
          </a:xfrm>
        </p:grpSpPr>
        <p:sp>
          <p:nvSpPr>
            <p:cNvPr id="16" name="TextBox 15">
              <a:extLst>
                <a:ext uri="{FF2B5EF4-FFF2-40B4-BE49-F238E27FC236}">
                  <a16:creationId xmlns:a16="http://schemas.microsoft.com/office/drawing/2014/main" id="{02210151-8CE2-CB08-1DD1-BC3C4C4722BD}"/>
                </a:ext>
              </a:extLst>
            </p:cNvPr>
            <p:cNvSpPr txBox="1"/>
            <p:nvPr/>
          </p:nvSpPr>
          <p:spPr>
            <a:xfrm>
              <a:off x="4884972" y="774200"/>
              <a:ext cx="71247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00"/>
                  </a:solidFill>
                  <a:effectLst/>
                  <a:uLnTx/>
                  <a:uFillTx/>
                  <a:latin typeface="Helvetica" pitchFamily="2" charset="0"/>
                  <a:ea typeface="+mn-ea"/>
                  <a:cs typeface="+mn-cs"/>
                </a:rPr>
                <a:t>…naturally solves 5 fundamental puzzles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FFFF00"/>
                  </a:solidFill>
                  <a:latin typeface="Helvetica" pitchFamily="2" charset="0"/>
                </a:rPr>
                <a:t>in language comprehension</a:t>
              </a:r>
              <a:endParaRPr kumimoji="0" lang="en-US" sz="2200" b="1" i="0" u="none" strike="noStrike" kern="1200" cap="none" spc="0" normalizeH="0" baseline="0" noProof="0" dirty="0">
                <a:ln>
                  <a:noFill/>
                </a:ln>
                <a:solidFill>
                  <a:srgbClr val="FFFF00"/>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AE1AF073-8FCF-7742-E2E6-F765F64563D1}"/>
                </a:ext>
              </a:extLst>
            </p:cNvPr>
            <p:cNvSpPr txBox="1"/>
            <p:nvPr/>
          </p:nvSpPr>
          <p:spPr>
            <a:xfrm>
              <a:off x="5959040" y="4463373"/>
              <a:ext cx="3506088" cy="369332"/>
            </a:xfrm>
            <a:prstGeom prst="rect">
              <a:avLst/>
            </a:prstGeom>
            <a:noFill/>
          </p:spPr>
          <p:txBody>
            <a:bodyPr wrap="non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5. The “Hallucinations” Puzzle</a:t>
              </a:r>
            </a:p>
          </p:txBody>
        </p:sp>
        <p:sp>
          <p:nvSpPr>
            <p:cNvPr id="17" name="TextBox 16">
              <a:extLst>
                <a:ext uri="{FF2B5EF4-FFF2-40B4-BE49-F238E27FC236}">
                  <a16:creationId xmlns:a16="http://schemas.microsoft.com/office/drawing/2014/main" id="{A7E341D3-20CD-E391-33DD-E4C9CCB4DB72}"/>
                </a:ext>
              </a:extLst>
            </p:cNvPr>
            <p:cNvSpPr txBox="1"/>
            <p:nvPr/>
          </p:nvSpPr>
          <p:spPr>
            <a:xfrm>
              <a:off x="5959040" y="3130465"/>
              <a:ext cx="5404043" cy="369332"/>
            </a:xfrm>
            <a:prstGeom prst="rect">
              <a:avLst/>
            </a:prstGeom>
            <a:noFill/>
          </p:spPr>
          <p:txBody>
            <a:bodyPr wrap="non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3. The “Prediction Error vs. </a:t>
              </a:r>
              <a:r>
                <a:rPr lang="en-US" sz="1800" b="1" dirty="0">
                  <a:solidFill>
                    <a:schemeClr val="tx2"/>
                  </a:solidFill>
                  <a:latin typeface="Helvetica" pitchFamily="2" charset="0"/>
                </a:rPr>
                <a:t>S</a:t>
              </a:r>
              <a:r>
                <a:rPr kumimoji="0" lang="en-US" sz="1800" b="1" i="0" u="none" strike="noStrike" kern="1200" cap="none" spc="0" normalizeH="0" baseline="0" noProof="0" dirty="0" err="1">
                  <a:ln>
                    <a:noFill/>
                  </a:ln>
                  <a:solidFill>
                    <a:schemeClr val="tx2"/>
                  </a:solidFill>
                  <a:effectLst/>
                  <a:uLnTx/>
                  <a:uFillTx/>
                  <a:latin typeface="Helvetica" pitchFamily="2" charset="0"/>
                  <a:ea typeface="+mn-ea"/>
                  <a:cs typeface="+mn-cs"/>
                </a:rPr>
                <a:t>harpening</a:t>
              </a: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 Puzzle</a:t>
              </a:r>
            </a:p>
          </p:txBody>
        </p:sp>
        <p:sp>
          <p:nvSpPr>
            <p:cNvPr id="18" name="TextBox 17">
              <a:extLst>
                <a:ext uri="{FF2B5EF4-FFF2-40B4-BE49-F238E27FC236}">
                  <a16:creationId xmlns:a16="http://schemas.microsoft.com/office/drawing/2014/main" id="{E77FF49A-5967-9847-CAC5-EB8E32867179}"/>
                </a:ext>
              </a:extLst>
            </p:cNvPr>
            <p:cNvSpPr txBox="1"/>
            <p:nvPr/>
          </p:nvSpPr>
          <p:spPr>
            <a:xfrm>
              <a:off x="5959040" y="2464012"/>
              <a:ext cx="5198859" cy="369332"/>
            </a:xfrm>
            <a:prstGeom prst="rect">
              <a:avLst/>
            </a:prstGeom>
            <a:noFill/>
          </p:spPr>
          <p:txBody>
            <a:bodyPr wrap="non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2. The “Neuroanatomical </a:t>
              </a:r>
              <a:r>
                <a:rPr lang="en-US" sz="1800" b="1" dirty="0">
                  <a:solidFill>
                    <a:schemeClr val="tx2"/>
                  </a:solidFill>
                  <a:latin typeface="Helvetica" pitchFamily="2" charset="0"/>
                </a:rPr>
                <a:t>L</a:t>
              </a:r>
              <a:r>
                <a:rPr kumimoji="0" lang="en-US" sz="1800" b="1" i="0" u="none" strike="noStrike" kern="1200" cap="none" spc="0" normalizeH="0" baseline="0" noProof="0" dirty="0" err="1">
                  <a:ln>
                    <a:noFill/>
                  </a:ln>
                  <a:solidFill>
                    <a:schemeClr val="tx2"/>
                  </a:solidFill>
                  <a:effectLst/>
                  <a:uLnTx/>
                  <a:uFillTx/>
                  <a:latin typeface="Helvetica" pitchFamily="2" charset="0"/>
                  <a:ea typeface="+mn-ea"/>
                  <a:cs typeface="+mn-cs"/>
                </a:rPr>
                <a:t>ocalization</a:t>
              </a: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 Puzzle</a:t>
              </a:r>
            </a:p>
          </p:txBody>
        </p:sp>
        <p:sp>
          <p:nvSpPr>
            <p:cNvPr id="19" name="TextBox 18">
              <a:extLst>
                <a:ext uri="{FF2B5EF4-FFF2-40B4-BE49-F238E27FC236}">
                  <a16:creationId xmlns:a16="http://schemas.microsoft.com/office/drawing/2014/main" id="{6BA8419A-10BF-E83E-5ECF-0576F2689E62}"/>
                </a:ext>
              </a:extLst>
            </p:cNvPr>
            <p:cNvSpPr txBox="1"/>
            <p:nvPr/>
          </p:nvSpPr>
          <p:spPr>
            <a:xfrm>
              <a:off x="5959040" y="1797559"/>
              <a:ext cx="4724370" cy="369332"/>
            </a:xfrm>
            <a:prstGeom prst="rect">
              <a:avLst/>
            </a:prstGeom>
            <a:noFill/>
          </p:spPr>
          <p:txBody>
            <a:bodyPr wrap="non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1. The “Brain </a:t>
              </a:r>
              <a:r>
                <a:rPr lang="en-US" sz="1800" b="1" dirty="0">
                  <a:solidFill>
                    <a:schemeClr val="tx2"/>
                  </a:solidFill>
                  <a:latin typeface="Helvetica" pitchFamily="2" charset="0"/>
                </a:rPr>
                <a:t>B</a:t>
              </a:r>
              <a:r>
                <a:rPr kumimoji="0" lang="en-US" sz="1800" b="1" i="0" u="none" strike="noStrike" kern="1200" cap="none" spc="0" normalizeH="0" baseline="0" noProof="0" dirty="0" err="1">
                  <a:ln>
                    <a:noFill/>
                  </a:ln>
                  <a:solidFill>
                    <a:schemeClr val="tx2"/>
                  </a:solidFill>
                  <a:effectLst/>
                  <a:uLnTx/>
                  <a:uFillTx/>
                  <a:latin typeface="Helvetica" pitchFamily="2" charset="0"/>
                  <a:ea typeface="+mn-ea"/>
                  <a:cs typeface="+mn-cs"/>
                </a:rPr>
                <a:t>ehavior</a:t>
              </a: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 </a:t>
              </a:r>
              <a:r>
                <a:rPr lang="en-US" sz="1800" b="1" dirty="0">
                  <a:solidFill>
                    <a:schemeClr val="tx2"/>
                  </a:solidFill>
                  <a:latin typeface="Helvetica" pitchFamily="2" charset="0"/>
                </a:rPr>
                <a:t>D</a:t>
              </a:r>
              <a:r>
                <a:rPr kumimoji="0" lang="en-US" sz="1800" b="1" i="0" u="none" strike="noStrike" kern="1200" cap="none" spc="0" normalizeH="0" baseline="0" noProof="0" dirty="0" err="1">
                  <a:ln>
                    <a:noFill/>
                  </a:ln>
                  <a:solidFill>
                    <a:schemeClr val="tx2"/>
                  </a:solidFill>
                  <a:effectLst/>
                  <a:uLnTx/>
                  <a:uFillTx/>
                  <a:latin typeface="Helvetica" pitchFamily="2" charset="0"/>
                  <a:ea typeface="+mn-ea"/>
                  <a:cs typeface="+mn-cs"/>
                </a:rPr>
                <a:t>ynamics</a:t>
              </a: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 Puzzle</a:t>
              </a:r>
            </a:p>
          </p:txBody>
        </p:sp>
        <p:sp>
          <p:nvSpPr>
            <p:cNvPr id="20" name="TextBox 19">
              <a:extLst>
                <a:ext uri="{FF2B5EF4-FFF2-40B4-BE49-F238E27FC236}">
                  <a16:creationId xmlns:a16="http://schemas.microsoft.com/office/drawing/2014/main" id="{A01B7A58-A4E8-7764-0013-8A177F4E3003}"/>
                </a:ext>
              </a:extLst>
            </p:cNvPr>
            <p:cNvSpPr txBox="1"/>
            <p:nvPr/>
          </p:nvSpPr>
          <p:spPr>
            <a:xfrm>
              <a:off x="5959040" y="3796918"/>
              <a:ext cx="5540940" cy="369332"/>
            </a:xfrm>
            <a:prstGeom prst="rect">
              <a:avLst/>
            </a:prstGeom>
            <a:noFill/>
          </p:spPr>
          <p:txBody>
            <a:bodyPr wrap="non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Helvetica" pitchFamily="2" charset="0"/>
                  <a:ea typeface="+mn-ea"/>
                  <a:cs typeface="+mn-cs"/>
                </a:rPr>
                <a:t>4. The “No-cost of Top-down Predictions” Puzzle</a:t>
              </a:r>
            </a:p>
          </p:txBody>
        </p:sp>
      </p:grpSp>
      <p:sp>
        <p:nvSpPr>
          <p:cNvPr id="22" name="TextBox 21">
            <a:extLst>
              <a:ext uri="{FF2B5EF4-FFF2-40B4-BE49-F238E27FC236}">
                <a16:creationId xmlns:a16="http://schemas.microsoft.com/office/drawing/2014/main" id="{BF345229-1285-A4A8-000A-86E43C394E01}"/>
              </a:ext>
            </a:extLst>
          </p:cNvPr>
          <p:cNvSpPr txBox="1"/>
          <p:nvPr/>
        </p:nvSpPr>
        <p:spPr>
          <a:xfrm>
            <a:off x="142108" y="6506225"/>
            <a:ext cx="472436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Nour </a:t>
            </a:r>
            <a:r>
              <a:rPr kumimoji="0" 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Eddine</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Brothers, Wang, </a:t>
            </a:r>
            <a:r>
              <a:rPr kumimoji="0" 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Spratling</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Kuperberg, Cognition, 2024</a:t>
            </a:r>
          </a:p>
        </p:txBody>
      </p:sp>
    </p:spTree>
    <p:extLst>
      <p:ext uri="{BB962C8B-B14F-4D97-AF65-F5344CB8AC3E}">
        <p14:creationId xmlns:p14="http://schemas.microsoft.com/office/powerpoint/2010/main" val="76427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2826636-6A08-A31A-BC1A-165FB06EE22F}"/>
              </a:ext>
            </a:extLst>
          </p:cNvPr>
          <p:cNvSpPr>
            <a:spLocks noGrp="1"/>
          </p:cNvSpPr>
          <p:nvPr>
            <p:ph type="title"/>
          </p:nvPr>
        </p:nvSpPr>
        <p:spPr>
          <a:xfrm>
            <a:off x="1989280" y="65526"/>
            <a:ext cx="8229600" cy="1143000"/>
          </a:xfrm>
        </p:spPr>
        <p:txBody>
          <a:bodyPr>
            <a:normAutofit/>
          </a:bodyPr>
          <a:lstStyle/>
          <a:p>
            <a:r>
              <a:rPr lang="en-US" dirty="0"/>
              <a:t>Positive Thought Disorder: </a:t>
            </a:r>
            <a:br>
              <a:rPr lang="en-US" dirty="0"/>
            </a:br>
            <a:r>
              <a:rPr lang="en-US" dirty="0"/>
              <a:t>Incoherent language output</a:t>
            </a:r>
          </a:p>
        </p:txBody>
      </p:sp>
      <p:grpSp>
        <p:nvGrpSpPr>
          <p:cNvPr id="83" name="Group 82">
            <a:extLst>
              <a:ext uri="{FF2B5EF4-FFF2-40B4-BE49-F238E27FC236}">
                <a16:creationId xmlns:a16="http://schemas.microsoft.com/office/drawing/2014/main" id="{1CD6EF04-E317-E903-F0E5-C627465F5926}"/>
              </a:ext>
            </a:extLst>
          </p:cNvPr>
          <p:cNvGrpSpPr/>
          <p:nvPr/>
        </p:nvGrpSpPr>
        <p:grpSpPr>
          <a:xfrm>
            <a:off x="4354984" y="2240242"/>
            <a:ext cx="3431333" cy="2255067"/>
            <a:chOff x="1238691" y="1546544"/>
            <a:chExt cx="1956913" cy="553643"/>
          </a:xfrm>
        </p:grpSpPr>
        <p:sp>
          <p:nvSpPr>
            <p:cNvPr id="85" name="Oval Callout 84">
              <a:extLst>
                <a:ext uri="{FF2B5EF4-FFF2-40B4-BE49-F238E27FC236}">
                  <a16:creationId xmlns:a16="http://schemas.microsoft.com/office/drawing/2014/main" id="{70628D92-8594-D73F-9433-5113D7407C7E}"/>
                </a:ext>
              </a:extLst>
            </p:cNvPr>
            <p:cNvSpPr/>
            <p:nvPr/>
          </p:nvSpPr>
          <p:spPr>
            <a:xfrm>
              <a:off x="1238691" y="1546544"/>
              <a:ext cx="1956913" cy="553643"/>
            </a:xfrm>
            <a:prstGeom prst="wedgeEllipseCallout">
              <a:avLst>
                <a:gd name="adj1" fmla="val -58391"/>
                <a:gd name="adj2" fmla="val 266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a:solidFill>
                  <a:srgbClr val="FFFF00"/>
                </a:solidFill>
                <a:latin typeface="Arial"/>
              </a:endParaRPr>
            </a:p>
          </p:txBody>
        </p:sp>
        <p:sp>
          <p:nvSpPr>
            <p:cNvPr id="84" name="Inside">
              <a:extLst>
                <a:ext uri="{FF2B5EF4-FFF2-40B4-BE49-F238E27FC236}">
                  <a16:creationId xmlns:a16="http://schemas.microsoft.com/office/drawing/2014/main" id="{B36BBD56-C0B3-E616-8EF8-C63BDE3BC472}"/>
                </a:ext>
              </a:extLst>
            </p:cNvPr>
            <p:cNvSpPr/>
            <p:nvPr/>
          </p:nvSpPr>
          <p:spPr>
            <a:xfrm>
              <a:off x="1370795" y="1657535"/>
              <a:ext cx="1820991" cy="324918"/>
            </a:xfrm>
            <a:prstGeom prst="rect">
              <a:avLst/>
            </a:prstGeom>
          </p:spPr>
          <p:txBody>
            <a:bodyPr wrap="square">
              <a:spAutoFit/>
            </a:bodyPr>
            <a:lstStyle/>
            <a:p>
              <a:pPr defTabSz="457200">
                <a:defRPr/>
              </a:pPr>
              <a:r>
                <a:rPr lang="en-US" sz="2000" i="1" dirty="0">
                  <a:solidFill>
                    <a:srgbClr val="FFFFFF"/>
                  </a:solidFill>
                  <a:latin typeface="Arial" panose="020B0604020202020204" pitchFamily="34" charset="0"/>
                  <a:ea typeface="ＭＳ Ｐゴシック"/>
                  <a:cs typeface="Arial" panose="020B0604020202020204" pitchFamily="34" charset="0"/>
                </a:rPr>
                <a:t>I always liked geography. My last teacher in that subject was Professor August A…</a:t>
              </a:r>
            </a:p>
          </p:txBody>
        </p:sp>
      </p:grpSp>
      <p:grpSp>
        <p:nvGrpSpPr>
          <p:cNvPr id="86" name="Group 85">
            <a:extLst>
              <a:ext uri="{FF2B5EF4-FFF2-40B4-BE49-F238E27FC236}">
                <a16:creationId xmlns:a16="http://schemas.microsoft.com/office/drawing/2014/main" id="{FA0AFC46-44E4-171E-9593-11BD45A16826}"/>
              </a:ext>
            </a:extLst>
          </p:cNvPr>
          <p:cNvGrpSpPr>
            <a:grpSpLocks noChangeAspect="1"/>
          </p:cNvGrpSpPr>
          <p:nvPr/>
        </p:nvGrpSpPr>
        <p:grpSpPr>
          <a:xfrm>
            <a:off x="7472686" y="2216217"/>
            <a:ext cx="3156815" cy="2588216"/>
            <a:chOff x="2099504" y="2217349"/>
            <a:chExt cx="2443032" cy="1920240"/>
          </a:xfrm>
        </p:grpSpPr>
        <p:pic>
          <p:nvPicPr>
            <p:cNvPr id="87" name="Picture 86">
              <a:extLst>
                <a:ext uri="{FF2B5EF4-FFF2-40B4-BE49-F238E27FC236}">
                  <a16:creationId xmlns:a16="http://schemas.microsoft.com/office/drawing/2014/main" id="{D269DFFB-C850-8AAB-F81F-2B0BB6A5F302}"/>
                </a:ext>
              </a:extLst>
            </p:cNvPr>
            <p:cNvPicPr>
              <a:picLocks noChangeAspect="1"/>
            </p:cNvPicPr>
            <p:nvPr/>
          </p:nvPicPr>
          <p:blipFill>
            <a:blip r:embed="rId3">
              <a:duotone>
                <a:srgbClr val="808080">
                  <a:shade val="45000"/>
                  <a:satMod val="135000"/>
                </a:srgbClr>
                <a:prstClr val="white"/>
              </a:duotone>
            </a:blip>
            <a:stretch>
              <a:fillRect/>
            </a:stretch>
          </p:blipFill>
          <p:spPr>
            <a:xfrm flipH="1">
              <a:off x="2099504" y="2217349"/>
              <a:ext cx="2443032" cy="1920240"/>
            </a:xfrm>
            <a:prstGeom prst="rect">
              <a:avLst/>
            </a:prstGeom>
            <a:noFill/>
          </p:spPr>
        </p:pic>
        <p:grpSp>
          <p:nvGrpSpPr>
            <p:cNvPr id="88" name="Group 87">
              <a:extLst>
                <a:ext uri="{FF2B5EF4-FFF2-40B4-BE49-F238E27FC236}">
                  <a16:creationId xmlns:a16="http://schemas.microsoft.com/office/drawing/2014/main" id="{457E961E-CE22-2250-895B-1D26C3D9B963}"/>
                </a:ext>
              </a:extLst>
            </p:cNvPr>
            <p:cNvGrpSpPr/>
            <p:nvPr/>
          </p:nvGrpSpPr>
          <p:grpSpPr>
            <a:xfrm>
              <a:off x="2436776" y="2388932"/>
              <a:ext cx="1830424" cy="864490"/>
              <a:chOff x="214163" y="1057356"/>
              <a:chExt cx="8817554" cy="5536756"/>
            </a:xfrm>
          </p:grpSpPr>
          <p:sp>
            <p:nvSpPr>
              <p:cNvPr id="89" name="Oval 88">
                <a:extLst>
                  <a:ext uri="{FF2B5EF4-FFF2-40B4-BE49-F238E27FC236}">
                    <a16:creationId xmlns:a16="http://schemas.microsoft.com/office/drawing/2014/main" id="{A76B50FF-FAAD-8F1A-7458-6487D628C283}"/>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0" name="Oval 89">
                <a:extLst>
                  <a:ext uri="{FF2B5EF4-FFF2-40B4-BE49-F238E27FC236}">
                    <a16:creationId xmlns:a16="http://schemas.microsoft.com/office/drawing/2014/main" id="{CC6D9404-9B6D-B574-A056-0D21B2298660}"/>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1" name="Oval 90">
                <a:extLst>
                  <a:ext uri="{FF2B5EF4-FFF2-40B4-BE49-F238E27FC236}">
                    <a16:creationId xmlns:a16="http://schemas.microsoft.com/office/drawing/2014/main" id="{927BAB06-42DA-AB9C-43DE-6EDDB32622EF}"/>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2" name="Oval 91">
                <a:extLst>
                  <a:ext uri="{FF2B5EF4-FFF2-40B4-BE49-F238E27FC236}">
                    <a16:creationId xmlns:a16="http://schemas.microsoft.com/office/drawing/2014/main" id="{6C71F8AD-34FE-5E18-EB9A-D71FED95E086}"/>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3" name="Oval 92">
                <a:extLst>
                  <a:ext uri="{FF2B5EF4-FFF2-40B4-BE49-F238E27FC236}">
                    <a16:creationId xmlns:a16="http://schemas.microsoft.com/office/drawing/2014/main" id="{A2BA96DC-2B10-19E8-6B96-B8F0F316FB77}"/>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4" name="Oval 93">
                <a:extLst>
                  <a:ext uri="{FF2B5EF4-FFF2-40B4-BE49-F238E27FC236}">
                    <a16:creationId xmlns:a16="http://schemas.microsoft.com/office/drawing/2014/main" id="{EDB3676E-5284-CE16-E083-DA38A64DE804}"/>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5" name="Oval 94">
                <a:extLst>
                  <a:ext uri="{FF2B5EF4-FFF2-40B4-BE49-F238E27FC236}">
                    <a16:creationId xmlns:a16="http://schemas.microsoft.com/office/drawing/2014/main" id="{E05C7CD8-0A14-249C-655C-4C24872704A7}"/>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96" name="Oval 95">
                <a:extLst>
                  <a:ext uri="{FF2B5EF4-FFF2-40B4-BE49-F238E27FC236}">
                    <a16:creationId xmlns:a16="http://schemas.microsoft.com/office/drawing/2014/main" id="{2D8BC55E-355B-A0BB-DEFB-FE81ECDDF989}"/>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97" name="Straight Arrow Connector 96">
                <a:extLst>
                  <a:ext uri="{FF2B5EF4-FFF2-40B4-BE49-F238E27FC236}">
                    <a16:creationId xmlns:a16="http://schemas.microsoft.com/office/drawing/2014/main" id="{022D2C93-3F73-2BB5-A04B-C02A2E448529}"/>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98" name="Straight Arrow Connector 97">
                <a:extLst>
                  <a:ext uri="{FF2B5EF4-FFF2-40B4-BE49-F238E27FC236}">
                    <a16:creationId xmlns:a16="http://schemas.microsoft.com/office/drawing/2014/main" id="{7F71DD57-2753-D2B7-67CC-C3E1E8559B25}"/>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99" name="Straight Arrow Connector 98">
                <a:extLst>
                  <a:ext uri="{FF2B5EF4-FFF2-40B4-BE49-F238E27FC236}">
                    <a16:creationId xmlns:a16="http://schemas.microsoft.com/office/drawing/2014/main" id="{71C48E5D-D0C9-6C65-45EA-44D41E3E233D}"/>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00" name="Straight Arrow Connector 99">
                <a:extLst>
                  <a:ext uri="{FF2B5EF4-FFF2-40B4-BE49-F238E27FC236}">
                    <a16:creationId xmlns:a16="http://schemas.microsoft.com/office/drawing/2014/main" id="{8082F2AA-8C84-CA07-9611-30DCCA150BC2}"/>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1" name="Straight Arrow Connector 100">
                <a:extLst>
                  <a:ext uri="{FF2B5EF4-FFF2-40B4-BE49-F238E27FC236}">
                    <a16:creationId xmlns:a16="http://schemas.microsoft.com/office/drawing/2014/main" id="{416992DE-DFE5-8E91-7DFB-2FA038EEBBD1}"/>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2" name="Straight Arrow Connector 101">
                <a:extLst>
                  <a:ext uri="{FF2B5EF4-FFF2-40B4-BE49-F238E27FC236}">
                    <a16:creationId xmlns:a16="http://schemas.microsoft.com/office/drawing/2014/main" id="{9BD829C7-70E6-6B3A-DB77-010369298D68}"/>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103" name="Straight Arrow Connector 102">
                <a:extLst>
                  <a:ext uri="{FF2B5EF4-FFF2-40B4-BE49-F238E27FC236}">
                    <a16:creationId xmlns:a16="http://schemas.microsoft.com/office/drawing/2014/main" id="{7D2E507C-6B85-7176-65D5-318300D9D644}"/>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04" name="Straight Arrow Connector 103">
                <a:extLst>
                  <a:ext uri="{FF2B5EF4-FFF2-40B4-BE49-F238E27FC236}">
                    <a16:creationId xmlns:a16="http://schemas.microsoft.com/office/drawing/2014/main" id="{D4A3A19A-65C5-AD19-A730-6F88D8288F90}"/>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05" name="Straight Arrow Connector 104">
                <a:extLst>
                  <a:ext uri="{FF2B5EF4-FFF2-40B4-BE49-F238E27FC236}">
                    <a16:creationId xmlns:a16="http://schemas.microsoft.com/office/drawing/2014/main" id="{D4DEC236-3037-BF4D-95F3-905ED588919A}"/>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06" name="Straight Arrow Connector 105">
                <a:extLst>
                  <a:ext uri="{FF2B5EF4-FFF2-40B4-BE49-F238E27FC236}">
                    <a16:creationId xmlns:a16="http://schemas.microsoft.com/office/drawing/2014/main" id="{0723BE8A-2830-74B9-684E-751B4EA62C8D}"/>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7" name="Straight Arrow Connector 106">
                <a:extLst>
                  <a:ext uri="{FF2B5EF4-FFF2-40B4-BE49-F238E27FC236}">
                    <a16:creationId xmlns:a16="http://schemas.microsoft.com/office/drawing/2014/main" id="{F1DB8E96-C47F-AC94-0AAD-643911146EA1}"/>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8" name="Straight Arrow Connector 107">
                <a:extLst>
                  <a:ext uri="{FF2B5EF4-FFF2-40B4-BE49-F238E27FC236}">
                    <a16:creationId xmlns:a16="http://schemas.microsoft.com/office/drawing/2014/main" id="{0565923C-F23C-8ADD-1813-FED8D45EF267}"/>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09" name="Straight Arrow Connector 108">
                <a:extLst>
                  <a:ext uri="{FF2B5EF4-FFF2-40B4-BE49-F238E27FC236}">
                    <a16:creationId xmlns:a16="http://schemas.microsoft.com/office/drawing/2014/main" id="{BBB46F3E-C5A0-AE7A-17DC-11E002C0C4AE}"/>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10" name="Straight Arrow Connector 109">
                <a:extLst>
                  <a:ext uri="{FF2B5EF4-FFF2-40B4-BE49-F238E27FC236}">
                    <a16:creationId xmlns:a16="http://schemas.microsoft.com/office/drawing/2014/main" id="{8F8A63FD-DADA-8DC0-3F18-99690B8DDD9A}"/>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11" name="Straight Arrow Connector 110">
                <a:extLst>
                  <a:ext uri="{FF2B5EF4-FFF2-40B4-BE49-F238E27FC236}">
                    <a16:creationId xmlns:a16="http://schemas.microsoft.com/office/drawing/2014/main" id="{393A8CB2-A63E-ABD6-03F8-4A66591467A7}"/>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12" name="Straight Arrow Connector 111">
                <a:extLst>
                  <a:ext uri="{FF2B5EF4-FFF2-40B4-BE49-F238E27FC236}">
                    <a16:creationId xmlns:a16="http://schemas.microsoft.com/office/drawing/2014/main" id="{7B49E795-2DD0-5C36-8D95-1D555F4355C1}"/>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grpSp>
        <p:nvGrpSpPr>
          <p:cNvPr id="113" name="Group 112">
            <a:extLst>
              <a:ext uri="{FF2B5EF4-FFF2-40B4-BE49-F238E27FC236}">
                <a16:creationId xmlns:a16="http://schemas.microsoft.com/office/drawing/2014/main" id="{8C66DA08-3C8D-C55A-E073-E970880B011A}"/>
              </a:ext>
            </a:extLst>
          </p:cNvPr>
          <p:cNvGrpSpPr>
            <a:grpSpLocks noChangeAspect="1"/>
          </p:cNvGrpSpPr>
          <p:nvPr/>
        </p:nvGrpSpPr>
        <p:grpSpPr>
          <a:xfrm>
            <a:off x="1390744" y="2255838"/>
            <a:ext cx="3156815" cy="2588216"/>
            <a:chOff x="2099504" y="2217349"/>
            <a:chExt cx="2443032" cy="1920240"/>
          </a:xfrm>
        </p:grpSpPr>
        <p:pic>
          <p:nvPicPr>
            <p:cNvPr id="114" name="Picture 113">
              <a:extLst>
                <a:ext uri="{FF2B5EF4-FFF2-40B4-BE49-F238E27FC236}">
                  <a16:creationId xmlns:a16="http://schemas.microsoft.com/office/drawing/2014/main" id="{2792134A-6C01-1DCB-2607-1C26B1E4B880}"/>
                </a:ext>
              </a:extLst>
            </p:cNvPr>
            <p:cNvPicPr>
              <a:picLocks noChangeAspect="1"/>
            </p:cNvPicPr>
            <p:nvPr/>
          </p:nvPicPr>
          <p:blipFill>
            <a:blip r:embed="rId3">
              <a:duotone>
                <a:srgbClr val="808080">
                  <a:shade val="45000"/>
                  <a:satMod val="135000"/>
                </a:srgbClr>
                <a:prstClr val="white"/>
              </a:duotone>
            </a:blip>
            <a:stretch>
              <a:fillRect/>
            </a:stretch>
          </p:blipFill>
          <p:spPr>
            <a:xfrm>
              <a:off x="2099504" y="2217349"/>
              <a:ext cx="2443032" cy="1920240"/>
            </a:xfrm>
            <a:prstGeom prst="rect">
              <a:avLst/>
            </a:prstGeom>
            <a:noFill/>
          </p:spPr>
        </p:pic>
        <p:grpSp>
          <p:nvGrpSpPr>
            <p:cNvPr id="115" name="Group 114">
              <a:extLst>
                <a:ext uri="{FF2B5EF4-FFF2-40B4-BE49-F238E27FC236}">
                  <a16:creationId xmlns:a16="http://schemas.microsoft.com/office/drawing/2014/main" id="{C6CC9687-A5FD-D86B-38AD-64234E71EC88}"/>
                </a:ext>
              </a:extLst>
            </p:cNvPr>
            <p:cNvGrpSpPr/>
            <p:nvPr/>
          </p:nvGrpSpPr>
          <p:grpSpPr>
            <a:xfrm>
              <a:off x="2436776" y="2388932"/>
              <a:ext cx="1830424" cy="864490"/>
              <a:chOff x="214163" y="1057356"/>
              <a:chExt cx="8817554" cy="5536756"/>
            </a:xfrm>
          </p:grpSpPr>
          <p:sp>
            <p:nvSpPr>
              <p:cNvPr id="116" name="Oval 115">
                <a:extLst>
                  <a:ext uri="{FF2B5EF4-FFF2-40B4-BE49-F238E27FC236}">
                    <a16:creationId xmlns:a16="http://schemas.microsoft.com/office/drawing/2014/main" id="{661017A8-E972-A189-1E12-4B4DA15AA174}"/>
                  </a:ext>
                </a:extLst>
              </p:cNvPr>
              <p:cNvSpPr/>
              <p:nvPr/>
            </p:nvSpPr>
            <p:spPr bwMode="auto">
              <a:xfrm>
                <a:off x="3030139" y="4308310"/>
                <a:ext cx="3000789" cy="957397"/>
              </a:xfrm>
              <a:prstGeom prst="ellipse">
                <a:avLst/>
              </a:prstGeom>
              <a:gradFill flip="none" rotWithShape="1">
                <a:gsLst>
                  <a:gs pos="0">
                    <a:srgbClr val="80FF00">
                      <a:alpha val="85000"/>
                    </a:srgbClr>
                  </a:gs>
                  <a:gs pos="100000">
                    <a:srgbClr val="000000">
                      <a:alpha val="85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17" name="Oval 116">
                <a:extLst>
                  <a:ext uri="{FF2B5EF4-FFF2-40B4-BE49-F238E27FC236}">
                    <a16:creationId xmlns:a16="http://schemas.microsoft.com/office/drawing/2014/main" id="{F9C5067C-D58F-5441-D2BA-D08CE1D5BD6B}"/>
                  </a:ext>
                </a:extLst>
              </p:cNvPr>
              <p:cNvSpPr/>
              <p:nvPr/>
            </p:nvSpPr>
            <p:spPr bwMode="auto">
              <a:xfrm>
                <a:off x="6030928" y="2014753"/>
                <a:ext cx="3000789" cy="957397"/>
              </a:xfrm>
              <a:prstGeom prst="ellipse">
                <a:avLst/>
              </a:prstGeom>
              <a:gradFill flip="none" rotWithShape="1">
                <a:gsLst>
                  <a:gs pos="0">
                    <a:srgbClr val="FF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18" name="Oval 117">
                <a:extLst>
                  <a:ext uri="{FF2B5EF4-FFF2-40B4-BE49-F238E27FC236}">
                    <a16:creationId xmlns:a16="http://schemas.microsoft.com/office/drawing/2014/main" id="{0089ACC2-B8DD-CE41-8943-EF01B242800A}"/>
                  </a:ext>
                </a:extLst>
              </p:cNvPr>
              <p:cNvSpPr/>
              <p:nvPr/>
            </p:nvSpPr>
            <p:spPr bwMode="auto">
              <a:xfrm>
                <a:off x="5729842" y="3600222"/>
                <a:ext cx="3000789" cy="957397"/>
              </a:xfrm>
              <a:prstGeom prst="ellipse">
                <a:avLst/>
              </a:prstGeom>
              <a:gradFill flip="none" rotWithShape="1">
                <a:gsLst>
                  <a:gs pos="0">
                    <a:srgbClr val="FF66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19" name="Oval 118">
                <a:extLst>
                  <a:ext uri="{FF2B5EF4-FFF2-40B4-BE49-F238E27FC236}">
                    <a16:creationId xmlns:a16="http://schemas.microsoft.com/office/drawing/2014/main" id="{53C0E603-2D4A-F26E-2B54-A494978EA0D2}"/>
                  </a:ext>
                </a:extLst>
              </p:cNvPr>
              <p:cNvSpPr/>
              <p:nvPr/>
            </p:nvSpPr>
            <p:spPr bwMode="auto">
              <a:xfrm>
                <a:off x="214163" y="2014753"/>
                <a:ext cx="3000789" cy="957397"/>
              </a:xfrm>
              <a:prstGeom prst="ellipse">
                <a:avLst/>
              </a:prstGeom>
              <a:gradFill flip="none" rotWithShape="1">
                <a:gsLst>
                  <a:gs pos="0">
                    <a:srgbClr val="660066">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0" name="Oval 119">
                <a:extLst>
                  <a:ext uri="{FF2B5EF4-FFF2-40B4-BE49-F238E27FC236}">
                    <a16:creationId xmlns:a16="http://schemas.microsoft.com/office/drawing/2014/main" id="{FE016C5A-D570-B8A0-1254-E58DE2C71E96}"/>
                  </a:ext>
                </a:extLst>
              </p:cNvPr>
              <p:cNvSpPr/>
              <p:nvPr/>
            </p:nvSpPr>
            <p:spPr bwMode="auto">
              <a:xfrm>
                <a:off x="573352" y="3600222"/>
                <a:ext cx="3000789" cy="957397"/>
              </a:xfrm>
              <a:prstGeom prst="ellipse">
                <a:avLst/>
              </a:prstGeom>
              <a:gradFill flip="none" rotWithShape="1">
                <a:gsLst>
                  <a:gs pos="0">
                    <a:srgbClr val="3366FF">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1" name="Oval 120">
                <a:extLst>
                  <a:ext uri="{FF2B5EF4-FFF2-40B4-BE49-F238E27FC236}">
                    <a16:creationId xmlns:a16="http://schemas.microsoft.com/office/drawing/2014/main" id="{F4378DD6-4055-6444-7B74-B6AAFEBDDB9A}"/>
                  </a:ext>
                </a:extLst>
              </p:cNvPr>
              <p:cNvSpPr/>
              <p:nvPr/>
            </p:nvSpPr>
            <p:spPr bwMode="auto">
              <a:xfrm>
                <a:off x="221986" y="5636713"/>
                <a:ext cx="3000790" cy="957399"/>
              </a:xfrm>
              <a:prstGeom prst="ellipse">
                <a:avLst/>
              </a:prstGeom>
              <a:gradFill flip="none" rotWithShape="1">
                <a:gsLst>
                  <a:gs pos="0">
                    <a:srgbClr val="0080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2" name="Oval 121">
                <a:extLst>
                  <a:ext uri="{FF2B5EF4-FFF2-40B4-BE49-F238E27FC236}">
                    <a16:creationId xmlns:a16="http://schemas.microsoft.com/office/drawing/2014/main" id="{B971D18D-53B1-1191-3070-BE34B554F476}"/>
                  </a:ext>
                </a:extLst>
              </p:cNvPr>
              <p:cNvSpPr/>
              <p:nvPr/>
            </p:nvSpPr>
            <p:spPr bwMode="auto">
              <a:xfrm>
                <a:off x="5272682" y="5636713"/>
                <a:ext cx="3000790" cy="957399"/>
              </a:xfrm>
              <a:prstGeom prst="ellipse">
                <a:avLst/>
              </a:prstGeom>
              <a:gradFill flip="none" rotWithShape="1">
                <a:gsLst>
                  <a:gs pos="0">
                    <a:srgbClr val="FFFF00">
                      <a:alpha val="70000"/>
                    </a:srgbClr>
                  </a:gs>
                  <a:gs pos="100000">
                    <a:srgbClr val="000000">
                      <a:alpha val="70000"/>
                    </a:srgbClr>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sp>
            <p:nvSpPr>
              <p:cNvPr id="123" name="Oval 122">
                <a:extLst>
                  <a:ext uri="{FF2B5EF4-FFF2-40B4-BE49-F238E27FC236}">
                    <a16:creationId xmlns:a16="http://schemas.microsoft.com/office/drawing/2014/main" id="{D526047D-BD8C-5833-6C23-E4621A5A6087}"/>
                  </a:ext>
                </a:extLst>
              </p:cNvPr>
              <p:cNvSpPr/>
              <p:nvPr/>
            </p:nvSpPr>
            <p:spPr bwMode="auto">
              <a:xfrm>
                <a:off x="3214952" y="1057356"/>
                <a:ext cx="3000789" cy="957397"/>
              </a:xfrm>
              <a:prstGeom prst="ellipse">
                <a:avLst/>
              </a:prstGeom>
              <a:gradFill flip="none" rotWithShape="1">
                <a:gsLst>
                  <a:gs pos="0">
                    <a:srgbClr val="800000">
                      <a:alpha val="70000"/>
                    </a:srgbClr>
                  </a:gs>
                  <a:gs pos="100000">
                    <a:srgbClr val="000000"/>
                  </a:gs>
                </a:gsLst>
                <a:path path="circle">
                  <a:fillToRect l="50000" t="50000" r="50000" b="50000"/>
                </a:path>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600" kern="0">
                  <a:solidFill>
                    <a:srgbClr val="000000"/>
                  </a:solidFill>
                  <a:latin typeface="Times New Roman" charset="0"/>
                  <a:ea typeface="ＭＳ Ｐゴシック"/>
                  <a:cs typeface="ＭＳ Ｐゴシック"/>
                </a:endParaRPr>
              </a:p>
            </p:txBody>
          </p:sp>
          <p:cxnSp>
            <p:nvCxnSpPr>
              <p:cNvPr id="124" name="Straight Arrow Connector 123">
                <a:extLst>
                  <a:ext uri="{FF2B5EF4-FFF2-40B4-BE49-F238E27FC236}">
                    <a16:creationId xmlns:a16="http://schemas.microsoft.com/office/drawing/2014/main" id="{E38D5129-096A-1553-20C6-5BB08A5F1561}"/>
                  </a:ext>
                </a:extLst>
              </p:cNvPr>
              <p:cNvCxnSpPr/>
              <p:nvPr/>
            </p:nvCxnSpPr>
            <p:spPr bwMode="auto">
              <a:xfrm flipV="1">
                <a:off x="2209802" y="4952997"/>
                <a:ext cx="914400" cy="609601"/>
              </a:xfrm>
              <a:prstGeom prst="straightConnector1">
                <a:avLst/>
              </a:prstGeom>
              <a:solidFill>
                <a:srgbClr val="BBE0E3"/>
              </a:solidFill>
              <a:ln w="15875" cap="flat" cmpd="sng" algn="ctr">
                <a:gradFill flip="none" rotWithShape="1">
                  <a:gsLst>
                    <a:gs pos="0">
                      <a:srgbClr val="CCFF66">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25" name="Straight Arrow Connector 124">
                <a:extLst>
                  <a:ext uri="{FF2B5EF4-FFF2-40B4-BE49-F238E27FC236}">
                    <a16:creationId xmlns:a16="http://schemas.microsoft.com/office/drawing/2014/main" id="{73ACA4AC-8C75-3A9F-D1FA-E976F5AA3E0C}"/>
                  </a:ext>
                </a:extLst>
              </p:cNvPr>
              <p:cNvCxnSpPr/>
              <p:nvPr/>
            </p:nvCxnSpPr>
            <p:spPr bwMode="auto">
              <a:xfrm flipV="1">
                <a:off x="1981200" y="4343400"/>
                <a:ext cx="0" cy="1295400"/>
              </a:xfrm>
              <a:prstGeom prst="straightConnector1">
                <a:avLst/>
              </a:prstGeom>
              <a:solidFill>
                <a:srgbClr val="BBE0E3"/>
              </a:solidFill>
              <a:ln w="15875" cap="flat" cmpd="sng" algn="ctr">
                <a:gradFill flip="none" rotWithShape="1">
                  <a:gsLst>
                    <a:gs pos="0">
                      <a:srgbClr val="008000">
                        <a:alpha val="70000"/>
                      </a:srgbClr>
                    </a:gs>
                    <a:gs pos="100000">
                      <a:srgbClr val="00009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26" name="Straight Arrow Connector 125">
                <a:extLst>
                  <a:ext uri="{FF2B5EF4-FFF2-40B4-BE49-F238E27FC236}">
                    <a16:creationId xmlns:a16="http://schemas.microsoft.com/office/drawing/2014/main" id="{EA55B61D-779F-BBD1-0F58-5364421BDC31}"/>
                  </a:ext>
                </a:extLst>
              </p:cNvPr>
              <p:cNvCxnSpPr/>
              <p:nvPr/>
            </p:nvCxnSpPr>
            <p:spPr bwMode="auto">
              <a:xfrm flipV="1">
                <a:off x="1981200" y="2667000"/>
                <a:ext cx="0" cy="1295400"/>
              </a:xfrm>
              <a:prstGeom prst="straightConnector1">
                <a:avLst/>
              </a:prstGeom>
              <a:solidFill>
                <a:srgbClr val="BBE0E3"/>
              </a:solidFill>
              <a:ln w="15875" cap="flat" cmpd="sng" algn="ctr">
                <a:gradFill flip="none" rotWithShape="1">
                  <a:gsLst>
                    <a:gs pos="0">
                      <a:srgbClr val="000090">
                        <a:alpha val="70000"/>
                      </a:srgbClr>
                    </a:gs>
                    <a:gs pos="100000">
                      <a:srgbClr val="660066">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27" name="Straight Arrow Connector 126">
                <a:extLst>
                  <a:ext uri="{FF2B5EF4-FFF2-40B4-BE49-F238E27FC236}">
                    <a16:creationId xmlns:a16="http://schemas.microsoft.com/office/drawing/2014/main" id="{0348F031-4E9E-B105-94C1-6C8E1D75F182}"/>
                  </a:ext>
                </a:extLst>
              </p:cNvPr>
              <p:cNvCxnSpPr/>
              <p:nvPr/>
            </p:nvCxnSpPr>
            <p:spPr bwMode="auto">
              <a:xfrm>
                <a:off x="3352800" y="2514600"/>
                <a:ext cx="2514600" cy="0"/>
              </a:xfrm>
              <a:prstGeom prst="straightConnector1">
                <a:avLst/>
              </a:prstGeom>
              <a:solidFill>
                <a:srgbClr val="BBE0E3"/>
              </a:solidFill>
              <a:ln w="15875" cap="flat" cmpd="sng" algn="ctr">
                <a:gradFill flip="none" rotWithShape="1">
                  <a:gsLst>
                    <a:gs pos="0">
                      <a:srgbClr val="660066"/>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28" name="Straight Arrow Connector 127">
                <a:extLst>
                  <a:ext uri="{FF2B5EF4-FFF2-40B4-BE49-F238E27FC236}">
                    <a16:creationId xmlns:a16="http://schemas.microsoft.com/office/drawing/2014/main" id="{80CAE3E5-D0D3-2518-2A88-D28FBADD4274}"/>
                  </a:ext>
                </a:extLst>
              </p:cNvPr>
              <p:cNvCxnSpPr/>
              <p:nvPr/>
            </p:nvCxnSpPr>
            <p:spPr bwMode="auto">
              <a:xfrm>
                <a:off x="3070427" y="6019801"/>
                <a:ext cx="2514598" cy="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29" name="Straight Arrow Connector 128">
                <a:extLst>
                  <a:ext uri="{FF2B5EF4-FFF2-40B4-BE49-F238E27FC236}">
                    <a16:creationId xmlns:a16="http://schemas.microsoft.com/office/drawing/2014/main" id="{7796045F-4D13-F6B1-F55A-5D8CB436F3B4}"/>
                  </a:ext>
                </a:extLst>
              </p:cNvPr>
              <p:cNvCxnSpPr/>
              <p:nvPr/>
            </p:nvCxnSpPr>
            <p:spPr bwMode="auto">
              <a:xfrm flipV="1">
                <a:off x="7239000" y="4419600"/>
                <a:ext cx="0" cy="1295400"/>
              </a:xfrm>
              <a:prstGeom prst="straightConnector1">
                <a:avLst/>
              </a:prstGeom>
              <a:solidFill>
                <a:srgbClr val="BBE0E3"/>
              </a:solidFill>
              <a:ln w="15875" cap="flat" cmpd="sng" algn="ctr">
                <a:gradFill flip="none" rotWithShape="1">
                  <a:gsLst>
                    <a:gs pos="0">
                      <a:srgbClr val="FF6600">
                        <a:alpha val="70000"/>
                      </a:srgbClr>
                    </a:gs>
                    <a:gs pos="100000">
                      <a:srgbClr val="FFFF00">
                        <a:alpha val="70000"/>
                      </a:srgbClr>
                    </a:gs>
                  </a:gsLst>
                  <a:lin ang="16200000" scaled="0"/>
                  <a:tileRect/>
                </a:gradFill>
                <a:prstDash val="solid"/>
                <a:round/>
                <a:headEnd type="arrow" w="sm" len="sm"/>
                <a:tailEnd type="arrow" w="sm" len="sm"/>
              </a:ln>
              <a:effectLst>
                <a:glow rad="12700">
                  <a:srgbClr val="000000">
                    <a:alpha val="50000"/>
                  </a:srgbClr>
                </a:glow>
              </a:effectLst>
            </p:spPr>
          </p:cxnSp>
          <p:cxnSp>
            <p:nvCxnSpPr>
              <p:cNvPr id="130" name="Straight Arrow Connector 129">
                <a:extLst>
                  <a:ext uri="{FF2B5EF4-FFF2-40B4-BE49-F238E27FC236}">
                    <a16:creationId xmlns:a16="http://schemas.microsoft.com/office/drawing/2014/main" id="{FB7F538A-1605-8073-0785-78F43772FA6D}"/>
                  </a:ext>
                </a:extLst>
              </p:cNvPr>
              <p:cNvCxnSpPr/>
              <p:nvPr/>
            </p:nvCxnSpPr>
            <p:spPr bwMode="auto">
              <a:xfrm flipV="1">
                <a:off x="7239000" y="2743200"/>
                <a:ext cx="0" cy="1295400"/>
              </a:xfrm>
              <a:prstGeom prst="straightConnector1">
                <a:avLst/>
              </a:prstGeom>
              <a:solidFill>
                <a:srgbClr val="BBE0E3"/>
              </a:solidFill>
              <a:ln w="15875" cap="flat" cmpd="sng" algn="ctr">
                <a:gradFill flip="none" rotWithShape="1">
                  <a:gsLst>
                    <a:gs pos="0">
                      <a:srgbClr val="FF6600">
                        <a:alpha val="70000"/>
                      </a:srgbClr>
                    </a:gs>
                    <a:gs pos="100000">
                      <a:srgbClr val="FF0000">
                        <a:alpha val="70000"/>
                      </a:srgbClr>
                    </a:gs>
                  </a:gsLst>
                  <a:lin ang="5400000" scaled="0"/>
                  <a:tileRect/>
                </a:gradFill>
                <a:prstDash val="solid"/>
                <a:round/>
                <a:headEnd type="arrow" w="sm" len="sm"/>
                <a:tailEnd type="arrow" w="sm" len="sm"/>
              </a:ln>
              <a:effectLst>
                <a:glow rad="12700">
                  <a:srgbClr val="000000">
                    <a:alpha val="50000"/>
                  </a:srgbClr>
                </a:glow>
              </a:effectLst>
            </p:spPr>
          </p:cxnSp>
          <p:cxnSp>
            <p:nvCxnSpPr>
              <p:cNvPr id="131" name="Straight Arrow Connector 130">
                <a:extLst>
                  <a:ext uri="{FF2B5EF4-FFF2-40B4-BE49-F238E27FC236}">
                    <a16:creationId xmlns:a16="http://schemas.microsoft.com/office/drawing/2014/main" id="{BF1BDCB7-A1F9-48F0-C430-6EAF60797D5C}"/>
                  </a:ext>
                </a:extLst>
              </p:cNvPr>
              <p:cNvCxnSpPr/>
              <p:nvPr/>
            </p:nvCxnSpPr>
            <p:spPr bwMode="auto">
              <a:xfrm flipH="1" flipV="1">
                <a:off x="5334000" y="5029200"/>
                <a:ext cx="1066800" cy="685800"/>
              </a:xfrm>
              <a:prstGeom prst="straightConnector1">
                <a:avLst/>
              </a:prstGeom>
              <a:solidFill>
                <a:srgbClr val="BBE0E3"/>
              </a:solidFill>
              <a:ln w="15875" cap="flat" cmpd="sng" algn="ctr">
                <a:gradFill flip="none" rotWithShape="1">
                  <a:gsLst>
                    <a:gs pos="0">
                      <a:srgbClr val="008000">
                        <a:alpha val="70000"/>
                      </a:srgbClr>
                    </a:gs>
                    <a:gs pos="100000">
                      <a:srgbClr val="FFFF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32" name="Straight Arrow Connector 131">
                <a:extLst>
                  <a:ext uri="{FF2B5EF4-FFF2-40B4-BE49-F238E27FC236}">
                    <a16:creationId xmlns:a16="http://schemas.microsoft.com/office/drawing/2014/main" id="{D260E046-0A61-31A4-2D81-D7C76361411C}"/>
                  </a:ext>
                </a:extLst>
              </p:cNvPr>
              <p:cNvCxnSpPr/>
              <p:nvPr/>
            </p:nvCxnSpPr>
            <p:spPr bwMode="auto">
              <a:xfrm flipH="1" flipV="1">
                <a:off x="2743200" y="4114800"/>
                <a:ext cx="1143000" cy="533400"/>
              </a:xfrm>
              <a:prstGeom prst="straightConnector1">
                <a:avLst/>
              </a:prstGeom>
              <a:solidFill>
                <a:srgbClr val="BBE0E3"/>
              </a:solidFill>
              <a:ln w="15875" cap="flat" cmpd="sng" algn="ctr">
                <a:gradFill flip="none" rotWithShape="1">
                  <a:gsLst>
                    <a:gs pos="0">
                      <a:srgbClr val="000090">
                        <a:alpha val="70000"/>
                      </a:srgbClr>
                    </a:gs>
                    <a:gs pos="100000">
                      <a:srgbClr val="008000">
                        <a:alpha val="70000"/>
                      </a:srgbClr>
                    </a:gs>
                  </a:gsLst>
                  <a:lin ang="10800000" scaled="0"/>
                  <a:tileRect/>
                </a:gradFill>
                <a:prstDash val="solid"/>
                <a:round/>
                <a:headEnd type="arrow" w="sm" len="sm"/>
                <a:tailEnd type="arrow" w="sm" len="sm"/>
              </a:ln>
              <a:effectLst>
                <a:glow rad="12700">
                  <a:srgbClr val="000000">
                    <a:alpha val="50000"/>
                  </a:srgbClr>
                </a:glow>
              </a:effectLst>
            </p:spPr>
          </p:cxnSp>
          <p:cxnSp>
            <p:nvCxnSpPr>
              <p:cNvPr id="133" name="Straight Arrow Connector 132">
                <a:extLst>
                  <a:ext uri="{FF2B5EF4-FFF2-40B4-BE49-F238E27FC236}">
                    <a16:creationId xmlns:a16="http://schemas.microsoft.com/office/drawing/2014/main" id="{9AC74204-2A5D-CA35-B613-1A971426E89A}"/>
                  </a:ext>
                </a:extLst>
              </p:cNvPr>
              <p:cNvCxnSpPr/>
              <p:nvPr/>
            </p:nvCxnSpPr>
            <p:spPr bwMode="auto">
              <a:xfrm flipV="1">
                <a:off x="5334000" y="4038600"/>
                <a:ext cx="914400" cy="609600"/>
              </a:xfrm>
              <a:prstGeom prst="straightConnector1">
                <a:avLst/>
              </a:prstGeom>
              <a:solidFill>
                <a:srgbClr val="BBE0E3"/>
              </a:solidFill>
              <a:ln w="15875" cap="flat" cmpd="sng" algn="ctr">
                <a:gradFill flip="none" rotWithShape="1">
                  <a:gsLst>
                    <a:gs pos="0">
                      <a:srgbClr val="CCFF66">
                        <a:alpha val="70000"/>
                      </a:srgbClr>
                    </a:gs>
                    <a:gs pos="100000">
                      <a:srgbClr val="FF66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4" name="Straight Arrow Connector 133">
                <a:extLst>
                  <a:ext uri="{FF2B5EF4-FFF2-40B4-BE49-F238E27FC236}">
                    <a16:creationId xmlns:a16="http://schemas.microsoft.com/office/drawing/2014/main" id="{F26175E1-69F4-81BD-2616-C2E9151B6B0E}"/>
                  </a:ext>
                </a:extLst>
              </p:cNvPr>
              <p:cNvCxnSpPr/>
              <p:nvPr/>
            </p:nvCxnSpPr>
            <p:spPr bwMode="auto">
              <a:xfrm flipV="1">
                <a:off x="2819400" y="2819400"/>
                <a:ext cx="3657600" cy="1143000"/>
              </a:xfrm>
              <a:prstGeom prst="straightConnector1">
                <a:avLst/>
              </a:prstGeom>
              <a:solidFill>
                <a:srgbClr val="BBE0E3"/>
              </a:solidFill>
              <a:ln w="15875" cap="flat" cmpd="sng" algn="ctr">
                <a:gradFill flip="none" rotWithShape="1">
                  <a:gsLst>
                    <a:gs pos="0">
                      <a:srgbClr val="00009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5" name="Straight Arrow Connector 134">
                <a:extLst>
                  <a:ext uri="{FF2B5EF4-FFF2-40B4-BE49-F238E27FC236}">
                    <a16:creationId xmlns:a16="http://schemas.microsoft.com/office/drawing/2014/main" id="{9491196D-B0F9-A5CB-A3F7-ABBB78CC97BC}"/>
                  </a:ext>
                </a:extLst>
              </p:cNvPr>
              <p:cNvCxnSpPr/>
              <p:nvPr/>
            </p:nvCxnSpPr>
            <p:spPr bwMode="auto">
              <a:xfrm flipV="1">
                <a:off x="4876800" y="3108606"/>
                <a:ext cx="1219200" cy="1371600"/>
              </a:xfrm>
              <a:prstGeom prst="straightConnector1">
                <a:avLst/>
              </a:prstGeom>
              <a:solidFill>
                <a:srgbClr val="BBE0E3"/>
              </a:solidFill>
              <a:ln w="15875" cap="flat" cmpd="sng" algn="ctr">
                <a:gradFill flip="none" rotWithShape="1">
                  <a:gsLst>
                    <a:gs pos="0">
                      <a:srgbClr val="008000"/>
                    </a:gs>
                    <a:gs pos="100000">
                      <a:srgbClr val="FF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6" name="Straight Arrow Connector 135">
                <a:extLst>
                  <a:ext uri="{FF2B5EF4-FFF2-40B4-BE49-F238E27FC236}">
                    <a16:creationId xmlns:a16="http://schemas.microsoft.com/office/drawing/2014/main" id="{66CED6B3-34B0-90C4-D367-EA34B86342AD}"/>
                  </a:ext>
                </a:extLst>
              </p:cNvPr>
              <p:cNvCxnSpPr/>
              <p:nvPr/>
            </p:nvCxnSpPr>
            <p:spPr bwMode="auto">
              <a:xfrm flipH="1" flipV="1">
                <a:off x="3048000" y="2743200"/>
                <a:ext cx="3276600" cy="1143000"/>
              </a:xfrm>
              <a:prstGeom prst="straightConnector1">
                <a:avLst/>
              </a:prstGeom>
              <a:solidFill>
                <a:srgbClr val="BBE0E3"/>
              </a:solidFill>
              <a:ln w="15875" cap="flat" cmpd="sng" algn="ctr">
                <a:gradFill flip="none" rotWithShape="1">
                  <a:gsLst>
                    <a:gs pos="0">
                      <a:srgbClr val="FF66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7" name="Straight Arrow Connector 136">
                <a:extLst>
                  <a:ext uri="{FF2B5EF4-FFF2-40B4-BE49-F238E27FC236}">
                    <a16:creationId xmlns:a16="http://schemas.microsoft.com/office/drawing/2014/main" id="{15E69AFB-FF29-8770-B8D9-CC95F09AF417}"/>
                  </a:ext>
                </a:extLst>
              </p:cNvPr>
              <p:cNvCxnSpPr/>
              <p:nvPr/>
            </p:nvCxnSpPr>
            <p:spPr bwMode="auto">
              <a:xfrm flipH="1" flipV="1">
                <a:off x="2895600" y="2819400"/>
                <a:ext cx="1752600" cy="1600200"/>
              </a:xfrm>
              <a:prstGeom prst="straightConnector1">
                <a:avLst/>
              </a:prstGeom>
              <a:solidFill>
                <a:srgbClr val="BBE0E3"/>
              </a:solidFill>
              <a:ln w="15875" cap="flat" cmpd="sng" algn="ctr">
                <a:gradFill flip="none" rotWithShape="1">
                  <a:gsLst>
                    <a:gs pos="0">
                      <a:srgbClr val="008000"/>
                    </a:gs>
                    <a:gs pos="100000">
                      <a:srgbClr val="660066">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8" name="Straight Arrow Connector 137">
                <a:extLst>
                  <a:ext uri="{FF2B5EF4-FFF2-40B4-BE49-F238E27FC236}">
                    <a16:creationId xmlns:a16="http://schemas.microsoft.com/office/drawing/2014/main" id="{9545675F-E55A-1D80-722A-C74210551C5D}"/>
                  </a:ext>
                </a:extLst>
              </p:cNvPr>
              <p:cNvCxnSpPr/>
              <p:nvPr/>
            </p:nvCxnSpPr>
            <p:spPr bwMode="auto">
              <a:xfrm flipV="1">
                <a:off x="2057400" y="1524000"/>
                <a:ext cx="2133600" cy="685801"/>
              </a:xfrm>
              <a:prstGeom prst="straightConnector1">
                <a:avLst/>
              </a:prstGeom>
              <a:solidFill>
                <a:srgbClr val="BBE0E3"/>
              </a:solidFill>
              <a:ln w="15875" cap="flat" cmpd="sng" algn="ctr">
                <a:gradFill flip="none" rotWithShape="1">
                  <a:gsLst>
                    <a:gs pos="0">
                      <a:srgbClr val="660066"/>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cxnSp>
            <p:nvCxnSpPr>
              <p:cNvPr id="139" name="Straight Arrow Connector 138">
                <a:extLst>
                  <a:ext uri="{FF2B5EF4-FFF2-40B4-BE49-F238E27FC236}">
                    <a16:creationId xmlns:a16="http://schemas.microsoft.com/office/drawing/2014/main" id="{11DFA330-714B-50A9-AADF-A77DDAEE34F8}"/>
                  </a:ext>
                </a:extLst>
              </p:cNvPr>
              <p:cNvCxnSpPr/>
              <p:nvPr/>
            </p:nvCxnSpPr>
            <p:spPr bwMode="auto">
              <a:xfrm flipH="1" flipV="1">
                <a:off x="5334000" y="1447800"/>
                <a:ext cx="1752600" cy="759767"/>
              </a:xfrm>
              <a:prstGeom prst="straightConnector1">
                <a:avLst/>
              </a:prstGeom>
              <a:solidFill>
                <a:srgbClr val="BBE0E3"/>
              </a:solidFill>
              <a:ln w="15875" cap="flat" cmpd="sng" algn="ctr">
                <a:gradFill flip="none" rotWithShape="1">
                  <a:gsLst>
                    <a:gs pos="0">
                      <a:srgbClr val="FF0000"/>
                    </a:gs>
                    <a:gs pos="100000">
                      <a:srgbClr val="800000">
                        <a:alpha val="70000"/>
                      </a:srgbClr>
                    </a:gs>
                  </a:gsLst>
                  <a:lin ang="0" scaled="1"/>
                  <a:tileRect/>
                </a:gradFill>
                <a:prstDash val="solid"/>
                <a:round/>
                <a:headEnd type="arrow" w="sm" len="sm"/>
                <a:tailEnd type="arrow" w="sm" len="sm"/>
              </a:ln>
              <a:effectLst>
                <a:glow rad="12700">
                  <a:srgbClr val="000000">
                    <a:alpha val="50000"/>
                  </a:srgbClr>
                </a:glow>
              </a:effectLst>
            </p:spPr>
          </p:cxnSp>
        </p:grpSp>
      </p:grpSp>
      <p:pic>
        <p:nvPicPr>
          <p:cNvPr id="140" name="Picture 2" descr="Professor, Teacher, Instructor... Do You Know the Difference? | Observatory  - Institute for the Future of Education">
            <a:extLst>
              <a:ext uri="{FF2B5EF4-FFF2-40B4-BE49-F238E27FC236}">
                <a16:creationId xmlns:a16="http://schemas.microsoft.com/office/drawing/2014/main" id="{B91BB9A4-377F-ABE1-6333-CDBBEEC27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678" y="2869290"/>
            <a:ext cx="1142262" cy="760123"/>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1CC09EA9-0DE9-7CC6-7351-603033B701AC}"/>
              </a:ext>
            </a:extLst>
          </p:cNvPr>
          <p:cNvSpPr txBox="1"/>
          <p:nvPr/>
        </p:nvSpPr>
        <p:spPr>
          <a:xfrm>
            <a:off x="1892922" y="1018817"/>
            <a:ext cx="8793115" cy="830997"/>
          </a:xfrm>
          <a:prstGeom prst="rect">
            <a:avLst/>
          </a:prstGeom>
          <a:noFill/>
        </p:spPr>
        <p:txBody>
          <a:bodyPr wrap="square">
            <a:spAutoFit/>
          </a:bodyPr>
          <a:lstStyle/>
          <a:p>
            <a:pPr>
              <a:defRPr/>
            </a:pPr>
            <a:r>
              <a:rPr lang="en-US" sz="2400" dirty="0">
                <a:solidFill>
                  <a:srgbClr val="FFFFFF"/>
                </a:solidFill>
                <a:latin typeface="Arial"/>
              </a:rPr>
              <a:t>Speaker makes life harder for the listener by producing words that are </a:t>
            </a:r>
            <a:r>
              <a:rPr lang="en-US" sz="2400" i="1" dirty="0">
                <a:solidFill>
                  <a:srgbClr val="FFFFFF"/>
                </a:solidFill>
                <a:latin typeface="Arial"/>
              </a:rPr>
              <a:t>less predictable </a:t>
            </a:r>
            <a:r>
              <a:rPr lang="en-US" sz="2400" dirty="0">
                <a:solidFill>
                  <a:srgbClr val="FFFFFF"/>
                </a:solidFill>
                <a:latin typeface="Arial"/>
              </a:rPr>
              <a:t>in relation to the prior context </a:t>
            </a:r>
          </a:p>
        </p:txBody>
      </p:sp>
      <p:sp>
        <p:nvSpPr>
          <p:cNvPr id="4" name="Content Placeholder 2">
            <a:extLst>
              <a:ext uri="{FF2B5EF4-FFF2-40B4-BE49-F238E27FC236}">
                <a16:creationId xmlns:a16="http://schemas.microsoft.com/office/drawing/2014/main" id="{709CF1D0-D117-7F36-36B3-69040C887E04}"/>
              </a:ext>
            </a:extLst>
          </p:cNvPr>
          <p:cNvSpPr txBox="1">
            <a:spLocks/>
          </p:cNvSpPr>
          <p:nvPr/>
        </p:nvSpPr>
        <p:spPr>
          <a:xfrm>
            <a:off x="1950781" y="5179321"/>
            <a:ext cx="8257849" cy="217979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i="1" dirty="0">
                <a:solidFill>
                  <a:srgbClr val="FFFFFF"/>
                </a:solidFill>
                <a:latin typeface="Arial"/>
              </a:rPr>
              <a:t>“I always liked geography. My last teacher in that subject was Professor August A. He was a man with black eyes.  I also like black eyes.  There are also blue and grey eyes and other sorts, too...”</a:t>
            </a:r>
          </a:p>
          <a:p>
            <a:pPr marL="0" indent="0">
              <a:buNone/>
              <a:defRPr/>
            </a:pPr>
            <a:endParaRPr lang="en-US" sz="2400" i="1" dirty="0">
              <a:solidFill>
                <a:srgbClr val="FFFFFF"/>
              </a:solidFill>
              <a:latin typeface="Arial"/>
            </a:endParaRPr>
          </a:p>
        </p:txBody>
      </p:sp>
      <p:sp>
        <p:nvSpPr>
          <p:cNvPr id="3" name="TextBox 2">
            <a:extLst>
              <a:ext uri="{FF2B5EF4-FFF2-40B4-BE49-F238E27FC236}">
                <a16:creationId xmlns:a16="http://schemas.microsoft.com/office/drawing/2014/main" id="{3110DA67-F713-22E3-5C71-04C063C01C0B}"/>
              </a:ext>
            </a:extLst>
          </p:cNvPr>
          <p:cNvSpPr txBox="1"/>
          <p:nvPr/>
        </p:nvSpPr>
        <p:spPr>
          <a:xfrm>
            <a:off x="8610565" y="2759225"/>
            <a:ext cx="4642944" cy="738664"/>
          </a:xfrm>
          <a:prstGeom prst="rect">
            <a:avLst/>
          </a:prstGeom>
          <a:noFill/>
        </p:spPr>
        <p:txBody>
          <a:bodyPr wrap="square">
            <a:spAutoFit/>
          </a:bodyPr>
          <a:lstStyle/>
          <a:p>
            <a:pPr>
              <a:defRPr/>
            </a:pPr>
            <a:r>
              <a:rPr lang="en-US" sz="4200" b="1" dirty="0">
                <a:solidFill>
                  <a:srgbClr val="FF0000"/>
                </a:solidFill>
                <a:latin typeface="Arial"/>
              </a:rPr>
              <a:t>?</a:t>
            </a:r>
          </a:p>
        </p:txBody>
      </p:sp>
    </p:spTree>
    <p:extLst>
      <p:ext uri="{BB962C8B-B14F-4D97-AF65-F5344CB8AC3E}">
        <p14:creationId xmlns:p14="http://schemas.microsoft.com/office/powerpoint/2010/main" val="2779564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C2B73-3D1D-CE40-D077-548268EC5EAF}"/>
            </a:ext>
          </a:extLst>
        </p:cNvPr>
        <p:cNvGrpSpPr/>
        <p:nvPr/>
      </p:nvGrpSpPr>
      <p:grpSpPr>
        <a:xfrm>
          <a:off x="0" y="0"/>
          <a:ext cx="0" cy="0"/>
          <a:chOff x="0" y="0"/>
          <a:chExt cx="0" cy="0"/>
        </a:xfrm>
      </p:grpSpPr>
      <p:sp>
        <p:nvSpPr>
          <p:cNvPr id="299" name="TextBox 298">
            <a:extLst>
              <a:ext uri="{FF2B5EF4-FFF2-40B4-BE49-F238E27FC236}">
                <a16:creationId xmlns:a16="http://schemas.microsoft.com/office/drawing/2014/main" id="{55321A52-8A3A-9200-F200-C8559415CCB5}"/>
              </a:ext>
            </a:extLst>
          </p:cNvPr>
          <p:cNvSpPr txBox="1"/>
          <p:nvPr/>
        </p:nvSpPr>
        <p:spPr>
          <a:xfrm>
            <a:off x="-3033275" y="140113"/>
            <a:ext cx="1825855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00"/>
                </a:solidFill>
                <a:effectLst/>
                <a:uLnTx/>
                <a:uFillTx/>
                <a:latin typeface="Arial"/>
                <a:ea typeface="+mn-ea"/>
                <a:cs typeface="+mn-cs"/>
              </a:rPr>
              <a:t>Future Goals: </a:t>
            </a:r>
            <a:r>
              <a:rPr kumimoji="0" lang="en-US" sz="2500" b="1" i="1" u="none" strike="noStrike" kern="1200" cap="none" spc="0" normalizeH="0" baseline="0" noProof="0" dirty="0">
                <a:ln>
                  <a:noFill/>
                </a:ln>
                <a:solidFill>
                  <a:srgbClr val="FFFF00"/>
                </a:solidFill>
                <a:effectLst/>
                <a:uLnTx/>
                <a:uFillTx/>
                <a:latin typeface="Arial"/>
                <a:ea typeface="+mn-ea"/>
                <a:cs typeface="+mn-cs"/>
              </a:rPr>
              <a:t>Complementary </a:t>
            </a:r>
            <a:r>
              <a:rPr kumimoji="0" lang="en-US" sz="2500" b="1" i="0" u="none" strike="noStrike" kern="1200" cap="none" spc="0" normalizeH="0" baseline="0" noProof="0" dirty="0">
                <a:ln>
                  <a:noFill/>
                </a:ln>
                <a:solidFill>
                  <a:srgbClr val="FFFF00"/>
                </a:solidFill>
                <a:effectLst/>
                <a:uLnTx/>
                <a:uFillTx/>
                <a:latin typeface="Arial"/>
                <a:ea typeface="+mn-ea"/>
                <a:cs typeface="+mn-cs"/>
              </a:rPr>
              <a:t>Use of </a:t>
            </a:r>
            <a:r>
              <a:rPr lang="en-US" sz="2500" b="1" dirty="0">
                <a:solidFill>
                  <a:srgbClr val="FFFF00"/>
                </a:solidFill>
                <a:latin typeface="Arial"/>
              </a:rPr>
              <a:t>Large &amp; </a:t>
            </a:r>
            <a:r>
              <a:rPr kumimoji="0" lang="en-US" sz="2500" b="1" i="0" u="none" strike="noStrike" kern="1200" cap="none" spc="0" normalizeH="0" baseline="0" noProof="0" dirty="0">
                <a:ln>
                  <a:noFill/>
                </a:ln>
                <a:solidFill>
                  <a:srgbClr val="FFFF00"/>
                </a:solidFill>
                <a:effectLst/>
                <a:uLnTx/>
                <a:uFillTx/>
                <a:latin typeface="Arial"/>
                <a:ea typeface="+mn-ea"/>
                <a:cs typeface="+mn-cs"/>
              </a:rPr>
              <a:t>Small Language Models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srgbClr val="FFFF00"/>
                </a:solidFill>
                <a:latin typeface="Arial"/>
              </a:rPr>
              <a:t>to understand thought disorder in schizophrenia </a:t>
            </a:r>
            <a:endParaRPr kumimoji="0" lang="en-US" sz="2500" b="1" i="0" u="none" strike="noStrike" kern="1200" cap="none" spc="0" normalizeH="0" baseline="0" noProof="0" dirty="0">
              <a:ln>
                <a:noFill/>
              </a:ln>
              <a:solidFill>
                <a:srgbClr val="FFFF00"/>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A8B97246-5F22-CF75-12BA-F7EF26397947}"/>
              </a:ext>
            </a:extLst>
          </p:cNvPr>
          <p:cNvGrpSpPr/>
          <p:nvPr/>
        </p:nvGrpSpPr>
        <p:grpSpPr>
          <a:xfrm>
            <a:off x="6309191" y="1044748"/>
            <a:ext cx="4635194" cy="5341197"/>
            <a:chOff x="249778" y="1201897"/>
            <a:chExt cx="4635194" cy="5341197"/>
          </a:xfrm>
        </p:grpSpPr>
        <p:sp>
          <p:nvSpPr>
            <p:cNvPr id="24" name="Rectangle 23">
              <a:extLst>
                <a:ext uri="{FF2B5EF4-FFF2-40B4-BE49-F238E27FC236}">
                  <a16:creationId xmlns:a16="http://schemas.microsoft.com/office/drawing/2014/main" id="{5CBA814A-1150-7C8C-03AE-8F8AC780A98B}"/>
                </a:ext>
              </a:extLst>
            </p:cNvPr>
            <p:cNvSpPr/>
            <p:nvPr/>
          </p:nvSpPr>
          <p:spPr>
            <a:xfrm>
              <a:off x="2538012" y="5252310"/>
              <a:ext cx="2164807" cy="65070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 name="Rounded Rectangle 24">
              <a:extLst>
                <a:ext uri="{FF2B5EF4-FFF2-40B4-BE49-F238E27FC236}">
                  <a16:creationId xmlns:a16="http://schemas.microsoft.com/office/drawing/2014/main" id="{4FE2F065-D48A-1C96-7EA5-CE0DEB152D6C}"/>
                </a:ext>
              </a:extLst>
            </p:cNvPr>
            <p:cNvSpPr/>
            <p:nvPr/>
          </p:nvSpPr>
          <p:spPr>
            <a:xfrm>
              <a:off x="2538012" y="5619877"/>
              <a:ext cx="2164807" cy="650703"/>
            </a:xfrm>
            <a:prstGeom prst="roundRect">
              <a:avLst>
                <a:gd name="adj" fmla="val 50000"/>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07D2FC39-6844-7E26-CB2C-55E6A2AB517B}"/>
                </a:ext>
              </a:extLst>
            </p:cNvPr>
            <p:cNvSpPr/>
            <p:nvPr/>
          </p:nvSpPr>
          <p:spPr>
            <a:xfrm>
              <a:off x="2538012" y="3841520"/>
              <a:ext cx="2164807" cy="649224"/>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7" name="Rounded Rectangle 182">
              <a:extLst>
                <a:ext uri="{FF2B5EF4-FFF2-40B4-BE49-F238E27FC236}">
                  <a16:creationId xmlns:a16="http://schemas.microsoft.com/office/drawing/2014/main" id="{437EDE44-23BA-C2E2-C8F5-D6467742B706}"/>
                </a:ext>
              </a:extLst>
            </p:cNvPr>
            <p:cNvSpPr/>
            <p:nvPr/>
          </p:nvSpPr>
          <p:spPr>
            <a:xfrm>
              <a:off x="2538012" y="4157584"/>
              <a:ext cx="2164807" cy="650703"/>
            </a:xfrm>
            <a:prstGeom prst="roundRect">
              <a:avLst>
                <a:gd name="adj" fmla="val 50000"/>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5794F6F-D535-22A7-7910-9BEA9D2280B7}"/>
                </a:ext>
              </a:extLst>
            </p:cNvPr>
            <p:cNvSpPr/>
            <p:nvPr/>
          </p:nvSpPr>
          <p:spPr>
            <a:xfrm>
              <a:off x="2538012" y="2533160"/>
              <a:ext cx="2164807" cy="649224"/>
            </a:xfrm>
            <a:prstGeom prst="rect">
              <a:avLst/>
            </a:prstGeom>
            <a:noFill/>
            <a:ln w="254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9" name="Rounded Rectangle 182">
              <a:extLst>
                <a:ext uri="{FF2B5EF4-FFF2-40B4-BE49-F238E27FC236}">
                  <a16:creationId xmlns:a16="http://schemas.microsoft.com/office/drawing/2014/main" id="{0AD84170-2D98-0BD4-5759-409410A6B326}"/>
                </a:ext>
              </a:extLst>
            </p:cNvPr>
            <p:cNvSpPr/>
            <p:nvPr/>
          </p:nvSpPr>
          <p:spPr>
            <a:xfrm>
              <a:off x="2538012" y="2849224"/>
              <a:ext cx="2164807" cy="650703"/>
            </a:xfrm>
            <a:prstGeom prst="roundRect">
              <a:avLst>
                <a:gd name="adj" fmla="val 50000"/>
              </a:avLst>
            </a:prstGeom>
            <a:solidFill>
              <a:schemeClr val="bg1"/>
            </a:solidFill>
            <a:ln>
              <a:solidFill>
                <a:srgbClr val="FF4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30" name="Rounded Rectangle 182">
              <a:extLst>
                <a:ext uri="{FF2B5EF4-FFF2-40B4-BE49-F238E27FC236}">
                  <a16:creationId xmlns:a16="http://schemas.microsoft.com/office/drawing/2014/main" id="{E9E466B4-06FC-F65B-9AAC-963F6C3DC890}"/>
                </a:ext>
              </a:extLst>
            </p:cNvPr>
            <p:cNvSpPr/>
            <p:nvPr/>
          </p:nvSpPr>
          <p:spPr>
            <a:xfrm>
              <a:off x="2538012" y="1710712"/>
              <a:ext cx="2346960" cy="548640"/>
            </a:xfrm>
            <a:prstGeom prst="roundRect">
              <a:avLst>
                <a:gd name="adj" fmla="val 50000"/>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DBA2B833-E54B-C737-F64D-36A0481052B0}"/>
                </a:ext>
              </a:extLst>
            </p:cNvPr>
            <p:cNvGrpSpPr/>
            <p:nvPr/>
          </p:nvGrpSpPr>
          <p:grpSpPr>
            <a:xfrm>
              <a:off x="4504615" y="1843778"/>
              <a:ext cx="122013" cy="822960"/>
              <a:chOff x="4373541" y="2029838"/>
              <a:chExt cx="122013" cy="640080"/>
            </a:xfrm>
          </p:grpSpPr>
          <p:cxnSp>
            <p:nvCxnSpPr>
              <p:cNvPr id="568" name="Straight Arrow Connector 567">
                <a:extLst>
                  <a:ext uri="{FF2B5EF4-FFF2-40B4-BE49-F238E27FC236}">
                    <a16:creationId xmlns:a16="http://schemas.microsoft.com/office/drawing/2014/main" id="{63F5DFDB-335B-FFC2-C800-3017A367F19F}"/>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9" name="Straight Arrow Connector 568">
                <a:extLst>
                  <a:ext uri="{FF2B5EF4-FFF2-40B4-BE49-F238E27FC236}">
                    <a16:creationId xmlns:a16="http://schemas.microsoft.com/office/drawing/2014/main" id="{A63D3E2D-07E0-B168-6567-A72C373489E9}"/>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226F53A-8DA7-F0B0-87F0-23D36611BB36}"/>
                </a:ext>
              </a:extLst>
            </p:cNvPr>
            <p:cNvGrpSpPr/>
            <p:nvPr/>
          </p:nvGrpSpPr>
          <p:grpSpPr>
            <a:xfrm>
              <a:off x="4504615" y="3166947"/>
              <a:ext cx="122013" cy="822960"/>
              <a:chOff x="4373541" y="2029838"/>
              <a:chExt cx="122013" cy="640080"/>
            </a:xfrm>
          </p:grpSpPr>
          <p:cxnSp>
            <p:nvCxnSpPr>
              <p:cNvPr id="566" name="Straight Arrow Connector 565">
                <a:extLst>
                  <a:ext uri="{FF2B5EF4-FFF2-40B4-BE49-F238E27FC236}">
                    <a16:creationId xmlns:a16="http://schemas.microsoft.com/office/drawing/2014/main" id="{5D6DD456-0F4E-2D30-17B8-9BC35F3BAD53}"/>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7" name="Straight Arrow Connector 566">
                <a:extLst>
                  <a:ext uri="{FF2B5EF4-FFF2-40B4-BE49-F238E27FC236}">
                    <a16:creationId xmlns:a16="http://schemas.microsoft.com/office/drawing/2014/main" id="{A67D7745-7D77-5A9A-6503-3E9076944C83}"/>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48DA795-3193-A69E-9735-0093F5993DEE}"/>
                </a:ext>
              </a:extLst>
            </p:cNvPr>
            <p:cNvGrpSpPr/>
            <p:nvPr/>
          </p:nvGrpSpPr>
          <p:grpSpPr>
            <a:xfrm>
              <a:off x="4504615" y="4554771"/>
              <a:ext cx="122013" cy="822960"/>
              <a:chOff x="4373541" y="2029838"/>
              <a:chExt cx="122013" cy="640080"/>
            </a:xfrm>
          </p:grpSpPr>
          <p:cxnSp>
            <p:nvCxnSpPr>
              <p:cNvPr id="564" name="Straight Arrow Connector 563">
                <a:extLst>
                  <a:ext uri="{FF2B5EF4-FFF2-40B4-BE49-F238E27FC236}">
                    <a16:creationId xmlns:a16="http://schemas.microsoft.com/office/drawing/2014/main" id="{132634ED-C9A7-F94B-81E4-30F8CD651139}"/>
                  </a:ext>
                </a:extLst>
              </p:cNvPr>
              <p:cNvCxnSpPr>
                <a:cxnSpLocks/>
              </p:cNvCxnSpPr>
              <p:nvPr/>
            </p:nvCxnSpPr>
            <p:spPr>
              <a:xfrm flipV="1">
                <a:off x="4495554" y="2029838"/>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a:extLst>
                  <a:ext uri="{FF2B5EF4-FFF2-40B4-BE49-F238E27FC236}">
                    <a16:creationId xmlns:a16="http://schemas.microsoft.com/office/drawing/2014/main" id="{9BF03305-F2B9-B34E-A4B0-9CC165B71A23}"/>
                  </a:ext>
                </a:extLst>
              </p:cNvPr>
              <p:cNvCxnSpPr>
                <a:cxnSpLocks/>
              </p:cNvCxnSpPr>
              <p:nvPr/>
            </p:nvCxnSpPr>
            <p:spPr>
              <a:xfrm>
                <a:off x="4373541" y="2029838"/>
                <a:ext cx="0" cy="640080"/>
              </a:xfrm>
              <a:prstGeom prst="straightConnector1">
                <a:avLst/>
              </a:prstGeom>
              <a:ln w="34925">
                <a:solidFill>
                  <a:srgbClr val="00B0F0"/>
                </a:solidFill>
                <a:prstDash val="solid"/>
                <a:tailEnd type="oval" w="med" len="med"/>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a:extLst>
                <a:ext uri="{FF2B5EF4-FFF2-40B4-BE49-F238E27FC236}">
                  <a16:creationId xmlns:a16="http://schemas.microsoft.com/office/drawing/2014/main" id="{BCE4A3AE-7D81-CBEE-1F8A-91B060607813}"/>
                </a:ext>
              </a:extLst>
            </p:cNvPr>
            <p:cNvCxnSpPr>
              <a:cxnSpLocks/>
            </p:cNvCxnSpPr>
            <p:nvPr/>
          </p:nvCxnSpPr>
          <p:spPr>
            <a:xfrm>
              <a:off x="2798768" y="1930439"/>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7CBE623-A0B1-4405-A4CC-76A8F8A17511}"/>
                </a:ext>
              </a:extLst>
            </p:cNvPr>
            <p:cNvCxnSpPr>
              <a:cxnSpLocks/>
            </p:cNvCxnSpPr>
            <p:nvPr/>
          </p:nvCxnSpPr>
          <p:spPr>
            <a:xfrm flipV="1">
              <a:off x="2668131" y="2687055"/>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C60FF16-0C78-A6C0-8FA0-CC0D28D7B5AF}"/>
                </a:ext>
              </a:extLst>
            </p:cNvPr>
            <p:cNvCxnSpPr>
              <a:cxnSpLocks/>
            </p:cNvCxnSpPr>
            <p:nvPr/>
          </p:nvCxnSpPr>
          <p:spPr>
            <a:xfrm>
              <a:off x="2798768" y="3253416"/>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6A72C2A-E241-7C10-7E1D-E0287DE59852}"/>
                </a:ext>
              </a:extLst>
            </p:cNvPr>
            <p:cNvCxnSpPr>
              <a:cxnSpLocks/>
            </p:cNvCxnSpPr>
            <p:nvPr/>
          </p:nvCxnSpPr>
          <p:spPr>
            <a:xfrm>
              <a:off x="2797366" y="4665646"/>
              <a:ext cx="0" cy="82296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628A3A1-6B77-CEF3-7E24-E1CA80B32DB0}"/>
                </a:ext>
              </a:extLst>
            </p:cNvPr>
            <p:cNvCxnSpPr>
              <a:cxnSpLocks/>
            </p:cNvCxnSpPr>
            <p:nvPr/>
          </p:nvCxnSpPr>
          <p:spPr>
            <a:xfrm flipV="1">
              <a:off x="2668131" y="3993492"/>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4AFB4F1-194B-282A-3DDB-4415F95F1901}"/>
                </a:ext>
              </a:extLst>
            </p:cNvPr>
            <p:cNvCxnSpPr>
              <a:cxnSpLocks/>
            </p:cNvCxnSpPr>
            <p:nvPr/>
          </p:nvCxnSpPr>
          <p:spPr>
            <a:xfrm flipV="1">
              <a:off x="2668131" y="5428922"/>
              <a:ext cx="0" cy="548640"/>
            </a:xfrm>
            <a:prstGeom prst="straightConnector1">
              <a:avLst/>
            </a:prstGeom>
            <a:ln w="34925">
              <a:solidFill>
                <a:srgbClr val="00B0F0"/>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35B915F-EBF2-4F11-BB22-82EA17F3D2AA}"/>
                </a:ext>
              </a:extLst>
            </p:cNvPr>
            <p:cNvCxnSpPr>
              <a:cxnSpLocks/>
            </p:cNvCxnSpPr>
            <p:nvPr/>
          </p:nvCxnSpPr>
          <p:spPr>
            <a:xfrm>
              <a:off x="2797366" y="1201897"/>
              <a:ext cx="0" cy="640080"/>
            </a:xfrm>
            <a:prstGeom prst="straightConnector1">
              <a:avLst/>
            </a:prstGeom>
            <a:ln w="34925">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C29A725-A737-6B28-7D51-B9432B7ABC49}"/>
                </a:ext>
              </a:extLst>
            </p:cNvPr>
            <p:cNvCxnSpPr>
              <a:cxnSpLocks/>
            </p:cNvCxnSpPr>
            <p:nvPr/>
          </p:nvCxnSpPr>
          <p:spPr>
            <a:xfrm flipV="1">
              <a:off x="4626628" y="5903014"/>
              <a:ext cx="0" cy="640080"/>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C24B595B-BA9E-540E-F7BD-9804DFE791A4}"/>
                </a:ext>
              </a:extLst>
            </p:cNvPr>
            <p:cNvGrpSpPr>
              <a:grpSpLocks noChangeAspect="1"/>
            </p:cNvGrpSpPr>
            <p:nvPr/>
          </p:nvGrpSpPr>
          <p:grpSpPr>
            <a:xfrm>
              <a:off x="2776825" y="5629424"/>
              <a:ext cx="1687180" cy="621729"/>
              <a:chOff x="2074196" y="5293108"/>
              <a:chExt cx="1765511" cy="976008"/>
            </a:xfrm>
          </p:grpSpPr>
          <p:grpSp>
            <p:nvGrpSpPr>
              <p:cNvPr id="524" name="Group 523">
                <a:extLst>
                  <a:ext uri="{FF2B5EF4-FFF2-40B4-BE49-F238E27FC236}">
                    <a16:creationId xmlns:a16="http://schemas.microsoft.com/office/drawing/2014/main" id="{F952AF83-D2F1-D6E4-DBAE-40DB63E2843A}"/>
                  </a:ext>
                </a:extLst>
              </p:cNvPr>
              <p:cNvGrpSpPr/>
              <p:nvPr/>
            </p:nvGrpSpPr>
            <p:grpSpPr>
              <a:xfrm>
                <a:off x="2074196" y="5293108"/>
                <a:ext cx="1765511" cy="276999"/>
                <a:chOff x="2977641" y="5027043"/>
                <a:chExt cx="1765511" cy="276999"/>
              </a:xfrm>
            </p:grpSpPr>
            <p:grpSp>
              <p:nvGrpSpPr>
                <p:cNvPr id="556" name="Group 555">
                  <a:extLst>
                    <a:ext uri="{FF2B5EF4-FFF2-40B4-BE49-F238E27FC236}">
                      <a16:creationId xmlns:a16="http://schemas.microsoft.com/office/drawing/2014/main" id="{E4419AE1-74A0-9ABA-8E22-4F5E1EE0EFF5}"/>
                    </a:ext>
                  </a:extLst>
                </p:cNvPr>
                <p:cNvGrpSpPr/>
                <p:nvPr/>
              </p:nvGrpSpPr>
              <p:grpSpPr>
                <a:xfrm>
                  <a:off x="3228359" y="5027043"/>
                  <a:ext cx="1514793" cy="276999"/>
                  <a:chOff x="3228359" y="5027043"/>
                  <a:chExt cx="1514793" cy="276999"/>
                </a:xfrm>
              </p:grpSpPr>
              <p:sp>
                <p:nvSpPr>
                  <p:cNvPr id="558" name="Oval 557">
                    <a:extLst>
                      <a:ext uri="{FF2B5EF4-FFF2-40B4-BE49-F238E27FC236}">
                        <a16:creationId xmlns:a16="http://schemas.microsoft.com/office/drawing/2014/main" id="{283ABBD0-7E4C-E781-5F74-82D0428FCB32}"/>
                      </a:ext>
                    </a:extLst>
                  </p:cNvPr>
                  <p:cNvSpPr>
                    <a:spLocks noChangeAspect="1"/>
                  </p:cNvSpPr>
                  <p:nvPr/>
                </p:nvSpPr>
                <p:spPr>
                  <a:xfrm>
                    <a:off x="347240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59" name="Oval 558">
                    <a:extLst>
                      <a:ext uri="{FF2B5EF4-FFF2-40B4-BE49-F238E27FC236}">
                        <a16:creationId xmlns:a16="http://schemas.microsoft.com/office/drawing/2014/main" id="{D912DBF7-7485-9307-B89D-D940F3E113FB}"/>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60" name="Oval 559">
                    <a:extLst>
                      <a:ext uri="{FF2B5EF4-FFF2-40B4-BE49-F238E27FC236}">
                        <a16:creationId xmlns:a16="http://schemas.microsoft.com/office/drawing/2014/main" id="{7972FF64-69FD-8A39-1F28-3EB8EDA1F30E}"/>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1" name="Oval 560">
                    <a:extLst>
                      <a:ext uri="{FF2B5EF4-FFF2-40B4-BE49-F238E27FC236}">
                        <a16:creationId xmlns:a16="http://schemas.microsoft.com/office/drawing/2014/main" id="{828F3ADA-CC0A-2F30-DC05-C50BC28237BC}"/>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62" name="TextBox 561">
                    <a:extLst>
                      <a:ext uri="{FF2B5EF4-FFF2-40B4-BE49-F238E27FC236}">
                        <a16:creationId xmlns:a16="http://schemas.microsoft.com/office/drawing/2014/main" id="{465713A4-B352-C94C-7FBF-855035DA2957}"/>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563" name="TextBox 562">
                    <a:extLst>
                      <a:ext uri="{FF2B5EF4-FFF2-40B4-BE49-F238E27FC236}">
                        <a16:creationId xmlns:a16="http://schemas.microsoft.com/office/drawing/2014/main" id="{1ACCF783-1C0C-3B2E-1001-2BF031759172}"/>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557" name="TextBox 556">
                  <a:extLst>
                    <a:ext uri="{FF2B5EF4-FFF2-40B4-BE49-F238E27FC236}">
                      <a16:creationId xmlns:a16="http://schemas.microsoft.com/office/drawing/2014/main" id="{2EDA9DDD-D401-7BD6-4471-46AED4971463}"/>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1</a:t>
                  </a:r>
                </a:p>
              </p:txBody>
            </p:sp>
          </p:grpSp>
          <p:grpSp>
            <p:nvGrpSpPr>
              <p:cNvPr id="525" name="Group 524">
                <a:extLst>
                  <a:ext uri="{FF2B5EF4-FFF2-40B4-BE49-F238E27FC236}">
                    <a16:creationId xmlns:a16="http://schemas.microsoft.com/office/drawing/2014/main" id="{93F04F83-FCEE-60AF-C3B6-8F017B2B5FD7}"/>
                  </a:ext>
                </a:extLst>
              </p:cNvPr>
              <p:cNvGrpSpPr/>
              <p:nvPr/>
            </p:nvGrpSpPr>
            <p:grpSpPr>
              <a:xfrm>
                <a:off x="2074196" y="5477592"/>
                <a:ext cx="1765511" cy="276999"/>
                <a:chOff x="2977641" y="5027043"/>
                <a:chExt cx="1765511" cy="276999"/>
              </a:xfrm>
            </p:grpSpPr>
            <p:grpSp>
              <p:nvGrpSpPr>
                <p:cNvPr id="548" name="Group 547">
                  <a:extLst>
                    <a:ext uri="{FF2B5EF4-FFF2-40B4-BE49-F238E27FC236}">
                      <a16:creationId xmlns:a16="http://schemas.microsoft.com/office/drawing/2014/main" id="{7608DFF7-8B97-59B0-3F71-600C4122E807}"/>
                    </a:ext>
                  </a:extLst>
                </p:cNvPr>
                <p:cNvGrpSpPr/>
                <p:nvPr/>
              </p:nvGrpSpPr>
              <p:grpSpPr>
                <a:xfrm>
                  <a:off x="3228359" y="5027043"/>
                  <a:ext cx="1514793" cy="276999"/>
                  <a:chOff x="3228359" y="5027043"/>
                  <a:chExt cx="1514793" cy="276999"/>
                </a:xfrm>
              </p:grpSpPr>
              <p:sp>
                <p:nvSpPr>
                  <p:cNvPr id="550" name="Oval 549">
                    <a:extLst>
                      <a:ext uri="{FF2B5EF4-FFF2-40B4-BE49-F238E27FC236}">
                        <a16:creationId xmlns:a16="http://schemas.microsoft.com/office/drawing/2014/main" id="{21E7821A-5359-3B2A-3562-464BBBD06395}"/>
                      </a:ext>
                    </a:extLst>
                  </p:cNvPr>
                  <p:cNvSpPr>
                    <a:spLocks noChangeAspect="1"/>
                  </p:cNvSpPr>
                  <p:nvPr/>
                </p:nvSpPr>
                <p:spPr>
                  <a:xfrm>
                    <a:off x="3472402"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51" name="Oval 550">
                    <a:extLst>
                      <a:ext uri="{FF2B5EF4-FFF2-40B4-BE49-F238E27FC236}">
                        <a16:creationId xmlns:a16="http://schemas.microsoft.com/office/drawing/2014/main" id="{4DEF8834-7984-AA41-26EE-37E98D8A8BDA}"/>
                      </a:ext>
                    </a:extLst>
                  </p:cNvPr>
                  <p:cNvSpPr>
                    <a:spLocks noChangeAspect="1"/>
                  </p:cNvSpPr>
                  <p:nvPr/>
                </p:nvSpPr>
                <p:spPr>
                  <a:xfrm>
                    <a:off x="3228359"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52" name="Oval 551">
                    <a:extLst>
                      <a:ext uri="{FF2B5EF4-FFF2-40B4-BE49-F238E27FC236}">
                        <a16:creationId xmlns:a16="http://schemas.microsoft.com/office/drawing/2014/main" id="{D21449B8-5725-2405-A38D-59060EB3EF44}"/>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 name="Oval 552">
                    <a:extLst>
                      <a:ext uri="{FF2B5EF4-FFF2-40B4-BE49-F238E27FC236}">
                        <a16:creationId xmlns:a16="http://schemas.microsoft.com/office/drawing/2014/main" id="{AB4B8025-7DC5-EB64-85AB-C1A3DB6E224A}"/>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54" name="TextBox 553">
                    <a:extLst>
                      <a:ext uri="{FF2B5EF4-FFF2-40B4-BE49-F238E27FC236}">
                        <a16:creationId xmlns:a16="http://schemas.microsoft.com/office/drawing/2014/main" id="{086DF9C9-EADB-FB66-1172-1AFD086D1777}"/>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555" name="TextBox 554">
                    <a:extLst>
                      <a:ext uri="{FF2B5EF4-FFF2-40B4-BE49-F238E27FC236}">
                        <a16:creationId xmlns:a16="http://schemas.microsoft.com/office/drawing/2014/main" id="{ACD9EFA3-832B-B5B4-03B8-D7E3B7CAD8CC}"/>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549" name="TextBox 548">
                  <a:extLst>
                    <a:ext uri="{FF2B5EF4-FFF2-40B4-BE49-F238E27FC236}">
                      <a16:creationId xmlns:a16="http://schemas.microsoft.com/office/drawing/2014/main" id="{71E0FCA5-1909-0990-3BDF-75AE216824A6}"/>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2</a:t>
                  </a:r>
                </a:p>
              </p:txBody>
            </p:sp>
          </p:grpSp>
          <p:grpSp>
            <p:nvGrpSpPr>
              <p:cNvPr id="526" name="Group 525">
                <a:extLst>
                  <a:ext uri="{FF2B5EF4-FFF2-40B4-BE49-F238E27FC236}">
                    <a16:creationId xmlns:a16="http://schemas.microsoft.com/office/drawing/2014/main" id="{66D365B4-03B3-32EA-B283-326847393322}"/>
                  </a:ext>
                </a:extLst>
              </p:cNvPr>
              <p:cNvGrpSpPr/>
              <p:nvPr/>
            </p:nvGrpSpPr>
            <p:grpSpPr>
              <a:xfrm>
                <a:off x="2074196" y="5662076"/>
                <a:ext cx="1765511" cy="276999"/>
                <a:chOff x="2977641" y="5027043"/>
                <a:chExt cx="1765511" cy="276999"/>
              </a:xfrm>
            </p:grpSpPr>
            <p:grpSp>
              <p:nvGrpSpPr>
                <p:cNvPr id="540" name="Group 539">
                  <a:extLst>
                    <a:ext uri="{FF2B5EF4-FFF2-40B4-BE49-F238E27FC236}">
                      <a16:creationId xmlns:a16="http://schemas.microsoft.com/office/drawing/2014/main" id="{A0A88489-010B-5243-27B6-259396DA1936}"/>
                    </a:ext>
                  </a:extLst>
                </p:cNvPr>
                <p:cNvGrpSpPr/>
                <p:nvPr/>
              </p:nvGrpSpPr>
              <p:grpSpPr>
                <a:xfrm>
                  <a:off x="3228359" y="5027043"/>
                  <a:ext cx="1514793" cy="276999"/>
                  <a:chOff x="3228359" y="5027043"/>
                  <a:chExt cx="1514793" cy="276999"/>
                </a:xfrm>
              </p:grpSpPr>
              <p:sp>
                <p:nvSpPr>
                  <p:cNvPr id="542" name="Oval 541">
                    <a:extLst>
                      <a:ext uri="{FF2B5EF4-FFF2-40B4-BE49-F238E27FC236}">
                        <a16:creationId xmlns:a16="http://schemas.microsoft.com/office/drawing/2014/main" id="{789D6C55-754D-C1EE-DE67-7F24DFEB5035}"/>
                      </a:ext>
                    </a:extLst>
                  </p:cNvPr>
                  <p:cNvSpPr>
                    <a:spLocks noChangeAspect="1"/>
                  </p:cNvSpPr>
                  <p:nvPr/>
                </p:nvSpPr>
                <p:spPr>
                  <a:xfrm>
                    <a:off x="347240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43" name="Oval 542">
                    <a:extLst>
                      <a:ext uri="{FF2B5EF4-FFF2-40B4-BE49-F238E27FC236}">
                        <a16:creationId xmlns:a16="http://schemas.microsoft.com/office/drawing/2014/main" id="{80BABBCE-3DD1-6097-7C9D-5F53578255D5}"/>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44" name="Oval 543">
                    <a:extLst>
                      <a:ext uri="{FF2B5EF4-FFF2-40B4-BE49-F238E27FC236}">
                        <a16:creationId xmlns:a16="http://schemas.microsoft.com/office/drawing/2014/main" id="{ADAD52A2-B714-36AB-A05D-6973A8F63A45}"/>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5" name="Oval 544">
                    <a:extLst>
                      <a:ext uri="{FF2B5EF4-FFF2-40B4-BE49-F238E27FC236}">
                        <a16:creationId xmlns:a16="http://schemas.microsoft.com/office/drawing/2014/main" id="{03340866-B606-B832-4994-7A3F252AB64D}"/>
                      </a:ext>
                    </a:extLst>
                  </p:cNvPr>
                  <p:cNvSpPr>
                    <a:spLocks noChangeAspect="1"/>
                  </p:cNvSpPr>
                  <p:nvPr/>
                </p:nvSpPr>
                <p:spPr>
                  <a:xfrm>
                    <a:off x="4287012"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46" name="TextBox 545">
                    <a:extLst>
                      <a:ext uri="{FF2B5EF4-FFF2-40B4-BE49-F238E27FC236}">
                        <a16:creationId xmlns:a16="http://schemas.microsoft.com/office/drawing/2014/main" id="{CB3F1135-7796-5AC5-BCDE-AEA0A7C51C41}"/>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547" name="TextBox 546">
                    <a:extLst>
                      <a:ext uri="{FF2B5EF4-FFF2-40B4-BE49-F238E27FC236}">
                        <a16:creationId xmlns:a16="http://schemas.microsoft.com/office/drawing/2014/main" id="{18E5040C-F877-AE7E-704F-73A48D56BB30}"/>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541" name="TextBox 540">
                  <a:extLst>
                    <a:ext uri="{FF2B5EF4-FFF2-40B4-BE49-F238E27FC236}">
                      <a16:creationId xmlns:a16="http://schemas.microsoft.com/office/drawing/2014/main" id="{B18A1B80-1694-1843-6F0D-9F6C28A5B911}"/>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3</a:t>
                  </a:r>
                </a:p>
              </p:txBody>
            </p:sp>
          </p:grpSp>
          <p:grpSp>
            <p:nvGrpSpPr>
              <p:cNvPr id="527" name="Group 526">
                <a:extLst>
                  <a:ext uri="{FF2B5EF4-FFF2-40B4-BE49-F238E27FC236}">
                    <a16:creationId xmlns:a16="http://schemas.microsoft.com/office/drawing/2014/main" id="{BFF4D4EB-742D-97A8-B285-AE1EDC891EBF}"/>
                  </a:ext>
                </a:extLst>
              </p:cNvPr>
              <p:cNvGrpSpPr/>
              <p:nvPr/>
            </p:nvGrpSpPr>
            <p:grpSpPr>
              <a:xfrm>
                <a:off x="2074196" y="5846559"/>
                <a:ext cx="1765511" cy="276999"/>
                <a:chOff x="2977641" y="5027043"/>
                <a:chExt cx="1765511" cy="276999"/>
              </a:xfrm>
            </p:grpSpPr>
            <p:grpSp>
              <p:nvGrpSpPr>
                <p:cNvPr id="532" name="Group 531">
                  <a:extLst>
                    <a:ext uri="{FF2B5EF4-FFF2-40B4-BE49-F238E27FC236}">
                      <a16:creationId xmlns:a16="http://schemas.microsoft.com/office/drawing/2014/main" id="{0A2DEE48-D292-75EC-15CC-4541CE08560C}"/>
                    </a:ext>
                  </a:extLst>
                </p:cNvPr>
                <p:cNvGrpSpPr/>
                <p:nvPr/>
              </p:nvGrpSpPr>
              <p:grpSpPr>
                <a:xfrm>
                  <a:off x="3228359" y="5027043"/>
                  <a:ext cx="1514793" cy="276999"/>
                  <a:chOff x="3228359" y="5027043"/>
                  <a:chExt cx="1514793" cy="276999"/>
                </a:xfrm>
              </p:grpSpPr>
              <p:sp>
                <p:nvSpPr>
                  <p:cNvPr id="534" name="Oval 533">
                    <a:extLst>
                      <a:ext uri="{FF2B5EF4-FFF2-40B4-BE49-F238E27FC236}">
                        <a16:creationId xmlns:a16="http://schemas.microsoft.com/office/drawing/2014/main" id="{8709AEE9-042E-70F7-1D9C-820A89D8BD93}"/>
                      </a:ext>
                    </a:extLst>
                  </p:cNvPr>
                  <p:cNvSpPr>
                    <a:spLocks noChangeAspect="1"/>
                  </p:cNvSpPr>
                  <p:nvPr/>
                </p:nvSpPr>
                <p:spPr>
                  <a:xfrm>
                    <a:off x="3472402"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35" name="Oval 534">
                    <a:extLst>
                      <a:ext uri="{FF2B5EF4-FFF2-40B4-BE49-F238E27FC236}">
                        <a16:creationId xmlns:a16="http://schemas.microsoft.com/office/drawing/2014/main" id="{A3AB3EE0-2D42-184E-A97B-C23FEBDDB323}"/>
                      </a:ext>
                    </a:extLst>
                  </p:cNvPr>
                  <p:cNvSpPr>
                    <a:spLocks noChangeAspect="1"/>
                  </p:cNvSpPr>
                  <p:nvPr/>
                </p:nvSpPr>
                <p:spPr>
                  <a:xfrm>
                    <a:off x="3228359" y="5077986"/>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36" name="Oval 535">
                    <a:extLst>
                      <a:ext uri="{FF2B5EF4-FFF2-40B4-BE49-F238E27FC236}">
                        <a16:creationId xmlns:a16="http://schemas.microsoft.com/office/drawing/2014/main" id="{3FD68B0C-9A94-B660-3604-FA2524B4C7FF}"/>
                      </a:ext>
                    </a:extLst>
                  </p:cNvPr>
                  <p:cNvSpPr>
                    <a:spLocks noChangeAspect="1"/>
                  </p:cNvSpPr>
                  <p:nvPr/>
                </p:nvSpPr>
                <p:spPr>
                  <a:xfrm>
                    <a:off x="3716445" y="5077986"/>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7" name="Oval 536">
                    <a:extLst>
                      <a:ext uri="{FF2B5EF4-FFF2-40B4-BE49-F238E27FC236}">
                        <a16:creationId xmlns:a16="http://schemas.microsoft.com/office/drawing/2014/main" id="{F2BB79AD-B1C4-D89F-8E97-2B88E466547E}"/>
                      </a:ext>
                    </a:extLst>
                  </p:cNvPr>
                  <p:cNvSpPr>
                    <a:spLocks noChangeAspect="1"/>
                  </p:cNvSpPr>
                  <p:nvPr/>
                </p:nvSpPr>
                <p:spPr>
                  <a:xfrm>
                    <a:off x="4287012" y="5077986"/>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538" name="TextBox 537">
                    <a:extLst>
                      <a:ext uri="{FF2B5EF4-FFF2-40B4-BE49-F238E27FC236}">
                        <a16:creationId xmlns:a16="http://schemas.microsoft.com/office/drawing/2014/main" id="{912A4983-1DA8-4BF5-DB22-49AA86EEDD34}"/>
                      </a:ext>
                    </a:extLst>
                  </p:cNvPr>
                  <p:cNvSpPr txBox="1"/>
                  <p:nvPr/>
                </p:nvSpPr>
                <p:spPr>
                  <a:xfrm>
                    <a:off x="3976737"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sp>
                <p:nvSpPr>
                  <p:cNvPr id="539" name="TextBox 538">
                    <a:extLst>
                      <a:ext uri="{FF2B5EF4-FFF2-40B4-BE49-F238E27FC236}">
                        <a16:creationId xmlns:a16="http://schemas.microsoft.com/office/drawing/2014/main" id="{D29CA663-5279-89CE-D1AF-292A17EBE6ED}"/>
                      </a:ext>
                    </a:extLst>
                  </p:cNvPr>
                  <p:cNvSpPr txBox="1"/>
                  <p:nvPr/>
                </p:nvSpPr>
                <p:spPr>
                  <a:xfrm>
                    <a:off x="4404598" y="5027043"/>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p>
                </p:txBody>
              </p:sp>
            </p:grpSp>
            <p:sp>
              <p:nvSpPr>
                <p:cNvPr id="533" name="TextBox 532">
                  <a:extLst>
                    <a:ext uri="{FF2B5EF4-FFF2-40B4-BE49-F238E27FC236}">
                      <a16:creationId xmlns:a16="http://schemas.microsoft.com/office/drawing/2014/main" id="{5A125BF0-57F7-A02A-7FE0-02C49519BDA4}"/>
                    </a:ext>
                  </a:extLst>
                </p:cNvPr>
                <p:cNvSpPr txBox="1"/>
                <p:nvPr/>
              </p:nvSpPr>
              <p:spPr>
                <a:xfrm>
                  <a:off x="2977641" y="5027043"/>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4</a:t>
                  </a:r>
                </a:p>
              </p:txBody>
            </p:sp>
          </p:grpSp>
          <p:sp>
            <p:nvSpPr>
              <p:cNvPr id="528" name="TextBox 527">
                <a:extLst>
                  <a:ext uri="{FF2B5EF4-FFF2-40B4-BE49-F238E27FC236}">
                    <a16:creationId xmlns:a16="http://schemas.microsoft.com/office/drawing/2014/main" id="{105953D2-9047-84EB-AF2F-68488284B347}"/>
                  </a:ext>
                </a:extLst>
              </p:cNvPr>
              <p:cNvSpPr txBox="1"/>
              <p:nvPr/>
            </p:nvSpPr>
            <p:spPr>
              <a:xfrm>
                <a:off x="2265311"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a:t>
                </a:r>
              </a:p>
            </p:txBody>
          </p:sp>
          <p:sp>
            <p:nvSpPr>
              <p:cNvPr id="529" name="TextBox 528">
                <a:extLst>
                  <a:ext uri="{FF2B5EF4-FFF2-40B4-BE49-F238E27FC236}">
                    <a16:creationId xmlns:a16="http://schemas.microsoft.com/office/drawing/2014/main" id="{BFEC9931-16FF-CDBE-F8C0-3AD46A5BBD30}"/>
                  </a:ext>
                </a:extLst>
              </p:cNvPr>
              <p:cNvSpPr txBox="1"/>
              <p:nvPr/>
            </p:nvSpPr>
            <p:spPr>
              <a:xfrm>
                <a:off x="2513396"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a:t>
                </a:r>
              </a:p>
            </p:txBody>
          </p:sp>
          <p:sp>
            <p:nvSpPr>
              <p:cNvPr id="530" name="TextBox 529">
                <a:extLst>
                  <a:ext uri="{FF2B5EF4-FFF2-40B4-BE49-F238E27FC236}">
                    <a16:creationId xmlns:a16="http://schemas.microsoft.com/office/drawing/2014/main" id="{11594990-9611-DB14-F537-85E5EFEF801B}"/>
                  </a:ext>
                </a:extLst>
              </p:cNvPr>
              <p:cNvSpPr txBox="1"/>
              <p:nvPr/>
            </p:nvSpPr>
            <p:spPr>
              <a:xfrm>
                <a:off x="2743704"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t>
                </a:r>
              </a:p>
            </p:txBody>
          </p:sp>
          <p:sp>
            <p:nvSpPr>
              <p:cNvPr id="531" name="TextBox 530">
                <a:extLst>
                  <a:ext uri="{FF2B5EF4-FFF2-40B4-BE49-F238E27FC236}">
                    <a16:creationId xmlns:a16="http://schemas.microsoft.com/office/drawing/2014/main" id="{C5653F91-4CA2-70E6-A1CC-BE3A6B8CB386}"/>
                  </a:ext>
                </a:extLst>
              </p:cNvPr>
              <p:cNvSpPr txBox="1"/>
              <p:nvPr/>
            </p:nvSpPr>
            <p:spPr>
              <a:xfrm>
                <a:off x="3323600" y="6038284"/>
                <a:ext cx="26802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Y</a:t>
                </a:r>
              </a:p>
            </p:txBody>
          </p:sp>
        </p:grpSp>
        <p:grpSp>
          <p:nvGrpSpPr>
            <p:cNvPr id="43" name="Group 42">
              <a:extLst>
                <a:ext uri="{FF2B5EF4-FFF2-40B4-BE49-F238E27FC236}">
                  <a16:creationId xmlns:a16="http://schemas.microsoft.com/office/drawing/2014/main" id="{95F64609-D386-F5F8-5E23-228EBB11E66E}"/>
                </a:ext>
              </a:extLst>
            </p:cNvPr>
            <p:cNvGrpSpPr/>
            <p:nvPr/>
          </p:nvGrpSpPr>
          <p:grpSpPr>
            <a:xfrm>
              <a:off x="2788126" y="4302100"/>
              <a:ext cx="1935812" cy="417454"/>
              <a:chOff x="8156586" y="4293576"/>
              <a:chExt cx="1935812" cy="417454"/>
            </a:xfrm>
          </p:grpSpPr>
          <p:sp>
            <p:nvSpPr>
              <p:cNvPr id="451" name="TextBox 450">
                <a:extLst>
                  <a:ext uri="{FF2B5EF4-FFF2-40B4-BE49-F238E27FC236}">
                    <a16:creationId xmlns:a16="http://schemas.microsoft.com/office/drawing/2014/main" id="{E5E5058F-6983-698C-E873-E7EF4C2E98CE}"/>
                  </a:ext>
                </a:extLst>
              </p:cNvPr>
              <p:cNvSpPr txBox="1"/>
              <p:nvPr/>
            </p:nvSpPr>
            <p:spPr>
              <a:xfrm>
                <a:off x="9753844" y="4347406"/>
                <a:ext cx="33855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a:t>
                </a:r>
              </a:p>
            </p:txBody>
          </p:sp>
          <p:grpSp>
            <p:nvGrpSpPr>
              <p:cNvPr id="452" name="Group 451">
                <a:extLst>
                  <a:ext uri="{FF2B5EF4-FFF2-40B4-BE49-F238E27FC236}">
                    <a16:creationId xmlns:a16="http://schemas.microsoft.com/office/drawing/2014/main" id="{63B604D8-3A9E-F5FF-3AF2-48326F47F851}"/>
                  </a:ext>
                </a:extLst>
              </p:cNvPr>
              <p:cNvGrpSpPr/>
              <p:nvPr/>
            </p:nvGrpSpPr>
            <p:grpSpPr>
              <a:xfrm>
                <a:off x="8652136" y="4293576"/>
                <a:ext cx="595035" cy="417454"/>
                <a:chOff x="3600721" y="3923133"/>
                <a:chExt cx="595035" cy="417454"/>
              </a:xfrm>
            </p:grpSpPr>
            <p:sp>
              <p:nvSpPr>
                <p:cNvPr id="522" name="TextBox 521">
                  <a:extLst>
                    <a:ext uri="{FF2B5EF4-FFF2-40B4-BE49-F238E27FC236}">
                      <a16:creationId xmlns:a16="http://schemas.microsoft.com/office/drawing/2014/main" id="{5F1D08AF-D3BC-6BB1-7E2F-FFC8F27BF881}"/>
                    </a:ext>
                  </a:extLst>
                </p:cNvPr>
                <p:cNvSpPr txBox="1"/>
                <p:nvPr/>
              </p:nvSpPr>
              <p:spPr>
                <a:xfrm>
                  <a:off x="3600721" y="4063588"/>
                  <a:ext cx="59503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BABY</a:t>
                  </a:r>
                </a:p>
              </p:txBody>
            </p:sp>
            <p:sp>
              <p:nvSpPr>
                <p:cNvPr id="523" name="Oval 522">
                  <a:extLst>
                    <a:ext uri="{FF2B5EF4-FFF2-40B4-BE49-F238E27FC236}">
                      <a16:creationId xmlns:a16="http://schemas.microsoft.com/office/drawing/2014/main" id="{CD9DEB9F-DF6D-812A-3299-777DC9D54D73}"/>
                    </a:ext>
                  </a:extLst>
                </p:cNvPr>
                <p:cNvSpPr>
                  <a:spLocks noChangeAspect="1"/>
                </p:cNvSpPr>
                <p:nvPr/>
              </p:nvSpPr>
              <p:spPr>
                <a:xfrm>
                  <a:off x="3829658" y="3923133"/>
                  <a:ext cx="137160" cy="140455"/>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grpSp>
            <p:nvGrpSpPr>
              <p:cNvPr id="453" name="Group 452">
                <a:extLst>
                  <a:ext uri="{FF2B5EF4-FFF2-40B4-BE49-F238E27FC236}">
                    <a16:creationId xmlns:a16="http://schemas.microsoft.com/office/drawing/2014/main" id="{A5971249-D48C-7F3F-299B-0725E8C72130}"/>
                  </a:ext>
                </a:extLst>
              </p:cNvPr>
              <p:cNvGrpSpPr/>
              <p:nvPr/>
            </p:nvGrpSpPr>
            <p:grpSpPr>
              <a:xfrm>
                <a:off x="8156586" y="4293576"/>
                <a:ext cx="543739" cy="417454"/>
                <a:chOff x="2956407" y="3923133"/>
                <a:chExt cx="543739" cy="417454"/>
              </a:xfrm>
            </p:grpSpPr>
            <p:sp>
              <p:nvSpPr>
                <p:cNvPr id="520" name="TextBox 519">
                  <a:extLst>
                    <a:ext uri="{FF2B5EF4-FFF2-40B4-BE49-F238E27FC236}">
                      <a16:creationId xmlns:a16="http://schemas.microsoft.com/office/drawing/2014/main" id="{F1EFB916-5851-5D22-27FB-5D4E6970365D}"/>
                    </a:ext>
                  </a:extLst>
                </p:cNvPr>
                <p:cNvSpPr txBox="1"/>
                <p:nvPr/>
              </p:nvSpPr>
              <p:spPr>
                <a:xfrm>
                  <a:off x="2956407" y="4063588"/>
                  <a:ext cx="54373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LIME</a:t>
                  </a:r>
                </a:p>
              </p:txBody>
            </p:sp>
            <p:sp>
              <p:nvSpPr>
                <p:cNvPr id="521" name="Oval 520">
                  <a:extLst>
                    <a:ext uri="{FF2B5EF4-FFF2-40B4-BE49-F238E27FC236}">
                      <a16:creationId xmlns:a16="http://schemas.microsoft.com/office/drawing/2014/main" id="{40836893-5DC3-72FC-2705-C972E5A63062}"/>
                    </a:ext>
                  </a:extLst>
                </p:cNvPr>
                <p:cNvSpPr>
                  <a:spLocks noChangeAspect="1"/>
                </p:cNvSpPr>
                <p:nvPr/>
              </p:nvSpPr>
              <p:spPr>
                <a:xfrm>
                  <a:off x="3159696" y="3923133"/>
                  <a:ext cx="137160" cy="140455"/>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grpSp>
            <p:nvGrpSpPr>
              <p:cNvPr id="454" name="Group 453">
                <a:extLst>
                  <a:ext uri="{FF2B5EF4-FFF2-40B4-BE49-F238E27FC236}">
                    <a16:creationId xmlns:a16="http://schemas.microsoft.com/office/drawing/2014/main" id="{380F126A-10C9-402B-7C6B-4F88D66DF57C}"/>
                  </a:ext>
                </a:extLst>
              </p:cNvPr>
              <p:cNvGrpSpPr/>
              <p:nvPr/>
            </p:nvGrpSpPr>
            <p:grpSpPr>
              <a:xfrm>
                <a:off x="9198982" y="4293576"/>
                <a:ext cx="603050" cy="417454"/>
                <a:chOff x="4198576" y="3923133"/>
                <a:chExt cx="603050" cy="417454"/>
              </a:xfrm>
            </p:grpSpPr>
            <p:sp>
              <p:nvSpPr>
                <p:cNvPr id="455" name="TextBox 454">
                  <a:extLst>
                    <a:ext uri="{FF2B5EF4-FFF2-40B4-BE49-F238E27FC236}">
                      <a16:creationId xmlns:a16="http://schemas.microsoft.com/office/drawing/2014/main" id="{AF138616-0BE3-9806-2363-9CEECB412D30}"/>
                    </a:ext>
                  </a:extLst>
                </p:cNvPr>
                <p:cNvSpPr txBox="1"/>
                <p:nvPr/>
              </p:nvSpPr>
              <p:spPr>
                <a:xfrm>
                  <a:off x="4198576" y="4063588"/>
                  <a:ext cx="60305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CAKE</a:t>
                  </a:r>
                </a:p>
              </p:txBody>
            </p:sp>
            <p:sp>
              <p:nvSpPr>
                <p:cNvPr id="519" name="Oval 518">
                  <a:extLst>
                    <a:ext uri="{FF2B5EF4-FFF2-40B4-BE49-F238E27FC236}">
                      <a16:creationId xmlns:a16="http://schemas.microsoft.com/office/drawing/2014/main" id="{6150018B-8DD6-2AB7-24D3-7F481692B40E}"/>
                    </a:ext>
                  </a:extLst>
                </p:cNvPr>
                <p:cNvSpPr>
                  <a:spLocks noChangeAspect="1"/>
                </p:cNvSpPr>
                <p:nvPr/>
              </p:nvSpPr>
              <p:spPr>
                <a:xfrm>
                  <a:off x="4431521" y="3923133"/>
                  <a:ext cx="137160" cy="140455"/>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4" name="Group 43">
              <a:extLst>
                <a:ext uri="{FF2B5EF4-FFF2-40B4-BE49-F238E27FC236}">
                  <a16:creationId xmlns:a16="http://schemas.microsoft.com/office/drawing/2014/main" id="{DF23895C-DB47-A9C5-6853-4CF927026CE4}"/>
                </a:ext>
              </a:extLst>
            </p:cNvPr>
            <p:cNvGrpSpPr>
              <a:grpSpLocks noChangeAspect="1"/>
            </p:cNvGrpSpPr>
            <p:nvPr/>
          </p:nvGrpSpPr>
          <p:grpSpPr>
            <a:xfrm>
              <a:off x="2707616" y="2895334"/>
              <a:ext cx="1973744" cy="537297"/>
              <a:chOff x="2399893" y="2870518"/>
              <a:chExt cx="2463358" cy="670580"/>
            </a:xfrm>
          </p:grpSpPr>
          <p:sp>
            <p:nvSpPr>
              <p:cNvPr id="57" name="Rectangle 56">
                <a:extLst>
                  <a:ext uri="{FF2B5EF4-FFF2-40B4-BE49-F238E27FC236}">
                    <a16:creationId xmlns:a16="http://schemas.microsoft.com/office/drawing/2014/main" id="{995E7717-46F4-3522-A55D-36126B814D83}"/>
                  </a:ext>
                </a:extLst>
              </p:cNvPr>
              <p:cNvSpPr/>
              <p:nvPr/>
            </p:nvSpPr>
            <p:spPr>
              <a:xfrm>
                <a:off x="2399893" y="3015126"/>
                <a:ext cx="555473" cy="203133"/>
              </a:xfrm>
              <a:prstGeom prst="rect">
                <a:avLst/>
              </a:prstGeom>
            </p:spPr>
            <p:txBody>
              <a:bodyPr wrap="none" lIns="9144" tIns="9144" rIns="9144" bIns="914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&lt;small&gt;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E33F52B3-D472-9C1E-FE16-B77669B8EF7C}"/>
                  </a:ext>
                </a:extLst>
              </p:cNvPr>
              <p:cNvSpPr/>
              <p:nvPr/>
            </p:nvSpPr>
            <p:spPr>
              <a:xfrm>
                <a:off x="3180517" y="2961698"/>
                <a:ext cx="589137" cy="203133"/>
              </a:xfrm>
              <a:prstGeom prst="rect">
                <a:avLst/>
              </a:prstGeom>
            </p:spPr>
            <p:txBody>
              <a:bodyPr wrap="none" lIns="9144" tIns="9144" rIns="9144" b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&lt;green&gt;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DF889F4A-CD7B-C63C-AE65-9218453F162C}"/>
                  </a:ext>
                </a:extLst>
              </p:cNvPr>
              <p:cNvSpPr/>
              <p:nvPr/>
            </p:nvSpPr>
            <p:spPr>
              <a:xfrm>
                <a:off x="2734902" y="3314311"/>
                <a:ext cx="666080" cy="203133"/>
              </a:xfrm>
              <a:prstGeom prst="rect">
                <a:avLst/>
              </a:prstGeom>
            </p:spPr>
            <p:txBody>
              <a:bodyPr wrap="none" lIns="9144" tIns="9144" rIns="9144" b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&lt;human&gt;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175CB21E-8CB2-C764-21E7-9B719B99F4E6}"/>
                  </a:ext>
                </a:extLst>
              </p:cNvPr>
              <p:cNvSpPr/>
              <p:nvPr/>
            </p:nvSpPr>
            <p:spPr>
              <a:xfrm>
                <a:off x="3728927" y="3063617"/>
                <a:ext cx="1134324" cy="185179"/>
              </a:xfrm>
              <a:prstGeom prst="rect">
                <a:avLst/>
              </a:prstGeom>
            </p:spPr>
            <p:txBody>
              <a:bodyPr wrap="square" lIns="9144" tIns="9144" rIns="9144" bIns="9144">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&lt;crying&gt;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61" name="Oval 60">
                <a:extLst>
                  <a:ext uri="{FF2B5EF4-FFF2-40B4-BE49-F238E27FC236}">
                    <a16:creationId xmlns:a16="http://schemas.microsoft.com/office/drawing/2014/main" id="{9277839E-470D-74B9-3AF0-084F6AF28DE4}"/>
                  </a:ext>
                </a:extLst>
              </p:cNvPr>
              <p:cNvSpPr>
                <a:spLocks noChangeAspect="1"/>
              </p:cNvSpPr>
              <p:nvPr/>
            </p:nvSpPr>
            <p:spPr>
              <a:xfrm>
                <a:off x="2653933" y="2918145"/>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F08EB92E-279B-22F3-178D-669DDCD6EBB4}"/>
                  </a:ext>
                </a:extLst>
              </p:cNvPr>
              <p:cNvSpPr>
                <a:spLocks noChangeAspect="1"/>
              </p:cNvSpPr>
              <p:nvPr/>
            </p:nvSpPr>
            <p:spPr>
              <a:xfrm>
                <a:off x="3406518" y="2870518"/>
                <a:ext cx="137160" cy="140454"/>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32AB60D8-4A3A-5891-55E7-0F79279AE7FE}"/>
                  </a:ext>
                </a:extLst>
              </p:cNvPr>
              <p:cNvSpPr>
                <a:spLocks noChangeAspect="1"/>
              </p:cNvSpPr>
              <p:nvPr/>
            </p:nvSpPr>
            <p:spPr>
              <a:xfrm>
                <a:off x="4211535" y="2958385"/>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Oval 447">
                <a:extLst>
                  <a:ext uri="{FF2B5EF4-FFF2-40B4-BE49-F238E27FC236}">
                    <a16:creationId xmlns:a16="http://schemas.microsoft.com/office/drawing/2014/main" id="{8857DE8A-D8CC-7F3C-CD1E-3D5FEE383BE1}"/>
                  </a:ext>
                </a:extLst>
              </p:cNvPr>
              <p:cNvSpPr>
                <a:spLocks noChangeAspect="1"/>
              </p:cNvSpPr>
              <p:nvPr/>
            </p:nvSpPr>
            <p:spPr>
              <a:xfrm>
                <a:off x="2999363" y="3196547"/>
                <a:ext cx="137160" cy="140454"/>
              </a:xfrm>
              <a:prstGeom prst="ellipse">
                <a:avLst/>
              </a:prstGeom>
              <a:solidFill>
                <a:srgbClr val="FFC00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sp>
            <p:nvSpPr>
              <p:cNvPr id="449" name="Rectangle 448">
                <a:extLst>
                  <a:ext uri="{FF2B5EF4-FFF2-40B4-BE49-F238E27FC236}">
                    <a16:creationId xmlns:a16="http://schemas.microsoft.com/office/drawing/2014/main" id="{7B1DEFDB-48B1-0720-C507-17AE8E65ED3E}"/>
                  </a:ext>
                </a:extLst>
              </p:cNvPr>
              <p:cNvSpPr/>
              <p:nvPr/>
            </p:nvSpPr>
            <p:spPr>
              <a:xfrm>
                <a:off x="3322431" y="3355919"/>
                <a:ext cx="1134324" cy="185179"/>
              </a:xfrm>
              <a:prstGeom prst="rect">
                <a:avLst/>
              </a:prstGeom>
            </p:spPr>
            <p:txBody>
              <a:bodyPr wrap="square" lIns="9144" tIns="9144" rIns="9144" bIns="9144">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40FF"/>
                    </a:solidFill>
                    <a:effectLst/>
                    <a:uLnTx/>
                    <a:uFillTx/>
                    <a:latin typeface="Arial"/>
                    <a:ea typeface="MS PGothic" charset="-128"/>
                    <a:cs typeface="+mn-cs"/>
                  </a:rPr>
                  <a:t>&lt;edible&gt;</a:t>
                </a:r>
                <a:endParaRPr kumimoji="0" lang="en-US" sz="1200" b="0" i="0" u="none" strike="noStrike" kern="1200" cap="none" spc="0" normalizeH="0" baseline="0" noProof="0" dirty="0">
                  <a:ln>
                    <a:noFill/>
                  </a:ln>
                  <a:solidFill>
                    <a:srgbClr val="FF40FF"/>
                  </a:solidFill>
                  <a:effectLst/>
                  <a:uLnTx/>
                  <a:uFillTx/>
                  <a:latin typeface="Arial"/>
                  <a:ea typeface="+mn-ea"/>
                  <a:cs typeface="+mn-cs"/>
                </a:endParaRPr>
              </a:p>
            </p:txBody>
          </p:sp>
          <p:sp>
            <p:nvSpPr>
              <p:cNvPr id="450" name="Oval 449">
                <a:extLst>
                  <a:ext uri="{FF2B5EF4-FFF2-40B4-BE49-F238E27FC236}">
                    <a16:creationId xmlns:a16="http://schemas.microsoft.com/office/drawing/2014/main" id="{F27B0433-67A3-AB9B-7841-7F7F98226B0B}"/>
                  </a:ext>
                </a:extLst>
              </p:cNvPr>
              <p:cNvSpPr>
                <a:spLocks noChangeAspect="1"/>
              </p:cNvSpPr>
              <p:nvPr/>
            </p:nvSpPr>
            <p:spPr>
              <a:xfrm>
                <a:off x="3821012" y="3232593"/>
                <a:ext cx="137160" cy="140454"/>
              </a:xfrm>
              <a:prstGeom prst="ellipse">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40FF"/>
                  </a:solidFill>
                  <a:effectLst/>
                  <a:uLnTx/>
                  <a:uFillTx/>
                  <a:latin typeface="Calibri" panose="020F0502020204030204"/>
                  <a:ea typeface="+mn-ea"/>
                  <a:cs typeface="+mn-cs"/>
                </a:endParaRPr>
              </a:p>
            </p:txBody>
          </p:sp>
        </p:grpSp>
        <p:sp>
          <p:nvSpPr>
            <p:cNvPr id="45" name="TextBox 44">
              <a:extLst>
                <a:ext uri="{FF2B5EF4-FFF2-40B4-BE49-F238E27FC236}">
                  <a16:creationId xmlns:a16="http://schemas.microsoft.com/office/drawing/2014/main" id="{39230A85-D0C8-FB39-4EAE-A6CC8E90A0D7}"/>
                </a:ext>
              </a:extLst>
            </p:cNvPr>
            <p:cNvSpPr txBox="1"/>
            <p:nvPr/>
          </p:nvSpPr>
          <p:spPr>
            <a:xfrm>
              <a:off x="249778" y="2910871"/>
              <a:ext cx="1807547"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46D1"/>
                  </a:solidFill>
                  <a:effectLst/>
                  <a:uLnTx/>
                  <a:uFillTx/>
                  <a:latin typeface="Arial" panose="020B0604020202020204" pitchFamily="34" charset="0"/>
                  <a:ea typeface="+mn-ea"/>
                  <a:cs typeface="Arial" panose="020B0604020202020204" pitchFamily="34" charset="0"/>
                </a:rPr>
                <a:t>Semantic Feature: 3715</a:t>
              </a:r>
            </a:p>
          </p:txBody>
        </p:sp>
        <p:sp>
          <p:nvSpPr>
            <p:cNvPr id="46" name="TextBox 45">
              <a:extLst>
                <a:ext uri="{FF2B5EF4-FFF2-40B4-BE49-F238E27FC236}">
                  <a16:creationId xmlns:a16="http://schemas.microsoft.com/office/drawing/2014/main" id="{E71801CE-CAAB-050E-0E69-549948F16892}"/>
                </a:ext>
              </a:extLst>
            </p:cNvPr>
            <p:cNvSpPr txBox="1"/>
            <p:nvPr/>
          </p:nvSpPr>
          <p:spPr>
            <a:xfrm>
              <a:off x="437965" y="4138062"/>
              <a:ext cx="1475725"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Lexical Units: 1579</a:t>
              </a:r>
            </a:p>
          </p:txBody>
        </p:sp>
        <p:sp>
          <p:nvSpPr>
            <p:cNvPr id="47" name="TextBox 46">
              <a:extLst>
                <a:ext uri="{FF2B5EF4-FFF2-40B4-BE49-F238E27FC236}">
                  <a16:creationId xmlns:a16="http://schemas.microsoft.com/office/drawing/2014/main" id="{4B60AE84-7782-A998-CD67-AEF536F03B4D}"/>
                </a:ext>
              </a:extLst>
            </p:cNvPr>
            <p:cNvSpPr txBox="1"/>
            <p:nvPr/>
          </p:nvSpPr>
          <p:spPr>
            <a:xfrm>
              <a:off x="331994" y="5656642"/>
              <a:ext cx="1846019"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Orthographic Units: 104</a:t>
              </a:r>
            </a:p>
          </p:txBody>
        </p:sp>
        <p:grpSp>
          <p:nvGrpSpPr>
            <p:cNvPr id="48" name="Group 47">
              <a:extLst>
                <a:ext uri="{FF2B5EF4-FFF2-40B4-BE49-F238E27FC236}">
                  <a16:creationId xmlns:a16="http://schemas.microsoft.com/office/drawing/2014/main" id="{015D5A93-D3D6-BD64-17A9-8957F5CEFE45}"/>
                </a:ext>
              </a:extLst>
            </p:cNvPr>
            <p:cNvGrpSpPr/>
            <p:nvPr/>
          </p:nvGrpSpPr>
          <p:grpSpPr>
            <a:xfrm>
              <a:off x="703621" y="5427477"/>
              <a:ext cx="844142" cy="718418"/>
              <a:chOff x="882401" y="2674906"/>
              <a:chExt cx="844142" cy="718418"/>
            </a:xfrm>
          </p:grpSpPr>
          <p:sp>
            <p:nvSpPr>
              <p:cNvPr id="55" name="TextBox 54">
                <a:extLst>
                  <a:ext uri="{FF2B5EF4-FFF2-40B4-BE49-F238E27FC236}">
                    <a16:creationId xmlns:a16="http://schemas.microsoft.com/office/drawing/2014/main" id="{AE82AEF9-0DA1-E179-8BE1-0E87793A1977}"/>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56" name="TextBox 55">
                <a:extLst>
                  <a:ext uri="{FF2B5EF4-FFF2-40B4-BE49-F238E27FC236}">
                    <a16:creationId xmlns:a16="http://schemas.microsoft.com/office/drawing/2014/main" id="{11824813-4EB3-9F67-0817-26C1081E76F9}"/>
                  </a:ext>
                </a:extLst>
              </p:cNvPr>
              <p:cNvSpPr txBox="1"/>
              <p:nvPr/>
            </p:nvSpPr>
            <p:spPr>
              <a:xfrm>
                <a:off x="882401" y="3116325"/>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49" name="Group 48">
              <a:extLst>
                <a:ext uri="{FF2B5EF4-FFF2-40B4-BE49-F238E27FC236}">
                  <a16:creationId xmlns:a16="http://schemas.microsoft.com/office/drawing/2014/main" id="{18A9CE2C-CB30-6B6B-0BA3-5D8AD63EA4DB}"/>
                </a:ext>
              </a:extLst>
            </p:cNvPr>
            <p:cNvGrpSpPr/>
            <p:nvPr/>
          </p:nvGrpSpPr>
          <p:grpSpPr>
            <a:xfrm>
              <a:off x="712439" y="3933616"/>
              <a:ext cx="844142" cy="692112"/>
              <a:chOff x="891219" y="2674906"/>
              <a:chExt cx="844142" cy="692112"/>
            </a:xfrm>
          </p:grpSpPr>
          <p:sp>
            <p:nvSpPr>
              <p:cNvPr id="53" name="TextBox 52">
                <a:extLst>
                  <a:ext uri="{FF2B5EF4-FFF2-40B4-BE49-F238E27FC236}">
                    <a16:creationId xmlns:a16="http://schemas.microsoft.com/office/drawing/2014/main" id="{BC9ACBE3-033B-36EE-2EB5-6B3A0D61E3E8}"/>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54" name="TextBox 53">
                <a:extLst>
                  <a:ext uri="{FF2B5EF4-FFF2-40B4-BE49-F238E27FC236}">
                    <a16:creationId xmlns:a16="http://schemas.microsoft.com/office/drawing/2014/main" id="{FF3E3215-D4FE-16C3-3737-8FA63643109A}"/>
                  </a:ext>
                </a:extLst>
              </p:cNvPr>
              <p:cNvSpPr txBox="1"/>
              <p:nvPr/>
            </p:nvSpPr>
            <p:spPr>
              <a:xfrm>
                <a:off x="891219" y="3090019"/>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nvGrpSpPr>
            <p:cNvPr id="50" name="Group 49">
              <a:extLst>
                <a:ext uri="{FF2B5EF4-FFF2-40B4-BE49-F238E27FC236}">
                  <a16:creationId xmlns:a16="http://schemas.microsoft.com/office/drawing/2014/main" id="{AD858192-7A68-365A-B1ED-9433CE6C443F}"/>
                </a:ext>
              </a:extLst>
            </p:cNvPr>
            <p:cNvGrpSpPr/>
            <p:nvPr/>
          </p:nvGrpSpPr>
          <p:grpSpPr>
            <a:xfrm>
              <a:off x="731480" y="2674416"/>
              <a:ext cx="844142" cy="732217"/>
              <a:chOff x="882401" y="2674906"/>
              <a:chExt cx="844142" cy="732217"/>
            </a:xfrm>
          </p:grpSpPr>
          <p:sp>
            <p:nvSpPr>
              <p:cNvPr id="51" name="TextBox 50">
                <a:extLst>
                  <a:ext uri="{FF2B5EF4-FFF2-40B4-BE49-F238E27FC236}">
                    <a16:creationId xmlns:a16="http://schemas.microsoft.com/office/drawing/2014/main" id="{2B54C6BC-4A67-7B31-5E29-19E79283F6D9}"/>
                  </a:ext>
                </a:extLst>
              </p:cNvPr>
              <p:cNvSpPr txBox="1"/>
              <p:nvPr/>
            </p:nvSpPr>
            <p:spPr>
              <a:xfrm>
                <a:off x="891219" y="2674906"/>
                <a:ext cx="826508"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Error Units</a:t>
                </a:r>
              </a:p>
            </p:txBody>
          </p:sp>
          <p:sp>
            <p:nvSpPr>
              <p:cNvPr id="52" name="TextBox 51">
                <a:extLst>
                  <a:ext uri="{FF2B5EF4-FFF2-40B4-BE49-F238E27FC236}">
                    <a16:creationId xmlns:a16="http://schemas.microsoft.com/office/drawing/2014/main" id="{87541DDB-35D4-5007-39F9-915DC736F614}"/>
                  </a:ext>
                </a:extLst>
              </p:cNvPr>
              <p:cNvSpPr txBox="1"/>
              <p:nvPr/>
            </p:nvSpPr>
            <p:spPr>
              <a:xfrm>
                <a:off x="882401" y="3130124"/>
                <a:ext cx="844142" cy="276999"/>
              </a:xfrm>
              <a:prstGeom prst="rect">
                <a:avLst/>
              </a:prstGeom>
              <a:noFill/>
            </p:spPr>
            <p:txBody>
              <a:bodyPr wrap="non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 Units</a:t>
                </a:r>
              </a:p>
            </p:txBody>
          </p:sp>
        </p:grpSp>
      </p:grpSp>
      <p:sp>
        <p:nvSpPr>
          <p:cNvPr id="570" name="TextBox 569">
            <a:extLst>
              <a:ext uri="{FF2B5EF4-FFF2-40B4-BE49-F238E27FC236}">
                <a16:creationId xmlns:a16="http://schemas.microsoft.com/office/drawing/2014/main" id="{E6EED0FC-7215-CCB9-D061-FAD96ACC1BBE}"/>
              </a:ext>
            </a:extLst>
          </p:cNvPr>
          <p:cNvSpPr txBox="1"/>
          <p:nvPr/>
        </p:nvSpPr>
        <p:spPr>
          <a:xfrm>
            <a:off x="6608395" y="6396568"/>
            <a:ext cx="472436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Nour </a:t>
            </a:r>
            <a:r>
              <a:rPr kumimoji="0" 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Eddine</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Brothers, Wang, </a:t>
            </a:r>
            <a:r>
              <a:rPr kumimoji="0" lang="en-US" sz="1200" b="1" i="1"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Times New Roman" panose="02020603050405020304" pitchFamily="18" charset="0"/>
              </a:rPr>
              <a:t>Spratling</a:t>
            </a:r>
            <a:r>
              <a:rPr kumimoji="0" lang="en-US" sz="1200" b="1" i="1"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 &amp; Kuperberg, Cognition, 2024</a:t>
            </a:r>
          </a:p>
        </p:txBody>
      </p:sp>
      <p:sp>
        <p:nvSpPr>
          <p:cNvPr id="571" name="Rounded Rectangle 570">
            <a:extLst>
              <a:ext uri="{FF2B5EF4-FFF2-40B4-BE49-F238E27FC236}">
                <a16:creationId xmlns:a16="http://schemas.microsoft.com/office/drawing/2014/main" id="{ABE27B58-1EB3-1072-1A20-2E4C9194FCA4}"/>
              </a:ext>
            </a:extLst>
          </p:cNvPr>
          <p:cNvSpPr/>
          <p:nvPr/>
        </p:nvSpPr>
        <p:spPr>
          <a:xfrm>
            <a:off x="1462237" y="3054380"/>
            <a:ext cx="3187337" cy="1704704"/>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srgbClr val="FFFF00"/>
              </a:solidFill>
              <a:latin typeface="Arial"/>
            </a:endParaRPr>
          </a:p>
        </p:txBody>
      </p:sp>
      <p:grpSp>
        <p:nvGrpSpPr>
          <p:cNvPr id="572" name="Group 571">
            <a:extLst>
              <a:ext uri="{FF2B5EF4-FFF2-40B4-BE49-F238E27FC236}">
                <a16:creationId xmlns:a16="http://schemas.microsoft.com/office/drawing/2014/main" id="{522099E9-05F0-4C24-E5CD-B26F83EEF04F}"/>
              </a:ext>
            </a:extLst>
          </p:cNvPr>
          <p:cNvGrpSpPr/>
          <p:nvPr/>
        </p:nvGrpSpPr>
        <p:grpSpPr>
          <a:xfrm>
            <a:off x="1600671" y="3111951"/>
            <a:ext cx="2910466" cy="230832"/>
            <a:chOff x="445838" y="1156622"/>
            <a:chExt cx="3880621" cy="307776"/>
          </a:xfrm>
        </p:grpSpPr>
        <p:sp>
          <p:nvSpPr>
            <p:cNvPr id="573" name="Rounded Rectangle 572">
              <a:extLst>
                <a:ext uri="{FF2B5EF4-FFF2-40B4-BE49-F238E27FC236}">
                  <a16:creationId xmlns:a16="http://schemas.microsoft.com/office/drawing/2014/main" id="{3822210F-CDC5-5B58-1665-7F476CED3383}"/>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574" name="TextBox 573">
              <a:extLst>
                <a:ext uri="{FF2B5EF4-FFF2-40B4-BE49-F238E27FC236}">
                  <a16:creationId xmlns:a16="http://schemas.microsoft.com/office/drawing/2014/main" id="{6A43A2A1-BF0F-48A0-A82B-630DE9FE4BD0}"/>
                </a:ext>
              </a:extLst>
            </p:cNvPr>
            <p:cNvSpPr txBox="1"/>
            <p:nvPr/>
          </p:nvSpPr>
          <p:spPr>
            <a:xfrm>
              <a:off x="1878318" y="115662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575" name="Rounded Rectangle 574">
            <a:extLst>
              <a:ext uri="{FF2B5EF4-FFF2-40B4-BE49-F238E27FC236}">
                <a16:creationId xmlns:a16="http://schemas.microsoft.com/office/drawing/2014/main" id="{07439EEE-7F4C-F354-BAC2-E7505A822BBC}"/>
              </a:ext>
            </a:extLst>
          </p:cNvPr>
          <p:cNvSpPr/>
          <p:nvPr/>
        </p:nvSpPr>
        <p:spPr>
          <a:xfrm>
            <a:off x="1600671" y="3406833"/>
            <a:ext cx="2910466" cy="146039"/>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grpSp>
        <p:nvGrpSpPr>
          <p:cNvPr id="192" name="Group 191">
            <a:extLst>
              <a:ext uri="{FF2B5EF4-FFF2-40B4-BE49-F238E27FC236}">
                <a16:creationId xmlns:a16="http://schemas.microsoft.com/office/drawing/2014/main" id="{A3DDD86C-BE3B-9A71-7E24-FD49999BD347}"/>
              </a:ext>
            </a:extLst>
          </p:cNvPr>
          <p:cNvGrpSpPr/>
          <p:nvPr/>
        </p:nvGrpSpPr>
        <p:grpSpPr>
          <a:xfrm>
            <a:off x="1600671" y="4489754"/>
            <a:ext cx="2910466" cy="230832"/>
            <a:chOff x="445838" y="2993692"/>
            <a:chExt cx="3880621" cy="307776"/>
          </a:xfrm>
        </p:grpSpPr>
        <p:sp>
          <p:nvSpPr>
            <p:cNvPr id="193" name="Rounded Rectangle 192">
              <a:extLst>
                <a:ext uri="{FF2B5EF4-FFF2-40B4-BE49-F238E27FC236}">
                  <a16:creationId xmlns:a16="http://schemas.microsoft.com/office/drawing/2014/main" id="{D0607355-BB4D-3437-3D4E-7FD67722B7D9}"/>
                </a:ext>
              </a:extLst>
            </p:cNvPr>
            <p:cNvSpPr/>
            <p:nvPr/>
          </p:nvSpPr>
          <p:spPr>
            <a:xfrm>
              <a:off x="445838" y="3050221"/>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94" name="TextBox 193">
              <a:extLst>
                <a:ext uri="{FF2B5EF4-FFF2-40B4-BE49-F238E27FC236}">
                  <a16:creationId xmlns:a16="http://schemas.microsoft.com/office/drawing/2014/main" id="{91F7F23B-8E98-F031-FD9E-9A97220F78F5}"/>
                </a:ext>
              </a:extLst>
            </p:cNvPr>
            <p:cNvSpPr txBox="1"/>
            <p:nvPr/>
          </p:nvSpPr>
          <p:spPr>
            <a:xfrm>
              <a:off x="1878318" y="2993692"/>
              <a:ext cx="1015663"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DECODER</a:t>
              </a:r>
            </a:p>
          </p:txBody>
        </p:sp>
      </p:grpSp>
      <p:sp>
        <p:nvSpPr>
          <p:cNvPr id="195" name="Rounded Rectangle 194">
            <a:extLst>
              <a:ext uri="{FF2B5EF4-FFF2-40B4-BE49-F238E27FC236}">
                <a16:creationId xmlns:a16="http://schemas.microsoft.com/office/drawing/2014/main" id="{26673EF3-0975-F2CA-C207-3CA868AE6682}"/>
              </a:ext>
            </a:extLst>
          </p:cNvPr>
          <p:cNvSpPr/>
          <p:nvPr/>
        </p:nvSpPr>
        <p:spPr>
          <a:xfrm>
            <a:off x="1600671" y="3673366"/>
            <a:ext cx="2910466" cy="730694"/>
          </a:xfrm>
          <a:prstGeom prst="roundRect">
            <a:avLst>
              <a:gd name="adj" fmla="val 19540"/>
            </a:avLst>
          </a:prstGeom>
          <a:no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196" name="TextBox 195">
            <a:extLst>
              <a:ext uri="{FF2B5EF4-FFF2-40B4-BE49-F238E27FC236}">
                <a16:creationId xmlns:a16="http://schemas.microsoft.com/office/drawing/2014/main" id="{38395CF4-1157-7CB8-EF5E-E4EE70CFC9A0}"/>
              </a:ext>
            </a:extLst>
          </p:cNvPr>
          <p:cNvSpPr txBox="1"/>
          <p:nvPr/>
        </p:nvSpPr>
        <p:spPr>
          <a:xfrm>
            <a:off x="2883420" y="4318086"/>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197" name="TextBox 196">
            <a:extLst>
              <a:ext uri="{FF2B5EF4-FFF2-40B4-BE49-F238E27FC236}">
                <a16:creationId xmlns:a16="http://schemas.microsoft.com/office/drawing/2014/main" id="{43B2A2DF-A4B1-FC23-E2C3-2FD2C110F71B}"/>
              </a:ext>
            </a:extLst>
          </p:cNvPr>
          <p:cNvSpPr txBox="1"/>
          <p:nvPr/>
        </p:nvSpPr>
        <p:spPr>
          <a:xfrm>
            <a:off x="2883420" y="3205657"/>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sp>
        <p:nvSpPr>
          <p:cNvPr id="198" name="TextBox 197">
            <a:extLst>
              <a:ext uri="{FF2B5EF4-FFF2-40B4-BE49-F238E27FC236}">
                <a16:creationId xmlns:a16="http://schemas.microsoft.com/office/drawing/2014/main" id="{DC9BD5C0-E649-117E-A265-B22EF03174AC}"/>
              </a:ext>
            </a:extLst>
          </p:cNvPr>
          <p:cNvSpPr txBox="1"/>
          <p:nvPr/>
        </p:nvSpPr>
        <p:spPr>
          <a:xfrm>
            <a:off x="2883420" y="3468310"/>
            <a:ext cx="344966" cy="230832"/>
          </a:xfrm>
          <a:prstGeom prst="rect">
            <a:avLst/>
          </a:prstGeom>
          <a:noFill/>
        </p:spPr>
        <p:txBody>
          <a:bodyPr wrap="none" rtlCol="0" anchor="ctr">
            <a:spAutoFit/>
          </a:bodyPr>
          <a:lstStyle/>
          <a:p>
            <a:pPr algn="ctr" defTabSz="342900">
              <a:defRPr/>
            </a:pPr>
            <a:r>
              <a:rPr lang="en-US" sz="900" b="1" dirty="0">
                <a:solidFill>
                  <a:srgbClr val="FFFFFF"/>
                </a:solidFill>
                <a:latin typeface="Helvetica" panose="020B0604020202020204" pitchFamily="34" charset="0"/>
                <a:cs typeface="Helvetica" panose="020B0604020202020204" pitchFamily="34" charset="0"/>
              </a:rPr>
              <a:t>. . .</a:t>
            </a:r>
          </a:p>
        </p:txBody>
      </p:sp>
      <p:grpSp>
        <p:nvGrpSpPr>
          <p:cNvPr id="199" name="Group 198">
            <a:extLst>
              <a:ext uri="{FF2B5EF4-FFF2-40B4-BE49-F238E27FC236}">
                <a16:creationId xmlns:a16="http://schemas.microsoft.com/office/drawing/2014/main" id="{8561F1B8-0E78-531D-7627-C5B421211A16}"/>
              </a:ext>
            </a:extLst>
          </p:cNvPr>
          <p:cNvGrpSpPr/>
          <p:nvPr/>
        </p:nvGrpSpPr>
        <p:grpSpPr>
          <a:xfrm>
            <a:off x="1661443" y="3711135"/>
            <a:ext cx="2788920" cy="230832"/>
            <a:chOff x="502920" y="1955534"/>
            <a:chExt cx="3718560" cy="307776"/>
          </a:xfrm>
        </p:grpSpPr>
        <p:sp>
          <p:nvSpPr>
            <p:cNvPr id="200" name="Rounded Rectangle 199">
              <a:extLst>
                <a:ext uri="{FF2B5EF4-FFF2-40B4-BE49-F238E27FC236}">
                  <a16:creationId xmlns:a16="http://schemas.microsoft.com/office/drawing/2014/main" id="{15442950-AC53-E5CD-24B7-A4056BC11AA4}"/>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01" name="TextBox 200">
              <a:extLst>
                <a:ext uri="{FF2B5EF4-FFF2-40B4-BE49-F238E27FC236}">
                  <a16:creationId xmlns:a16="http://schemas.microsoft.com/office/drawing/2014/main" id="{D135CB28-466C-ABB4-B3E2-A4DB485D05C7}"/>
                </a:ext>
              </a:extLst>
            </p:cNvPr>
            <p:cNvSpPr txBox="1"/>
            <p:nvPr/>
          </p:nvSpPr>
          <p:spPr>
            <a:xfrm>
              <a:off x="1281563" y="1955534"/>
              <a:ext cx="2161277" cy="307776"/>
            </a:xfrm>
            <a:prstGeom prst="rect">
              <a:avLst/>
            </a:prstGeom>
            <a:noFill/>
          </p:spPr>
          <p:txBody>
            <a:bodyPr wrap="none" rtlCol="0" anchor="ctr">
              <a:spAutoFit/>
            </a:bodyPr>
            <a:lstStyle/>
            <a:p>
              <a:pPr algn="ctr" defTabSz="342900">
                <a:defRPr/>
              </a:pPr>
              <a:r>
                <a:rPr lang="en-US" sz="900" dirty="0">
                  <a:solidFill>
                    <a:srgbClr val="FFFFFF"/>
                  </a:solidFill>
                  <a:latin typeface="Helvetica" panose="020B0604020202020204" pitchFamily="34" charset="0"/>
                  <a:cs typeface="Helvetica" panose="020B0604020202020204" pitchFamily="34" charset="0"/>
                </a:rPr>
                <a:t>Feedforward neural network</a:t>
              </a:r>
            </a:p>
          </p:txBody>
        </p:sp>
      </p:grpSp>
      <p:cxnSp>
        <p:nvCxnSpPr>
          <p:cNvPr id="202" name="Straight Arrow Connector 201">
            <a:extLst>
              <a:ext uri="{FF2B5EF4-FFF2-40B4-BE49-F238E27FC236}">
                <a16:creationId xmlns:a16="http://schemas.microsoft.com/office/drawing/2014/main" id="{7975D32C-66B0-9D0B-2F14-684C814B2BC5}"/>
              </a:ext>
            </a:extLst>
          </p:cNvPr>
          <p:cNvCxnSpPr>
            <a:cxnSpLocks/>
          </p:cNvCxnSpPr>
          <p:nvPr/>
        </p:nvCxnSpPr>
        <p:spPr>
          <a:xfrm flipV="1">
            <a:off x="4278425" y="2773109"/>
            <a:ext cx="0" cy="27432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3" name="Rounded Rectangle 202">
            <a:extLst>
              <a:ext uri="{FF2B5EF4-FFF2-40B4-BE49-F238E27FC236}">
                <a16:creationId xmlns:a16="http://schemas.microsoft.com/office/drawing/2014/main" id="{37849525-5DA4-B8DF-7632-009841775546}"/>
              </a:ext>
            </a:extLst>
          </p:cNvPr>
          <p:cNvSpPr/>
          <p:nvPr/>
        </p:nvSpPr>
        <p:spPr>
          <a:xfrm>
            <a:off x="1661443" y="3969380"/>
            <a:ext cx="2788920" cy="360248"/>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FF00"/>
              </a:solidFill>
              <a:latin typeface="Arial"/>
            </a:endParaRPr>
          </a:p>
        </p:txBody>
      </p:sp>
      <p:sp>
        <p:nvSpPr>
          <p:cNvPr id="204" name="TextBox 203">
            <a:extLst>
              <a:ext uri="{FF2B5EF4-FFF2-40B4-BE49-F238E27FC236}">
                <a16:creationId xmlns:a16="http://schemas.microsoft.com/office/drawing/2014/main" id="{5DECC0A4-22A0-3DBF-79A6-568CAEFCB770}"/>
              </a:ext>
            </a:extLst>
          </p:cNvPr>
          <p:cNvSpPr txBox="1"/>
          <p:nvPr/>
        </p:nvSpPr>
        <p:spPr>
          <a:xfrm>
            <a:off x="2373665" y="4022059"/>
            <a:ext cx="1364477" cy="230832"/>
          </a:xfrm>
          <a:prstGeom prst="rect">
            <a:avLst/>
          </a:prstGeom>
          <a:noFill/>
        </p:spPr>
        <p:txBody>
          <a:bodyPr wrap="none" rtlCol="0" anchor="ctr">
            <a:spAutoFit/>
          </a:bodyPr>
          <a:lstStyle/>
          <a:p>
            <a:pPr algn="ctr" defTabSz="342900">
              <a:defRPr/>
            </a:pPr>
            <a:r>
              <a:rPr lang="en-US" sz="900" b="1" dirty="0">
                <a:solidFill>
                  <a:srgbClr val="FFC000"/>
                </a:solidFill>
                <a:latin typeface="Helvetica" panose="020B0604020202020204" pitchFamily="34" charset="0"/>
                <a:cs typeface="Helvetica" panose="020B0604020202020204" pitchFamily="34" charset="0"/>
              </a:rPr>
              <a:t>Masked self-attention</a:t>
            </a:r>
          </a:p>
        </p:txBody>
      </p:sp>
      <p:sp>
        <p:nvSpPr>
          <p:cNvPr id="205" name="TextBox 204">
            <a:extLst>
              <a:ext uri="{FF2B5EF4-FFF2-40B4-BE49-F238E27FC236}">
                <a16:creationId xmlns:a16="http://schemas.microsoft.com/office/drawing/2014/main" id="{01B96CE8-20A8-357F-C0C6-EDBC60484BDB}"/>
              </a:ext>
            </a:extLst>
          </p:cNvPr>
          <p:cNvSpPr txBox="1"/>
          <p:nvPr/>
        </p:nvSpPr>
        <p:spPr>
          <a:xfrm>
            <a:off x="2857118" y="4084528"/>
            <a:ext cx="184731" cy="230832"/>
          </a:xfrm>
          <a:prstGeom prst="rect">
            <a:avLst/>
          </a:prstGeom>
          <a:noFill/>
        </p:spPr>
        <p:txBody>
          <a:bodyPr wrap="none" rtlCol="0" anchor="ctr">
            <a:spAutoFit/>
          </a:bodyPr>
          <a:lstStyle/>
          <a:p>
            <a:pPr algn="ctr" defTabSz="342900">
              <a:defRPr/>
            </a:pPr>
            <a:endParaRPr lang="en-US" sz="900" dirty="0">
              <a:solidFill>
                <a:srgbClr val="FFFFFF"/>
              </a:solidFill>
              <a:latin typeface="Helvetica" panose="020B0604020202020204" pitchFamily="34" charset="0"/>
              <a:cs typeface="Helvetica" panose="020B0604020202020204" pitchFamily="34" charset="0"/>
            </a:endParaRPr>
          </a:p>
        </p:txBody>
      </p:sp>
      <p:sp>
        <p:nvSpPr>
          <p:cNvPr id="206" name="Title 1">
            <a:extLst>
              <a:ext uri="{FF2B5EF4-FFF2-40B4-BE49-F238E27FC236}">
                <a16:creationId xmlns:a16="http://schemas.microsoft.com/office/drawing/2014/main" id="{47A9559C-181B-AC60-EB59-51CC2D8788A8}"/>
              </a:ext>
            </a:extLst>
          </p:cNvPr>
          <p:cNvSpPr txBox="1">
            <a:spLocks/>
          </p:cNvSpPr>
          <p:nvPr/>
        </p:nvSpPr>
        <p:spPr>
          <a:xfrm>
            <a:off x="1414659" y="2774249"/>
            <a:ext cx="540534" cy="300082"/>
          </a:xfrm>
          <a:prstGeom prst="rect">
            <a:avLst/>
          </a:prstGeom>
        </p:spPr>
        <p:txBody>
          <a:bodyPr wrap="none">
            <a:sp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defTabSz="685800">
              <a:defRPr/>
            </a:pPr>
            <a:r>
              <a:rPr lang="en-US" sz="1350" dirty="0">
                <a:solidFill>
                  <a:srgbClr val="FFFFFF"/>
                </a:solidFill>
                <a:latin typeface="Helvetica" panose="020B0604020202020204" pitchFamily="34" charset="0"/>
                <a:cs typeface="Helvetica" panose="020B0604020202020204" pitchFamily="34" charset="0"/>
              </a:rPr>
              <a:t>GPT</a:t>
            </a:r>
          </a:p>
        </p:txBody>
      </p:sp>
      <p:sp>
        <p:nvSpPr>
          <p:cNvPr id="207" name="TextBox 206">
            <a:extLst>
              <a:ext uri="{FF2B5EF4-FFF2-40B4-BE49-F238E27FC236}">
                <a16:creationId xmlns:a16="http://schemas.microsoft.com/office/drawing/2014/main" id="{696ADE32-2D32-0F76-C223-82575CC33A40}"/>
              </a:ext>
            </a:extLst>
          </p:cNvPr>
          <p:cNvSpPr txBox="1"/>
          <p:nvPr/>
        </p:nvSpPr>
        <p:spPr>
          <a:xfrm>
            <a:off x="3944935" y="2600042"/>
            <a:ext cx="316112"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LIME</a:t>
            </a:r>
          </a:p>
          <a:p>
            <a:pPr algn="ctr" defTabSz="342900">
              <a:defRPr/>
            </a:pPr>
            <a:r>
              <a:rPr lang="en-US" sz="825" dirty="0">
                <a:solidFill>
                  <a:srgbClr val="FFFFFF"/>
                </a:solidFill>
                <a:latin typeface="Helvetica" panose="020B0604020202020204" pitchFamily="34" charset="0"/>
                <a:cs typeface="Helvetica" panose="020B0604020202020204" pitchFamily="34" charset="0"/>
              </a:rPr>
              <a:t>70%</a:t>
            </a:r>
          </a:p>
        </p:txBody>
      </p:sp>
      <p:sp>
        <p:nvSpPr>
          <p:cNvPr id="208" name="TextBox 207">
            <a:extLst>
              <a:ext uri="{FF2B5EF4-FFF2-40B4-BE49-F238E27FC236}">
                <a16:creationId xmlns:a16="http://schemas.microsoft.com/office/drawing/2014/main" id="{0D1DA957-1C56-46DD-BCD2-3AFAC10C0EDE}"/>
              </a:ext>
            </a:extLst>
          </p:cNvPr>
          <p:cNvSpPr txBox="1"/>
          <p:nvPr/>
        </p:nvSpPr>
        <p:spPr>
          <a:xfrm>
            <a:off x="4276172" y="2600042"/>
            <a:ext cx="445956" cy="346249"/>
          </a:xfrm>
          <a:prstGeom prst="rect">
            <a:avLst/>
          </a:prstGeom>
          <a:noFill/>
        </p:spPr>
        <p:txBody>
          <a:bodyPr wrap="none" lIns="34290" rIns="34290" rtlCol="0" anchor="ctr">
            <a:spAutoFit/>
          </a:bodyPr>
          <a:lstStyle/>
          <a:p>
            <a:pPr algn="ctr" defTabSz="342900">
              <a:defRPr/>
            </a:pPr>
            <a:r>
              <a:rPr lang="en-US" sz="825" dirty="0">
                <a:solidFill>
                  <a:srgbClr val="FFFFFF"/>
                </a:solidFill>
                <a:latin typeface="Helvetica" panose="020B0604020202020204" pitchFamily="34" charset="0"/>
                <a:cs typeface="Helvetica" panose="020B0604020202020204" pitchFamily="34" charset="0"/>
              </a:rPr>
              <a:t>LEMON</a:t>
            </a:r>
          </a:p>
          <a:p>
            <a:pPr algn="ctr" defTabSz="342900">
              <a:defRPr/>
            </a:pPr>
            <a:r>
              <a:rPr lang="en-US" sz="825" dirty="0">
                <a:solidFill>
                  <a:srgbClr val="FFFFFF"/>
                </a:solidFill>
                <a:latin typeface="Helvetica" panose="020B0604020202020204" pitchFamily="34" charset="0"/>
                <a:cs typeface="Helvetica" panose="020B0604020202020204" pitchFamily="34" charset="0"/>
              </a:rPr>
              <a:t>30%</a:t>
            </a:r>
          </a:p>
        </p:txBody>
      </p:sp>
      <p:sp>
        <p:nvSpPr>
          <p:cNvPr id="209" name="TextBox 208">
            <a:extLst>
              <a:ext uri="{FF2B5EF4-FFF2-40B4-BE49-F238E27FC236}">
                <a16:creationId xmlns:a16="http://schemas.microsoft.com/office/drawing/2014/main" id="{B5E8AF09-867F-EC76-76BF-6875DC355D5E}"/>
              </a:ext>
            </a:extLst>
          </p:cNvPr>
          <p:cNvSpPr txBox="1"/>
          <p:nvPr/>
        </p:nvSpPr>
        <p:spPr>
          <a:xfrm>
            <a:off x="2039581" y="3483023"/>
            <a:ext cx="1875650" cy="707886"/>
          </a:xfrm>
          <a:prstGeom prst="rect">
            <a:avLst/>
          </a:prstGeom>
          <a:noFill/>
        </p:spPr>
        <p:txBody>
          <a:bodyPr wrap="square" rtlCol="0" anchor="ctr">
            <a:spAutoFit/>
          </a:bodyPr>
          <a:lstStyle/>
          <a:p>
            <a:pPr algn="ctr" defTabSz="457200">
              <a:defRPr/>
            </a:pPr>
            <a:r>
              <a:rPr lang="en-US" sz="4000" b="1" dirty="0">
                <a:solidFill>
                  <a:srgbClr val="FF0000"/>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4208881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58DC-70CE-0F74-3685-658CA9304E78}"/>
              </a:ext>
            </a:extLst>
          </p:cNvPr>
          <p:cNvSpPr>
            <a:spLocks noGrp="1"/>
          </p:cNvSpPr>
          <p:nvPr>
            <p:ph type="title"/>
          </p:nvPr>
        </p:nvSpPr>
        <p:spPr/>
        <p:txBody>
          <a:bodyPr/>
          <a:lstStyle/>
          <a:p>
            <a:r>
              <a:rPr lang="en-US"/>
              <a:t>Thank you!</a:t>
            </a:r>
          </a:p>
        </p:txBody>
      </p:sp>
      <p:sp>
        <p:nvSpPr>
          <p:cNvPr id="4" name="TextBox 3"/>
          <p:cNvSpPr txBox="1"/>
          <p:nvPr/>
        </p:nvSpPr>
        <p:spPr>
          <a:xfrm>
            <a:off x="2279650" y="5125118"/>
            <a:ext cx="8737974" cy="1200329"/>
          </a:xfrm>
          <a:prstGeom prst="rect">
            <a:avLst/>
          </a:prstGeom>
          <a:noFill/>
        </p:spPr>
        <p:txBody>
          <a:bodyPr wrap="square" rtlCol="0">
            <a:spAutoFit/>
          </a:bodyPr>
          <a:lstStyle/>
          <a:p>
            <a:pPr>
              <a:defRPr/>
            </a:pPr>
            <a:r>
              <a:rPr lang="en-US" dirty="0">
                <a:solidFill>
                  <a:srgbClr val="FFFFFF"/>
                </a:solidFill>
                <a:latin typeface="Helvetica" panose="020B0604020202020204" pitchFamily="34" charset="0"/>
                <a:cs typeface="Helvetica" panose="020B0604020202020204" pitchFamily="34" charset="0"/>
              </a:rPr>
              <a:t>Thank you to:</a:t>
            </a:r>
          </a:p>
          <a:p>
            <a:pPr marL="285750" indent="-285750">
              <a:buFont typeface="Arial" panose="020B0604020202020204" pitchFamily="34" charset="0"/>
              <a:buChar char="•"/>
              <a:defRPr/>
            </a:pPr>
            <a:r>
              <a:rPr lang="en-US" dirty="0">
                <a:solidFill>
                  <a:srgbClr val="FFFFFF"/>
                </a:solidFill>
                <a:latin typeface="Helvetica" panose="020B0604020202020204" pitchFamily="34" charset="0"/>
                <a:cs typeface="Helvetica" panose="020B0604020202020204" pitchFamily="34" charset="0"/>
              </a:rPr>
              <a:t>National Institute of Child Health and Human Development: R01HD082527</a:t>
            </a:r>
          </a:p>
          <a:p>
            <a:pPr marL="285750" indent="-285750">
              <a:buFont typeface="Arial" panose="020B0604020202020204" pitchFamily="34" charset="0"/>
              <a:buChar char="•"/>
              <a:defRPr/>
            </a:pPr>
            <a:r>
              <a:rPr lang="en-US" dirty="0">
                <a:solidFill>
                  <a:srgbClr val="FFFFFF"/>
                </a:solidFill>
                <a:latin typeface="Helvetica" panose="020B0604020202020204" pitchFamily="34" charset="0"/>
                <a:cs typeface="Helvetica" panose="020B0604020202020204" pitchFamily="34" charset="0"/>
              </a:rPr>
              <a:t>Sidney R. Baer Jr., Foundation</a:t>
            </a:r>
          </a:p>
          <a:p>
            <a:pPr marL="285750" indent="-285750">
              <a:buFont typeface="Arial" panose="020B0604020202020204" pitchFamily="34" charset="0"/>
              <a:buChar char="•"/>
              <a:defRPr/>
            </a:pPr>
            <a:r>
              <a:rPr lang="en-US" dirty="0">
                <a:solidFill>
                  <a:srgbClr val="FFFFFF"/>
                </a:solidFill>
                <a:latin typeface="Helvetica" panose="020B0604020202020204" pitchFamily="34" charset="0"/>
                <a:cs typeface="Helvetica" panose="020B0604020202020204" pitchFamily="34" charset="0"/>
              </a:rPr>
              <a:t>Jeff Stibel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048" y="1057869"/>
            <a:ext cx="4129354" cy="367546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293" b="3042"/>
          <a:stretch/>
        </p:blipFill>
        <p:spPr>
          <a:xfrm>
            <a:off x="6360853" y="3889248"/>
            <a:ext cx="1218429" cy="121615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42" t="1329" r="-542" b="16698"/>
          <a:stretch/>
        </p:blipFill>
        <p:spPr>
          <a:xfrm>
            <a:off x="9135654" y="1057869"/>
            <a:ext cx="1213854" cy="121615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680" t="12411" r="7240" b="28869"/>
          <a:stretch/>
        </p:blipFill>
        <p:spPr>
          <a:xfrm>
            <a:off x="6354321" y="2456164"/>
            <a:ext cx="1216152" cy="121615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1808" t="22096" r="26874" b="43690"/>
          <a:stretch/>
        </p:blipFill>
        <p:spPr>
          <a:xfrm>
            <a:off x="6354321" y="1057869"/>
            <a:ext cx="1216152" cy="1216152"/>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12219" b="21113"/>
          <a:stretch/>
        </p:blipFill>
        <p:spPr>
          <a:xfrm>
            <a:off x="9135654" y="2456164"/>
            <a:ext cx="1216152" cy="121615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9088" y="2456164"/>
            <a:ext cx="1212927" cy="1216152"/>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t="4162" b="6263"/>
          <a:stretch/>
        </p:blipFill>
        <p:spPr>
          <a:xfrm>
            <a:off x="7729087" y="1057869"/>
            <a:ext cx="1216152" cy="1216820"/>
          </a:xfrm>
          <a:prstGeom prst="rect">
            <a:avLst/>
          </a:prstGeom>
        </p:spPr>
      </p:pic>
      <p:pic>
        <p:nvPicPr>
          <p:cNvPr id="16386" name="Picture 2">
            <a:extLst>
              <a:ext uri="{FF2B5EF4-FFF2-40B4-BE49-F238E27FC236}">
                <a16:creationId xmlns:a16="http://schemas.microsoft.com/office/drawing/2014/main" id="{62DB47FE-D89F-BB80-41BE-7629995AD5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350" y="3882321"/>
            <a:ext cx="1168400" cy="124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6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1">
            <a:extLst>
              <a:ext uri="{FF2B5EF4-FFF2-40B4-BE49-F238E27FC236}">
                <a16:creationId xmlns:a16="http://schemas.microsoft.com/office/drawing/2014/main" id="{8AFD3FC4-14E9-E317-DC8E-50174490CC68}"/>
              </a:ext>
            </a:extLst>
          </p:cNvPr>
          <p:cNvSpPr>
            <a:spLocks noGrp="1"/>
          </p:cNvSpPr>
          <p:nvPr>
            <p:ph type="title"/>
          </p:nvPr>
        </p:nvSpPr>
        <p:spPr>
          <a:xfrm>
            <a:off x="1387187" y="24279"/>
            <a:ext cx="9417626" cy="1600824"/>
          </a:xfrm>
        </p:spPr>
        <p:txBody>
          <a:bodyPr>
            <a:normAutofit/>
          </a:bodyPr>
          <a:lstStyle/>
          <a:p>
            <a:r>
              <a:rPr lang="en-US" sz="2800" dirty="0">
                <a:latin typeface="Arial" panose="020B0604020202020204" pitchFamily="34" charset="0"/>
                <a:cs typeface="Arial" panose="020B0604020202020204" pitchFamily="34" charset="0"/>
              </a:rPr>
              <a:t>An objective measure of each produced word’s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predictability/probability/surprisal</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in relation to its prior context?</a:t>
            </a:r>
          </a:p>
        </p:txBody>
      </p:sp>
      <p:grpSp>
        <p:nvGrpSpPr>
          <p:cNvPr id="6" name="Group 5">
            <a:extLst>
              <a:ext uri="{FF2B5EF4-FFF2-40B4-BE49-F238E27FC236}">
                <a16:creationId xmlns:a16="http://schemas.microsoft.com/office/drawing/2014/main" id="{703AEED2-B5AA-58FD-5B23-D895F336B611}"/>
              </a:ext>
            </a:extLst>
          </p:cNvPr>
          <p:cNvGrpSpPr/>
          <p:nvPr/>
        </p:nvGrpSpPr>
        <p:grpSpPr>
          <a:xfrm>
            <a:off x="1021984" y="3708972"/>
            <a:ext cx="10059502" cy="3090362"/>
            <a:chOff x="-502017" y="3708972"/>
            <a:chExt cx="10059502" cy="3090362"/>
          </a:xfrm>
        </p:grpSpPr>
        <p:sp>
          <p:nvSpPr>
            <p:cNvPr id="90" name="TextBox 89">
              <a:extLst>
                <a:ext uri="{FF2B5EF4-FFF2-40B4-BE49-F238E27FC236}">
                  <a16:creationId xmlns:a16="http://schemas.microsoft.com/office/drawing/2014/main" id="{275DB84E-E27B-58CB-E8F7-E9009638AA1F}"/>
                </a:ext>
              </a:extLst>
            </p:cNvPr>
            <p:cNvSpPr txBox="1"/>
            <p:nvPr/>
          </p:nvSpPr>
          <p:spPr>
            <a:xfrm>
              <a:off x="-502017" y="3756445"/>
              <a:ext cx="7063246" cy="461665"/>
            </a:xfrm>
            <a:prstGeom prst="rect">
              <a:avLst/>
            </a:prstGeom>
            <a:noFill/>
          </p:spPr>
          <p:txBody>
            <a:bodyPr wrap="square">
              <a:spAutoFit/>
            </a:bodyPr>
            <a:lstStyle/>
            <a:p>
              <a:pPr>
                <a:defRPr/>
              </a:pPr>
              <a:r>
                <a:rPr lang="en-US" sz="2400" b="1" dirty="0">
                  <a:solidFill>
                    <a:srgbClr val="FFFFFF"/>
                  </a:solidFill>
                  <a:latin typeface="Arial"/>
                </a:rPr>
                <a:t>Large Language Models</a:t>
              </a:r>
            </a:p>
          </p:txBody>
        </p:sp>
        <p:grpSp>
          <p:nvGrpSpPr>
            <p:cNvPr id="116" name="Group 115">
              <a:extLst>
                <a:ext uri="{FF2B5EF4-FFF2-40B4-BE49-F238E27FC236}">
                  <a16:creationId xmlns:a16="http://schemas.microsoft.com/office/drawing/2014/main" id="{73FEC574-ED09-9C52-8CAC-53140AF23CAA}"/>
                </a:ext>
              </a:extLst>
            </p:cNvPr>
            <p:cNvGrpSpPr/>
            <p:nvPr/>
          </p:nvGrpSpPr>
          <p:grpSpPr>
            <a:xfrm>
              <a:off x="4521314" y="4019259"/>
              <a:ext cx="4249783" cy="2780075"/>
              <a:chOff x="542013" y="4143916"/>
              <a:chExt cx="4249783" cy="2780075"/>
            </a:xfrm>
          </p:grpSpPr>
          <p:sp>
            <p:nvSpPr>
              <p:cNvPr id="2" name="Rounded Rectangle 1">
                <a:extLst>
                  <a:ext uri="{FF2B5EF4-FFF2-40B4-BE49-F238E27FC236}">
                    <a16:creationId xmlns:a16="http://schemas.microsoft.com/office/drawing/2014/main" id="{B4BF5C48-F085-3A08-5236-15CE7757E3C4}"/>
                  </a:ext>
                </a:extLst>
              </p:cNvPr>
              <p:cNvSpPr/>
              <p:nvPr/>
            </p:nvSpPr>
            <p:spPr>
              <a:xfrm>
                <a:off x="542013" y="4400292"/>
                <a:ext cx="4249783" cy="2272938"/>
              </a:xfrm>
              <a:prstGeom prst="roundRect">
                <a:avLst>
                  <a:gd name="adj" fmla="val 90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00"/>
                  </a:solidFill>
                  <a:latin typeface="Arial"/>
                </a:endParaRPr>
              </a:p>
            </p:txBody>
          </p:sp>
          <p:grpSp>
            <p:nvGrpSpPr>
              <p:cNvPr id="11" name="Group 10">
                <a:extLst>
                  <a:ext uri="{FF2B5EF4-FFF2-40B4-BE49-F238E27FC236}">
                    <a16:creationId xmlns:a16="http://schemas.microsoft.com/office/drawing/2014/main" id="{9A936D90-9EE8-EBC5-6B26-E126C6D01C13}"/>
                  </a:ext>
                </a:extLst>
              </p:cNvPr>
              <p:cNvGrpSpPr/>
              <p:nvPr/>
            </p:nvGrpSpPr>
            <p:grpSpPr>
              <a:xfrm>
                <a:off x="726594" y="4492441"/>
                <a:ext cx="3880621" cy="276999"/>
                <a:chOff x="445838" y="1172011"/>
                <a:chExt cx="3880621" cy="276999"/>
              </a:xfrm>
            </p:grpSpPr>
            <p:sp>
              <p:nvSpPr>
                <p:cNvPr id="91" name="Rounded Rectangle 90">
                  <a:extLst>
                    <a:ext uri="{FF2B5EF4-FFF2-40B4-BE49-F238E27FC236}">
                      <a16:creationId xmlns:a16="http://schemas.microsoft.com/office/drawing/2014/main" id="{BFC1850E-4C16-4B84-D2A8-B87F1753CE55}"/>
                    </a:ext>
                  </a:extLst>
                </p:cNvPr>
                <p:cNvSpPr/>
                <p:nvPr/>
              </p:nvSpPr>
              <p:spPr>
                <a:xfrm>
                  <a:off x="445838" y="1201610"/>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93" name="TextBox 92">
                  <a:extLst>
                    <a:ext uri="{FF2B5EF4-FFF2-40B4-BE49-F238E27FC236}">
                      <a16:creationId xmlns:a16="http://schemas.microsoft.com/office/drawing/2014/main" id="{A0302D6E-DB5A-1680-7047-0BC6D33F6D87}"/>
                    </a:ext>
                  </a:extLst>
                </p:cNvPr>
                <p:cNvSpPr txBox="1"/>
                <p:nvPr/>
              </p:nvSpPr>
              <p:spPr>
                <a:xfrm>
                  <a:off x="1909896" y="1172011"/>
                  <a:ext cx="952505" cy="276999"/>
                </a:xfrm>
                <a:prstGeom prst="rect">
                  <a:avLst/>
                </a:prstGeom>
                <a:noFill/>
              </p:spPr>
              <p:txBody>
                <a:bodyPr wrap="none" rtlCol="0" anchor="ctr">
                  <a:spAutoFit/>
                </a:bodyPr>
                <a:lstStyle/>
                <a:p>
                  <a:pPr algn="ctr" defTabSz="457200">
                    <a:defRPr/>
                  </a:pPr>
                  <a:r>
                    <a:rPr lang="en-US" sz="1200" dirty="0">
                      <a:solidFill>
                        <a:srgbClr val="FFFFFF"/>
                      </a:solidFill>
                      <a:latin typeface="Helvetica" panose="020B0604020202020204" pitchFamily="34" charset="0"/>
                      <a:cs typeface="Helvetica" panose="020B0604020202020204" pitchFamily="34" charset="0"/>
                    </a:rPr>
                    <a:t>DECODER</a:t>
                  </a:r>
                </a:p>
              </p:txBody>
            </p:sp>
          </p:grpSp>
          <p:sp>
            <p:nvSpPr>
              <p:cNvPr id="94" name="Rounded Rectangle 93">
                <a:extLst>
                  <a:ext uri="{FF2B5EF4-FFF2-40B4-BE49-F238E27FC236}">
                    <a16:creationId xmlns:a16="http://schemas.microsoft.com/office/drawing/2014/main" id="{F16D74BE-D02C-AFE9-6B4D-9062667A003C}"/>
                  </a:ext>
                </a:extLst>
              </p:cNvPr>
              <p:cNvSpPr/>
              <p:nvPr/>
            </p:nvSpPr>
            <p:spPr>
              <a:xfrm>
                <a:off x="726594" y="4870227"/>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grpSp>
            <p:nvGrpSpPr>
              <p:cNvPr id="95" name="Group 94">
                <a:extLst>
                  <a:ext uri="{FF2B5EF4-FFF2-40B4-BE49-F238E27FC236}">
                    <a16:creationId xmlns:a16="http://schemas.microsoft.com/office/drawing/2014/main" id="{C38C7766-FBCB-3D34-0DE3-F4F334924AD6}"/>
                  </a:ext>
                </a:extLst>
              </p:cNvPr>
              <p:cNvGrpSpPr/>
              <p:nvPr/>
            </p:nvGrpSpPr>
            <p:grpSpPr>
              <a:xfrm>
                <a:off x="726594" y="6329511"/>
                <a:ext cx="3880621" cy="276999"/>
                <a:chOff x="445838" y="3009081"/>
                <a:chExt cx="3880621" cy="276999"/>
              </a:xfrm>
            </p:grpSpPr>
            <p:sp>
              <p:nvSpPr>
                <p:cNvPr id="96" name="Rounded Rectangle 95">
                  <a:extLst>
                    <a:ext uri="{FF2B5EF4-FFF2-40B4-BE49-F238E27FC236}">
                      <a16:creationId xmlns:a16="http://schemas.microsoft.com/office/drawing/2014/main" id="{AE200B03-4EBB-0370-A013-4D95201CF7F3}"/>
                    </a:ext>
                  </a:extLst>
                </p:cNvPr>
                <p:cNvSpPr/>
                <p:nvPr/>
              </p:nvSpPr>
              <p:spPr>
                <a:xfrm>
                  <a:off x="445838" y="3050221"/>
                  <a:ext cx="3880621" cy="194718"/>
                </a:xfrm>
                <a:prstGeom prst="roundRect">
                  <a:avLst>
                    <a:gd name="adj" fmla="val 44124"/>
                  </a:avLst>
                </a:prstGeom>
                <a:solidFill>
                  <a:srgbClr val="CC99FF">
                    <a:alpha val="34118"/>
                  </a:srgbClr>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97" name="TextBox 96">
                  <a:extLst>
                    <a:ext uri="{FF2B5EF4-FFF2-40B4-BE49-F238E27FC236}">
                      <a16:creationId xmlns:a16="http://schemas.microsoft.com/office/drawing/2014/main" id="{A680B744-B3F5-DD8C-4738-5A2313F3EF66}"/>
                    </a:ext>
                  </a:extLst>
                </p:cNvPr>
                <p:cNvSpPr txBox="1"/>
                <p:nvPr/>
              </p:nvSpPr>
              <p:spPr>
                <a:xfrm>
                  <a:off x="1909896" y="3009081"/>
                  <a:ext cx="952505" cy="276999"/>
                </a:xfrm>
                <a:prstGeom prst="rect">
                  <a:avLst/>
                </a:prstGeom>
                <a:noFill/>
              </p:spPr>
              <p:txBody>
                <a:bodyPr wrap="none" rtlCol="0" anchor="ctr">
                  <a:spAutoFit/>
                </a:bodyPr>
                <a:lstStyle/>
                <a:p>
                  <a:pPr algn="ctr" defTabSz="457200">
                    <a:defRPr/>
                  </a:pPr>
                  <a:r>
                    <a:rPr lang="en-US" sz="1200" dirty="0">
                      <a:solidFill>
                        <a:srgbClr val="FFFFFF"/>
                      </a:solidFill>
                      <a:latin typeface="Helvetica" panose="020B0604020202020204" pitchFamily="34" charset="0"/>
                      <a:cs typeface="Helvetica" panose="020B0604020202020204" pitchFamily="34" charset="0"/>
                    </a:rPr>
                    <a:t>DECODER</a:t>
                  </a:r>
                </a:p>
              </p:txBody>
            </p:sp>
          </p:grpSp>
          <p:sp>
            <p:nvSpPr>
              <p:cNvPr id="98" name="Rounded Rectangle 97">
                <a:extLst>
                  <a:ext uri="{FF2B5EF4-FFF2-40B4-BE49-F238E27FC236}">
                    <a16:creationId xmlns:a16="http://schemas.microsoft.com/office/drawing/2014/main" id="{A17FACF3-AB0E-5333-33D8-4BDC33C57B83}"/>
                  </a:ext>
                </a:extLst>
              </p:cNvPr>
              <p:cNvSpPr/>
              <p:nvPr/>
            </p:nvSpPr>
            <p:spPr>
              <a:xfrm>
                <a:off x="726594" y="5225606"/>
                <a:ext cx="3880621" cy="974258"/>
              </a:xfrm>
              <a:prstGeom prst="roundRect">
                <a:avLst>
                  <a:gd name="adj" fmla="val 19540"/>
                </a:avLst>
              </a:prstGeom>
              <a:no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99" name="TextBox 98">
                <a:extLst>
                  <a:ext uri="{FF2B5EF4-FFF2-40B4-BE49-F238E27FC236}">
                    <a16:creationId xmlns:a16="http://schemas.microsoft.com/office/drawing/2014/main" id="{AE8385EE-DAA6-915E-5B4F-D94DA3ECB1DA}"/>
                  </a:ext>
                </a:extLst>
              </p:cNvPr>
              <p:cNvSpPr txBox="1"/>
              <p:nvPr/>
            </p:nvSpPr>
            <p:spPr>
              <a:xfrm>
                <a:off x="2466368" y="6100620"/>
                <a:ext cx="401072" cy="276999"/>
              </a:xfrm>
              <a:prstGeom prst="rect">
                <a:avLst/>
              </a:prstGeom>
              <a:noFill/>
            </p:spPr>
            <p:txBody>
              <a:bodyPr wrap="none" rtlCol="0" anchor="ctr">
                <a:spAutoFit/>
              </a:bodyPr>
              <a:lstStyle/>
              <a:p>
                <a:pPr algn="ctr" defTabSz="457200">
                  <a:defRPr/>
                </a:pPr>
                <a:r>
                  <a:rPr lang="en-US" sz="1200" b="1" dirty="0">
                    <a:solidFill>
                      <a:srgbClr val="FFFFFF"/>
                    </a:solidFill>
                    <a:latin typeface="Helvetica" panose="020B0604020202020204" pitchFamily="34" charset="0"/>
                    <a:cs typeface="Helvetica" panose="020B0604020202020204" pitchFamily="34" charset="0"/>
                  </a:rPr>
                  <a:t>. . .</a:t>
                </a:r>
              </a:p>
            </p:txBody>
          </p:sp>
          <p:sp>
            <p:nvSpPr>
              <p:cNvPr id="100" name="TextBox 99">
                <a:extLst>
                  <a:ext uri="{FF2B5EF4-FFF2-40B4-BE49-F238E27FC236}">
                    <a16:creationId xmlns:a16="http://schemas.microsoft.com/office/drawing/2014/main" id="{E5A424D2-BE35-BAA2-A8CA-8C22DF6C193B}"/>
                  </a:ext>
                </a:extLst>
              </p:cNvPr>
              <p:cNvSpPr txBox="1"/>
              <p:nvPr/>
            </p:nvSpPr>
            <p:spPr>
              <a:xfrm>
                <a:off x="2466368" y="4617382"/>
                <a:ext cx="401072" cy="276999"/>
              </a:xfrm>
              <a:prstGeom prst="rect">
                <a:avLst/>
              </a:prstGeom>
              <a:noFill/>
            </p:spPr>
            <p:txBody>
              <a:bodyPr wrap="none" rtlCol="0" anchor="ctr">
                <a:spAutoFit/>
              </a:bodyPr>
              <a:lstStyle/>
              <a:p>
                <a:pPr algn="ctr" defTabSz="457200">
                  <a:defRPr/>
                </a:pPr>
                <a:r>
                  <a:rPr lang="en-US" sz="1200" b="1" dirty="0">
                    <a:solidFill>
                      <a:srgbClr val="FFFFFF"/>
                    </a:solidFill>
                    <a:latin typeface="Helvetica" panose="020B0604020202020204" pitchFamily="34" charset="0"/>
                    <a:cs typeface="Helvetica" panose="020B0604020202020204" pitchFamily="34" charset="0"/>
                  </a:rPr>
                  <a:t>. . .</a:t>
                </a:r>
              </a:p>
            </p:txBody>
          </p:sp>
          <p:sp>
            <p:nvSpPr>
              <p:cNvPr id="101" name="TextBox 100">
                <a:extLst>
                  <a:ext uri="{FF2B5EF4-FFF2-40B4-BE49-F238E27FC236}">
                    <a16:creationId xmlns:a16="http://schemas.microsoft.com/office/drawing/2014/main" id="{8748FC13-2584-073B-229E-4F4362FC879D}"/>
                  </a:ext>
                </a:extLst>
              </p:cNvPr>
              <p:cNvSpPr txBox="1"/>
              <p:nvPr/>
            </p:nvSpPr>
            <p:spPr>
              <a:xfrm>
                <a:off x="2466368" y="4967586"/>
                <a:ext cx="401072" cy="276999"/>
              </a:xfrm>
              <a:prstGeom prst="rect">
                <a:avLst/>
              </a:prstGeom>
              <a:noFill/>
            </p:spPr>
            <p:txBody>
              <a:bodyPr wrap="none" rtlCol="0" anchor="ctr">
                <a:spAutoFit/>
              </a:bodyPr>
              <a:lstStyle/>
              <a:p>
                <a:pPr algn="ctr" defTabSz="457200">
                  <a:defRPr/>
                </a:pPr>
                <a:r>
                  <a:rPr lang="en-US" sz="1200" b="1" dirty="0">
                    <a:solidFill>
                      <a:srgbClr val="FFFFFF"/>
                    </a:solidFill>
                    <a:latin typeface="Helvetica" panose="020B0604020202020204" pitchFamily="34" charset="0"/>
                    <a:cs typeface="Helvetica" panose="020B0604020202020204" pitchFamily="34" charset="0"/>
                  </a:rPr>
                  <a:t>. . .</a:t>
                </a:r>
              </a:p>
            </p:txBody>
          </p:sp>
          <p:grpSp>
            <p:nvGrpSpPr>
              <p:cNvPr id="102" name="Group 101">
                <a:extLst>
                  <a:ext uri="{FF2B5EF4-FFF2-40B4-BE49-F238E27FC236}">
                    <a16:creationId xmlns:a16="http://schemas.microsoft.com/office/drawing/2014/main" id="{A499A0CC-927B-AA60-ED6A-87D6EA839359}"/>
                  </a:ext>
                </a:extLst>
              </p:cNvPr>
              <p:cNvGrpSpPr/>
              <p:nvPr/>
            </p:nvGrpSpPr>
            <p:grpSpPr>
              <a:xfrm>
                <a:off x="807624" y="5291353"/>
                <a:ext cx="3718560" cy="276999"/>
                <a:chOff x="502920" y="1970923"/>
                <a:chExt cx="3718560" cy="276999"/>
              </a:xfrm>
            </p:grpSpPr>
            <p:sp>
              <p:nvSpPr>
                <p:cNvPr id="103" name="Rounded Rectangle 102">
                  <a:extLst>
                    <a:ext uri="{FF2B5EF4-FFF2-40B4-BE49-F238E27FC236}">
                      <a16:creationId xmlns:a16="http://schemas.microsoft.com/office/drawing/2014/main" id="{020D4F75-01B4-4EFB-8224-BFB2BD49351A}"/>
                    </a:ext>
                  </a:extLst>
                </p:cNvPr>
                <p:cNvSpPr/>
                <p:nvPr/>
              </p:nvSpPr>
              <p:spPr>
                <a:xfrm>
                  <a:off x="502920" y="2012063"/>
                  <a:ext cx="3718560" cy="194718"/>
                </a:xfrm>
                <a:prstGeom prst="roundRect">
                  <a:avLst>
                    <a:gd name="adj" fmla="val 44124"/>
                  </a:avLst>
                </a:prstGeom>
                <a:solidFill>
                  <a:srgbClr val="00B0F0">
                    <a:alpha val="34118"/>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04" name="TextBox 103">
                  <a:extLst>
                    <a:ext uri="{FF2B5EF4-FFF2-40B4-BE49-F238E27FC236}">
                      <a16:creationId xmlns:a16="http://schemas.microsoft.com/office/drawing/2014/main" id="{F6938629-FE81-D1A0-300B-FC5F30B1A9F7}"/>
                    </a:ext>
                  </a:extLst>
                </p:cNvPr>
                <p:cNvSpPr txBox="1"/>
                <p:nvPr/>
              </p:nvSpPr>
              <p:spPr>
                <a:xfrm>
                  <a:off x="1315279" y="1970923"/>
                  <a:ext cx="2093843" cy="276999"/>
                </a:xfrm>
                <a:prstGeom prst="rect">
                  <a:avLst/>
                </a:prstGeom>
                <a:noFill/>
              </p:spPr>
              <p:txBody>
                <a:bodyPr wrap="none" rtlCol="0" anchor="ctr">
                  <a:spAutoFit/>
                </a:bodyPr>
                <a:lstStyle/>
                <a:p>
                  <a:pPr algn="ctr" defTabSz="457200">
                    <a:defRPr/>
                  </a:pPr>
                  <a:r>
                    <a:rPr lang="en-US" sz="1200" dirty="0">
                      <a:solidFill>
                        <a:srgbClr val="FFFFFF"/>
                      </a:solidFill>
                      <a:latin typeface="Helvetica" panose="020B0604020202020204" pitchFamily="34" charset="0"/>
                      <a:cs typeface="Helvetica" panose="020B0604020202020204" pitchFamily="34" charset="0"/>
                    </a:rPr>
                    <a:t>Feedforward neural network</a:t>
                  </a:r>
                </a:p>
              </p:txBody>
            </p:sp>
          </p:grpSp>
          <p:cxnSp>
            <p:nvCxnSpPr>
              <p:cNvPr id="105" name="Straight Arrow Connector 104">
                <a:extLst>
                  <a:ext uri="{FF2B5EF4-FFF2-40B4-BE49-F238E27FC236}">
                    <a16:creationId xmlns:a16="http://schemas.microsoft.com/office/drawing/2014/main" id="{B90EADA1-1699-7A48-31BF-7A8AD35C515F}"/>
                  </a:ext>
                </a:extLst>
              </p:cNvPr>
              <p:cNvCxnSpPr>
                <a:cxnSpLocks/>
              </p:cNvCxnSpPr>
              <p:nvPr/>
            </p:nvCxnSpPr>
            <p:spPr>
              <a:xfrm flipV="1">
                <a:off x="2603636" y="4143916"/>
                <a:ext cx="0" cy="23558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6B129A19-5C88-D5F9-FBD8-F30959D2F66B}"/>
                  </a:ext>
                </a:extLst>
              </p:cNvPr>
              <p:cNvSpPr/>
              <p:nvPr/>
            </p:nvSpPr>
            <p:spPr>
              <a:xfrm>
                <a:off x="807624" y="5620289"/>
                <a:ext cx="3718560" cy="480331"/>
              </a:xfrm>
              <a:prstGeom prst="roundRect">
                <a:avLst>
                  <a:gd name="adj" fmla="val 34221"/>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107" name="TextBox 106">
                <a:extLst>
                  <a:ext uri="{FF2B5EF4-FFF2-40B4-BE49-F238E27FC236}">
                    <a16:creationId xmlns:a16="http://schemas.microsoft.com/office/drawing/2014/main" id="{E90DD531-A00B-FA49-8770-D44229D87565}"/>
                  </a:ext>
                </a:extLst>
              </p:cNvPr>
              <p:cNvSpPr txBox="1"/>
              <p:nvPr/>
            </p:nvSpPr>
            <p:spPr>
              <a:xfrm>
                <a:off x="1788298" y="5591618"/>
                <a:ext cx="1757212" cy="276999"/>
              </a:xfrm>
              <a:prstGeom prst="rect">
                <a:avLst/>
              </a:prstGeom>
              <a:noFill/>
            </p:spPr>
            <p:txBody>
              <a:bodyPr wrap="none" rtlCol="0" anchor="ctr">
                <a:spAutoFit/>
              </a:bodyPr>
              <a:lstStyle/>
              <a:p>
                <a:pPr algn="ctr" defTabSz="457200">
                  <a:defRPr/>
                </a:pPr>
                <a:r>
                  <a:rPr lang="en-US" sz="1200" b="1" dirty="0">
                    <a:solidFill>
                      <a:srgbClr val="FFC000"/>
                    </a:solidFill>
                    <a:latin typeface="Helvetica" panose="020B0604020202020204" pitchFamily="34" charset="0"/>
                    <a:cs typeface="Helvetica" panose="020B0604020202020204" pitchFamily="34" charset="0"/>
                  </a:rPr>
                  <a:t>Masked self-attention</a:t>
                </a:r>
              </a:p>
            </p:txBody>
          </p:sp>
          <p:cxnSp>
            <p:nvCxnSpPr>
              <p:cNvPr id="108" name="Straight Arrow Connector 107">
                <a:extLst>
                  <a:ext uri="{FF2B5EF4-FFF2-40B4-BE49-F238E27FC236}">
                    <a16:creationId xmlns:a16="http://schemas.microsoft.com/office/drawing/2014/main" id="{09FC6EA1-D9EA-3FD3-EC5C-E416A3799A44}"/>
                  </a:ext>
                </a:extLst>
              </p:cNvPr>
              <p:cNvCxnSpPr>
                <a:cxnSpLocks/>
              </p:cNvCxnSpPr>
              <p:nvPr/>
            </p:nvCxnSpPr>
            <p:spPr>
              <a:xfrm flipV="1">
                <a:off x="2603636" y="4725936"/>
                <a:ext cx="0" cy="7151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75EAA741-A507-2F64-F604-05F38E4247A6}"/>
                  </a:ext>
                </a:extLst>
              </p:cNvPr>
              <p:cNvGrpSpPr/>
              <p:nvPr/>
            </p:nvGrpSpPr>
            <p:grpSpPr>
              <a:xfrm>
                <a:off x="736486" y="5613733"/>
                <a:ext cx="2078038" cy="461665"/>
                <a:chOff x="455730" y="2525099"/>
                <a:chExt cx="2078038" cy="461665"/>
              </a:xfrm>
            </p:grpSpPr>
            <p:sp>
              <p:nvSpPr>
                <p:cNvPr id="110" name="TextBox 109">
                  <a:extLst>
                    <a:ext uri="{FF2B5EF4-FFF2-40B4-BE49-F238E27FC236}">
                      <a16:creationId xmlns:a16="http://schemas.microsoft.com/office/drawing/2014/main" id="{6F4479DC-AD89-68F3-4F0F-E9DE5F364129}"/>
                    </a:ext>
                  </a:extLst>
                </p:cNvPr>
                <p:cNvSpPr txBox="1"/>
                <p:nvPr/>
              </p:nvSpPr>
              <p:spPr>
                <a:xfrm>
                  <a:off x="2068576" y="2700576"/>
                  <a:ext cx="465192" cy="276999"/>
                </a:xfrm>
                <a:prstGeom prst="rect">
                  <a:avLst/>
                </a:prstGeom>
                <a:noFill/>
              </p:spPr>
              <p:txBody>
                <a:bodyPr wrap="none" rtlCol="0" anchor="ctr">
                  <a:spAutoFit/>
                </a:bodyPr>
                <a:lstStyle/>
                <a:p>
                  <a:pPr algn="ctr" defTabSz="457200">
                    <a:defRPr/>
                  </a:pPr>
                  <a:r>
                    <a:rPr lang="en-US" sz="1200" dirty="0">
                      <a:solidFill>
                        <a:srgbClr val="FFFFFF"/>
                      </a:solidFill>
                      <a:latin typeface="Helvetica" panose="020B0604020202020204" pitchFamily="34" charset="0"/>
                      <a:cs typeface="Helvetica" panose="020B0604020202020204" pitchFamily="34" charset="0"/>
                    </a:rPr>
                    <a:t>lime</a:t>
                  </a:r>
                </a:p>
              </p:txBody>
            </p:sp>
            <p:sp>
              <p:nvSpPr>
                <p:cNvPr id="111" name="TextBox 110">
                  <a:extLst>
                    <a:ext uri="{FF2B5EF4-FFF2-40B4-BE49-F238E27FC236}">
                      <a16:creationId xmlns:a16="http://schemas.microsoft.com/office/drawing/2014/main" id="{9A6C7CAC-A4C4-276F-326E-4BE7D8AC8AC8}"/>
                    </a:ext>
                  </a:extLst>
                </p:cNvPr>
                <p:cNvSpPr txBox="1"/>
                <p:nvPr/>
              </p:nvSpPr>
              <p:spPr>
                <a:xfrm>
                  <a:off x="455730" y="2525099"/>
                  <a:ext cx="1072731" cy="461665"/>
                </a:xfrm>
                <a:prstGeom prst="rect">
                  <a:avLst/>
                </a:prstGeom>
                <a:noFill/>
              </p:spPr>
              <p:txBody>
                <a:bodyPr wrap="none" rtlCol="0" anchor="ctr">
                  <a:spAutoFit/>
                </a:bodyPr>
                <a:lstStyle/>
                <a:p>
                  <a:pPr algn="ctr" defTabSz="457200">
                    <a:defRPr/>
                  </a:pPr>
                  <a:r>
                    <a:rPr lang="en-US" sz="1200" dirty="0">
                      <a:solidFill>
                        <a:srgbClr val="FFFFFF"/>
                      </a:solidFill>
                      <a:latin typeface="Helvetica" panose="020B0604020202020204" pitchFamily="34" charset="0"/>
                      <a:cs typeface="Helvetica" panose="020B0604020202020204" pitchFamily="34" charset="0"/>
                    </a:rPr>
                    <a:t>tacos</a:t>
                  </a:r>
                </a:p>
                <a:p>
                  <a:pPr algn="ctr" defTabSz="457200">
                    <a:defRPr/>
                  </a:pPr>
                  <a:r>
                    <a:rPr lang="en-US" sz="1200" dirty="0">
                      <a:solidFill>
                        <a:srgbClr val="FFFFFF"/>
                      </a:solidFill>
                      <a:latin typeface="Helvetica" panose="020B0604020202020204" pitchFamily="34" charset="0"/>
                      <a:cs typeface="Helvetica" panose="020B0604020202020204" pitchFamily="34" charset="0"/>
                    </a:rPr>
                    <a:t>restaurant …</a:t>
                  </a:r>
                </a:p>
              </p:txBody>
            </p:sp>
            <p:cxnSp>
              <p:nvCxnSpPr>
                <p:cNvPr id="112" name="Straight Arrow Connector 111">
                  <a:extLst>
                    <a:ext uri="{FF2B5EF4-FFF2-40B4-BE49-F238E27FC236}">
                      <a16:creationId xmlns:a16="http://schemas.microsoft.com/office/drawing/2014/main" id="{7BF8F083-A666-A857-BA13-BDBCF7D91F43}"/>
                    </a:ext>
                  </a:extLst>
                </p:cNvPr>
                <p:cNvCxnSpPr>
                  <a:cxnSpLocks/>
                </p:cNvCxnSpPr>
                <p:nvPr/>
              </p:nvCxnSpPr>
              <p:spPr>
                <a:xfrm>
                  <a:off x="1415522" y="2839075"/>
                  <a:ext cx="635318"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4" name="Straight Arrow Connector 113">
                <a:extLst>
                  <a:ext uri="{FF2B5EF4-FFF2-40B4-BE49-F238E27FC236}">
                    <a16:creationId xmlns:a16="http://schemas.microsoft.com/office/drawing/2014/main" id="{15B15C8D-141C-7C7C-FCC0-37D7A8432D0D}"/>
                  </a:ext>
                </a:extLst>
              </p:cNvPr>
              <p:cNvCxnSpPr>
                <a:cxnSpLocks/>
              </p:cNvCxnSpPr>
              <p:nvPr/>
            </p:nvCxnSpPr>
            <p:spPr>
              <a:xfrm flipV="1">
                <a:off x="2603636" y="6078981"/>
                <a:ext cx="0" cy="32102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58DB6FE-9D4A-56B1-158C-6EB26EF866F1}"/>
                  </a:ext>
                </a:extLst>
              </p:cNvPr>
              <p:cNvCxnSpPr>
                <a:cxnSpLocks/>
              </p:cNvCxnSpPr>
              <p:nvPr/>
            </p:nvCxnSpPr>
            <p:spPr>
              <a:xfrm flipV="1">
                <a:off x="2603636" y="6670034"/>
                <a:ext cx="0" cy="25395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5BC0B764-706E-E97B-7500-4BD64EFE8638}"/>
                </a:ext>
              </a:extLst>
            </p:cNvPr>
            <p:cNvSpPr txBox="1"/>
            <p:nvPr/>
          </p:nvSpPr>
          <p:spPr>
            <a:xfrm>
              <a:off x="4985485" y="3708972"/>
              <a:ext cx="4572000" cy="400110"/>
            </a:xfrm>
            <a:prstGeom prst="rect">
              <a:avLst/>
            </a:prstGeom>
            <a:noFill/>
          </p:spPr>
          <p:txBody>
            <a:bodyPr wrap="square">
              <a:spAutoFit/>
            </a:bodyPr>
            <a:lstStyle/>
            <a:p>
              <a:pPr>
                <a:defRPr/>
              </a:pPr>
              <a:r>
                <a:rPr lang="en-US" sz="2000" b="1" dirty="0">
                  <a:solidFill>
                    <a:srgbClr val="FFFFFF"/>
                  </a:solidFill>
                  <a:latin typeface="Arial"/>
                </a:rPr>
                <a:t>P (target word | context)</a:t>
              </a:r>
            </a:p>
          </p:txBody>
        </p:sp>
      </p:grpSp>
      <p:grpSp>
        <p:nvGrpSpPr>
          <p:cNvPr id="7" name="Group 6">
            <a:extLst>
              <a:ext uri="{FF2B5EF4-FFF2-40B4-BE49-F238E27FC236}">
                <a16:creationId xmlns:a16="http://schemas.microsoft.com/office/drawing/2014/main" id="{957A2B32-19CC-A1E2-0F0F-4708761A91EC}"/>
              </a:ext>
            </a:extLst>
          </p:cNvPr>
          <p:cNvGrpSpPr/>
          <p:nvPr/>
        </p:nvGrpSpPr>
        <p:grpSpPr>
          <a:xfrm>
            <a:off x="1022579" y="1495593"/>
            <a:ext cx="9310682" cy="2069302"/>
            <a:chOff x="1022579" y="1495593"/>
            <a:chExt cx="9310682" cy="2069302"/>
          </a:xfrm>
        </p:grpSpPr>
        <p:grpSp>
          <p:nvGrpSpPr>
            <p:cNvPr id="12" name="Group 11">
              <a:extLst>
                <a:ext uri="{FF2B5EF4-FFF2-40B4-BE49-F238E27FC236}">
                  <a16:creationId xmlns:a16="http://schemas.microsoft.com/office/drawing/2014/main" id="{C00A3356-9A57-C414-187D-F6A5ECEDAC8A}"/>
                </a:ext>
              </a:extLst>
            </p:cNvPr>
            <p:cNvGrpSpPr/>
            <p:nvPr/>
          </p:nvGrpSpPr>
          <p:grpSpPr>
            <a:xfrm>
              <a:off x="4522095" y="1880135"/>
              <a:ext cx="5811166" cy="1684760"/>
              <a:chOff x="3090967" y="2126561"/>
              <a:chExt cx="5811166" cy="1684760"/>
            </a:xfrm>
          </p:grpSpPr>
          <p:sp>
            <p:nvSpPr>
              <p:cNvPr id="13" name="TextBox 12">
                <a:extLst>
                  <a:ext uri="{FF2B5EF4-FFF2-40B4-BE49-F238E27FC236}">
                    <a16:creationId xmlns:a16="http://schemas.microsoft.com/office/drawing/2014/main" id="{6F68DAB8-55FC-F0B1-953A-CBFFDCDC6474}"/>
                  </a:ext>
                </a:extLst>
              </p:cNvPr>
              <p:cNvSpPr txBox="1"/>
              <p:nvPr/>
            </p:nvSpPr>
            <p:spPr>
              <a:xfrm>
                <a:off x="7167491" y="3534322"/>
                <a:ext cx="1734642" cy="276999"/>
              </a:xfrm>
              <a:prstGeom prst="rect">
                <a:avLst/>
              </a:prstGeom>
              <a:noFill/>
            </p:spPr>
            <p:txBody>
              <a:bodyPr wrap="none" rtlCol="0" anchor="ctr">
                <a:spAutoFit/>
              </a:bodyPr>
              <a:lstStyle/>
              <a:p>
                <a:pPr fontAlgn="base">
                  <a:spcBef>
                    <a:spcPct val="0"/>
                  </a:spcBef>
                  <a:spcAft>
                    <a:spcPct val="0"/>
                  </a:spcAft>
                  <a:defRPr/>
                </a:pPr>
                <a:r>
                  <a:rPr lang="en-US" sz="1200" b="1" i="1" dirty="0">
                    <a:solidFill>
                      <a:srgbClr val="00FFFF"/>
                    </a:solidFill>
                    <a:latin typeface="Times New Roman" charset="0"/>
                    <a:ea typeface="ＭＳ Ｐゴシック" charset="-128"/>
                    <a:cs typeface="ＭＳ Ｐゴシック"/>
                  </a:rPr>
                  <a:t>Taylor, Journal Q, 1953</a:t>
                </a:r>
              </a:p>
            </p:txBody>
          </p:sp>
          <p:grpSp>
            <p:nvGrpSpPr>
              <p:cNvPr id="14" name="Group 13">
                <a:extLst>
                  <a:ext uri="{FF2B5EF4-FFF2-40B4-BE49-F238E27FC236}">
                    <a16:creationId xmlns:a16="http://schemas.microsoft.com/office/drawing/2014/main" id="{66BF8FE9-0BE8-D8BE-F9A7-10EBC038A628}"/>
                  </a:ext>
                </a:extLst>
              </p:cNvPr>
              <p:cNvGrpSpPr>
                <a:grpSpLocks noChangeAspect="1"/>
              </p:cNvGrpSpPr>
              <p:nvPr/>
            </p:nvGrpSpPr>
            <p:grpSpPr>
              <a:xfrm>
                <a:off x="8267650" y="2126561"/>
                <a:ext cx="598882" cy="1338741"/>
                <a:chOff x="8031695" y="1817660"/>
                <a:chExt cx="581151" cy="1299107"/>
              </a:xfrm>
            </p:grpSpPr>
            <p:pic>
              <p:nvPicPr>
                <p:cNvPr id="81" name="Picture HE">
                  <a:extLst>
                    <a:ext uri="{FF2B5EF4-FFF2-40B4-BE49-F238E27FC236}">
                      <a16:creationId xmlns:a16="http://schemas.microsoft.com/office/drawing/2014/main" id="{B9257E61-31B3-7855-AA26-A62745F51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21793" y="2224249"/>
                  <a:ext cx="358792" cy="892518"/>
                </a:xfrm>
                <a:prstGeom prst="rect">
                  <a:avLst/>
                </a:prstGeom>
                <a:noFill/>
                <a:extLst>
                  <a:ext uri="{909E8E84-426E-40DD-AFC4-6F175D3DCCD1}">
                    <a14:hiddenFill xmlns:a14="http://schemas.microsoft.com/office/drawing/2010/main">
                      <a:solidFill>
                        <a:srgbClr val="FFFFFF"/>
                      </a:solidFill>
                    </a14:hiddenFill>
                  </a:ext>
                </a:extLst>
              </p:spPr>
            </p:pic>
            <p:sp>
              <p:nvSpPr>
                <p:cNvPr id="82" name="Rounded Rectangular Callout 81">
                  <a:extLst>
                    <a:ext uri="{FF2B5EF4-FFF2-40B4-BE49-F238E27FC236}">
                      <a16:creationId xmlns:a16="http://schemas.microsoft.com/office/drawing/2014/main" id="{38C1F96D-0293-20C9-3ECF-56477FF2D8BD}"/>
                    </a:ext>
                  </a:extLst>
                </p:cNvPr>
                <p:cNvSpPr/>
                <p:nvPr/>
              </p:nvSpPr>
              <p:spPr>
                <a:xfrm flipH="1">
                  <a:off x="8089993" y="1817660"/>
                  <a:ext cx="422393" cy="279464"/>
                </a:xfrm>
                <a:prstGeom prst="wedgeRoundRectCallout">
                  <a:avLst>
                    <a:gd name="adj1" fmla="val -5945"/>
                    <a:gd name="adj2" fmla="val 85635"/>
                    <a:gd name="adj3" fmla="val 16667"/>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600" dirty="0">
                    <a:solidFill>
                      <a:srgbClr val="FFFF00"/>
                    </a:solidFill>
                    <a:latin typeface="Arial"/>
                  </a:endParaRPr>
                </a:p>
              </p:txBody>
            </p:sp>
            <p:sp>
              <p:nvSpPr>
                <p:cNvPr id="83" name="TextBox 82">
                  <a:extLst>
                    <a:ext uri="{FF2B5EF4-FFF2-40B4-BE49-F238E27FC236}">
                      <a16:creationId xmlns:a16="http://schemas.microsoft.com/office/drawing/2014/main" id="{94656B05-EEF1-4B1F-EA76-C1C6DF356BAD}"/>
                    </a:ext>
                  </a:extLst>
                </p:cNvPr>
                <p:cNvSpPr txBox="1"/>
                <p:nvPr/>
              </p:nvSpPr>
              <p:spPr>
                <a:xfrm>
                  <a:off x="8031695" y="1850539"/>
                  <a:ext cx="581151" cy="209066"/>
                </a:xfrm>
                <a:prstGeom prst="rect">
                  <a:avLst/>
                </a:prstGeom>
                <a:noFill/>
              </p:spPr>
              <p:txBody>
                <a:bodyPr wrap="none" lIns="45720" rIns="45720" rtlCol="0" anchor="ctr">
                  <a:spAutoFit/>
                </a:bodyPr>
                <a:lstStyle/>
                <a:p>
                  <a:pPr algn="ctr" defTabSz="457200">
                    <a:defRPr/>
                  </a:pPr>
                  <a:r>
                    <a:rPr lang="en-US" sz="800" dirty="0">
                      <a:solidFill>
                        <a:srgbClr val="FF46D1"/>
                      </a:solidFill>
                      <a:latin typeface="Arial"/>
                    </a:rPr>
                    <a:t>MUSTARD</a:t>
                  </a:r>
                  <a:endParaRPr lang="en-US" sz="800" dirty="0">
                    <a:solidFill>
                      <a:srgbClr val="FFFFFF"/>
                    </a:solidFill>
                    <a:latin typeface="Helvetica" panose="020B0604020202020204" pitchFamily="34" charset="0"/>
                    <a:cs typeface="Helvetica" panose="020B0604020202020204" pitchFamily="34" charset="0"/>
                  </a:endParaRPr>
                </a:p>
              </p:txBody>
            </p:sp>
          </p:grpSp>
          <p:grpSp>
            <p:nvGrpSpPr>
              <p:cNvPr id="15" name="Group 14">
                <a:extLst>
                  <a:ext uri="{FF2B5EF4-FFF2-40B4-BE49-F238E27FC236}">
                    <a16:creationId xmlns:a16="http://schemas.microsoft.com/office/drawing/2014/main" id="{3D09A5E8-6FB3-4284-9A3E-F3E1131A27CC}"/>
                  </a:ext>
                </a:extLst>
              </p:cNvPr>
              <p:cNvGrpSpPr>
                <a:grpSpLocks noChangeAspect="1"/>
              </p:cNvGrpSpPr>
              <p:nvPr/>
            </p:nvGrpSpPr>
            <p:grpSpPr>
              <a:xfrm>
                <a:off x="7805901" y="2126561"/>
                <a:ext cx="457818" cy="1338741"/>
                <a:chOff x="8075100" y="1817660"/>
                <a:chExt cx="444264" cy="1299107"/>
              </a:xfrm>
            </p:grpSpPr>
            <p:pic>
              <p:nvPicPr>
                <p:cNvPr id="78" name="Picture HE">
                  <a:extLst>
                    <a:ext uri="{FF2B5EF4-FFF2-40B4-BE49-F238E27FC236}">
                      <a16:creationId xmlns:a16="http://schemas.microsoft.com/office/drawing/2014/main" id="{376AD410-0EBD-A20A-EE93-8477DE9784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21793" y="2224249"/>
                  <a:ext cx="358792" cy="892518"/>
                </a:xfrm>
                <a:prstGeom prst="rect">
                  <a:avLst/>
                </a:prstGeom>
                <a:noFill/>
                <a:extLst>
                  <a:ext uri="{909E8E84-426E-40DD-AFC4-6F175D3DCCD1}">
                    <a14:hiddenFill xmlns:a14="http://schemas.microsoft.com/office/drawing/2010/main">
                      <a:solidFill>
                        <a:srgbClr val="FFFFFF"/>
                      </a:solidFill>
                    </a14:hiddenFill>
                  </a:ext>
                </a:extLst>
              </p:spPr>
            </p:pic>
            <p:sp>
              <p:nvSpPr>
                <p:cNvPr id="79" name="Rounded Rectangular Callout 78">
                  <a:extLst>
                    <a:ext uri="{FF2B5EF4-FFF2-40B4-BE49-F238E27FC236}">
                      <a16:creationId xmlns:a16="http://schemas.microsoft.com/office/drawing/2014/main" id="{4BB485A2-44AD-CDF0-CDD3-E099429054CB}"/>
                    </a:ext>
                  </a:extLst>
                </p:cNvPr>
                <p:cNvSpPr/>
                <p:nvPr/>
              </p:nvSpPr>
              <p:spPr>
                <a:xfrm flipH="1">
                  <a:off x="8089993" y="1817660"/>
                  <a:ext cx="422393" cy="279464"/>
                </a:xfrm>
                <a:prstGeom prst="wedgeRoundRectCallout">
                  <a:avLst>
                    <a:gd name="adj1" fmla="val -5945"/>
                    <a:gd name="adj2" fmla="val 85635"/>
                    <a:gd name="adj3" fmla="val 16667"/>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600" dirty="0">
                    <a:solidFill>
                      <a:srgbClr val="FFFF00"/>
                    </a:solidFill>
                    <a:latin typeface="Arial"/>
                  </a:endParaRPr>
                </a:p>
              </p:txBody>
            </p:sp>
            <p:sp>
              <p:nvSpPr>
                <p:cNvPr id="80" name="TextBox 79">
                  <a:extLst>
                    <a:ext uri="{FF2B5EF4-FFF2-40B4-BE49-F238E27FC236}">
                      <a16:creationId xmlns:a16="http://schemas.microsoft.com/office/drawing/2014/main" id="{16D36521-2D90-B5D7-E380-F622463EB9A4}"/>
                    </a:ext>
                  </a:extLst>
                </p:cNvPr>
                <p:cNvSpPr txBox="1"/>
                <p:nvPr/>
              </p:nvSpPr>
              <p:spPr>
                <a:xfrm>
                  <a:off x="8075100" y="1850539"/>
                  <a:ext cx="444264" cy="209066"/>
                </a:xfrm>
                <a:prstGeom prst="rect">
                  <a:avLst/>
                </a:prstGeom>
                <a:noFill/>
              </p:spPr>
              <p:txBody>
                <a:bodyPr wrap="none" lIns="45720" rIns="45720" rtlCol="0" anchor="ctr">
                  <a:spAutoFit/>
                </a:bodyPr>
                <a:lstStyle/>
                <a:p>
                  <a:pPr algn="ctr" defTabSz="457200">
                    <a:defRPr/>
                  </a:pPr>
                  <a:r>
                    <a:rPr lang="en-US" sz="800" dirty="0">
                      <a:solidFill>
                        <a:srgbClr val="FFFFFF"/>
                      </a:solidFill>
                      <a:latin typeface="Helvetica" panose="020B0604020202020204" pitchFamily="34" charset="0"/>
                      <a:cs typeface="Helvetica" panose="020B0604020202020204" pitchFamily="34" charset="0"/>
                    </a:rPr>
                    <a:t>LEMON</a:t>
                  </a:r>
                </a:p>
              </p:txBody>
            </p:sp>
          </p:grpSp>
          <p:grpSp>
            <p:nvGrpSpPr>
              <p:cNvPr id="16" name="Group 15">
                <a:extLst>
                  <a:ext uri="{FF2B5EF4-FFF2-40B4-BE49-F238E27FC236}">
                    <a16:creationId xmlns:a16="http://schemas.microsoft.com/office/drawing/2014/main" id="{C1270704-825D-8B04-8056-0CB1345F3909}"/>
                  </a:ext>
                </a:extLst>
              </p:cNvPr>
              <p:cNvGrpSpPr>
                <a:grpSpLocks noChangeAspect="1"/>
              </p:cNvGrpSpPr>
              <p:nvPr/>
            </p:nvGrpSpPr>
            <p:grpSpPr>
              <a:xfrm>
                <a:off x="7299432" y="2126561"/>
                <a:ext cx="457818" cy="1338741"/>
                <a:chOff x="8075100" y="1817660"/>
                <a:chExt cx="444264" cy="1299107"/>
              </a:xfrm>
            </p:grpSpPr>
            <p:pic>
              <p:nvPicPr>
                <p:cNvPr id="75" name="Picture HE">
                  <a:extLst>
                    <a:ext uri="{FF2B5EF4-FFF2-40B4-BE49-F238E27FC236}">
                      <a16:creationId xmlns:a16="http://schemas.microsoft.com/office/drawing/2014/main" id="{886CE4BA-81D2-3F81-2647-683D3B724F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21793" y="2224249"/>
                  <a:ext cx="358792" cy="892518"/>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a:extLst>
                    <a:ext uri="{FF2B5EF4-FFF2-40B4-BE49-F238E27FC236}">
                      <a16:creationId xmlns:a16="http://schemas.microsoft.com/office/drawing/2014/main" id="{2A28FE25-D3B8-F70E-3F7E-8916296245CC}"/>
                    </a:ext>
                  </a:extLst>
                </p:cNvPr>
                <p:cNvSpPr/>
                <p:nvPr/>
              </p:nvSpPr>
              <p:spPr>
                <a:xfrm flipH="1">
                  <a:off x="8089993" y="1817660"/>
                  <a:ext cx="422393" cy="279464"/>
                </a:xfrm>
                <a:prstGeom prst="wedgeRoundRectCallout">
                  <a:avLst>
                    <a:gd name="adj1" fmla="val -5945"/>
                    <a:gd name="adj2" fmla="val 85635"/>
                    <a:gd name="adj3" fmla="val 16667"/>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600" dirty="0">
                    <a:solidFill>
                      <a:srgbClr val="FFFF00"/>
                    </a:solidFill>
                    <a:latin typeface="Arial"/>
                  </a:endParaRPr>
                </a:p>
              </p:txBody>
            </p:sp>
            <p:sp>
              <p:nvSpPr>
                <p:cNvPr id="77" name="TextBox 76">
                  <a:extLst>
                    <a:ext uri="{FF2B5EF4-FFF2-40B4-BE49-F238E27FC236}">
                      <a16:creationId xmlns:a16="http://schemas.microsoft.com/office/drawing/2014/main" id="{27AB0493-1E1B-98B3-4C6F-FB4323867363}"/>
                    </a:ext>
                  </a:extLst>
                </p:cNvPr>
                <p:cNvSpPr txBox="1"/>
                <p:nvPr/>
              </p:nvSpPr>
              <p:spPr>
                <a:xfrm>
                  <a:off x="8075100" y="1850539"/>
                  <a:ext cx="444264" cy="209066"/>
                </a:xfrm>
                <a:prstGeom prst="rect">
                  <a:avLst/>
                </a:prstGeom>
                <a:noFill/>
              </p:spPr>
              <p:txBody>
                <a:bodyPr wrap="none" lIns="45720" rIns="45720" rtlCol="0" anchor="ctr">
                  <a:spAutoFit/>
                </a:bodyPr>
                <a:lstStyle/>
                <a:p>
                  <a:pPr algn="ctr" defTabSz="457200">
                    <a:defRPr/>
                  </a:pPr>
                  <a:r>
                    <a:rPr lang="en-US" sz="800" dirty="0">
                      <a:solidFill>
                        <a:srgbClr val="FFFFFF"/>
                      </a:solidFill>
                      <a:latin typeface="Helvetica" panose="020B0604020202020204" pitchFamily="34" charset="0"/>
                      <a:cs typeface="Helvetica" panose="020B0604020202020204" pitchFamily="34" charset="0"/>
                    </a:rPr>
                    <a:t>LEMON</a:t>
                  </a:r>
                </a:p>
              </p:txBody>
            </p:sp>
          </p:grpSp>
          <p:grpSp>
            <p:nvGrpSpPr>
              <p:cNvPr id="33" name="Group 32">
                <a:extLst>
                  <a:ext uri="{FF2B5EF4-FFF2-40B4-BE49-F238E27FC236}">
                    <a16:creationId xmlns:a16="http://schemas.microsoft.com/office/drawing/2014/main" id="{4F436819-0693-C6A7-40C6-72A4ABB02C15}"/>
                  </a:ext>
                </a:extLst>
              </p:cNvPr>
              <p:cNvGrpSpPr/>
              <p:nvPr/>
            </p:nvGrpSpPr>
            <p:grpSpPr>
              <a:xfrm>
                <a:off x="3090967" y="2133876"/>
                <a:ext cx="613771" cy="1331426"/>
                <a:chOff x="3967753" y="1818798"/>
                <a:chExt cx="613771" cy="1331426"/>
              </a:xfrm>
            </p:grpSpPr>
            <p:pic>
              <p:nvPicPr>
                <p:cNvPr id="71" name="Picture HE">
                  <a:extLst>
                    <a:ext uri="{FF2B5EF4-FFF2-40B4-BE49-F238E27FC236}">
                      <a16:creationId xmlns:a16="http://schemas.microsoft.com/office/drawing/2014/main" id="{DADE6E5E-FA8A-415E-58EA-6B36D90CB0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940" y="2230476"/>
                  <a:ext cx="369739" cy="919748"/>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15E20DF0-E57D-9C20-05F7-939EB495EAB8}"/>
                    </a:ext>
                  </a:extLst>
                </p:cNvPr>
                <p:cNvGrpSpPr/>
                <p:nvPr/>
              </p:nvGrpSpPr>
              <p:grpSpPr>
                <a:xfrm>
                  <a:off x="3967753" y="1818798"/>
                  <a:ext cx="613771" cy="287990"/>
                  <a:chOff x="3967753" y="1792675"/>
                  <a:chExt cx="613771" cy="287990"/>
                </a:xfrm>
              </p:grpSpPr>
              <p:sp>
                <p:nvSpPr>
                  <p:cNvPr id="73" name="Rounded Rectangular Callout 72">
                    <a:extLst>
                      <a:ext uri="{FF2B5EF4-FFF2-40B4-BE49-F238E27FC236}">
                        <a16:creationId xmlns:a16="http://schemas.microsoft.com/office/drawing/2014/main" id="{A73F01A0-82C5-E384-4C0D-A246DBCA74FE}"/>
                      </a:ext>
                    </a:extLst>
                  </p:cNvPr>
                  <p:cNvSpPr/>
                  <p:nvPr/>
                </p:nvSpPr>
                <p:spPr>
                  <a:xfrm flipH="1">
                    <a:off x="4003794" y="1792675"/>
                    <a:ext cx="541689" cy="287990"/>
                  </a:xfrm>
                  <a:prstGeom prst="wedgeRoundRectCallout">
                    <a:avLst>
                      <a:gd name="adj1" fmla="val -5945"/>
                      <a:gd name="adj2" fmla="val 85635"/>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74" name="TextBox 73">
                    <a:extLst>
                      <a:ext uri="{FF2B5EF4-FFF2-40B4-BE49-F238E27FC236}">
                        <a16:creationId xmlns:a16="http://schemas.microsoft.com/office/drawing/2014/main" id="{C105C652-8C8D-6F62-F41A-22B6B9B7A677}"/>
                      </a:ext>
                    </a:extLst>
                  </p:cNvPr>
                  <p:cNvSpPr txBox="1"/>
                  <p:nvPr/>
                </p:nvSpPr>
                <p:spPr>
                  <a:xfrm>
                    <a:off x="3967753" y="1809712"/>
                    <a:ext cx="613771" cy="253916"/>
                  </a:xfrm>
                  <a:prstGeom prst="rect">
                    <a:avLst/>
                  </a:prstGeom>
                  <a:noFill/>
                </p:spPr>
                <p:txBody>
                  <a:bodyPr wrap="square" lIns="45720" rIns="45720" rtlCol="0" anchor="ctr">
                    <a:spAutoFit/>
                  </a:bodyPr>
                  <a:lstStyle/>
                  <a:p>
                    <a:pPr algn="ctr" defTabSz="457200">
                      <a:defRPr/>
                    </a:pPr>
                    <a:r>
                      <a:rPr lang="en-US" sz="1050" dirty="0">
                        <a:solidFill>
                          <a:srgbClr val="FFFFFF"/>
                        </a:solidFill>
                        <a:latin typeface="Helvetica" panose="020B0604020202020204" pitchFamily="34" charset="0"/>
                        <a:cs typeface="Helvetica" panose="020B0604020202020204" pitchFamily="34" charset="0"/>
                      </a:rPr>
                      <a:t>LIME</a:t>
                    </a:r>
                  </a:p>
                </p:txBody>
              </p:sp>
            </p:grpSp>
          </p:grpSp>
          <p:grpSp>
            <p:nvGrpSpPr>
              <p:cNvPr id="34" name="Group 33">
                <a:extLst>
                  <a:ext uri="{FF2B5EF4-FFF2-40B4-BE49-F238E27FC236}">
                    <a16:creationId xmlns:a16="http://schemas.microsoft.com/office/drawing/2014/main" id="{FA3B90E1-5FC1-B4F8-12FA-F6B6E30C9A17}"/>
                  </a:ext>
                </a:extLst>
              </p:cNvPr>
              <p:cNvGrpSpPr/>
              <p:nvPr/>
            </p:nvGrpSpPr>
            <p:grpSpPr>
              <a:xfrm>
                <a:off x="3688296" y="2133876"/>
                <a:ext cx="613771" cy="1331426"/>
                <a:chOff x="3967753" y="1818798"/>
                <a:chExt cx="613771" cy="1331426"/>
              </a:xfrm>
            </p:grpSpPr>
            <p:pic>
              <p:nvPicPr>
                <p:cNvPr id="67" name="Picture HE">
                  <a:extLst>
                    <a:ext uri="{FF2B5EF4-FFF2-40B4-BE49-F238E27FC236}">
                      <a16:creationId xmlns:a16="http://schemas.microsoft.com/office/drawing/2014/main" id="{48D337BA-1546-0129-C3E8-D1DBA8293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940" y="2230476"/>
                  <a:ext cx="369739" cy="919748"/>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a:extLst>
                    <a:ext uri="{FF2B5EF4-FFF2-40B4-BE49-F238E27FC236}">
                      <a16:creationId xmlns:a16="http://schemas.microsoft.com/office/drawing/2014/main" id="{F37FCE22-2AF4-45AC-EC27-6F36027486DF}"/>
                    </a:ext>
                  </a:extLst>
                </p:cNvPr>
                <p:cNvGrpSpPr/>
                <p:nvPr/>
              </p:nvGrpSpPr>
              <p:grpSpPr>
                <a:xfrm>
                  <a:off x="3967753" y="1818798"/>
                  <a:ext cx="613771" cy="287990"/>
                  <a:chOff x="3967753" y="1792675"/>
                  <a:chExt cx="613771" cy="287990"/>
                </a:xfrm>
              </p:grpSpPr>
              <p:sp>
                <p:nvSpPr>
                  <p:cNvPr id="69" name="Rounded Rectangular Callout 68">
                    <a:extLst>
                      <a:ext uri="{FF2B5EF4-FFF2-40B4-BE49-F238E27FC236}">
                        <a16:creationId xmlns:a16="http://schemas.microsoft.com/office/drawing/2014/main" id="{65138A0A-72A4-2976-2750-59D7EA1E9FD3}"/>
                      </a:ext>
                    </a:extLst>
                  </p:cNvPr>
                  <p:cNvSpPr/>
                  <p:nvPr/>
                </p:nvSpPr>
                <p:spPr>
                  <a:xfrm flipH="1">
                    <a:off x="4003794" y="1792675"/>
                    <a:ext cx="541689" cy="287990"/>
                  </a:xfrm>
                  <a:prstGeom prst="wedgeRoundRectCallout">
                    <a:avLst>
                      <a:gd name="adj1" fmla="val -5945"/>
                      <a:gd name="adj2" fmla="val 85635"/>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70" name="TextBox 69">
                    <a:extLst>
                      <a:ext uri="{FF2B5EF4-FFF2-40B4-BE49-F238E27FC236}">
                        <a16:creationId xmlns:a16="http://schemas.microsoft.com/office/drawing/2014/main" id="{16B995C8-AE71-6953-D8C8-C0293332EC33}"/>
                      </a:ext>
                    </a:extLst>
                  </p:cNvPr>
                  <p:cNvSpPr txBox="1"/>
                  <p:nvPr/>
                </p:nvSpPr>
                <p:spPr>
                  <a:xfrm>
                    <a:off x="3967753" y="1809712"/>
                    <a:ext cx="613771" cy="253916"/>
                  </a:xfrm>
                  <a:prstGeom prst="rect">
                    <a:avLst/>
                  </a:prstGeom>
                  <a:noFill/>
                </p:spPr>
                <p:txBody>
                  <a:bodyPr wrap="square" lIns="45720" rIns="45720" rtlCol="0" anchor="ctr">
                    <a:spAutoFit/>
                  </a:bodyPr>
                  <a:lstStyle/>
                  <a:p>
                    <a:pPr algn="ctr" defTabSz="457200">
                      <a:defRPr/>
                    </a:pPr>
                    <a:r>
                      <a:rPr lang="en-US" sz="1050" dirty="0">
                        <a:solidFill>
                          <a:srgbClr val="FFFFFF"/>
                        </a:solidFill>
                        <a:latin typeface="Helvetica" panose="020B0604020202020204" pitchFamily="34" charset="0"/>
                        <a:cs typeface="Helvetica" panose="020B0604020202020204" pitchFamily="34" charset="0"/>
                      </a:rPr>
                      <a:t>LIME</a:t>
                    </a:r>
                  </a:p>
                </p:txBody>
              </p:sp>
            </p:grpSp>
          </p:grpSp>
          <p:grpSp>
            <p:nvGrpSpPr>
              <p:cNvPr id="35" name="Group 34">
                <a:extLst>
                  <a:ext uri="{FF2B5EF4-FFF2-40B4-BE49-F238E27FC236}">
                    <a16:creationId xmlns:a16="http://schemas.microsoft.com/office/drawing/2014/main" id="{2A2DB400-778E-9D70-5D67-1D59822FEB59}"/>
                  </a:ext>
                </a:extLst>
              </p:cNvPr>
              <p:cNvGrpSpPr/>
              <p:nvPr/>
            </p:nvGrpSpPr>
            <p:grpSpPr>
              <a:xfrm>
                <a:off x="4285625" y="2133876"/>
                <a:ext cx="613771" cy="1331426"/>
                <a:chOff x="3967753" y="1818798"/>
                <a:chExt cx="613771" cy="1331426"/>
              </a:xfrm>
            </p:grpSpPr>
            <p:pic>
              <p:nvPicPr>
                <p:cNvPr id="63" name="Picture HE">
                  <a:extLst>
                    <a:ext uri="{FF2B5EF4-FFF2-40B4-BE49-F238E27FC236}">
                      <a16:creationId xmlns:a16="http://schemas.microsoft.com/office/drawing/2014/main" id="{E8C051EB-C24B-4F48-EAC7-B8B1576BF8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940" y="2230476"/>
                  <a:ext cx="369739" cy="919748"/>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664547AA-0FCC-496D-3584-639A2A80EFEF}"/>
                    </a:ext>
                  </a:extLst>
                </p:cNvPr>
                <p:cNvGrpSpPr/>
                <p:nvPr/>
              </p:nvGrpSpPr>
              <p:grpSpPr>
                <a:xfrm>
                  <a:off x="3967753" y="1818798"/>
                  <a:ext cx="613771" cy="287990"/>
                  <a:chOff x="3967753" y="1792675"/>
                  <a:chExt cx="613771" cy="287990"/>
                </a:xfrm>
              </p:grpSpPr>
              <p:sp>
                <p:nvSpPr>
                  <p:cNvPr id="65" name="Rounded Rectangular Callout 64">
                    <a:extLst>
                      <a:ext uri="{FF2B5EF4-FFF2-40B4-BE49-F238E27FC236}">
                        <a16:creationId xmlns:a16="http://schemas.microsoft.com/office/drawing/2014/main" id="{BAABB29D-5EF8-D139-42C3-47BCC73BF8A8}"/>
                      </a:ext>
                    </a:extLst>
                  </p:cNvPr>
                  <p:cNvSpPr/>
                  <p:nvPr/>
                </p:nvSpPr>
                <p:spPr>
                  <a:xfrm flipH="1">
                    <a:off x="4003794" y="1792675"/>
                    <a:ext cx="541689" cy="287990"/>
                  </a:xfrm>
                  <a:prstGeom prst="wedgeRoundRectCallout">
                    <a:avLst>
                      <a:gd name="adj1" fmla="val -5945"/>
                      <a:gd name="adj2" fmla="val 85635"/>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66" name="TextBox 65">
                    <a:extLst>
                      <a:ext uri="{FF2B5EF4-FFF2-40B4-BE49-F238E27FC236}">
                        <a16:creationId xmlns:a16="http://schemas.microsoft.com/office/drawing/2014/main" id="{4BD0D3A0-3B59-2FCA-1355-D9868F910AFE}"/>
                      </a:ext>
                    </a:extLst>
                  </p:cNvPr>
                  <p:cNvSpPr txBox="1"/>
                  <p:nvPr/>
                </p:nvSpPr>
                <p:spPr>
                  <a:xfrm>
                    <a:off x="3967753" y="1809712"/>
                    <a:ext cx="613771" cy="253916"/>
                  </a:xfrm>
                  <a:prstGeom prst="rect">
                    <a:avLst/>
                  </a:prstGeom>
                  <a:noFill/>
                </p:spPr>
                <p:txBody>
                  <a:bodyPr wrap="square" lIns="45720" rIns="45720" rtlCol="0" anchor="ctr">
                    <a:spAutoFit/>
                  </a:bodyPr>
                  <a:lstStyle/>
                  <a:p>
                    <a:pPr algn="ctr" defTabSz="457200">
                      <a:defRPr/>
                    </a:pPr>
                    <a:r>
                      <a:rPr lang="en-US" sz="1050" dirty="0">
                        <a:solidFill>
                          <a:srgbClr val="FFFFFF"/>
                        </a:solidFill>
                        <a:latin typeface="Helvetica" panose="020B0604020202020204" pitchFamily="34" charset="0"/>
                        <a:cs typeface="Helvetica" panose="020B0604020202020204" pitchFamily="34" charset="0"/>
                      </a:rPr>
                      <a:t>LIME</a:t>
                    </a:r>
                  </a:p>
                </p:txBody>
              </p:sp>
            </p:grpSp>
          </p:grpSp>
          <p:grpSp>
            <p:nvGrpSpPr>
              <p:cNvPr id="36" name="Group 35">
                <a:extLst>
                  <a:ext uri="{FF2B5EF4-FFF2-40B4-BE49-F238E27FC236}">
                    <a16:creationId xmlns:a16="http://schemas.microsoft.com/office/drawing/2014/main" id="{55B5083C-87D8-294A-6047-8AA9E41DA177}"/>
                  </a:ext>
                </a:extLst>
              </p:cNvPr>
              <p:cNvGrpSpPr/>
              <p:nvPr/>
            </p:nvGrpSpPr>
            <p:grpSpPr>
              <a:xfrm>
                <a:off x="4882954" y="2133876"/>
                <a:ext cx="613771" cy="1331426"/>
                <a:chOff x="3967753" y="1818798"/>
                <a:chExt cx="613771" cy="1331426"/>
              </a:xfrm>
            </p:grpSpPr>
            <p:pic>
              <p:nvPicPr>
                <p:cNvPr id="52" name="Picture HE">
                  <a:extLst>
                    <a:ext uri="{FF2B5EF4-FFF2-40B4-BE49-F238E27FC236}">
                      <a16:creationId xmlns:a16="http://schemas.microsoft.com/office/drawing/2014/main" id="{35D85ECA-2968-2DFC-8C5F-8723D3C67D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940" y="2230476"/>
                  <a:ext cx="369739" cy="919748"/>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A47AF14D-5F94-D355-6FDE-80F589994F90}"/>
                    </a:ext>
                  </a:extLst>
                </p:cNvPr>
                <p:cNvGrpSpPr/>
                <p:nvPr/>
              </p:nvGrpSpPr>
              <p:grpSpPr>
                <a:xfrm>
                  <a:off x="3967753" y="1818798"/>
                  <a:ext cx="613771" cy="287990"/>
                  <a:chOff x="3967753" y="1792675"/>
                  <a:chExt cx="613771" cy="287990"/>
                </a:xfrm>
              </p:grpSpPr>
              <p:sp>
                <p:nvSpPr>
                  <p:cNvPr id="54" name="Rounded Rectangular Callout 53">
                    <a:extLst>
                      <a:ext uri="{FF2B5EF4-FFF2-40B4-BE49-F238E27FC236}">
                        <a16:creationId xmlns:a16="http://schemas.microsoft.com/office/drawing/2014/main" id="{7BEAADB8-EB29-0531-DE9A-0E988F4B0098}"/>
                      </a:ext>
                    </a:extLst>
                  </p:cNvPr>
                  <p:cNvSpPr/>
                  <p:nvPr/>
                </p:nvSpPr>
                <p:spPr>
                  <a:xfrm flipH="1">
                    <a:off x="4003794" y="1792675"/>
                    <a:ext cx="541689" cy="287990"/>
                  </a:xfrm>
                  <a:prstGeom prst="wedgeRoundRectCallout">
                    <a:avLst>
                      <a:gd name="adj1" fmla="val -5945"/>
                      <a:gd name="adj2" fmla="val 85635"/>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62" name="TextBox 61">
                    <a:extLst>
                      <a:ext uri="{FF2B5EF4-FFF2-40B4-BE49-F238E27FC236}">
                        <a16:creationId xmlns:a16="http://schemas.microsoft.com/office/drawing/2014/main" id="{3D7FCD53-C42A-4848-6BB0-309643516FB6}"/>
                      </a:ext>
                    </a:extLst>
                  </p:cNvPr>
                  <p:cNvSpPr txBox="1"/>
                  <p:nvPr/>
                </p:nvSpPr>
                <p:spPr>
                  <a:xfrm>
                    <a:off x="3967753" y="1809712"/>
                    <a:ext cx="613771" cy="253916"/>
                  </a:xfrm>
                  <a:prstGeom prst="rect">
                    <a:avLst/>
                  </a:prstGeom>
                  <a:noFill/>
                </p:spPr>
                <p:txBody>
                  <a:bodyPr wrap="square" lIns="45720" rIns="45720" rtlCol="0" anchor="ctr">
                    <a:spAutoFit/>
                  </a:bodyPr>
                  <a:lstStyle/>
                  <a:p>
                    <a:pPr algn="ctr" defTabSz="457200">
                      <a:defRPr/>
                    </a:pPr>
                    <a:r>
                      <a:rPr lang="en-US" sz="1050" dirty="0">
                        <a:solidFill>
                          <a:srgbClr val="FFFFFF"/>
                        </a:solidFill>
                        <a:latin typeface="Helvetica" panose="020B0604020202020204" pitchFamily="34" charset="0"/>
                        <a:cs typeface="Helvetica" panose="020B0604020202020204" pitchFamily="34" charset="0"/>
                      </a:rPr>
                      <a:t>LIME</a:t>
                    </a:r>
                  </a:p>
                </p:txBody>
              </p:sp>
            </p:grpSp>
          </p:grpSp>
          <p:grpSp>
            <p:nvGrpSpPr>
              <p:cNvPr id="37" name="Group 36">
                <a:extLst>
                  <a:ext uri="{FF2B5EF4-FFF2-40B4-BE49-F238E27FC236}">
                    <a16:creationId xmlns:a16="http://schemas.microsoft.com/office/drawing/2014/main" id="{8C4B81D5-CD60-1FD9-93FE-AADF01B05B71}"/>
                  </a:ext>
                </a:extLst>
              </p:cNvPr>
              <p:cNvGrpSpPr/>
              <p:nvPr/>
            </p:nvGrpSpPr>
            <p:grpSpPr>
              <a:xfrm>
                <a:off x="5480283" y="2133876"/>
                <a:ext cx="613771" cy="1331426"/>
                <a:chOff x="3967753" y="1818798"/>
                <a:chExt cx="613771" cy="1331426"/>
              </a:xfrm>
            </p:grpSpPr>
            <p:pic>
              <p:nvPicPr>
                <p:cNvPr id="48" name="Picture HE">
                  <a:extLst>
                    <a:ext uri="{FF2B5EF4-FFF2-40B4-BE49-F238E27FC236}">
                      <a16:creationId xmlns:a16="http://schemas.microsoft.com/office/drawing/2014/main" id="{708DCCE0-4C9F-705D-89FB-8D38772B01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940" y="2230476"/>
                  <a:ext cx="369739" cy="919748"/>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501928E0-78ED-FD2C-8212-6A208586787B}"/>
                    </a:ext>
                  </a:extLst>
                </p:cNvPr>
                <p:cNvGrpSpPr/>
                <p:nvPr/>
              </p:nvGrpSpPr>
              <p:grpSpPr>
                <a:xfrm>
                  <a:off x="3967753" y="1818798"/>
                  <a:ext cx="613771" cy="287990"/>
                  <a:chOff x="3967753" y="1792675"/>
                  <a:chExt cx="613771" cy="287990"/>
                </a:xfrm>
              </p:grpSpPr>
              <p:sp>
                <p:nvSpPr>
                  <p:cNvPr id="50" name="Rounded Rectangular Callout 49">
                    <a:extLst>
                      <a:ext uri="{FF2B5EF4-FFF2-40B4-BE49-F238E27FC236}">
                        <a16:creationId xmlns:a16="http://schemas.microsoft.com/office/drawing/2014/main" id="{F417593E-1081-4146-EA39-DDEFBADB961B}"/>
                      </a:ext>
                    </a:extLst>
                  </p:cNvPr>
                  <p:cNvSpPr/>
                  <p:nvPr/>
                </p:nvSpPr>
                <p:spPr>
                  <a:xfrm flipH="1">
                    <a:off x="4003794" y="1792675"/>
                    <a:ext cx="541689" cy="287990"/>
                  </a:xfrm>
                  <a:prstGeom prst="wedgeRoundRectCallout">
                    <a:avLst>
                      <a:gd name="adj1" fmla="val -5945"/>
                      <a:gd name="adj2" fmla="val 85635"/>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51" name="TextBox 50">
                    <a:extLst>
                      <a:ext uri="{FF2B5EF4-FFF2-40B4-BE49-F238E27FC236}">
                        <a16:creationId xmlns:a16="http://schemas.microsoft.com/office/drawing/2014/main" id="{68679844-DB05-6849-3F37-E191F1229A0A}"/>
                      </a:ext>
                    </a:extLst>
                  </p:cNvPr>
                  <p:cNvSpPr txBox="1"/>
                  <p:nvPr/>
                </p:nvSpPr>
                <p:spPr>
                  <a:xfrm>
                    <a:off x="3967753" y="1809712"/>
                    <a:ext cx="613771" cy="253916"/>
                  </a:xfrm>
                  <a:prstGeom prst="rect">
                    <a:avLst/>
                  </a:prstGeom>
                  <a:noFill/>
                </p:spPr>
                <p:txBody>
                  <a:bodyPr wrap="square" lIns="45720" rIns="45720" rtlCol="0" anchor="ctr">
                    <a:spAutoFit/>
                  </a:bodyPr>
                  <a:lstStyle/>
                  <a:p>
                    <a:pPr algn="ctr" defTabSz="457200">
                      <a:defRPr/>
                    </a:pPr>
                    <a:r>
                      <a:rPr lang="en-US" sz="1050" dirty="0">
                        <a:solidFill>
                          <a:srgbClr val="FFFFFF"/>
                        </a:solidFill>
                        <a:latin typeface="Helvetica" panose="020B0604020202020204" pitchFamily="34" charset="0"/>
                        <a:cs typeface="Helvetica" panose="020B0604020202020204" pitchFamily="34" charset="0"/>
                      </a:rPr>
                      <a:t>LIME</a:t>
                    </a:r>
                  </a:p>
                </p:txBody>
              </p:sp>
            </p:grpSp>
          </p:grpSp>
          <p:grpSp>
            <p:nvGrpSpPr>
              <p:cNvPr id="38" name="Group 37">
                <a:extLst>
                  <a:ext uri="{FF2B5EF4-FFF2-40B4-BE49-F238E27FC236}">
                    <a16:creationId xmlns:a16="http://schemas.microsoft.com/office/drawing/2014/main" id="{3EB8E6A0-0602-8D33-CCF4-43A0548BAE2C}"/>
                  </a:ext>
                </a:extLst>
              </p:cNvPr>
              <p:cNvGrpSpPr/>
              <p:nvPr/>
            </p:nvGrpSpPr>
            <p:grpSpPr>
              <a:xfrm>
                <a:off x="6674940" y="2133876"/>
                <a:ext cx="613771" cy="1331426"/>
                <a:chOff x="3967753" y="1818798"/>
                <a:chExt cx="613771" cy="1331426"/>
              </a:xfrm>
            </p:grpSpPr>
            <p:pic>
              <p:nvPicPr>
                <p:cNvPr id="44" name="Picture HE">
                  <a:extLst>
                    <a:ext uri="{FF2B5EF4-FFF2-40B4-BE49-F238E27FC236}">
                      <a16:creationId xmlns:a16="http://schemas.microsoft.com/office/drawing/2014/main" id="{20D0CD39-698B-BC98-9D29-0FAFE6EE9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940" y="2230476"/>
                  <a:ext cx="369739" cy="91974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84CC731D-89A0-3778-0F19-82CB8BFD62FA}"/>
                    </a:ext>
                  </a:extLst>
                </p:cNvPr>
                <p:cNvGrpSpPr/>
                <p:nvPr/>
              </p:nvGrpSpPr>
              <p:grpSpPr>
                <a:xfrm>
                  <a:off x="3967753" y="1818798"/>
                  <a:ext cx="613771" cy="287990"/>
                  <a:chOff x="3967753" y="1792675"/>
                  <a:chExt cx="613771" cy="287990"/>
                </a:xfrm>
              </p:grpSpPr>
              <p:sp>
                <p:nvSpPr>
                  <p:cNvPr id="46" name="Rounded Rectangular Callout 45">
                    <a:extLst>
                      <a:ext uri="{FF2B5EF4-FFF2-40B4-BE49-F238E27FC236}">
                        <a16:creationId xmlns:a16="http://schemas.microsoft.com/office/drawing/2014/main" id="{ECA2B504-E930-295A-D235-C5D9AC80E587}"/>
                      </a:ext>
                    </a:extLst>
                  </p:cNvPr>
                  <p:cNvSpPr/>
                  <p:nvPr/>
                </p:nvSpPr>
                <p:spPr>
                  <a:xfrm flipH="1">
                    <a:off x="4003794" y="1792675"/>
                    <a:ext cx="541689" cy="287990"/>
                  </a:xfrm>
                  <a:prstGeom prst="wedgeRoundRectCallout">
                    <a:avLst>
                      <a:gd name="adj1" fmla="val -5945"/>
                      <a:gd name="adj2" fmla="val 85635"/>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7" name="TextBox 46">
                    <a:extLst>
                      <a:ext uri="{FF2B5EF4-FFF2-40B4-BE49-F238E27FC236}">
                        <a16:creationId xmlns:a16="http://schemas.microsoft.com/office/drawing/2014/main" id="{3AF7B11B-96F3-E89B-23C8-FF710FCFDB07}"/>
                      </a:ext>
                    </a:extLst>
                  </p:cNvPr>
                  <p:cNvSpPr txBox="1"/>
                  <p:nvPr/>
                </p:nvSpPr>
                <p:spPr>
                  <a:xfrm>
                    <a:off x="3967753" y="1809712"/>
                    <a:ext cx="613771" cy="253916"/>
                  </a:xfrm>
                  <a:prstGeom prst="rect">
                    <a:avLst/>
                  </a:prstGeom>
                  <a:noFill/>
                </p:spPr>
                <p:txBody>
                  <a:bodyPr wrap="square" lIns="45720" rIns="45720" rtlCol="0" anchor="ctr">
                    <a:spAutoFit/>
                  </a:bodyPr>
                  <a:lstStyle/>
                  <a:p>
                    <a:pPr algn="ctr" defTabSz="457200">
                      <a:defRPr/>
                    </a:pPr>
                    <a:r>
                      <a:rPr lang="en-US" sz="1050" dirty="0">
                        <a:solidFill>
                          <a:srgbClr val="FFFFFF"/>
                        </a:solidFill>
                        <a:latin typeface="Helvetica" panose="020B0604020202020204" pitchFamily="34" charset="0"/>
                        <a:cs typeface="Helvetica" panose="020B0604020202020204" pitchFamily="34" charset="0"/>
                      </a:rPr>
                      <a:t>LIME</a:t>
                    </a:r>
                  </a:p>
                </p:txBody>
              </p:sp>
            </p:grpSp>
          </p:grpSp>
          <p:grpSp>
            <p:nvGrpSpPr>
              <p:cNvPr id="39" name="Group 38">
                <a:extLst>
                  <a:ext uri="{FF2B5EF4-FFF2-40B4-BE49-F238E27FC236}">
                    <a16:creationId xmlns:a16="http://schemas.microsoft.com/office/drawing/2014/main" id="{1E799C1F-38DB-E1E9-6CCF-935F469D20FF}"/>
                  </a:ext>
                </a:extLst>
              </p:cNvPr>
              <p:cNvGrpSpPr/>
              <p:nvPr/>
            </p:nvGrpSpPr>
            <p:grpSpPr>
              <a:xfrm>
                <a:off x="6077612" y="2133876"/>
                <a:ext cx="613771" cy="1331426"/>
                <a:chOff x="3967753" y="1818798"/>
                <a:chExt cx="613771" cy="1331426"/>
              </a:xfrm>
            </p:grpSpPr>
            <p:pic>
              <p:nvPicPr>
                <p:cNvPr id="40" name="Picture HE">
                  <a:extLst>
                    <a:ext uri="{FF2B5EF4-FFF2-40B4-BE49-F238E27FC236}">
                      <a16:creationId xmlns:a16="http://schemas.microsoft.com/office/drawing/2014/main" id="{5C32F892-8EA9-DD5C-3735-9CB7B1C92C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940" y="2230476"/>
                  <a:ext cx="369739" cy="91974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65659CCC-ACF6-3ACB-81BF-EFDC1A8D2129}"/>
                    </a:ext>
                  </a:extLst>
                </p:cNvPr>
                <p:cNvGrpSpPr/>
                <p:nvPr/>
              </p:nvGrpSpPr>
              <p:grpSpPr>
                <a:xfrm>
                  <a:off x="3967753" y="1818798"/>
                  <a:ext cx="613771" cy="287990"/>
                  <a:chOff x="3967753" y="1792675"/>
                  <a:chExt cx="613771" cy="287990"/>
                </a:xfrm>
              </p:grpSpPr>
              <p:sp>
                <p:nvSpPr>
                  <p:cNvPr id="42" name="Rounded Rectangular Callout 41">
                    <a:extLst>
                      <a:ext uri="{FF2B5EF4-FFF2-40B4-BE49-F238E27FC236}">
                        <a16:creationId xmlns:a16="http://schemas.microsoft.com/office/drawing/2014/main" id="{B0E7AC59-2026-E638-C9EC-902BFF71E6F6}"/>
                      </a:ext>
                    </a:extLst>
                  </p:cNvPr>
                  <p:cNvSpPr/>
                  <p:nvPr/>
                </p:nvSpPr>
                <p:spPr>
                  <a:xfrm flipH="1">
                    <a:off x="4003794" y="1792675"/>
                    <a:ext cx="541689" cy="287990"/>
                  </a:xfrm>
                  <a:prstGeom prst="wedgeRoundRectCallout">
                    <a:avLst>
                      <a:gd name="adj1" fmla="val -5945"/>
                      <a:gd name="adj2" fmla="val 85635"/>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00"/>
                      </a:solidFill>
                      <a:latin typeface="Arial"/>
                    </a:endParaRPr>
                  </a:p>
                </p:txBody>
              </p:sp>
              <p:sp>
                <p:nvSpPr>
                  <p:cNvPr id="43" name="TextBox 42">
                    <a:extLst>
                      <a:ext uri="{FF2B5EF4-FFF2-40B4-BE49-F238E27FC236}">
                        <a16:creationId xmlns:a16="http://schemas.microsoft.com/office/drawing/2014/main" id="{7774CBD3-0D02-C56E-EDD4-F493E530B57E}"/>
                      </a:ext>
                    </a:extLst>
                  </p:cNvPr>
                  <p:cNvSpPr txBox="1"/>
                  <p:nvPr/>
                </p:nvSpPr>
                <p:spPr>
                  <a:xfrm>
                    <a:off x="3967753" y="1809712"/>
                    <a:ext cx="613771" cy="253916"/>
                  </a:xfrm>
                  <a:prstGeom prst="rect">
                    <a:avLst/>
                  </a:prstGeom>
                  <a:noFill/>
                </p:spPr>
                <p:txBody>
                  <a:bodyPr wrap="square" lIns="45720" rIns="45720" rtlCol="0" anchor="ctr">
                    <a:spAutoFit/>
                  </a:bodyPr>
                  <a:lstStyle/>
                  <a:p>
                    <a:pPr algn="ctr" defTabSz="457200">
                      <a:defRPr/>
                    </a:pPr>
                    <a:r>
                      <a:rPr lang="en-US" sz="1050" dirty="0">
                        <a:solidFill>
                          <a:srgbClr val="FFFFFF"/>
                        </a:solidFill>
                        <a:latin typeface="Helvetica" panose="020B0604020202020204" pitchFamily="34" charset="0"/>
                        <a:cs typeface="Helvetica" panose="020B0604020202020204" pitchFamily="34" charset="0"/>
                      </a:rPr>
                      <a:t>LIME</a:t>
                    </a:r>
                  </a:p>
                </p:txBody>
              </p:sp>
            </p:grpSp>
          </p:grpSp>
        </p:grpSp>
        <p:sp>
          <p:nvSpPr>
            <p:cNvPr id="87" name="TextBox 86">
              <a:extLst>
                <a:ext uri="{FF2B5EF4-FFF2-40B4-BE49-F238E27FC236}">
                  <a16:creationId xmlns:a16="http://schemas.microsoft.com/office/drawing/2014/main" id="{7141FAB3-60AB-B429-F81A-A4AA48C03E95}"/>
                </a:ext>
              </a:extLst>
            </p:cNvPr>
            <p:cNvSpPr txBox="1"/>
            <p:nvPr/>
          </p:nvSpPr>
          <p:spPr>
            <a:xfrm>
              <a:off x="1022579" y="1495593"/>
              <a:ext cx="8632306" cy="461665"/>
            </a:xfrm>
            <a:prstGeom prst="rect">
              <a:avLst/>
            </a:prstGeom>
            <a:noFill/>
          </p:spPr>
          <p:txBody>
            <a:bodyPr wrap="square">
              <a:spAutoFit/>
            </a:bodyPr>
            <a:lstStyle/>
            <a:p>
              <a:pPr>
                <a:defRPr/>
              </a:pPr>
              <a:r>
                <a:rPr lang="en-US" sz="2400" b="1" dirty="0">
                  <a:solidFill>
                    <a:srgbClr val="FFFFFF"/>
                  </a:solidFill>
                  <a:latin typeface="Arial"/>
                </a:rPr>
                <a:t>Human cloze ratings</a:t>
              </a:r>
            </a:p>
          </p:txBody>
        </p:sp>
        <p:sp>
          <p:nvSpPr>
            <p:cNvPr id="3" name="TextBox 2">
              <a:extLst>
                <a:ext uri="{FF2B5EF4-FFF2-40B4-BE49-F238E27FC236}">
                  <a16:creationId xmlns:a16="http://schemas.microsoft.com/office/drawing/2014/main" id="{6B855738-E974-B784-A0F3-66464AF557DF}"/>
                </a:ext>
              </a:extLst>
            </p:cNvPr>
            <p:cNvSpPr txBox="1"/>
            <p:nvPr/>
          </p:nvSpPr>
          <p:spPr>
            <a:xfrm>
              <a:off x="1256885" y="2120750"/>
              <a:ext cx="3379102" cy="923330"/>
            </a:xfrm>
            <a:prstGeom prst="rect">
              <a:avLst/>
            </a:prstGeom>
            <a:noFill/>
          </p:spPr>
          <p:txBody>
            <a:bodyPr wrap="square">
              <a:spAutoFit/>
            </a:bodyPr>
            <a:lstStyle/>
            <a:p>
              <a:pPr fontAlgn="base">
                <a:spcBef>
                  <a:spcPct val="0"/>
                </a:spcBef>
                <a:spcAft>
                  <a:spcPct val="0"/>
                </a:spcAft>
                <a:defRPr/>
              </a:pPr>
              <a:r>
                <a:rPr lang="en-US" i="1" dirty="0">
                  <a:solidFill>
                    <a:srgbClr val="FFFFFF"/>
                  </a:solidFill>
                  <a:latin typeface="Arial" charset="0"/>
                  <a:ea typeface="ＭＳ Ｐゴシック" charset="0"/>
                </a:rPr>
                <a:t>Tilo was eating tacos at the Mexican restaurant. He squeezed the...</a:t>
              </a:r>
              <a:endParaRPr lang="en-US" i="1" dirty="0">
                <a:solidFill>
                  <a:srgbClr val="FFFF00"/>
                </a:solidFill>
                <a:latin typeface="Arial"/>
                <a:ea typeface="ＭＳ Ｐゴシック" charset="0"/>
              </a:endParaRPr>
            </a:p>
          </p:txBody>
        </p:sp>
      </p:grpSp>
    </p:spTree>
    <p:extLst>
      <p:ext uri="{BB962C8B-B14F-4D97-AF65-F5344CB8AC3E}">
        <p14:creationId xmlns:p14="http://schemas.microsoft.com/office/powerpoint/2010/main" val="27895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C05F-6647-640E-93D8-3BF68046663B}"/>
              </a:ext>
            </a:extLst>
          </p:cNvPr>
          <p:cNvSpPr>
            <a:spLocks noGrp="1"/>
          </p:cNvSpPr>
          <p:nvPr>
            <p:ph type="title"/>
          </p:nvPr>
        </p:nvSpPr>
        <p:spPr>
          <a:xfrm>
            <a:off x="483707" y="170949"/>
            <a:ext cx="9192484" cy="1314520"/>
          </a:xfrm>
        </p:spPr>
        <p:txBody>
          <a:bodyPr>
            <a:normAutofit fontScale="90000"/>
          </a:bodyPr>
          <a:lstStyle/>
          <a:p>
            <a:r>
              <a:rPr lang="en-US" sz="2800" dirty="0"/>
              <a:t>Use of LLMs to quantify positive thought disorder by examining the probability of each word, given prior context during natural language production in schizophrenia</a:t>
            </a:r>
            <a:endParaRPr lang="en-US" sz="2800" dirty="0">
              <a:solidFill>
                <a:schemeClr val="tx2"/>
              </a:solidFill>
            </a:endParaRPr>
          </a:p>
        </p:txBody>
      </p:sp>
      <p:sp>
        <p:nvSpPr>
          <p:cNvPr id="3" name="Content Placeholder 2">
            <a:extLst>
              <a:ext uri="{FF2B5EF4-FFF2-40B4-BE49-F238E27FC236}">
                <a16:creationId xmlns:a16="http://schemas.microsoft.com/office/drawing/2014/main" id="{67E0E8A9-A971-DEF7-AC1E-79305680922E}"/>
              </a:ext>
            </a:extLst>
          </p:cNvPr>
          <p:cNvSpPr>
            <a:spLocks noGrp="1"/>
          </p:cNvSpPr>
          <p:nvPr>
            <p:ph idx="1"/>
          </p:nvPr>
        </p:nvSpPr>
        <p:spPr>
          <a:xfrm>
            <a:off x="2515809" y="1357372"/>
            <a:ext cx="8674748" cy="3476023"/>
          </a:xfrm>
        </p:spPr>
        <p:txBody>
          <a:bodyPr>
            <a:normAutofit/>
          </a:bodyPr>
          <a:lstStyle/>
          <a:p>
            <a:endParaRPr lang="en-US" sz="2400" dirty="0"/>
          </a:p>
          <a:p>
            <a:r>
              <a:rPr lang="en-US" sz="2400" dirty="0"/>
              <a:t>74 first-episode psychosis patients</a:t>
            </a:r>
          </a:p>
          <a:p>
            <a:r>
              <a:rPr lang="en-US" sz="2400" dirty="0"/>
              <a:t>36 healthy controls </a:t>
            </a:r>
          </a:p>
          <a:p>
            <a:r>
              <a:rPr lang="en-US" sz="2400" dirty="0"/>
              <a:t>Symptoms assessed using the PANSS.</a:t>
            </a:r>
          </a:p>
        </p:txBody>
      </p:sp>
      <p:pic>
        <p:nvPicPr>
          <p:cNvPr id="4" name="Picture 2" descr="Lena Palaniyappan">
            <a:extLst>
              <a:ext uri="{FF2B5EF4-FFF2-40B4-BE49-F238E27FC236}">
                <a16:creationId xmlns:a16="http://schemas.microsoft.com/office/drawing/2014/main" id="{2F460D8E-A8DA-BE45-52D3-A8C2DEB61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599" y="232886"/>
            <a:ext cx="918783" cy="73354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303B2CA-89D6-0BCD-0986-71ADFF542BF1}"/>
              </a:ext>
            </a:extLst>
          </p:cNvPr>
          <p:cNvGrpSpPr/>
          <p:nvPr/>
        </p:nvGrpSpPr>
        <p:grpSpPr>
          <a:xfrm>
            <a:off x="2558210" y="4145848"/>
            <a:ext cx="8797780" cy="2156978"/>
            <a:chOff x="223188" y="4635348"/>
            <a:chExt cx="8797780" cy="2156978"/>
          </a:xfrm>
        </p:grpSpPr>
        <p:sp>
          <p:nvSpPr>
            <p:cNvPr id="10" name="TextBox 9">
              <a:extLst>
                <a:ext uri="{FF2B5EF4-FFF2-40B4-BE49-F238E27FC236}">
                  <a16:creationId xmlns:a16="http://schemas.microsoft.com/office/drawing/2014/main" id="{61B315CE-BEB8-F28C-5E02-9ACE8BA0CEBF}"/>
                </a:ext>
              </a:extLst>
            </p:cNvPr>
            <p:cNvSpPr txBox="1"/>
            <p:nvPr/>
          </p:nvSpPr>
          <p:spPr>
            <a:xfrm>
              <a:off x="3099154" y="6453772"/>
              <a:ext cx="5921814" cy="338554"/>
            </a:xfrm>
            <a:prstGeom prst="rect">
              <a:avLst/>
            </a:prstGeom>
            <a:noFill/>
          </p:spPr>
          <p:txBody>
            <a:bodyPr wrap="none" rtlCol="0">
              <a:spAutoFit/>
            </a:bodyPr>
            <a:lstStyle/>
            <a:p>
              <a:pPr>
                <a:defRPr/>
              </a:pPr>
              <a:r>
                <a:rPr lang="en-US" sz="1600" dirty="0">
                  <a:solidFill>
                    <a:srgbClr val="FFFFFF"/>
                  </a:solidFill>
                  <a:latin typeface="Arial"/>
                </a:rPr>
                <a:t>Discourse protocol: https://</a:t>
              </a:r>
              <a:r>
                <a:rPr lang="en-US" sz="1600" dirty="0" err="1">
                  <a:solidFill>
                    <a:srgbClr val="FFFFFF"/>
                  </a:solidFill>
                  <a:latin typeface="Arial"/>
                </a:rPr>
                <a:t>discourseinpsychosis.org</a:t>
              </a:r>
              <a:r>
                <a:rPr lang="en-US" sz="1600" dirty="0">
                  <a:solidFill>
                    <a:srgbClr val="FFFFFF"/>
                  </a:solidFill>
                  <a:latin typeface="Arial"/>
                </a:rPr>
                <a:t>/resources/</a:t>
              </a:r>
            </a:p>
          </p:txBody>
        </p:sp>
        <p:sp>
          <p:nvSpPr>
            <p:cNvPr id="11" name="Content Placeholder 2">
              <a:extLst>
                <a:ext uri="{FF2B5EF4-FFF2-40B4-BE49-F238E27FC236}">
                  <a16:creationId xmlns:a16="http://schemas.microsoft.com/office/drawing/2014/main" id="{87D9FC82-8229-8158-0B8A-0F33CA029A9B}"/>
                </a:ext>
              </a:extLst>
            </p:cNvPr>
            <p:cNvSpPr txBox="1">
              <a:spLocks/>
            </p:cNvSpPr>
            <p:nvPr/>
          </p:nvSpPr>
          <p:spPr>
            <a:xfrm>
              <a:off x="223188" y="4635348"/>
              <a:ext cx="6600602" cy="1955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FFFFFF"/>
                  </a:solidFill>
                  <a:latin typeface="Arial"/>
                </a:rPr>
                <a:t>1-minute descriptions of 3 different pictures from the Thematic Apperception Test</a:t>
              </a:r>
            </a:p>
            <a:p>
              <a:pPr>
                <a:defRPr/>
              </a:pPr>
              <a:r>
                <a:rPr lang="en-US" sz="2400" dirty="0">
                  <a:solidFill>
                    <a:srgbClr val="FFFFFF"/>
                  </a:solidFill>
                  <a:latin typeface="Arial"/>
                </a:rPr>
                <a:t>Thought and Language Index </a:t>
              </a:r>
              <a:r>
                <a:rPr lang="en-US" sz="1800" dirty="0">
                  <a:solidFill>
                    <a:srgbClr val="FFFFFF"/>
                  </a:solidFill>
                  <a:latin typeface="Arial"/>
                </a:rPr>
                <a:t>(TLI; Liddle et al., 2002)</a:t>
              </a:r>
            </a:p>
            <a:p>
              <a:pPr>
                <a:defRPr/>
              </a:pPr>
              <a:endParaRPr lang="en-US" sz="2400" dirty="0">
                <a:solidFill>
                  <a:srgbClr val="FFFFFF"/>
                </a:solidFill>
                <a:latin typeface="Arial"/>
              </a:endParaRPr>
            </a:p>
            <a:p>
              <a:pPr>
                <a:defRPr/>
              </a:pPr>
              <a:endParaRPr lang="en-US" sz="2400" dirty="0">
                <a:solidFill>
                  <a:srgbClr val="FFFFFF"/>
                </a:solidFill>
                <a:latin typeface="Arial"/>
              </a:endParaRPr>
            </a:p>
          </p:txBody>
        </p:sp>
        <p:pic>
          <p:nvPicPr>
            <p:cNvPr id="12" name="Picture 11">
              <a:extLst>
                <a:ext uri="{FF2B5EF4-FFF2-40B4-BE49-F238E27FC236}">
                  <a16:creationId xmlns:a16="http://schemas.microsoft.com/office/drawing/2014/main" id="{71980631-B0FF-ADFB-E9D6-68D8EDAC8991}"/>
                </a:ext>
              </a:extLst>
            </p:cNvPr>
            <p:cNvPicPr>
              <a:picLocks noChangeAspect="1"/>
            </p:cNvPicPr>
            <p:nvPr/>
          </p:nvPicPr>
          <p:blipFill>
            <a:blip r:embed="rId4"/>
            <a:stretch>
              <a:fillRect/>
            </a:stretch>
          </p:blipFill>
          <p:spPr>
            <a:xfrm>
              <a:off x="6711016" y="4672696"/>
              <a:ext cx="2208583" cy="1423309"/>
            </a:xfrm>
            <a:prstGeom prst="rect">
              <a:avLst/>
            </a:prstGeom>
          </p:spPr>
        </p:pic>
      </p:grpSp>
      <p:pic>
        <p:nvPicPr>
          <p:cNvPr id="6" name="Picture 5">
            <a:extLst>
              <a:ext uri="{FF2B5EF4-FFF2-40B4-BE49-F238E27FC236}">
                <a16:creationId xmlns:a16="http://schemas.microsoft.com/office/drawing/2014/main" id="{C3A40F49-5F7F-2C0B-783C-8AFF643DD9CC}"/>
              </a:ext>
            </a:extLst>
          </p:cNvPr>
          <p:cNvPicPr>
            <a:picLocks noChangeAspect="1"/>
          </p:cNvPicPr>
          <p:nvPr/>
        </p:nvPicPr>
        <p:blipFill rotWithShape="1">
          <a:blip r:embed="rId5">
            <a:extLst>
              <a:ext uri="{28A0092B-C50C-407E-A947-70E740481C1C}">
                <a14:useLocalDpi xmlns:a14="http://schemas.microsoft.com/office/drawing/2010/main" val="0"/>
              </a:ext>
            </a:extLst>
          </a:blip>
          <a:srcRect l="542" t="1329" r="-542" b="16698"/>
          <a:stretch/>
        </p:blipFill>
        <p:spPr>
          <a:xfrm>
            <a:off x="9885755" y="232886"/>
            <a:ext cx="765270" cy="766719"/>
          </a:xfrm>
          <a:prstGeom prst="rect">
            <a:avLst/>
          </a:prstGeom>
        </p:spPr>
      </p:pic>
    </p:spTree>
    <p:extLst>
      <p:ext uri="{BB962C8B-B14F-4D97-AF65-F5344CB8AC3E}">
        <p14:creationId xmlns:p14="http://schemas.microsoft.com/office/powerpoint/2010/main" val="188222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991B834-0738-D12B-9C72-420990964C60}"/>
              </a:ext>
            </a:extLst>
          </p:cNvPr>
          <p:cNvSpPr txBox="1">
            <a:spLocks/>
          </p:cNvSpPr>
          <p:nvPr/>
        </p:nvSpPr>
        <p:spPr>
          <a:xfrm>
            <a:off x="5769954" y="1359691"/>
            <a:ext cx="3046242" cy="4616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dirty="0">
                <a:solidFill>
                  <a:srgbClr val="FFFFFF"/>
                </a:solidFill>
                <a:latin typeface="Arial"/>
              </a:rPr>
              <a:t>Speech transcripts</a:t>
            </a:r>
          </a:p>
        </p:txBody>
      </p:sp>
      <p:sp>
        <p:nvSpPr>
          <p:cNvPr id="4" name="TextBox 3">
            <a:extLst>
              <a:ext uri="{FF2B5EF4-FFF2-40B4-BE49-F238E27FC236}">
                <a16:creationId xmlns:a16="http://schemas.microsoft.com/office/drawing/2014/main" id="{C5B61332-BE27-AC72-027A-EEF80A235118}"/>
              </a:ext>
            </a:extLst>
          </p:cNvPr>
          <p:cNvSpPr txBox="1"/>
          <p:nvPr/>
        </p:nvSpPr>
        <p:spPr>
          <a:xfrm>
            <a:off x="1500596" y="-7819"/>
            <a:ext cx="9728682" cy="954107"/>
          </a:xfrm>
          <a:prstGeom prst="rect">
            <a:avLst/>
          </a:prstGeom>
          <a:noFill/>
        </p:spPr>
        <p:txBody>
          <a:bodyPr wrap="square">
            <a:spAutoFit/>
          </a:bodyPr>
          <a:lstStyle>
            <a:defPPr>
              <a:defRPr lang="en-US"/>
            </a:defPPr>
          </a:lstStyle>
          <a:p>
            <a:pPr algn="ctr">
              <a:defRPr/>
            </a:pPr>
            <a:r>
              <a:rPr lang="en-US" sz="2800" b="1" dirty="0">
                <a:solidFill>
                  <a:srgbClr val="FFFF00"/>
                </a:solidFill>
                <a:latin typeface="Arial" panose="020B0604020202020204" pitchFamily="34" charset="0"/>
                <a:cs typeface="Arial" panose="020B0604020202020204" pitchFamily="34" charset="0"/>
              </a:rPr>
              <a:t>We used GPT-3 to estimate each word’s predictability/probability in natural speech production</a:t>
            </a:r>
          </a:p>
        </p:txBody>
      </p:sp>
      <p:sp>
        <p:nvSpPr>
          <p:cNvPr id="30" name="TextBox 29">
            <a:extLst>
              <a:ext uri="{FF2B5EF4-FFF2-40B4-BE49-F238E27FC236}">
                <a16:creationId xmlns:a16="http://schemas.microsoft.com/office/drawing/2014/main" id="{12AE7467-32F8-A4C2-6796-EC79E1A7DAAA}"/>
              </a:ext>
            </a:extLst>
          </p:cNvPr>
          <p:cNvSpPr txBox="1"/>
          <p:nvPr/>
        </p:nvSpPr>
        <p:spPr>
          <a:xfrm>
            <a:off x="2648203" y="5648760"/>
            <a:ext cx="7637929" cy="677108"/>
          </a:xfrm>
          <a:prstGeom prst="rect">
            <a:avLst/>
          </a:prstGeom>
          <a:noFill/>
        </p:spPr>
        <p:txBody>
          <a:bodyPr wrap="square" rtlCol="0">
            <a:spAutoFit/>
          </a:bodyPr>
          <a:lstStyle/>
          <a:p>
            <a:pPr>
              <a:defRPr/>
            </a:pPr>
            <a:r>
              <a:rPr lang="en-US" sz="2000" dirty="0">
                <a:solidFill>
                  <a:srgbClr val="FFFFFF"/>
                </a:solidFill>
                <a:latin typeface="Arial"/>
              </a:rPr>
              <a:t>Lexical probability =  -1 * log(P(target word | context)</a:t>
            </a:r>
          </a:p>
          <a:p>
            <a:pPr>
              <a:defRPr/>
            </a:pPr>
            <a:r>
              <a:rPr lang="en-US" dirty="0">
                <a:solidFill>
                  <a:srgbClr val="FFFFFF"/>
                </a:solidFill>
                <a:latin typeface="Arial"/>
              </a:rPr>
              <a:t>              (log transformed: more predictable </a:t>
            </a:r>
            <a:r>
              <a:rPr lang="en-US" dirty="0">
                <a:solidFill>
                  <a:srgbClr val="FFFFFF"/>
                </a:solidFill>
                <a:latin typeface="Arial"/>
                <a:sym typeface="Wingdings" pitchFamily="2" charset="2"/>
              </a:rPr>
              <a:t></a:t>
            </a:r>
            <a:r>
              <a:rPr lang="en-US" dirty="0">
                <a:solidFill>
                  <a:srgbClr val="FFFFFF"/>
                </a:solidFill>
                <a:latin typeface="Arial"/>
              </a:rPr>
              <a:t> less surprising)</a:t>
            </a:r>
          </a:p>
        </p:txBody>
      </p:sp>
      <p:sp>
        <p:nvSpPr>
          <p:cNvPr id="3" name="Right Arrow 2">
            <a:extLst>
              <a:ext uri="{FF2B5EF4-FFF2-40B4-BE49-F238E27FC236}">
                <a16:creationId xmlns:a16="http://schemas.microsoft.com/office/drawing/2014/main" id="{7D958E70-8FFC-A0B7-E4F4-992D3329E0E8}"/>
              </a:ext>
            </a:extLst>
          </p:cNvPr>
          <p:cNvSpPr/>
          <p:nvPr/>
        </p:nvSpPr>
        <p:spPr>
          <a:xfrm>
            <a:off x="4943990" y="2038933"/>
            <a:ext cx="724993" cy="341655"/>
          </a:xfrm>
          <a:prstGeom prst="rightArrow">
            <a:avLst/>
          </a:prstGeom>
          <a:solidFill>
            <a:schemeClr val="bg1">
              <a:lumMod val="50000"/>
              <a:lumOff val="50000"/>
            </a:schemeClr>
          </a:solidFill>
          <a:ln>
            <a:solidFill>
              <a:schemeClr val="bg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solidFill>
                <a:srgbClr val="000000"/>
              </a:solidFill>
              <a:latin typeface="Arial"/>
            </a:endParaRPr>
          </a:p>
        </p:txBody>
      </p:sp>
      <p:sp>
        <p:nvSpPr>
          <p:cNvPr id="5" name="Content Placeholder 2">
            <a:extLst>
              <a:ext uri="{FF2B5EF4-FFF2-40B4-BE49-F238E27FC236}">
                <a16:creationId xmlns:a16="http://schemas.microsoft.com/office/drawing/2014/main" id="{1CA0375B-3A91-CE36-94A3-44558B90631A}"/>
              </a:ext>
            </a:extLst>
          </p:cNvPr>
          <p:cNvSpPr txBox="1">
            <a:spLocks/>
          </p:cNvSpPr>
          <p:nvPr/>
        </p:nvSpPr>
        <p:spPr>
          <a:xfrm>
            <a:off x="2261552" y="1393908"/>
            <a:ext cx="3046242" cy="4616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dirty="0">
                <a:solidFill>
                  <a:srgbClr val="FFFFFF"/>
                </a:solidFill>
                <a:latin typeface="Arial"/>
              </a:rPr>
              <a:t>Speech description</a:t>
            </a:r>
          </a:p>
        </p:txBody>
      </p:sp>
      <p:pic>
        <p:nvPicPr>
          <p:cNvPr id="6" name="Picture 5">
            <a:extLst>
              <a:ext uri="{FF2B5EF4-FFF2-40B4-BE49-F238E27FC236}">
                <a16:creationId xmlns:a16="http://schemas.microsoft.com/office/drawing/2014/main" id="{624F81B4-EC30-283D-82CF-97B9E998492C}"/>
              </a:ext>
            </a:extLst>
          </p:cNvPr>
          <p:cNvPicPr>
            <a:picLocks noChangeAspect="1"/>
          </p:cNvPicPr>
          <p:nvPr/>
        </p:nvPicPr>
        <p:blipFill>
          <a:blip r:embed="rId3"/>
          <a:stretch>
            <a:fillRect/>
          </a:stretch>
        </p:blipFill>
        <p:spPr>
          <a:xfrm>
            <a:off x="6632205" y="1823420"/>
            <a:ext cx="736600" cy="977900"/>
          </a:xfrm>
          <a:prstGeom prst="rect">
            <a:avLst/>
          </a:prstGeom>
        </p:spPr>
      </p:pic>
      <p:pic>
        <p:nvPicPr>
          <p:cNvPr id="13" name="Picture 12">
            <a:extLst>
              <a:ext uri="{FF2B5EF4-FFF2-40B4-BE49-F238E27FC236}">
                <a16:creationId xmlns:a16="http://schemas.microsoft.com/office/drawing/2014/main" id="{5118046A-2B01-FEF3-0F95-43B728F80591}"/>
              </a:ext>
            </a:extLst>
          </p:cNvPr>
          <p:cNvPicPr>
            <a:picLocks noChangeAspect="1"/>
          </p:cNvPicPr>
          <p:nvPr/>
        </p:nvPicPr>
        <p:blipFill>
          <a:blip r:embed="rId4"/>
          <a:stretch>
            <a:fillRect/>
          </a:stretch>
        </p:blipFill>
        <p:spPr>
          <a:xfrm>
            <a:off x="2946878" y="1855562"/>
            <a:ext cx="1333500" cy="939800"/>
          </a:xfrm>
          <a:prstGeom prst="rect">
            <a:avLst/>
          </a:prstGeom>
        </p:spPr>
      </p:pic>
      <p:sp>
        <p:nvSpPr>
          <p:cNvPr id="14" name="Right Arrow 13">
            <a:extLst>
              <a:ext uri="{FF2B5EF4-FFF2-40B4-BE49-F238E27FC236}">
                <a16:creationId xmlns:a16="http://schemas.microsoft.com/office/drawing/2014/main" id="{469F1050-7FB5-CE27-AB60-EED757A4A194}"/>
              </a:ext>
            </a:extLst>
          </p:cNvPr>
          <p:cNvSpPr/>
          <p:nvPr/>
        </p:nvSpPr>
        <p:spPr>
          <a:xfrm rot="10800000">
            <a:off x="4945298" y="3929244"/>
            <a:ext cx="724993" cy="341655"/>
          </a:xfrm>
          <a:prstGeom prst="rightArrow">
            <a:avLst/>
          </a:prstGeom>
          <a:solidFill>
            <a:schemeClr val="bg1">
              <a:lumMod val="50000"/>
              <a:lumOff val="50000"/>
            </a:schemeClr>
          </a:solidFill>
          <a:ln>
            <a:solidFill>
              <a:schemeClr val="bg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solidFill>
                <a:srgbClr val="000000"/>
              </a:solidFill>
              <a:latin typeface="Arial"/>
            </a:endParaRPr>
          </a:p>
        </p:txBody>
      </p:sp>
      <p:grpSp>
        <p:nvGrpSpPr>
          <p:cNvPr id="18" name="Group 17">
            <a:extLst>
              <a:ext uri="{FF2B5EF4-FFF2-40B4-BE49-F238E27FC236}">
                <a16:creationId xmlns:a16="http://schemas.microsoft.com/office/drawing/2014/main" id="{6185651B-8051-EAAC-5F36-C5ED016AB022}"/>
              </a:ext>
            </a:extLst>
          </p:cNvPr>
          <p:cNvGrpSpPr/>
          <p:nvPr/>
        </p:nvGrpSpPr>
        <p:grpSpPr>
          <a:xfrm>
            <a:off x="5737350" y="3292940"/>
            <a:ext cx="2651393" cy="1693061"/>
            <a:chOff x="2556369" y="2775952"/>
            <a:chExt cx="2651393" cy="1596545"/>
          </a:xfrm>
        </p:grpSpPr>
        <p:sp>
          <p:nvSpPr>
            <p:cNvPr id="12" name="TextBox 11">
              <a:extLst>
                <a:ext uri="{FF2B5EF4-FFF2-40B4-BE49-F238E27FC236}">
                  <a16:creationId xmlns:a16="http://schemas.microsoft.com/office/drawing/2014/main" id="{0B769ABA-6DF0-0CCB-8692-8DC2D72B7188}"/>
                </a:ext>
              </a:extLst>
            </p:cNvPr>
            <p:cNvSpPr txBox="1"/>
            <p:nvPr/>
          </p:nvSpPr>
          <p:spPr>
            <a:xfrm>
              <a:off x="2728316" y="3348613"/>
              <a:ext cx="2448921" cy="609486"/>
            </a:xfrm>
            <a:prstGeom prst="rect">
              <a:avLst/>
            </a:prstGeom>
            <a:noFill/>
          </p:spPr>
          <p:txBody>
            <a:bodyPr wrap="square" rtlCol="0">
              <a:spAutoFit/>
            </a:bodyPr>
            <a:lstStyle/>
            <a:p>
              <a:pPr>
                <a:defRPr/>
              </a:pPr>
              <a:r>
                <a:rPr lang="en-US" dirty="0">
                  <a:solidFill>
                    <a:srgbClr val="FFFFFF"/>
                  </a:solidFill>
                  <a:latin typeface="Arial"/>
                </a:rPr>
                <a:t>🚫 excluded function words, disfluencies</a:t>
              </a:r>
            </a:p>
          </p:txBody>
        </p:sp>
        <p:sp>
          <p:nvSpPr>
            <p:cNvPr id="15" name="Rounded Rectangle 14">
              <a:extLst>
                <a:ext uri="{FF2B5EF4-FFF2-40B4-BE49-F238E27FC236}">
                  <a16:creationId xmlns:a16="http://schemas.microsoft.com/office/drawing/2014/main" id="{0F730456-4FF9-BE9A-5878-EED5D2A2A5AE}"/>
                </a:ext>
              </a:extLst>
            </p:cNvPr>
            <p:cNvSpPr/>
            <p:nvPr/>
          </p:nvSpPr>
          <p:spPr>
            <a:xfrm>
              <a:off x="2556369" y="2775952"/>
              <a:ext cx="2651393" cy="1596545"/>
            </a:xfrm>
            <a:prstGeom prst="roundRect">
              <a:avLst/>
            </a:prstGeom>
            <a:noFill/>
            <a:ln>
              <a:solidFill>
                <a:schemeClr val="bg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00"/>
                </a:solidFill>
                <a:latin typeface="Arial"/>
              </a:endParaRPr>
            </a:p>
          </p:txBody>
        </p:sp>
        <p:sp>
          <p:nvSpPr>
            <p:cNvPr id="16" name="Content Placeholder 2">
              <a:extLst>
                <a:ext uri="{FF2B5EF4-FFF2-40B4-BE49-F238E27FC236}">
                  <a16:creationId xmlns:a16="http://schemas.microsoft.com/office/drawing/2014/main" id="{F946795E-B60B-9764-E529-D64D32ABE4B8}"/>
                </a:ext>
              </a:extLst>
            </p:cNvPr>
            <p:cNvSpPr txBox="1">
              <a:spLocks/>
            </p:cNvSpPr>
            <p:nvPr/>
          </p:nvSpPr>
          <p:spPr>
            <a:xfrm>
              <a:off x="2657604" y="2871491"/>
              <a:ext cx="2448921" cy="4616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dirty="0">
                  <a:solidFill>
                    <a:srgbClr val="FFFFFF"/>
                  </a:solidFill>
                  <a:latin typeface="Arial"/>
                </a:rPr>
                <a:t>Text preprocessing</a:t>
              </a:r>
            </a:p>
          </p:txBody>
        </p:sp>
      </p:grpSp>
      <p:sp>
        <p:nvSpPr>
          <p:cNvPr id="20" name="Bent Arrow 19">
            <a:extLst>
              <a:ext uri="{FF2B5EF4-FFF2-40B4-BE49-F238E27FC236}">
                <a16:creationId xmlns:a16="http://schemas.microsoft.com/office/drawing/2014/main" id="{24B3C013-761E-88A0-529E-94A0383C3C5A}"/>
              </a:ext>
            </a:extLst>
          </p:cNvPr>
          <p:cNvSpPr/>
          <p:nvPr/>
        </p:nvSpPr>
        <p:spPr>
          <a:xfrm rot="10800000" flipH="1">
            <a:off x="3505200" y="4972787"/>
            <a:ext cx="875142" cy="590661"/>
          </a:xfrm>
          <a:prstGeom prst="bentArrow">
            <a:avLst/>
          </a:prstGeom>
          <a:solidFill>
            <a:schemeClr val="bg1">
              <a:lumMod val="50000"/>
              <a:lumOff val="50000"/>
            </a:schemeClr>
          </a:solidFill>
          <a:ln>
            <a:solidFill>
              <a:schemeClr val="bg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00"/>
              </a:solidFill>
              <a:latin typeface="Arial"/>
            </a:endParaRPr>
          </a:p>
        </p:txBody>
      </p:sp>
      <p:sp>
        <p:nvSpPr>
          <p:cNvPr id="2" name="Rounded Rectangle 1">
            <a:extLst>
              <a:ext uri="{FF2B5EF4-FFF2-40B4-BE49-F238E27FC236}">
                <a16:creationId xmlns:a16="http://schemas.microsoft.com/office/drawing/2014/main" id="{AC595DA2-FFD5-A701-C870-F849C2A2ECB9}"/>
              </a:ext>
            </a:extLst>
          </p:cNvPr>
          <p:cNvSpPr/>
          <p:nvPr/>
        </p:nvSpPr>
        <p:spPr>
          <a:xfrm>
            <a:off x="2261552" y="1294553"/>
            <a:ext cx="2651393" cy="1699742"/>
          </a:xfrm>
          <a:prstGeom prst="roundRect">
            <a:avLst/>
          </a:prstGeom>
          <a:noFill/>
          <a:ln>
            <a:solidFill>
              <a:schemeClr val="bg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00"/>
              </a:solidFill>
              <a:latin typeface="Arial"/>
            </a:endParaRPr>
          </a:p>
        </p:txBody>
      </p:sp>
      <p:sp>
        <p:nvSpPr>
          <p:cNvPr id="7" name="Rounded Rectangle 6">
            <a:extLst>
              <a:ext uri="{FF2B5EF4-FFF2-40B4-BE49-F238E27FC236}">
                <a16:creationId xmlns:a16="http://schemas.microsoft.com/office/drawing/2014/main" id="{1B9881B2-B674-C3A4-F79A-D213671700EF}"/>
              </a:ext>
            </a:extLst>
          </p:cNvPr>
          <p:cNvSpPr/>
          <p:nvPr/>
        </p:nvSpPr>
        <p:spPr>
          <a:xfrm>
            <a:off x="5737351" y="1296140"/>
            <a:ext cx="2651393" cy="1699742"/>
          </a:xfrm>
          <a:prstGeom prst="roundRect">
            <a:avLst/>
          </a:prstGeom>
          <a:noFill/>
          <a:ln>
            <a:solidFill>
              <a:schemeClr val="bg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00"/>
              </a:solidFill>
              <a:latin typeface="Arial"/>
            </a:endParaRPr>
          </a:p>
        </p:txBody>
      </p:sp>
      <p:grpSp>
        <p:nvGrpSpPr>
          <p:cNvPr id="22" name="Group 21">
            <a:extLst>
              <a:ext uri="{FF2B5EF4-FFF2-40B4-BE49-F238E27FC236}">
                <a16:creationId xmlns:a16="http://schemas.microsoft.com/office/drawing/2014/main" id="{7C08AB99-08F4-7288-851C-4DCDF53F70D0}"/>
              </a:ext>
            </a:extLst>
          </p:cNvPr>
          <p:cNvGrpSpPr/>
          <p:nvPr/>
        </p:nvGrpSpPr>
        <p:grpSpPr>
          <a:xfrm>
            <a:off x="1946010" y="3270761"/>
            <a:ext cx="5506429" cy="2329153"/>
            <a:chOff x="422009" y="3270760"/>
            <a:chExt cx="5506429" cy="2329153"/>
          </a:xfrm>
        </p:grpSpPr>
        <p:grpSp>
          <p:nvGrpSpPr>
            <p:cNvPr id="21" name="Group 20">
              <a:extLst>
                <a:ext uri="{FF2B5EF4-FFF2-40B4-BE49-F238E27FC236}">
                  <a16:creationId xmlns:a16="http://schemas.microsoft.com/office/drawing/2014/main" id="{7D1EF66C-BAAB-DCA3-8536-31FBA63071C6}"/>
                </a:ext>
              </a:extLst>
            </p:cNvPr>
            <p:cNvGrpSpPr/>
            <p:nvPr/>
          </p:nvGrpSpPr>
          <p:grpSpPr>
            <a:xfrm>
              <a:off x="422009" y="3306015"/>
              <a:ext cx="5506429" cy="2293898"/>
              <a:chOff x="550302" y="857114"/>
              <a:chExt cx="5506429" cy="2293898"/>
            </a:xfrm>
          </p:grpSpPr>
          <p:pic>
            <p:nvPicPr>
              <p:cNvPr id="8" name="Picture 14" descr="Image result for Data Clip Art">
                <a:extLst>
                  <a:ext uri="{FF2B5EF4-FFF2-40B4-BE49-F238E27FC236}">
                    <a16:creationId xmlns:a16="http://schemas.microsoft.com/office/drawing/2014/main" id="{40037E2A-5C69-E515-36A6-4F68C5F5826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8872" l="4430" r="92827">
                            <a14:foregroundMark x1="42194" y1="59774" x2="42194" y2="59774"/>
                          </a14:backgroundRemoval>
                        </a14:imgEffect>
                      </a14:imgLayer>
                    </a14:imgProps>
                  </a:ext>
                  <a:ext uri="{28A0092B-C50C-407E-A947-70E740481C1C}">
                    <a14:useLocalDpi xmlns:a14="http://schemas.microsoft.com/office/drawing/2010/main" val="0"/>
                  </a:ext>
                </a:extLst>
              </a:blip>
              <a:srcRect l="13047" t="2599" r="9737" b="3416"/>
              <a:stretch/>
            </p:blipFill>
            <p:spPr bwMode="auto">
              <a:xfrm>
                <a:off x="1321408" y="1315822"/>
                <a:ext cx="1705679" cy="10828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0692A4-6AE0-25B5-7F89-BF01978323C2}"/>
                  </a:ext>
                </a:extLst>
              </p:cNvPr>
              <p:cNvSpPr txBox="1"/>
              <p:nvPr/>
            </p:nvSpPr>
            <p:spPr>
              <a:xfrm>
                <a:off x="550302" y="857114"/>
                <a:ext cx="3362554" cy="400110"/>
              </a:xfrm>
              <a:prstGeom prst="rect">
                <a:avLst/>
              </a:prstGeom>
              <a:noFill/>
            </p:spPr>
            <p:txBody>
              <a:bodyPr wrap="square" rtlCol="0">
                <a:spAutoFit/>
              </a:bodyPr>
              <a:lstStyle/>
              <a:p>
                <a:pPr algn="ctr">
                  <a:defRPr/>
                </a:pPr>
                <a:r>
                  <a:rPr lang="en-US" sz="2000" dirty="0">
                    <a:solidFill>
                      <a:srgbClr val="FFFFFF"/>
                    </a:solidFill>
                    <a:latin typeface="Arial"/>
                  </a:rPr>
                  <a:t>GPT-3 via </a:t>
                </a:r>
                <a:r>
                  <a:rPr lang="en-US" sz="2000" dirty="0" err="1">
                    <a:solidFill>
                      <a:srgbClr val="FFFFFF"/>
                    </a:solidFill>
                    <a:latin typeface="Arial"/>
                  </a:rPr>
                  <a:t>openAI</a:t>
                </a:r>
                <a:r>
                  <a:rPr lang="en-US" sz="2000" dirty="0">
                    <a:solidFill>
                      <a:srgbClr val="FFFFFF"/>
                    </a:solidFill>
                    <a:latin typeface="Arial"/>
                  </a:rPr>
                  <a:t> API</a:t>
                </a:r>
              </a:p>
            </p:txBody>
          </p:sp>
          <p:sp>
            <p:nvSpPr>
              <p:cNvPr id="11" name="TextBox 10">
                <a:extLst>
                  <a:ext uri="{FF2B5EF4-FFF2-40B4-BE49-F238E27FC236}">
                    <a16:creationId xmlns:a16="http://schemas.microsoft.com/office/drawing/2014/main" id="{1E122E95-4959-CDA9-ADBB-4AB873CA9B57}"/>
                  </a:ext>
                </a:extLst>
              </p:cNvPr>
              <p:cNvSpPr txBox="1"/>
              <p:nvPr/>
            </p:nvSpPr>
            <p:spPr>
              <a:xfrm>
                <a:off x="3027087" y="2735514"/>
                <a:ext cx="3029644" cy="415498"/>
              </a:xfrm>
              <a:prstGeom prst="rect">
                <a:avLst/>
              </a:prstGeom>
              <a:noFill/>
            </p:spPr>
            <p:txBody>
              <a:bodyPr wrap="square" rtlCol="0">
                <a:spAutoFit/>
              </a:bodyPr>
              <a:lstStyle/>
              <a:p>
                <a:pPr>
                  <a:defRPr/>
                </a:pPr>
                <a:r>
                  <a:rPr lang="en-US" sz="2100" dirty="0">
                    <a:solidFill>
                      <a:srgbClr val="FFFFFF"/>
                    </a:solidFill>
                    <a:latin typeface="Arial"/>
                  </a:rPr>
                  <a:t>P(target word| context)</a:t>
                </a:r>
              </a:p>
            </p:txBody>
          </p:sp>
        </p:grpSp>
        <p:sp>
          <p:nvSpPr>
            <p:cNvPr id="9" name="Rounded Rectangle 8">
              <a:extLst>
                <a:ext uri="{FF2B5EF4-FFF2-40B4-BE49-F238E27FC236}">
                  <a16:creationId xmlns:a16="http://schemas.microsoft.com/office/drawing/2014/main" id="{ECB88505-4F1C-0D98-A384-18BB3CEB5F5F}"/>
                </a:ext>
              </a:extLst>
            </p:cNvPr>
            <p:cNvSpPr/>
            <p:nvPr/>
          </p:nvSpPr>
          <p:spPr>
            <a:xfrm>
              <a:off x="762246" y="3270760"/>
              <a:ext cx="2651393" cy="1693061"/>
            </a:xfrm>
            <a:prstGeom prst="roundRect">
              <a:avLst/>
            </a:prstGeom>
            <a:noFill/>
            <a:ln>
              <a:solidFill>
                <a:schemeClr val="bg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00"/>
                </a:solidFill>
                <a:latin typeface="Arial"/>
              </a:endParaRPr>
            </a:p>
          </p:txBody>
        </p:sp>
      </p:grpSp>
      <p:sp>
        <p:nvSpPr>
          <p:cNvPr id="23" name="U-Turn Arrow 22">
            <a:extLst>
              <a:ext uri="{FF2B5EF4-FFF2-40B4-BE49-F238E27FC236}">
                <a16:creationId xmlns:a16="http://schemas.microsoft.com/office/drawing/2014/main" id="{6CF658F2-39BE-2125-2D5B-AE4AAD19A5C5}"/>
              </a:ext>
            </a:extLst>
          </p:cNvPr>
          <p:cNvSpPr/>
          <p:nvPr/>
        </p:nvSpPr>
        <p:spPr>
          <a:xfrm rot="5400000">
            <a:off x="7698374" y="2748804"/>
            <a:ext cx="2212461" cy="831726"/>
          </a:xfrm>
          <a:prstGeom prst="uturnArrow">
            <a:avLst>
              <a:gd name="adj1" fmla="val 25000"/>
              <a:gd name="adj2" fmla="val 25000"/>
              <a:gd name="adj3" fmla="val 34701"/>
              <a:gd name="adj4" fmla="val 43750"/>
              <a:gd name="adj5" fmla="val 97635"/>
            </a:avLst>
          </a:prstGeom>
          <a:solidFill>
            <a:schemeClr val="bg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00"/>
              </a:solidFill>
              <a:latin typeface="Arial"/>
            </a:endParaRPr>
          </a:p>
        </p:txBody>
      </p:sp>
    </p:spTree>
    <p:extLst>
      <p:ext uri="{BB962C8B-B14F-4D97-AF65-F5344CB8AC3E}">
        <p14:creationId xmlns:p14="http://schemas.microsoft.com/office/powerpoint/2010/main" val="224595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4DCBC-861D-5B32-2313-0F383277F858}"/>
              </a:ext>
            </a:extLst>
          </p:cNvPr>
          <p:cNvSpPr txBox="1"/>
          <p:nvPr/>
        </p:nvSpPr>
        <p:spPr>
          <a:xfrm>
            <a:off x="1993014" y="322262"/>
            <a:ext cx="8878186" cy="954107"/>
          </a:xfrm>
          <a:prstGeom prst="rect">
            <a:avLst/>
          </a:prstGeom>
          <a:noFill/>
        </p:spPr>
        <p:txBody>
          <a:bodyPr wrap="square">
            <a:spAutoFit/>
          </a:bodyPr>
          <a:lstStyle/>
          <a:p>
            <a:pPr algn="ctr" defTabSz="457200"/>
            <a:r>
              <a:rPr lang="en-US" sz="2800" b="1" dirty="0">
                <a:solidFill>
                  <a:srgbClr val="FFFF00"/>
                </a:solidFill>
                <a:latin typeface="Helvetica" pitchFamily="2" charset="0"/>
              </a:rPr>
              <a:t>Reduced use of context to modulate probability </a:t>
            </a:r>
          </a:p>
          <a:p>
            <a:pPr algn="ctr" defTabSz="457200"/>
            <a:r>
              <a:rPr lang="en-US" sz="2800" b="1" dirty="0">
                <a:solidFill>
                  <a:srgbClr val="FFFF00"/>
                </a:solidFill>
                <a:latin typeface="Helvetica" pitchFamily="2" charset="0"/>
              </a:rPr>
              <a:t>of each word produced in schizophrenia</a:t>
            </a:r>
            <a:endParaRPr lang="en-US" sz="2800" dirty="0">
              <a:solidFill>
                <a:srgbClr val="FFFF00"/>
              </a:solidFill>
              <a:latin typeface="Helvetica" pitchFamily="2" charset="0"/>
            </a:endParaRPr>
          </a:p>
        </p:txBody>
      </p:sp>
      <p:grpSp>
        <p:nvGrpSpPr>
          <p:cNvPr id="6" name="Group 5">
            <a:extLst>
              <a:ext uri="{FF2B5EF4-FFF2-40B4-BE49-F238E27FC236}">
                <a16:creationId xmlns:a16="http://schemas.microsoft.com/office/drawing/2014/main" id="{89461BB4-C181-F189-1875-0E1FF64951A2}"/>
              </a:ext>
            </a:extLst>
          </p:cNvPr>
          <p:cNvGrpSpPr/>
          <p:nvPr/>
        </p:nvGrpSpPr>
        <p:grpSpPr>
          <a:xfrm>
            <a:off x="2574284" y="2004789"/>
            <a:ext cx="7043433" cy="3839405"/>
            <a:chOff x="-78551" y="470683"/>
            <a:chExt cx="15625638" cy="7097509"/>
          </a:xfrm>
        </p:grpSpPr>
        <p:grpSp>
          <p:nvGrpSpPr>
            <p:cNvPr id="9" name="Group 8">
              <a:extLst>
                <a:ext uri="{FF2B5EF4-FFF2-40B4-BE49-F238E27FC236}">
                  <a16:creationId xmlns:a16="http://schemas.microsoft.com/office/drawing/2014/main" id="{F89206C8-B0C9-B515-8517-AF6796627C6F}"/>
                </a:ext>
              </a:extLst>
            </p:cNvPr>
            <p:cNvGrpSpPr/>
            <p:nvPr/>
          </p:nvGrpSpPr>
          <p:grpSpPr>
            <a:xfrm>
              <a:off x="-78551" y="470683"/>
              <a:ext cx="15625638" cy="7097509"/>
              <a:chOff x="-78551" y="295937"/>
              <a:chExt cx="15625638" cy="7097509"/>
            </a:xfrm>
          </p:grpSpPr>
          <p:grpSp>
            <p:nvGrpSpPr>
              <p:cNvPr id="11" name="Group 10">
                <a:extLst>
                  <a:ext uri="{FF2B5EF4-FFF2-40B4-BE49-F238E27FC236}">
                    <a16:creationId xmlns:a16="http://schemas.microsoft.com/office/drawing/2014/main" id="{7B16B0FF-ABC9-BD93-9167-CDF8BF05CE3E}"/>
                  </a:ext>
                </a:extLst>
              </p:cNvPr>
              <p:cNvGrpSpPr/>
              <p:nvPr/>
            </p:nvGrpSpPr>
            <p:grpSpPr>
              <a:xfrm>
                <a:off x="2485502" y="325436"/>
                <a:ext cx="13061585" cy="7068010"/>
                <a:chOff x="437246" y="397565"/>
                <a:chExt cx="13061585" cy="7068010"/>
              </a:xfrm>
            </p:grpSpPr>
            <p:pic>
              <p:nvPicPr>
                <p:cNvPr id="17" name="Picture 16" descr="A diagram of a line&#10;&#10;Description automatically generated">
                  <a:extLst>
                    <a:ext uri="{FF2B5EF4-FFF2-40B4-BE49-F238E27FC236}">
                      <a16:creationId xmlns:a16="http://schemas.microsoft.com/office/drawing/2014/main" id="{8D2A5ABA-7CAA-B67A-72D6-C3CEE23E5589}"/>
                    </a:ext>
                  </a:extLst>
                </p:cNvPr>
                <p:cNvPicPr>
                  <a:picLocks noChangeAspect="1"/>
                </p:cNvPicPr>
                <p:nvPr/>
              </p:nvPicPr>
              <p:blipFill rotWithShape="1">
                <a:blip r:embed="rId2"/>
                <a:srcRect l="7242" t="1549" r="28585" b="8599"/>
                <a:stretch/>
              </p:blipFill>
              <p:spPr>
                <a:xfrm>
                  <a:off x="437246" y="397565"/>
                  <a:ext cx="13061585" cy="5896153"/>
                </a:xfrm>
                <a:prstGeom prst="rect">
                  <a:avLst/>
                </a:prstGeom>
              </p:spPr>
            </p:pic>
            <p:pic>
              <p:nvPicPr>
                <p:cNvPr id="18" name="Picture 17" descr="A diagram of a line&#10;&#10;Description automatically generated">
                  <a:extLst>
                    <a:ext uri="{FF2B5EF4-FFF2-40B4-BE49-F238E27FC236}">
                      <a16:creationId xmlns:a16="http://schemas.microsoft.com/office/drawing/2014/main" id="{CE9CD491-1A68-B6B9-A18F-AC98628C4BE7}"/>
                    </a:ext>
                  </a:extLst>
                </p:cNvPr>
                <p:cNvPicPr>
                  <a:picLocks noChangeAspect="1"/>
                </p:cNvPicPr>
                <p:nvPr/>
              </p:nvPicPr>
              <p:blipFill rotWithShape="1">
                <a:blip r:embed="rId2"/>
                <a:srcRect l="75564" t="33569" r="12268" b="63151"/>
                <a:stretch/>
              </p:blipFill>
              <p:spPr>
                <a:xfrm>
                  <a:off x="8929184" y="4061025"/>
                  <a:ext cx="911118" cy="151703"/>
                </a:xfrm>
                <a:prstGeom prst="rect">
                  <a:avLst/>
                </a:prstGeom>
              </p:spPr>
            </p:pic>
            <p:pic>
              <p:nvPicPr>
                <p:cNvPr id="19" name="Picture 18" descr="A diagram of a line&#10;&#10;Description automatically generated">
                  <a:extLst>
                    <a:ext uri="{FF2B5EF4-FFF2-40B4-BE49-F238E27FC236}">
                      <a16:creationId xmlns:a16="http://schemas.microsoft.com/office/drawing/2014/main" id="{08380927-BE0F-D74D-6F98-AAA27FD956FC}"/>
                    </a:ext>
                  </a:extLst>
                </p:cNvPr>
                <p:cNvPicPr>
                  <a:picLocks noChangeAspect="1"/>
                </p:cNvPicPr>
                <p:nvPr/>
              </p:nvPicPr>
              <p:blipFill rotWithShape="1">
                <a:blip r:embed="rId2"/>
                <a:srcRect l="75524" t="57795" r="12159" b="38663"/>
                <a:stretch/>
              </p:blipFill>
              <p:spPr>
                <a:xfrm>
                  <a:off x="8917948" y="4919542"/>
                  <a:ext cx="922354" cy="163839"/>
                </a:xfrm>
                <a:prstGeom prst="rect">
                  <a:avLst/>
                </a:prstGeom>
              </p:spPr>
            </p:pic>
            <p:sp>
              <p:nvSpPr>
                <p:cNvPr id="20" name="TextBox 19">
                  <a:extLst>
                    <a:ext uri="{FF2B5EF4-FFF2-40B4-BE49-F238E27FC236}">
                      <a16:creationId xmlns:a16="http://schemas.microsoft.com/office/drawing/2014/main" id="{06E32073-0679-EEAD-FE3B-E2930E7F56AE}"/>
                    </a:ext>
                  </a:extLst>
                </p:cNvPr>
                <p:cNvSpPr txBox="1"/>
                <p:nvPr/>
              </p:nvSpPr>
              <p:spPr>
                <a:xfrm>
                  <a:off x="624227" y="6270770"/>
                  <a:ext cx="5362202" cy="1194805"/>
                </a:xfrm>
                <a:prstGeom prst="rect">
                  <a:avLst/>
                </a:prstGeom>
                <a:noFill/>
              </p:spPr>
              <p:txBody>
                <a:bodyPr wrap="square" rtlCol="0">
                  <a:spAutoFit/>
                </a:bodyPr>
                <a:lstStyle/>
                <a:p>
                  <a:pPr algn="ctr"/>
                  <a:r>
                    <a:rPr lang="en-US" dirty="0" err="1">
                      <a:solidFill>
                        <a:schemeClr val="tx2"/>
                      </a:solidFill>
                      <a:latin typeface="Arial" panose="020B0604020202020204" pitchFamily="34" charset="0"/>
                      <a:cs typeface="Arial" panose="020B0604020202020204" pitchFamily="34" charset="0"/>
                    </a:rPr>
                    <a:t>UnrelatedScrambled</a:t>
                  </a:r>
                  <a:r>
                    <a:rPr lang="en-US" dirty="0">
                      <a:solidFill>
                        <a:schemeClr val="tx2"/>
                      </a:solidFill>
                      <a:latin typeface="Arial" panose="020B0604020202020204" pitchFamily="34" charset="0"/>
                      <a:cs typeface="Arial" panose="020B0604020202020204" pitchFamily="34" charset="0"/>
                    </a:rPr>
                    <a:t> Context</a:t>
                  </a:r>
                </a:p>
              </p:txBody>
            </p:sp>
            <p:sp>
              <p:nvSpPr>
                <p:cNvPr id="21" name="TextBox 20">
                  <a:extLst>
                    <a:ext uri="{FF2B5EF4-FFF2-40B4-BE49-F238E27FC236}">
                      <a16:creationId xmlns:a16="http://schemas.microsoft.com/office/drawing/2014/main" id="{AAE2A588-0F30-99BB-F901-85E67268ADB4}"/>
                    </a:ext>
                  </a:extLst>
                </p:cNvPr>
                <p:cNvSpPr txBox="1"/>
                <p:nvPr/>
              </p:nvSpPr>
              <p:spPr>
                <a:xfrm>
                  <a:off x="8822358" y="6214327"/>
                  <a:ext cx="3318262" cy="1194805"/>
                </a:xfrm>
                <a:prstGeom prst="rect">
                  <a:avLst/>
                </a:prstGeom>
                <a:noFill/>
              </p:spPr>
              <p:txBody>
                <a:bodyPr wrap="square" rtlCol="0">
                  <a:spAutoFit/>
                </a:bodyPr>
                <a:lstStyle/>
                <a:p>
                  <a:pPr algn="ctr"/>
                  <a:r>
                    <a:rPr lang="en-US" dirty="0" err="1">
                      <a:solidFill>
                        <a:schemeClr val="tx2"/>
                      </a:solidFill>
                      <a:latin typeface="Arial" panose="020B0604020202020204" pitchFamily="34" charset="0"/>
                      <a:cs typeface="Arial" panose="020B0604020202020204" pitchFamily="34" charset="0"/>
                    </a:rPr>
                    <a:t>AllAvailable</a:t>
                  </a:r>
                  <a:r>
                    <a:rPr lang="en-US" dirty="0">
                      <a:solidFill>
                        <a:schemeClr val="tx2"/>
                      </a:solidFill>
                      <a:latin typeface="Arial" panose="020B0604020202020204" pitchFamily="34" charset="0"/>
                      <a:cs typeface="Arial" panose="020B0604020202020204" pitchFamily="34" charset="0"/>
                    </a:rPr>
                    <a:t> Context</a:t>
                  </a:r>
                </a:p>
              </p:txBody>
            </p:sp>
            <p:sp>
              <p:nvSpPr>
                <p:cNvPr id="22" name="TextBox 21">
                  <a:extLst>
                    <a:ext uri="{FF2B5EF4-FFF2-40B4-BE49-F238E27FC236}">
                      <a16:creationId xmlns:a16="http://schemas.microsoft.com/office/drawing/2014/main" id="{E65F2A74-02AB-23B9-CD63-101A7EA51D15}"/>
                    </a:ext>
                  </a:extLst>
                </p:cNvPr>
                <p:cNvSpPr txBox="1"/>
                <p:nvPr/>
              </p:nvSpPr>
              <p:spPr>
                <a:xfrm>
                  <a:off x="9001309" y="3751486"/>
                  <a:ext cx="3139309" cy="682746"/>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HC</a:t>
                  </a:r>
                </a:p>
              </p:txBody>
            </p:sp>
            <p:sp>
              <p:nvSpPr>
                <p:cNvPr id="23" name="TextBox 22">
                  <a:extLst>
                    <a:ext uri="{FF2B5EF4-FFF2-40B4-BE49-F238E27FC236}">
                      <a16:creationId xmlns:a16="http://schemas.microsoft.com/office/drawing/2014/main" id="{3DA84187-2C03-6154-C82B-8F56CFFAE05D}"/>
                    </a:ext>
                  </a:extLst>
                </p:cNvPr>
                <p:cNvSpPr txBox="1"/>
                <p:nvPr/>
              </p:nvSpPr>
              <p:spPr>
                <a:xfrm>
                  <a:off x="9001311" y="4655737"/>
                  <a:ext cx="3139309" cy="682746"/>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FEP</a:t>
                  </a:r>
                </a:p>
              </p:txBody>
            </p:sp>
          </p:grpSp>
          <p:sp>
            <p:nvSpPr>
              <p:cNvPr id="12" name="TextBox 11">
                <a:extLst>
                  <a:ext uri="{FF2B5EF4-FFF2-40B4-BE49-F238E27FC236}">
                    <a16:creationId xmlns:a16="http://schemas.microsoft.com/office/drawing/2014/main" id="{E4A4AA82-DE62-86BB-36EA-211E8391CE0F}"/>
                  </a:ext>
                </a:extLst>
              </p:cNvPr>
              <p:cNvSpPr txBox="1"/>
              <p:nvPr/>
            </p:nvSpPr>
            <p:spPr>
              <a:xfrm>
                <a:off x="-66813" y="3028890"/>
                <a:ext cx="2635679" cy="625849"/>
              </a:xfrm>
              <a:prstGeom prst="rect">
                <a:avLst/>
              </a:prstGeom>
              <a:noFill/>
            </p:spPr>
            <p:txBody>
              <a:bodyPr wrap="square" rtlCol="0">
                <a:spAutoFit/>
              </a:bodyPr>
              <a:lstStyle/>
              <a:p>
                <a:pPr algn="r"/>
                <a:r>
                  <a:rPr lang="en-US" sz="1600" dirty="0">
                    <a:solidFill>
                      <a:schemeClr val="tx2"/>
                    </a:solidFill>
                    <a:latin typeface="Arial" panose="020B0604020202020204" pitchFamily="34" charset="0"/>
                    <a:cs typeface="Arial" panose="020B0604020202020204" pitchFamily="34" charset="0"/>
                  </a:rPr>
                  <a:t>0.10</a:t>
                </a:r>
              </a:p>
            </p:txBody>
          </p:sp>
          <p:sp>
            <p:nvSpPr>
              <p:cNvPr id="13" name="TextBox 12">
                <a:extLst>
                  <a:ext uri="{FF2B5EF4-FFF2-40B4-BE49-F238E27FC236}">
                    <a16:creationId xmlns:a16="http://schemas.microsoft.com/office/drawing/2014/main" id="{009CD206-170F-949D-29D8-63FE2E4F76B7}"/>
                  </a:ext>
                </a:extLst>
              </p:cNvPr>
              <p:cNvSpPr txBox="1"/>
              <p:nvPr/>
            </p:nvSpPr>
            <p:spPr>
              <a:xfrm>
                <a:off x="1633481" y="4388998"/>
                <a:ext cx="935382" cy="1081013"/>
              </a:xfrm>
              <a:prstGeom prst="rect">
                <a:avLst/>
              </a:prstGeom>
              <a:noFill/>
            </p:spPr>
            <p:txBody>
              <a:bodyPr wrap="square" rtlCol="0">
                <a:spAutoFit/>
              </a:bodyPr>
              <a:lstStyle/>
              <a:p>
                <a:pPr algn="r"/>
                <a:r>
                  <a:rPr lang="en-US" sz="1600" dirty="0">
                    <a:solidFill>
                      <a:schemeClr val="tx2"/>
                    </a:solidFill>
                    <a:latin typeface="Arial" panose="020B0604020202020204" pitchFamily="34" charset="0"/>
                    <a:cs typeface="Arial" panose="020B0604020202020204" pitchFamily="34" charset="0"/>
                  </a:rPr>
                  <a:t>0.05</a:t>
                </a:r>
              </a:p>
            </p:txBody>
          </p:sp>
          <p:sp>
            <p:nvSpPr>
              <p:cNvPr id="14" name="TextBox 13">
                <a:extLst>
                  <a:ext uri="{FF2B5EF4-FFF2-40B4-BE49-F238E27FC236}">
                    <a16:creationId xmlns:a16="http://schemas.microsoft.com/office/drawing/2014/main" id="{1747383A-AC0D-4686-8059-8123B3A6BAAF}"/>
                  </a:ext>
                </a:extLst>
              </p:cNvPr>
              <p:cNvSpPr txBox="1"/>
              <p:nvPr/>
            </p:nvSpPr>
            <p:spPr>
              <a:xfrm>
                <a:off x="-66813" y="1683321"/>
                <a:ext cx="2635679" cy="625849"/>
              </a:xfrm>
              <a:prstGeom prst="rect">
                <a:avLst/>
              </a:prstGeom>
              <a:noFill/>
            </p:spPr>
            <p:txBody>
              <a:bodyPr wrap="square" rtlCol="0">
                <a:spAutoFit/>
              </a:bodyPr>
              <a:lstStyle/>
              <a:p>
                <a:pPr algn="r"/>
                <a:r>
                  <a:rPr lang="en-US" sz="1600" dirty="0">
                    <a:solidFill>
                      <a:schemeClr val="tx2"/>
                    </a:solidFill>
                    <a:latin typeface="Arial" panose="020B0604020202020204" pitchFamily="34" charset="0"/>
                    <a:cs typeface="Arial" panose="020B0604020202020204" pitchFamily="34" charset="0"/>
                  </a:rPr>
                  <a:t>0.15</a:t>
                </a:r>
              </a:p>
            </p:txBody>
          </p:sp>
          <p:sp>
            <p:nvSpPr>
              <p:cNvPr id="15" name="TextBox 14">
                <a:extLst>
                  <a:ext uri="{FF2B5EF4-FFF2-40B4-BE49-F238E27FC236}">
                    <a16:creationId xmlns:a16="http://schemas.microsoft.com/office/drawing/2014/main" id="{415B6DBA-F523-2EAC-D24E-851673B253DB}"/>
                  </a:ext>
                </a:extLst>
              </p:cNvPr>
              <p:cNvSpPr txBox="1"/>
              <p:nvPr/>
            </p:nvSpPr>
            <p:spPr>
              <a:xfrm>
                <a:off x="-74835" y="5720029"/>
                <a:ext cx="2635679" cy="625849"/>
              </a:xfrm>
              <a:prstGeom prst="rect">
                <a:avLst/>
              </a:prstGeom>
              <a:noFill/>
            </p:spPr>
            <p:txBody>
              <a:bodyPr wrap="square" rtlCol="0">
                <a:spAutoFit/>
              </a:bodyPr>
              <a:lstStyle/>
              <a:p>
                <a:pPr algn="r"/>
                <a:r>
                  <a:rPr lang="en-US" sz="1600" dirty="0">
                    <a:solidFill>
                      <a:schemeClr val="tx2"/>
                    </a:solidFill>
                    <a:latin typeface="Arial" panose="020B0604020202020204" pitchFamily="34" charset="0"/>
                    <a:cs typeface="Arial" panose="020B0604020202020204" pitchFamily="34" charset="0"/>
                  </a:rPr>
                  <a:t>0.00</a:t>
                </a:r>
              </a:p>
            </p:txBody>
          </p:sp>
          <p:sp>
            <p:nvSpPr>
              <p:cNvPr id="16" name="TextBox 15">
                <a:extLst>
                  <a:ext uri="{FF2B5EF4-FFF2-40B4-BE49-F238E27FC236}">
                    <a16:creationId xmlns:a16="http://schemas.microsoft.com/office/drawing/2014/main" id="{EEEBCCD5-A2F5-176E-F369-195AC4E8D6F4}"/>
                  </a:ext>
                </a:extLst>
              </p:cNvPr>
              <p:cNvSpPr txBox="1"/>
              <p:nvPr/>
            </p:nvSpPr>
            <p:spPr>
              <a:xfrm>
                <a:off x="-78551" y="295937"/>
                <a:ext cx="2635679" cy="625849"/>
              </a:xfrm>
              <a:prstGeom prst="rect">
                <a:avLst/>
              </a:prstGeom>
              <a:noFill/>
            </p:spPr>
            <p:txBody>
              <a:bodyPr wrap="square" rtlCol="0">
                <a:spAutoFit/>
              </a:bodyPr>
              <a:lstStyle/>
              <a:p>
                <a:pPr algn="r"/>
                <a:r>
                  <a:rPr lang="en-US" sz="1600" dirty="0">
                    <a:solidFill>
                      <a:schemeClr val="tx2"/>
                    </a:solidFill>
                    <a:latin typeface="Arial" panose="020B0604020202020204" pitchFamily="34" charset="0"/>
                    <a:cs typeface="Arial" panose="020B0604020202020204" pitchFamily="34" charset="0"/>
                  </a:rPr>
                  <a:t>0.20</a:t>
                </a:r>
              </a:p>
            </p:txBody>
          </p:sp>
        </p:grpSp>
        <p:sp>
          <p:nvSpPr>
            <p:cNvPr id="10" name="TextBox 9">
              <a:extLst>
                <a:ext uri="{FF2B5EF4-FFF2-40B4-BE49-F238E27FC236}">
                  <a16:creationId xmlns:a16="http://schemas.microsoft.com/office/drawing/2014/main" id="{ABCB8B54-F8B8-3133-857A-1A02163E0A39}"/>
                </a:ext>
              </a:extLst>
            </p:cNvPr>
            <p:cNvSpPr txBox="1"/>
            <p:nvPr/>
          </p:nvSpPr>
          <p:spPr>
            <a:xfrm rot="16200000">
              <a:off x="-1136612" y="2744710"/>
              <a:ext cx="4265248" cy="819352"/>
            </a:xfrm>
            <a:prstGeom prst="rect">
              <a:avLst/>
            </a:prstGeom>
            <a:noFill/>
          </p:spPr>
          <p:txBody>
            <a:bodyPr wrap="square" rtlCol="0">
              <a:spAutoFit/>
            </a:bodyPr>
            <a:lstStyle/>
            <a:p>
              <a:pPr algn="ctr"/>
              <a:r>
                <a:rPr lang="en-US" dirty="0">
                  <a:solidFill>
                    <a:schemeClr val="tx2"/>
                  </a:solidFill>
                  <a:latin typeface="Arial" panose="020B0604020202020204" pitchFamily="34" charset="0"/>
                  <a:cs typeface="Arial" panose="020B0604020202020204" pitchFamily="34" charset="0"/>
                </a:rPr>
                <a:t>Lexical Probability</a:t>
              </a:r>
            </a:p>
          </p:txBody>
        </p:sp>
      </p:grpSp>
    </p:spTree>
    <p:extLst>
      <p:ext uri="{BB962C8B-B14F-4D97-AF65-F5344CB8AC3E}">
        <p14:creationId xmlns:p14="http://schemas.microsoft.com/office/powerpoint/2010/main" val="391820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EBEAB65-C219-8212-B347-58D66BA46521}"/>
              </a:ext>
            </a:extLst>
          </p:cNvPr>
          <p:cNvSpPr txBox="1">
            <a:spLocks/>
          </p:cNvSpPr>
          <p:nvPr/>
        </p:nvSpPr>
        <p:spPr>
          <a:xfrm>
            <a:off x="2496764" y="1782602"/>
            <a:ext cx="8257849" cy="217979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tx2"/>
                </a:solidFill>
              </a:rPr>
              <a:t>“I always liked geography.</a:t>
            </a:r>
          </a:p>
          <a:p>
            <a:pPr marL="0" indent="0">
              <a:buNone/>
            </a:pPr>
            <a:r>
              <a:rPr lang="en-US" sz="2400" i="1" dirty="0">
                <a:solidFill>
                  <a:schemeClr val="tx2"/>
                </a:solidFill>
              </a:rPr>
              <a:t>My last teacher in that subject was Professor August A. </a:t>
            </a:r>
          </a:p>
          <a:p>
            <a:pPr marL="0" indent="0">
              <a:buNone/>
            </a:pPr>
            <a:r>
              <a:rPr lang="en-US" sz="2400" i="1" dirty="0">
                <a:solidFill>
                  <a:schemeClr val="tx2"/>
                </a:solidFill>
              </a:rPr>
              <a:t>He was a man with black eyes. </a:t>
            </a:r>
          </a:p>
          <a:p>
            <a:pPr marL="0" indent="0">
              <a:buNone/>
            </a:pPr>
            <a:r>
              <a:rPr lang="en-US" sz="2400" i="1" dirty="0">
                <a:solidFill>
                  <a:schemeClr val="tx2"/>
                </a:solidFill>
              </a:rPr>
              <a:t>I also like black eyes. </a:t>
            </a:r>
          </a:p>
          <a:p>
            <a:pPr marL="0" indent="0">
              <a:buNone/>
            </a:pPr>
            <a:r>
              <a:rPr lang="en-US" sz="2400" i="1" dirty="0">
                <a:solidFill>
                  <a:schemeClr val="tx2"/>
                </a:solidFill>
              </a:rPr>
              <a:t>There are also blue and grey eyes and other sorts, too...”</a:t>
            </a:r>
          </a:p>
        </p:txBody>
      </p:sp>
      <p:grpSp>
        <p:nvGrpSpPr>
          <p:cNvPr id="21" name="Group 20">
            <a:extLst>
              <a:ext uri="{FF2B5EF4-FFF2-40B4-BE49-F238E27FC236}">
                <a16:creationId xmlns:a16="http://schemas.microsoft.com/office/drawing/2014/main" id="{11B0EBA9-FE77-BC19-AB45-AA74A7540237}"/>
              </a:ext>
            </a:extLst>
          </p:cNvPr>
          <p:cNvGrpSpPr/>
          <p:nvPr/>
        </p:nvGrpSpPr>
        <p:grpSpPr>
          <a:xfrm>
            <a:off x="1524001" y="1773033"/>
            <a:ext cx="1394141" cy="2073720"/>
            <a:chOff x="0" y="1468233"/>
            <a:chExt cx="1394141" cy="2073720"/>
          </a:xfrm>
        </p:grpSpPr>
        <p:sp>
          <p:nvSpPr>
            <p:cNvPr id="13" name="Circular Arrow 12">
              <a:extLst>
                <a:ext uri="{FF2B5EF4-FFF2-40B4-BE49-F238E27FC236}">
                  <a16:creationId xmlns:a16="http://schemas.microsoft.com/office/drawing/2014/main" id="{B24D5F03-EB9C-EDAC-9458-16F039FA621F}"/>
                </a:ext>
              </a:extLst>
            </p:cNvPr>
            <p:cNvSpPr/>
            <p:nvPr/>
          </p:nvSpPr>
          <p:spPr>
            <a:xfrm rot="4871494" flipV="1">
              <a:off x="752016" y="1362497"/>
              <a:ext cx="456093" cy="667566"/>
            </a:xfrm>
            <a:prstGeom prst="circularArrow">
              <a:avLst>
                <a:gd name="adj1" fmla="val 1744"/>
                <a:gd name="adj2" fmla="val 342975"/>
                <a:gd name="adj3" fmla="val 20428929"/>
                <a:gd name="adj4" fmla="val 10768468"/>
                <a:gd name="adj5" fmla="val 2977"/>
              </a:avLst>
            </a:prstGeom>
            <a:solidFill>
              <a:srgbClr val="009FB7"/>
            </a:solidFill>
            <a:ln>
              <a:solidFill>
                <a:srgbClr val="009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00FFFF">
                    <a:lumMod val="40000"/>
                    <a:lumOff val="60000"/>
                  </a:srgbClr>
                </a:solidFill>
                <a:latin typeface="Arial"/>
              </a:endParaRPr>
            </a:p>
          </p:txBody>
        </p:sp>
        <p:sp>
          <p:nvSpPr>
            <p:cNvPr id="15" name="Circular Arrow 14">
              <a:extLst>
                <a:ext uri="{FF2B5EF4-FFF2-40B4-BE49-F238E27FC236}">
                  <a16:creationId xmlns:a16="http://schemas.microsoft.com/office/drawing/2014/main" id="{8A6AC750-5711-5DCB-E46A-04245FCC05F0}"/>
                </a:ext>
              </a:extLst>
            </p:cNvPr>
            <p:cNvSpPr/>
            <p:nvPr/>
          </p:nvSpPr>
          <p:spPr>
            <a:xfrm rot="4871494" flipV="1">
              <a:off x="744717" y="1913324"/>
              <a:ext cx="456093" cy="667566"/>
            </a:xfrm>
            <a:prstGeom prst="circularArrow">
              <a:avLst>
                <a:gd name="adj1" fmla="val 1744"/>
                <a:gd name="adj2" fmla="val 342975"/>
                <a:gd name="adj3" fmla="val 20428929"/>
                <a:gd name="adj4" fmla="val 10768468"/>
                <a:gd name="adj5" fmla="val 2977"/>
              </a:avLst>
            </a:prstGeom>
            <a:solidFill>
              <a:srgbClr val="009FB7"/>
            </a:solidFill>
            <a:ln>
              <a:solidFill>
                <a:srgbClr val="009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00FFFF">
                    <a:lumMod val="40000"/>
                    <a:lumOff val="60000"/>
                  </a:srgbClr>
                </a:solidFill>
                <a:latin typeface="Arial"/>
              </a:endParaRPr>
            </a:p>
          </p:txBody>
        </p:sp>
        <p:sp>
          <p:nvSpPr>
            <p:cNvPr id="17" name="Circular Arrow 16">
              <a:extLst>
                <a:ext uri="{FF2B5EF4-FFF2-40B4-BE49-F238E27FC236}">
                  <a16:creationId xmlns:a16="http://schemas.microsoft.com/office/drawing/2014/main" id="{A9BF94AE-6610-A06A-C069-C9A46658CEDE}"/>
                </a:ext>
              </a:extLst>
            </p:cNvPr>
            <p:cNvSpPr/>
            <p:nvPr/>
          </p:nvSpPr>
          <p:spPr>
            <a:xfrm rot="4871494" flipV="1">
              <a:off x="766069" y="2446724"/>
              <a:ext cx="456093" cy="667566"/>
            </a:xfrm>
            <a:prstGeom prst="circularArrow">
              <a:avLst>
                <a:gd name="adj1" fmla="val 1744"/>
                <a:gd name="adj2" fmla="val 342975"/>
                <a:gd name="adj3" fmla="val 20428929"/>
                <a:gd name="adj4" fmla="val 10768468"/>
                <a:gd name="adj5" fmla="val 2977"/>
              </a:avLst>
            </a:prstGeom>
            <a:solidFill>
              <a:srgbClr val="009FB7"/>
            </a:solidFill>
            <a:ln>
              <a:solidFill>
                <a:srgbClr val="009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00FFFF">
                    <a:lumMod val="40000"/>
                    <a:lumOff val="60000"/>
                  </a:srgbClr>
                </a:solidFill>
                <a:latin typeface="Arial"/>
              </a:endParaRPr>
            </a:p>
          </p:txBody>
        </p:sp>
        <p:sp>
          <p:nvSpPr>
            <p:cNvPr id="18" name="Circular Arrow 17">
              <a:extLst>
                <a:ext uri="{FF2B5EF4-FFF2-40B4-BE49-F238E27FC236}">
                  <a16:creationId xmlns:a16="http://schemas.microsoft.com/office/drawing/2014/main" id="{4F80EF28-9CC3-5BAD-7867-E529D91C0183}"/>
                </a:ext>
              </a:extLst>
            </p:cNvPr>
            <p:cNvSpPr/>
            <p:nvPr/>
          </p:nvSpPr>
          <p:spPr>
            <a:xfrm rot="4871494" flipV="1">
              <a:off x="758770" y="2980124"/>
              <a:ext cx="456093" cy="667566"/>
            </a:xfrm>
            <a:prstGeom prst="circularArrow">
              <a:avLst>
                <a:gd name="adj1" fmla="val 1744"/>
                <a:gd name="adj2" fmla="val 342975"/>
                <a:gd name="adj3" fmla="val 20428929"/>
                <a:gd name="adj4" fmla="val 10768468"/>
                <a:gd name="adj5" fmla="val 2977"/>
              </a:avLst>
            </a:prstGeom>
            <a:solidFill>
              <a:srgbClr val="009FB7"/>
            </a:solidFill>
            <a:ln>
              <a:solidFill>
                <a:srgbClr val="009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00FFFF">
                    <a:lumMod val="40000"/>
                    <a:lumOff val="60000"/>
                  </a:srgbClr>
                </a:solidFill>
                <a:latin typeface="Arial"/>
              </a:endParaRPr>
            </a:p>
          </p:txBody>
        </p:sp>
        <p:sp>
          <p:nvSpPr>
            <p:cNvPr id="4" name="Circular Arrow 3">
              <a:extLst>
                <a:ext uri="{FF2B5EF4-FFF2-40B4-BE49-F238E27FC236}">
                  <a16:creationId xmlns:a16="http://schemas.microsoft.com/office/drawing/2014/main" id="{FECC157E-0C75-B128-70C6-16FEADD53B61}"/>
                </a:ext>
              </a:extLst>
            </p:cNvPr>
            <p:cNvSpPr/>
            <p:nvPr/>
          </p:nvSpPr>
          <p:spPr>
            <a:xfrm rot="4871494" flipV="1">
              <a:off x="118274" y="1917797"/>
              <a:ext cx="1383033" cy="1168701"/>
            </a:xfrm>
            <a:prstGeom prst="circularArrow">
              <a:avLst>
                <a:gd name="adj1" fmla="val 1744"/>
                <a:gd name="adj2" fmla="val 342975"/>
                <a:gd name="adj3" fmla="val 20428929"/>
                <a:gd name="adj4" fmla="val 10768468"/>
                <a:gd name="adj5" fmla="val 2977"/>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00FFFF">
                    <a:lumMod val="40000"/>
                    <a:lumOff val="60000"/>
                  </a:srgbClr>
                </a:solidFill>
                <a:latin typeface="Arial"/>
              </a:endParaRPr>
            </a:p>
          </p:txBody>
        </p:sp>
        <p:pic>
          <p:nvPicPr>
            <p:cNvPr id="9" name="Graphic 8" descr="Close with solid fill">
              <a:extLst>
                <a:ext uri="{FF2B5EF4-FFF2-40B4-BE49-F238E27FC236}">
                  <a16:creationId xmlns:a16="http://schemas.microsoft.com/office/drawing/2014/main" id="{B476458C-CA9D-DB2E-EDA8-8A87C4A449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3204"/>
              <a:ext cx="687303" cy="687303"/>
            </a:xfrm>
            <a:prstGeom prst="rect">
              <a:avLst/>
            </a:prstGeom>
          </p:spPr>
        </p:pic>
      </p:grpSp>
      <p:pic>
        <p:nvPicPr>
          <p:cNvPr id="11" name="Picture 2" descr="img">
            <a:extLst>
              <a:ext uri="{FF2B5EF4-FFF2-40B4-BE49-F238E27FC236}">
                <a16:creationId xmlns:a16="http://schemas.microsoft.com/office/drawing/2014/main" id="{3232170A-CD59-8A0A-0A56-98BCC7639A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275" y="4480121"/>
            <a:ext cx="3557196" cy="17172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596C91F-31E8-B90C-389A-954E104AB928}"/>
              </a:ext>
            </a:extLst>
          </p:cNvPr>
          <p:cNvSpPr txBox="1"/>
          <p:nvPr/>
        </p:nvSpPr>
        <p:spPr>
          <a:xfrm>
            <a:off x="1997524" y="5066720"/>
            <a:ext cx="3913664" cy="830997"/>
          </a:xfrm>
          <a:prstGeom prst="rect">
            <a:avLst/>
          </a:prstGeom>
          <a:noFill/>
        </p:spPr>
        <p:txBody>
          <a:bodyPr wrap="square">
            <a:spAutoFit/>
          </a:bodyPr>
          <a:lstStyle/>
          <a:p>
            <a:pPr algn="ctr"/>
            <a:r>
              <a:rPr lang="en-US" sz="2200" i="1" dirty="0"/>
              <a:t>Tangentiality &amp; Derailment</a:t>
            </a:r>
            <a:br>
              <a:rPr lang="en-US" sz="2200" i="1" dirty="0">
                <a:solidFill>
                  <a:schemeClr val="tx2"/>
                </a:solidFill>
              </a:rPr>
            </a:br>
            <a:r>
              <a:rPr lang="en-US" sz="800" i="1" dirty="0">
                <a:solidFill>
                  <a:schemeClr val="tx2"/>
                </a:solidFill>
              </a:rPr>
              <a:t>  </a:t>
            </a:r>
            <a:endParaRPr lang="en-US" sz="100" i="1" dirty="0">
              <a:solidFill>
                <a:schemeClr val="tx2"/>
              </a:solidFill>
            </a:endParaRPr>
          </a:p>
          <a:p>
            <a:pPr algn="ctr"/>
            <a:r>
              <a:rPr lang="en-US" i="1" dirty="0">
                <a:solidFill>
                  <a:schemeClr val="tx2"/>
                </a:solidFill>
              </a:rPr>
              <a:t>1 – 2 – 3 – 4 – 5 – 6 – 7 </a:t>
            </a:r>
          </a:p>
        </p:txBody>
      </p:sp>
      <p:sp>
        <p:nvSpPr>
          <p:cNvPr id="10" name="TextBox 9">
            <a:extLst>
              <a:ext uri="{FF2B5EF4-FFF2-40B4-BE49-F238E27FC236}">
                <a16:creationId xmlns:a16="http://schemas.microsoft.com/office/drawing/2014/main" id="{3E35CFC6-D567-B4D8-9CEC-F4AF983ED9FA}"/>
              </a:ext>
            </a:extLst>
          </p:cNvPr>
          <p:cNvSpPr txBox="1"/>
          <p:nvPr/>
        </p:nvSpPr>
        <p:spPr>
          <a:xfrm>
            <a:off x="5891604" y="4084610"/>
            <a:ext cx="4319196" cy="338554"/>
          </a:xfrm>
          <a:prstGeom prst="rect">
            <a:avLst/>
          </a:prstGeom>
          <a:noFill/>
        </p:spPr>
        <p:txBody>
          <a:bodyPr wrap="none" rtlCol="0">
            <a:spAutoFit/>
          </a:bodyPr>
          <a:lstStyle/>
          <a:p>
            <a:r>
              <a:rPr lang="en-US" sz="1600" i="1" dirty="0">
                <a:solidFill>
                  <a:schemeClr val="accent1"/>
                </a:solidFill>
                <a:latin typeface="+mj-lt"/>
              </a:rPr>
              <a:t>e.g. Andreasen et al, 1979; Liddle et al., 2002</a:t>
            </a:r>
          </a:p>
        </p:txBody>
      </p:sp>
      <p:pic>
        <p:nvPicPr>
          <p:cNvPr id="14" name="Graphic 13" descr="Checkbox Checked with solid fill">
            <a:extLst>
              <a:ext uri="{FF2B5EF4-FFF2-40B4-BE49-F238E27FC236}">
                <a16:creationId xmlns:a16="http://schemas.microsoft.com/office/drawing/2014/main" id="{296293FB-FC91-336C-CC9B-A54F3D7777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3808" y="5334001"/>
            <a:ext cx="671593" cy="671593"/>
          </a:xfrm>
          <a:prstGeom prst="rect">
            <a:avLst/>
          </a:prstGeom>
        </p:spPr>
      </p:pic>
      <p:sp>
        <p:nvSpPr>
          <p:cNvPr id="22" name="TextBox 21">
            <a:extLst>
              <a:ext uri="{FF2B5EF4-FFF2-40B4-BE49-F238E27FC236}">
                <a16:creationId xmlns:a16="http://schemas.microsoft.com/office/drawing/2014/main" id="{8158D09E-5EF0-C803-0E70-95CB0B9F0D27}"/>
              </a:ext>
            </a:extLst>
          </p:cNvPr>
          <p:cNvSpPr txBox="1"/>
          <p:nvPr/>
        </p:nvSpPr>
        <p:spPr>
          <a:xfrm>
            <a:off x="6607294" y="6254343"/>
            <a:ext cx="4038600" cy="400110"/>
          </a:xfrm>
          <a:prstGeom prst="rect">
            <a:avLst/>
          </a:prstGeom>
          <a:noFill/>
        </p:spPr>
        <p:txBody>
          <a:bodyPr wrap="square" rtlCol="0">
            <a:spAutoFit/>
          </a:bodyPr>
          <a:lstStyle/>
          <a:p>
            <a:r>
              <a:rPr lang="en-US" sz="2000" dirty="0">
                <a:solidFill>
                  <a:schemeClr val="tx2"/>
                </a:solidFill>
              </a:rPr>
              <a:t>Subjective &amp; time-consuming</a:t>
            </a:r>
          </a:p>
        </p:txBody>
      </p:sp>
      <p:sp>
        <p:nvSpPr>
          <p:cNvPr id="6" name="Title 1">
            <a:extLst>
              <a:ext uri="{FF2B5EF4-FFF2-40B4-BE49-F238E27FC236}">
                <a16:creationId xmlns:a16="http://schemas.microsoft.com/office/drawing/2014/main" id="{CFD5A62B-B147-5519-63AB-1490BDFBEE41}"/>
              </a:ext>
            </a:extLst>
          </p:cNvPr>
          <p:cNvSpPr txBox="1">
            <a:spLocks/>
          </p:cNvSpPr>
          <p:nvPr/>
        </p:nvSpPr>
        <p:spPr>
          <a:xfrm>
            <a:off x="669073" y="114551"/>
            <a:ext cx="10743993" cy="1086375"/>
          </a:xfrm>
          <a:prstGeom prst="rect">
            <a:avLst/>
          </a:prstGeom>
        </p:spPr>
        <p:txBody>
          <a:bodyP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800" dirty="0"/>
              <a:t>Positive thought disorder: </a:t>
            </a:r>
          </a:p>
          <a:p>
            <a:r>
              <a:rPr lang="en-US" sz="2800" i="1" dirty="0"/>
              <a:t>?? A selective </a:t>
            </a:r>
            <a:r>
              <a:rPr lang="en-US" sz="2800" dirty="0"/>
              <a:t>impairment in using </a:t>
            </a:r>
            <a:r>
              <a:rPr lang="en-US" sz="2800" i="1" dirty="0"/>
              <a:t>global</a:t>
            </a:r>
            <a:r>
              <a:rPr lang="en-US" sz="2800" dirty="0"/>
              <a:t> vs. </a:t>
            </a:r>
            <a:r>
              <a:rPr lang="en-US" sz="2800" i="1" dirty="0"/>
              <a:t>local</a:t>
            </a:r>
            <a:r>
              <a:rPr lang="en-US" sz="2800" dirty="0"/>
              <a:t> context</a:t>
            </a:r>
          </a:p>
        </p:txBody>
      </p:sp>
    </p:spTree>
    <p:extLst>
      <p:ext uri="{BB962C8B-B14F-4D97-AF65-F5344CB8AC3E}">
        <p14:creationId xmlns:p14="http://schemas.microsoft.com/office/powerpoint/2010/main" val="38824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na_ppt_template">
  <a:themeElements>
    <a:clrScheme name="Custom 1">
      <a:dk1>
        <a:srgbClr val="000000"/>
      </a:dk1>
      <a:lt1>
        <a:srgbClr val="FFFF00"/>
      </a:lt1>
      <a:dk2>
        <a:srgbClr val="000000"/>
      </a:dk2>
      <a:lt2>
        <a:srgbClr val="FFFFFF"/>
      </a:lt2>
      <a:accent1>
        <a:srgbClr val="00FFFF"/>
      </a:accent1>
      <a:accent2>
        <a:srgbClr val="FF0000"/>
      </a:accent2>
      <a:accent3>
        <a:srgbClr val="FF46D1"/>
      </a:accent3>
      <a:accent4>
        <a:srgbClr val="00FF00"/>
      </a:accent4>
      <a:accent5>
        <a:srgbClr val="FF99FF"/>
      </a:accent5>
      <a:accent6>
        <a:srgbClr val="7F7F7F"/>
      </a:accent6>
      <a:hlink>
        <a:srgbClr val="0000FF"/>
      </a:hlink>
      <a:folHlink>
        <a:srgbClr val="9900FF"/>
      </a:folHlink>
    </a:clrScheme>
    <a:fontScheme name="Gina_ppt_t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1643</TotalTime>
  <Words>3727</Words>
  <Application>Microsoft Macintosh PowerPoint</Application>
  <PresentationFormat>Widescreen</PresentationFormat>
  <Paragraphs>1003</Paragraphs>
  <Slides>41</Slides>
  <Notes>33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Aptos</vt:lpstr>
      <vt:lpstr>Arial</vt:lpstr>
      <vt:lpstr>Calibri</vt:lpstr>
      <vt:lpstr>Helvetica</vt:lpstr>
      <vt:lpstr>Times</vt:lpstr>
      <vt:lpstr>Times New Roman</vt:lpstr>
      <vt:lpstr>Times Roman</vt:lpstr>
      <vt:lpstr>Wingdings</vt:lpstr>
      <vt:lpstr>Gina_ppt_template</vt:lpstr>
      <vt:lpstr>PowerPoint Presentation</vt:lpstr>
      <vt:lpstr>Assessment of Positive Thought Disorder: Clinical ratings</vt:lpstr>
      <vt:lpstr>Coherent language output</vt:lpstr>
      <vt:lpstr>Positive Thought Disorder:  Incoherent language output</vt:lpstr>
      <vt:lpstr>An objective measure of each produced word’s  predictability/probability/surprisal  in relation to its prior context?</vt:lpstr>
      <vt:lpstr>Use of LLMs to quantify positive thought disorder by examining the probability of each word, given prior context during natural language production in schizophrenia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Kuperberg, Gina R.</dc:creator>
  <cp:lastModifiedBy>Kuperberg, Gina R.</cp:lastModifiedBy>
  <cp:revision>22</cp:revision>
  <dcterms:created xsi:type="dcterms:W3CDTF">2025-04-01T19:42:59Z</dcterms:created>
  <dcterms:modified xsi:type="dcterms:W3CDTF">2025-04-03T12:34:39Z</dcterms:modified>
</cp:coreProperties>
</file>