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2" r:id="rId2"/>
    <p:sldId id="263" r:id="rId3"/>
    <p:sldId id="265" r:id="rId4"/>
    <p:sldId id="268" r:id="rId5"/>
    <p:sldId id="266" r:id="rId6"/>
    <p:sldId id="267" r:id="rId7"/>
    <p:sldId id="270" r:id="rId8"/>
    <p:sldId id="269" r:id="rId9"/>
    <p:sldId id="256" r:id="rId10"/>
    <p:sldId id="259" r:id="rId11"/>
    <p:sldId id="257" r:id="rId12"/>
    <p:sldId id="258" r:id="rId13"/>
    <p:sldId id="26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911B84-4724-9141-857F-4ED05503A121}" v="81" dt="2025-04-03T12:36:54.6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628"/>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7C8D8F-9659-48E4-9F56-B11F1188D8C5}"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en-US"/>
        </a:p>
      </dgm:t>
    </dgm:pt>
    <dgm:pt modelId="{86D6E119-4F0D-4EF8-9C9E-5ACCA46BED2A}">
      <dgm:prSet/>
      <dgm:spPr/>
      <dgm:t>
        <a:bodyPr/>
        <a:lstStyle/>
        <a:p>
          <a:pPr algn="l"/>
          <a:r>
            <a:rPr lang="en-US" b="1" dirty="0"/>
            <a:t>Vijay Mittal &amp; ADAPT lab team at Northwestern</a:t>
          </a:r>
          <a:br>
            <a:rPr lang="en-CA" dirty="0"/>
          </a:br>
          <a:r>
            <a:rPr lang="en-CA" dirty="0"/>
            <a:t>	</a:t>
          </a:r>
          <a:r>
            <a:rPr lang="en-CA" b="0" dirty="0"/>
            <a:t>Sophia </a:t>
          </a:r>
          <a:r>
            <a:rPr lang="en-CA" b="0" dirty="0" err="1"/>
            <a:t>Parmacek</a:t>
          </a:r>
          <a:br>
            <a:rPr lang="en-CA" dirty="0"/>
          </a:br>
          <a:r>
            <a:rPr lang="en-CA" dirty="0"/>
            <a:t>	</a:t>
          </a:r>
          <a:r>
            <a:rPr lang="en-CA" b="0" dirty="0"/>
            <a:t>Madison Stevens</a:t>
          </a:r>
          <a:br>
            <a:rPr lang="en-CA" dirty="0"/>
          </a:br>
          <a:r>
            <a:rPr lang="en-CA" dirty="0"/>
            <a:t>	</a:t>
          </a:r>
          <a:r>
            <a:rPr lang="en-CA" b="0" dirty="0"/>
            <a:t>Hailey Rich</a:t>
          </a:r>
        </a:p>
        <a:p>
          <a:pPr algn="l"/>
          <a:r>
            <a:rPr lang="en-CA" b="0" dirty="0"/>
            <a:t>	Luz Maria </a:t>
          </a:r>
          <a:r>
            <a:rPr lang="en-CA" b="0" dirty="0" err="1"/>
            <a:t>Alliende</a:t>
          </a:r>
          <a:r>
            <a:rPr lang="en-CA" b="0" dirty="0"/>
            <a:t> Serra</a:t>
          </a:r>
          <a:endParaRPr lang="en-US" dirty="0"/>
        </a:p>
      </dgm:t>
    </dgm:pt>
    <dgm:pt modelId="{1B5743EB-5684-4D87-A25C-706DBF444C09}" type="parTrans" cxnId="{7807EBC0-C943-40AF-B463-804718699EFE}">
      <dgm:prSet/>
      <dgm:spPr/>
      <dgm:t>
        <a:bodyPr/>
        <a:lstStyle/>
        <a:p>
          <a:endParaRPr lang="en-US"/>
        </a:p>
      </dgm:t>
    </dgm:pt>
    <dgm:pt modelId="{5D7CCA80-5F2C-4E60-A84D-66F7EB1AB393}" type="sibTrans" cxnId="{7807EBC0-C943-40AF-B463-804718699EFE}">
      <dgm:prSet/>
      <dgm:spPr/>
      <dgm:t>
        <a:bodyPr/>
        <a:lstStyle/>
        <a:p>
          <a:endParaRPr lang="en-US"/>
        </a:p>
      </dgm:t>
    </dgm:pt>
    <dgm:pt modelId="{E7C6A8F2-0B4F-4ABB-9081-C5ED0B9642C3}">
      <dgm:prSet/>
      <dgm:spPr/>
      <dgm:t>
        <a:bodyPr/>
        <a:lstStyle/>
        <a:p>
          <a:pPr algn="ctr"/>
          <a:r>
            <a:rPr lang="en-CA" b="1" dirty="0"/>
            <a:t>2025 Program committee</a:t>
          </a:r>
          <a:br>
            <a:rPr lang="en-CA" dirty="0"/>
          </a:br>
          <a:r>
            <a:rPr lang="en-CA" b="0" i="0" dirty="0"/>
            <a:t>Natalia Mota</a:t>
          </a:r>
          <a:br>
            <a:rPr lang="en-CA" dirty="0"/>
          </a:br>
          <a:r>
            <a:rPr lang="en-CA" b="0" i="0" dirty="0"/>
            <a:t>Rui He</a:t>
          </a:r>
          <a:br>
            <a:rPr lang="en-CA" dirty="0"/>
          </a:br>
          <a:r>
            <a:rPr lang="en-CA" b="0" i="0" dirty="0"/>
            <a:t>Paulina </a:t>
          </a:r>
          <a:r>
            <a:rPr lang="en-CA" b="0" i="0" dirty="0" err="1"/>
            <a:t>Dzialoszynski</a:t>
          </a:r>
          <a:br>
            <a:rPr lang="en-CA" dirty="0"/>
          </a:br>
          <a:r>
            <a:rPr lang="en-CA" b="0" i="0" dirty="0"/>
            <a:t>Betsy Schaefer</a:t>
          </a:r>
          <a:endParaRPr lang="en-US" dirty="0"/>
        </a:p>
      </dgm:t>
    </dgm:pt>
    <dgm:pt modelId="{03E2AEAD-E242-4B6E-9807-EDB0C89C6A71}" type="parTrans" cxnId="{99E880FD-847A-41D7-A4FE-E51E7B996745}">
      <dgm:prSet/>
      <dgm:spPr/>
      <dgm:t>
        <a:bodyPr/>
        <a:lstStyle/>
        <a:p>
          <a:endParaRPr lang="en-US"/>
        </a:p>
      </dgm:t>
    </dgm:pt>
    <dgm:pt modelId="{74032DB1-EA78-44F4-B876-1AA7350BF91F}" type="sibTrans" cxnId="{99E880FD-847A-41D7-A4FE-E51E7B996745}">
      <dgm:prSet/>
      <dgm:spPr/>
      <dgm:t>
        <a:bodyPr/>
        <a:lstStyle/>
        <a:p>
          <a:endParaRPr lang="en-US"/>
        </a:p>
      </dgm:t>
    </dgm:pt>
    <dgm:pt modelId="{3D06DA9F-E8E9-41CC-ADF7-C097E7859344}">
      <dgm:prSet/>
      <dgm:spPr/>
      <dgm:t>
        <a:bodyPr/>
        <a:lstStyle/>
        <a:p>
          <a:r>
            <a:rPr lang="en-CA" b="1" i="0" dirty="0"/>
            <a:t>Awards selection panel</a:t>
          </a:r>
          <a:endParaRPr lang="en-US" dirty="0"/>
        </a:p>
      </dgm:t>
    </dgm:pt>
    <dgm:pt modelId="{9D7A091D-5DE2-43B2-B095-19462907A58F}" type="parTrans" cxnId="{A8F64FE6-1492-4192-BAAB-1764C7F95865}">
      <dgm:prSet/>
      <dgm:spPr/>
      <dgm:t>
        <a:bodyPr/>
        <a:lstStyle/>
        <a:p>
          <a:endParaRPr lang="en-US"/>
        </a:p>
      </dgm:t>
    </dgm:pt>
    <dgm:pt modelId="{C0F354EA-C98D-4FF0-B833-7E6F4DA810D3}" type="sibTrans" cxnId="{A8F64FE6-1492-4192-BAAB-1764C7F95865}">
      <dgm:prSet/>
      <dgm:spPr/>
      <dgm:t>
        <a:bodyPr/>
        <a:lstStyle/>
        <a:p>
          <a:endParaRPr lang="en-US"/>
        </a:p>
      </dgm:t>
    </dgm:pt>
    <dgm:pt modelId="{211F0592-ACC2-4F97-A597-D271F19D8CA6}">
      <dgm:prSet/>
      <dgm:spPr/>
      <dgm:t>
        <a:bodyPr/>
        <a:lstStyle/>
        <a:p>
          <a:r>
            <a:rPr lang="en-CA" b="0" i="0" dirty="0"/>
            <a:t>Luz Maria </a:t>
          </a:r>
          <a:r>
            <a:rPr lang="en-CA" b="0" i="0" dirty="0" err="1"/>
            <a:t>Alliende</a:t>
          </a:r>
          <a:r>
            <a:rPr lang="en-CA" b="0" i="0" dirty="0"/>
            <a:t> Serra and Natalia Mota</a:t>
          </a:r>
          <a:endParaRPr lang="en-US" dirty="0"/>
        </a:p>
      </dgm:t>
    </dgm:pt>
    <dgm:pt modelId="{E8966D9A-9429-41EA-9D42-AE2D8452A2CE}" type="parTrans" cxnId="{FC2C6CA9-D7A1-4B19-8344-85394E21E3A5}">
      <dgm:prSet/>
      <dgm:spPr/>
      <dgm:t>
        <a:bodyPr/>
        <a:lstStyle/>
        <a:p>
          <a:endParaRPr lang="en-US"/>
        </a:p>
      </dgm:t>
    </dgm:pt>
    <dgm:pt modelId="{CD2E240B-C079-4B1F-BE29-01C4781A5853}" type="sibTrans" cxnId="{FC2C6CA9-D7A1-4B19-8344-85394E21E3A5}">
      <dgm:prSet/>
      <dgm:spPr/>
      <dgm:t>
        <a:bodyPr/>
        <a:lstStyle/>
        <a:p>
          <a:endParaRPr lang="en-US"/>
        </a:p>
      </dgm:t>
    </dgm:pt>
    <dgm:pt modelId="{E34449A5-7A9E-4151-AAF5-0E8923259BC4}">
      <dgm:prSet/>
      <dgm:spPr/>
      <dgm:t>
        <a:bodyPr/>
        <a:lstStyle/>
        <a:p>
          <a:r>
            <a:rPr lang="en-CA" dirty="0"/>
            <a:t>Rui He, Michael Spilka and </a:t>
          </a:r>
          <a:r>
            <a:rPr lang="en-CA" b="0" i="0" dirty="0"/>
            <a:t>Luz Maria </a:t>
          </a:r>
          <a:r>
            <a:rPr lang="en-CA" b="0" i="0" dirty="0" err="1"/>
            <a:t>Alliende</a:t>
          </a:r>
          <a:r>
            <a:rPr lang="en-CA" b="0" i="0" dirty="0"/>
            <a:t> Serra </a:t>
          </a:r>
          <a:endParaRPr lang="en-US" dirty="0"/>
        </a:p>
      </dgm:t>
    </dgm:pt>
    <dgm:pt modelId="{D32C6105-47A0-4F9D-A0DF-6DA6057B241E}" type="parTrans" cxnId="{EB4261A6-B494-4AFC-A0C2-93FFED08F70C}">
      <dgm:prSet/>
      <dgm:spPr/>
      <dgm:t>
        <a:bodyPr/>
        <a:lstStyle/>
        <a:p>
          <a:endParaRPr lang="en-US"/>
        </a:p>
      </dgm:t>
    </dgm:pt>
    <dgm:pt modelId="{092F894E-8B7E-42C6-A41B-8AEDEAF739E0}" type="sibTrans" cxnId="{EB4261A6-B494-4AFC-A0C2-93FFED08F70C}">
      <dgm:prSet/>
      <dgm:spPr/>
      <dgm:t>
        <a:bodyPr/>
        <a:lstStyle/>
        <a:p>
          <a:endParaRPr lang="en-US"/>
        </a:p>
      </dgm:t>
    </dgm:pt>
    <dgm:pt modelId="{D6EDFA3F-34DA-7040-99FC-FBE98D5215CD}" type="pres">
      <dgm:prSet presAssocID="{A37C8D8F-9659-48E4-9F56-B11F1188D8C5}" presName="Name0" presStyleCnt="0">
        <dgm:presLayoutVars>
          <dgm:dir/>
          <dgm:animLvl val="lvl"/>
          <dgm:resizeHandles val="exact"/>
        </dgm:presLayoutVars>
      </dgm:prSet>
      <dgm:spPr/>
    </dgm:pt>
    <dgm:pt modelId="{532C4E87-3866-4040-BB85-4DCD22087AF1}" type="pres">
      <dgm:prSet presAssocID="{3D06DA9F-E8E9-41CC-ADF7-C097E7859344}" presName="boxAndChildren" presStyleCnt="0"/>
      <dgm:spPr/>
    </dgm:pt>
    <dgm:pt modelId="{C1F375A4-AB0B-B04D-AC3C-EC289C8106B5}" type="pres">
      <dgm:prSet presAssocID="{3D06DA9F-E8E9-41CC-ADF7-C097E7859344}" presName="parentTextBox" presStyleLbl="node1" presStyleIdx="0" presStyleCnt="3"/>
      <dgm:spPr/>
    </dgm:pt>
    <dgm:pt modelId="{AA0D74A9-EF63-C141-AE62-31255EA54719}" type="pres">
      <dgm:prSet presAssocID="{3D06DA9F-E8E9-41CC-ADF7-C097E7859344}" presName="entireBox" presStyleLbl="node1" presStyleIdx="0" presStyleCnt="3"/>
      <dgm:spPr/>
    </dgm:pt>
    <dgm:pt modelId="{4D431343-350D-FB4F-B7C4-77DCAF56AEC2}" type="pres">
      <dgm:prSet presAssocID="{3D06DA9F-E8E9-41CC-ADF7-C097E7859344}" presName="descendantBox" presStyleCnt="0"/>
      <dgm:spPr/>
    </dgm:pt>
    <dgm:pt modelId="{E2602EF2-49DF-AD4F-846B-2B69D4ABA978}" type="pres">
      <dgm:prSet presAssocID="{211F0592-ACC2-4F97-A597-D271F19D8CA6}" presName="childTextBox" presStyleLbl="fgAccFollowNode1" presStyleIdx="0" presStyleCnt="2">
        <dgm:presLayoutVars>
          <dgm:bulletEnabled val="1"/>
        </dgm:presLayoutVars>
      </dgm:prSet>
      <dgm:spPr/>
    </dgm:pt>
    <dgm:pt modelId="{5128201C-8789-044D-A3E9-D4EFB2C0D6C3}" type="pres">
      <dgm:prSet presAssocID="{E34449A5-7A9E-4151-AAF5-0E8923259BC4}" presName="childTextBox" presStyleLbl="fgAccFollowNode1" presStyleIdx="1" presStyleCnt="2">
        <dgm:presLayoutVars>
          <dgm:bulletEnabled val="1"/>
        </dgm:presLayoutVars>
      </dgm:prSet>
      <dgm:spPr/>
    </dgm:pt>
    <dgm:pt modelId="{70157F90-E3C8-CA4D-BFFF-6C46A49F0A1A}" type="pres">
      <dgm:prSet presAssocID="{74032DB1-EA78-44F4-B876-1AA7350BF91F}" presName="sp" presStyleCnt="0"/>
      <dgm:spPr/>
    </dgm:pt>
    <dgm:pt modelId="{B6C1FEFA-04A2-3D42-9E70-D38F21B486A4}" type="pres">
      <dgm:prSet presAssocID="{E7C6A8F2-0B4F-4ABB-9081-C5ED0B9642C3}" presName="arrowAndChildren" presStyleCnt="0"/>
      <dgm:spPr/>
    </dgm:pt>
    <dgm:pt modelId="{854BF41A-A26B-B94D-906F-FC38D91BD1E5}" type="pres">
      <dgm:prSet presAssocID="{E7C6A8F2-0B4F-4ABB-9081-C5ED0B9642C3}" presName="parentTextArrow" presStyleLbl="node1" presStyleIdx="1" presStyleCnt="3"/>
      <dgm:spPr/>
    </dgm:pt>
    <dgm:pt modelId="{CF3A8B23-931B-464E-B385-3016F05A3F3C}" type="pres">
      <dgm:prSet presAssocID="{5D7CCA80-5F2C-4E60-A84D-66F7EB1AB393}" presName="sp" presStyleCnt="0"/>
      <dgm:spPr/>
    </dgm:pt>
    <dgm:pt modelId="{A5F4E4AB-6B66-BF49-9DE1-8A8EE24CAD06}" type="pres">
      <dgm:prSet presAssocID="{86D6E119-4F0D-4EF8-9C9E-5ACCA46BED2A}" presName="arrowAndChildren" presStyleCnt="0"/>
      <dgm:spPr/>
    </dgm:pt>
    <dgm:pt modelId="{A0343728-EDDF-374D-ADC2-D95C1F1109C2}" type="pres">
      <dgm:prSet presAssocID="{86D6E119-4F0D-4EF8-9C9E-5ACCA46BED2A}" presName="parentTextArrow" presStyleLbl="node1" presStyleIdx="2" presStyleCnt="3"/>
      <dgm:spPr/>
    </dgm:pt>
  </dgm:ptLst>
  <dgm:cxnLst>
    <dgm:cxn modelId="{39162F0F-6960-2B46-B8B8-40AB3051BDE1}" type="presOf" srcId="{3D06DA9F-E8E9-41CC-ADF7-C097E7859344}" destId="{C1F375A4-AB0B-B04D-AC3C-EC289C8106B5}" srcOrd="0" destOrd="0" presId="urn:microsoft.com/office/officeart/2005/8/layout/process4"/>
    <dgm:cxn modelId="{16B5F51D-E402-E44E-8A74-180238E81ACB}" type="presOf" srcId="{A37C8D8F-9659-48E4-9F56-B11F1188D8C5}" destId="{D6EDFA3F-34DA-7040-99FC-FBE98D5215CD}" srcOrd="0" destOrd="0" presId="urn:microsoft.com/office/officeart/2005/8/layout/process4"/>
    <dgm:cxn modelId="{72404F54-CD49-5E4B-8F50-A6E214F582B2}" type="presOf" srcId="{86D6E119-4F0D-4EF8-9C9E-5ACCA46BED2A}" destId="{A0343728-EDDF-374D-ADC2-D95C1F1109C2}" srcOrd="0" destOrd="0" presId="urn:microsoft.com/office/officeart/2005/8/layout/process4"/>
    <dgm:cxn modelId="{73E43959-E38D-1544-8A8B-396DFA858517}" type="presOf" srcId="{E7C6A8F2-0B4F-4ABB-9081-C5ED0B9642C3}" destId="{854BF41A-A26B-B94D-906F-FC38D91BD1E5}" srcOrd="0" destOrd="0" presId="urn:microsoft.com/office/officeart/2005/8/layout/process4"/>
    <dgm:cxn modelId="{C4CF617B-11F8-404D-ADC6-6C9467B234D4}" type="presOf" srcId="{3D06DA9F-E8E9-41CC-ADF7-C097E7859344}" destId="{AA0D74A9-EF63-C141-AE62-31255EA54719}" srcOrd="1" destOrd="0" presId="urn:microsoft.com/office/officeart/2005/8/layout/process4"/>
    <dgm:cxn modelId="{EB4261A6-B494-4AFC-A0C2-93FFED08F70C}" srcId="{3D06DA9F-E8E9-41CC-ADF7-C097E7859344}" destId="{E34449A5-7A9E-4151-AAF5-0E8923259BC4}" srcOrd="1" destOrd="0" parTransId="{D32C6105-47A0-4F9D-A0DF-6DA6057B241E}" sibTransId="{092F894E-8B7E-42C6-A41B-8AEDEAF739E0}"/>
    <dgm:cxn modelId="{FC2C6CA9-D7A1-4B19-8344-85394E21E3A5}" srcId="{3D06DA9F-E8E9-41CC-ADF7-C097E7859344}" destId="{211F0592-ACC2-4F97-A597-D271F19D8CA6}" srcOrd="0" destOrd="0" parTransId="{E8966D9A-9429-41EA-9D42-AE2D8452A2CE}" sibTransId="{CD2E240B-C079-4B1F-BE29-01C4781A5853}"/>
    <dgm:cxn modelId="{44B98BB5-763A-0C4A-98D1-D285EC5E29A1}" type="presOf" srcId="{E34449A5-7A9E-4151-AAF5-0E8923259BC4}" destId="{5128201C-8789-044D-A3E9-D4EFB2C0D6C3}" srcOrd="0" destOrd="0" presId="urn:microsoft.com/office/officeart/2005/8/layout/process4"/>
    <dgm:cxn modelId="{A0EC63C0-648D-1C4A-8E78-8C57ED12B3A1}" type="presOf" srcId="{211F0592-ACC2-4F97-A597-D271F19D8CA6}" destId="{E2602EF2-49DF-AD4F-846B-2B69D4ABA978}" srcOrd="0" destOrd="0" presId="urn:microsoft.com/office/officeart/2005/8/layout/process4"/>
    <dgm:cxn modelId="{7807EBC0-C943-40AF-B463-804718699EFE}" srcId="{A37C8D8F-9659-48E4-9F56-B11F1188D8C5}" destId="{86D6E119-4F0D-4EF8-9C9E-5ACCA46BED2A}" srcOrd="0" destOrd="0" parTransId="{1B5743EB-5684-4D87-A25C-706DBF444C09}" sibTransId="{5D7CCA80-5F2C-4E60-A84D-66F7EB1AB393}"/>
    <dgm:cxn modelId="{A8F64FE6-1492-4192-BAAB-1764C7F95865}" srcId="{A37C8D8F-9659-48E4-9F56-B11F1188D8C5}" destId="{3D06DA9F-E8E9-41CC-ADF7-C097E7859344}" srcOrd="2" destOrd="0" parTransId="{9D7A091D-5DE2-43B2-B095-19462907A58F}" sibTransId="{C0F354EA-C98D-4FF0-B833-7E6F4DA810D3}"/>
    <dgm:cxn modelId="{99E880FD-847A-41D7-A4FE-E51E7B996745}" srcId="{A37C8D8F-9659-48E4-9F56-B11F1188D8C5}" destId="{E7C6A8F2-0B4F-4ABB-9081-C5ED0B9642C3}" srcOrd="1" destOrd="0" parTransId="{03E2AEAD-E242-4B6E-9807-EDB0C89C6A71}" sibTransId="{74032DB1-EA78-44F4-B876-1AA7350BF91F}"/>
    <dgm:cxn modelId="{B3E45E9C-B535-3D4A-A634-0122038D9F27}" type="presParOf" srcId="{D6EDFA3F-34DA-7040-99FC-FBE98D5215CD}" destId="{532C4E87-3866-4040-BB85-4DCD22087AF1}" srcOrd="0" destOrd="0" presId="urn:microsoft.com/office/officeart/2005/8/layout/process4"/>
    <dgm:cxn modelId="{B51EB370-8EAD-E241-98C8-9C00AF40EA57}" type="presParOf" srcId="{532C4E87-3866-4040-BB85-4DCD22087AF1}" destId="{C1F375A4-AB0B-B04D-AC3C-EC289C8106B5}" srcOrd="0" destOrd="0" presId="urn:microsoft.com/office/officeart/2005/8/layout/process4"/>
    <dgm:cxn modelId="{5EA94202-9C2A-9E4D-A849-F12930A20800}" type="presParOf" srcId="{532C4E87-3866-4040-BB85-4DCD22087AF1}" destId="{AA0D74A9-EF63-C141-AE62-31255EA54719}" srcOrd="1" destOrd="0" presId="urn:microsoft.com/office/officeart/2005/8/layout/process4"/>
    <dgm:cxn modelId="{1EFB17AF-BF0A-EE40-8C23-F5575744A827}" type="presParOf" srcId="{532C4E87-3866-4040-BB85-4DCD22087AF1}" destId="{4D431343-350D-FB4F-B7C4-77DCAF56AEC2}" srcOrd="2" destOrd="0" presId="urn:microsoft.com/office/officeart/2005/8/layout/process4"/>
    <dgm:cxn modelId="{78F3B57A-5DFC-ED40-AE6D-9F16FD8CE7C5}" type="presParOf" srcId="{4D431343-350D-FB4F-B7C4-77DCAF56AEC2}" destId="{E2602EF2-49DF-AD4F-846B-2B69D4ABA978}" srcOrd="0" destOrd="0" presId="urn:microsoft.com/office/officeart/2005/8/layout/process4"/>
    <dgm:cxn modelId="{4212E870-E8D5-4244-9C03-FB21DE5C2365}" type="presParOf" srcId="{4D431343-350D-FB4F-B7C4-77DCAF56AEC2}" destId="{5128201C-8789-044D-A3E9-D4EFB2C0D6C3}" srcOrd="1" destOrd="0" presId="urn:microsoft.com/office/officeart/2005/8/layout/process4"/>
    <dgm:cxn modelId="{50B627E3-F64C-2242-BDBC-A9D2149D69EE}" type="presParOf" srcId="{D6EDFA3F-34DA-7040-99FC-FBE98D5215CD}" destId="{70157F90-E3C8-CA4D-BFFF-6C46A49F0A1A}" srcOrd="1" destOrd="0" presId="urn:microsoft.com/office/officeart/2005/8/layout/process4"/>
    <dgm:cxn modelId="{8C535BCF-31FD-654F-AB9A-8E6214AB7F01}" type="presParOf" srcId="{D6EDFA3F-34DA-7040-99FC-FBE98D5215CD}" destId="{B6C1FEFA-04A2-3D42-9E70-D38F21B486A4}" srcOrd="2" destOrd="0" presId="urn:microsoft.com/office/officeart/2005/8/layout/process4"/>
    <dgm:cxn modelId="{2634EA9F-C2D4-1F40-94AF-689CB2B6EBE6}" type="presParOf" srcId="{B6C1FEFA-04A2-3D42-9E70-D38F21B486A4}" destId="{854BF41A-A26B-B94D-906F-FC38D91BD1E5}" srcOrd="0" destOrd="0" presId="urn:microsoft.com/office/officeart/2005/8/layout/process4"/>
    <dgm:cxn modelId="{8638EEE2-F824-4042-95EB-B1BCCA810BA5}" type="presParOf" srcId="{D6EDFA3F-34DA-7040-99FC-FBE98D5215CD}" destId="{CF3A8B23-931B-464E-B385-3016F05A3F3C}" srcOrd="3" destOrd="0" presId="urn:microsoft.com/office/officeart/2005/8/layout/process4"/>
    <dgm:cxn modelId="{3155101C-CDDE-9545-A978-1A382ECA1CE7}" type="presParOf" srcId="{D6EDFA3F-34DA-7040-99FC-FBE98D5215CD}" destId="{A5F4E4AB-6B66-BF49-9DE1-8A8EE24CAD06}" srcOrd="4" destOrd="0" presId="urn:microsoft.com/office/officeart/2005/8/layout/process4"/>
    <dgm:cxn modelId="{59E46688-CF9B-BD4A-8F79-2EDB41475EC2}" type="presParOf" srcId="{A5F4E4AB-6B66-BF49-9DE1-8A8EE24CAD06}" destId="{A0343728-EDDF-374D-ADC2-D95C1F1109C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D74A9-EF63-C141-AE62-31255EA54719}">
      <dsp:nvSpPr>
        <dsp:cNvPr id="0" name=""/>
        <dsp:cNvSpPr/>
      </dsp:nvSpPr>
      <dsp:spPr>
        <a:xfrm>
          <a:off x="0" y="3884227"/>
          <a:ext cx="6187018" cy="127489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CA" sz="1400" b="1" i="0" kern="1200" dirty="0"/>
            <a:t>Awards selection panel</a:t>
          </a:r>
          <a:endParaRPr lang="en-US" sz="1400" kern="1200" dirty="0"/>
        </a:p>
      </dsp:txBody>
      <dsp:txXfrm>
        <a:off x="0" y="3884227"/>
        <a:ext cx="6187018" cy="688440"/>
      </dsp:txXfrm>
    </dsp:sp>
    <dsp:sp modelId="{E2602EF2-49DF-AD4F-846B-2B69D4ABA978}">
      <dsp:nvSpPr>
        <dsp:cNvPr id="0" name=""/>
        <dsp:cNvSpPr/>
      </dsp:nvSpPr>
      <dsp:spPr>
        <a:xfrm>
          <a:off x="0" y="4547170"/>
          <a:ext cx="3093509" cy="58644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CA" sz="1900" b="0" i="0" kern="1200" dirty="0"/>
            <a:t>Luz Maria </a:t>
          </a:r>
          <a:r>
            <a:rPr lang="en-CA" sz="1900" b="0" i="0" kern="1200" dirty="0" err="1"/>
            <a:t>Alliende</a:t>
          </a:r>
          <a:r>
            <a:rPr lang="en-CA" sz="1900" b="0" i="0" kern="1200" dirty="0"/>
            <a:t> Serra and Natalia Mota</a:t>
          </a:r>
          <a:endParaRPr lang="en-US" sz="1900" kern="1200" dirty="0"/>
        </a:p>
      </dsp:txBody>
      <dsp:txXfrm>
        <a:off x="0" y="4547170"/>
        <a:ext cx="3093509" cy="586449"/>
      </dsp:txXfrm>
    </dsp:sp>
    <dsp:sp modelId="{5128201C-8789-044D-A3E9-D4EFB2C0D6C3}">
      <dsp:nvSpPr>
        <dsp:cNvPr id="0" name=""/>
        <dsp:cNvSpPr/>
      </dsp:nvSpPr>
      <dsp:spPr>
        <a:xfrm>
          <a:off x="3093509" y="4547170"/>
          <a:ext cx="3093509" cy="586449"/>
        </a:xfrm>
        <a:prstGeom prst="rect">
          <a:avLst/>
        </a:prstGeom>
        <a:solidFill>
          <a:schemeClr val="accent2">
            <a:tint val="40000"/>
            <a:alpha val="90000"/>
            <a:hueOff val="6734718"/>
            <a:satOff val="-62232"/>
            <a:lumOff val="-7015"/>
            <a:alphaOff val="0"/>
          </a:schemeClr>
        </a:solidFill>
        <a:ln w="12700" cap="flat" cmpd="sng" algn="ctr">
          <a:solidFill>
            <a:schemeClr val="accent2">
              <a:tint val="40000"/>
              <a:alpha val="90000"/>
              <a:hueOff val="6734718"/>
              <a:satOff val="-62232"/>
              <a:lumOff val="-701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CA" sz="1900" kern="1200" dirty="0"/>
            <a:t>Rui He, Michael Spilka and </a:t>
          </a:r>
          <a:r>
            <a:rPr lang="en-CA" sz="1900" b="0" i="0" kern="1200" dirty="0"/>
            <a:t>Luz Maria </a:t>
          </a:r>
          <a:r>
            <a:rPr lang="en-CA" sz="1900" b="0" i="0" kern="1200" dirty="0" err="1"/>
            <a:t>Alliende</a:t>
          </a:r>
          <a:r>
            <a:rPr lang="en-CA" sz="1900" b="0" i="0" kern="1200" dirty="0"/>
            <a:t> Serra </a:t>
          </a:r>
          <a:endParaRPr lang="en-US" sz="1900" kern="1200" dirty="0"/>
        </a:p>
      </dsp:txBody>
      <dsp:txXfrm>
        <a:off x="3093509" y="4547170"/>
        <a:ext cx="3093509" cy="586449"/>
      </dsp:txXfrm>
    </dsp:sp>
    <dsp:sp modelId="{854BF41A-A26B-B94D-906F-FC38D91BD1E5}">
      <dsp:nvSpPr>
        <dsp:cNvPr id="0" name=""/>
        <dsp:cNvSpPr/>
      </dsp:nvSpPr>
      <dsp:spPr>
        <a:xfrm rot="10800000">
          <a:off x="0" y="1942569"/>
          <a:ext cx="6187018" cy="1960781"/>
        </a:xfrm>
        <a:prstGeom prst="upArrowCallou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CA" sz="1400" b="1" kern="1200" dirty="0"/>
            <a:t>2025 Program committee</a:t>
          </a:r>
          <a:br>
            <a:rPr lang="en-CA" sz="1400" kern="1200" dirty="0"/>
          </a:br>
          <a:r>
            <a:rPr lang="en-CA" sz="1400" b="0" i="0" kern="1200" dirty="0"/>
            <a:t>Natalia Mota</a:t>
          </a:r>
          <a:br>
            <a:rPr lang="en-CA" sz="1400" kern="1200" dirty="0"/>
          </a:br>
          <a:r>
            <a:rPr lang="en-CA" sz="1400" b="0" i="0" kern="1200" dirty="0"/>
            <a:t>Rui He</a:t>
          </a:r>
          <a:br>
            <a:rPr lang="en-CA" sz="1400" kern="1200" dirty="0"/>
          </a:br>
          <a:r>
            <a:rPr lang="en-CA" sz="1400" b="0" i="0" kern="1200" dirty="0"/>
            <a:t>Paulina </a:t>
          </a:r>
          <a:r>
            <a:rPr lang="en-CA" sz="1400" b="0" i="0" kern="1200" dirty="0" err="1"/>
            <a:t>Dzialoszynski</a:t>
          </a:r>
          <a:br>
            <a:rPr lang="en-CA" sz="1400" kern="1200" dirty="0"/>
          </a:br>
          <a:r>
            <a:rPr lang="en-CA" sz="1400" b="0" i="0" kern="1200" dirty="0"/>
            <a:t>Betsy Schaefer</a:t>
          </a:r>
          <a:endParaRPr lang="en-US" sz="1400" kern="1200" dirty="0"/>
        </a:p>
      </dsp:txBody>
      <dsp:txXfrm rot="10800000">
        <a:off x="0" y="1942569"/>
        <a:ext cx="6187018" cy="1274057"/>
      </dsp:txXfrm>
    </dsp:sp>
    <dsp:sp modelId="{A0343728-EDDF-374D-ADC2-D95C1F1109C2}">
      <dsp:nvSpPr>
        <dsp:cNvPr id="0" name=""/>
        <dsp:cNvSpPr/>
      </dsp:nvSpPr>
      <dsp:spPr>
        <a:xfrm rot="10800000">
          <a:off x="0" y="912"/>
          <a:ext cx="6187018" cy="1960781"/>
        </a:xfrm>
        <a:prstGeom prst="upArrowCallou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sz="1400" b="1" kern="1200" dirty="0"/>
            <a:t>Vijay Mittal &amp; ADAPT lab team at Northwestern</a:t>
          </a:r>
          <a:br>
            <a:rPr lang="en-CA" sz="1400" kern="1200" dirty="0"/>
          </a:br>
          <a:r>
            <a:rPr lang="en-CA" sz="1400" kern="1200" dirty="0"/>
            <a:t>	</a:t>
          </a:r>
          <a:r>
            <a:rPr lang="en-CA" sz="1400" b="0" kern="1200" dirty="0"/>
            <a:t>Sophia </a:t>
          </a:r>
          <a:r>
            <a:rPr lang="en-CA" sz="1400" b="0" kern="1200" dirty="0" err="1"/>
            <a:t>Parmacek</a:t>
          </a:r>
          <a:br>
            <a:rPr lang="en-CA" sz="1400" kern="1200" dirty="0"/>
          </a:br>
          <a:r>
            <a:rPr lang="en-CA" sz="1400" kern="1200" dirty="0"/>
            <a:t>	</a:t>
          </a:r>
          <a:r>
            <a:rPr lang="en-CA" sz="1400" b="0" kern="1200" dirty="0"/>
            <a:t>Madison Stevens</a:t>
          </a:r>
          <a:br>
            <a:rPr lang="en-CA" sz="1400" kern="1200" dirty="0"/>
          </a:br>
          <a:r>
            <a:rPr lang="en-CA" sz="1400" kern="1200" dirty="0"/>
            <a:t>	</a:t>
          </a:r>
          <a:r>
            <a:rPr lang="en-CA" sz="1400" b="0" kern="1200" dirty="0"/>
            <a:t>Hailey Rich</a:t>
          </a:r>
        </a:p>
        <a:p>
          <a:pPr marL="0" lvl="0" indent="0" algn="l" defTabSz="622300">
            <a:lnSpc>
              <a:spcPct val="90000"/>
            </a:lnSpc>
            <a:spcBef>
              <a:spcPct val="0"/>
            </a:spcBef>
            <a:spcAft>
              <a:spcPct val="35000"/>
            </a:spcAft>
            <a:buNone/>
          </a:pPr>
          <a:r>
            <a:rPr lang="en-CA" sz="1400" b="0" kern="1200" dirty="0"/>
            <a:t>	Luz Maria </a:t>
          </a:r>
          <a:r>
            <a:rPr lang="en-CA" sz="1400" b="0" kern="1200" dirty="0" err="1"/>
            <a:t>Alliende</a:t>
          </a:r>
          <a:r>
            <a:rPr lang="en-CA" sz="1400" b="0" kern="1200" dirty="0"/>
            <a:t> Serra</a:t>
          </a:r>
          <a:endParaRPr lang="en-US" sz="1400" kern="1200" dirty="0"/>
        </a:p>
      </dsp:txBody>
      <dsp:txXfrm rot="10800000">
        <a:off x="0" y="912"/>
        <a:ext cx="6187018" cy="12740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20E9AB-FFA9-8241-BD97-8677464C06E5}" type="datetimeFigureOut">
              <a:rPr lang="en-US" smtClean="0"/>
              <a:t>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D6C7F-1EEC-5C41-A83E-6DBE406997A8}" type="slidenum">
              <a:rPr lang="en-US" smtClean="0"/>
              <a:t>‹#›</a:t>
            </a:fld>
            <a:endParaRPr lang="en-US"/>
          </a:p>
        </p:txBody>
      </p:sp>
    </p:spTree>
    <p:extLst>
      <p:ext uri="{BB962C8B-B14F-4D97-AF65-F5344CB8AC3E}">
        <p14:creationId xmlns:p14="http://schemas.microsoft.com/office/powerpoint/2010/main" val="68122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8F6163-86AA-1E4C-9DAC-D9B960F0987B}" type="slidenum">
              <a:rPr lang="en-US" smtClean="0"/>
              <a:t>3</a:t>
            </a:fld>
            <a:endParaRPr lang="en-US"/>
          </a:p>
        </p:txBody>
      </p:sp>
    </p:spTree>
    <p:extLst>
      <p:ext uri="{BB962C8B-B14F-4D97-AF65-F5344CB8AC3E}">
        <p14:creationId xmlns:p14="http://schemas.microsoft.com/office/powerpoint/2010/main" val="3950607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1FD4F-36F4-B2B9-44C5-1D6A8AB3F6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B4E548-58F8-B566-8E7A-5CAC6F32BC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E610C8-9352-B1C2-862A-157479A9BBCB}"/>
              </a:ext>
            </a:extLst>
          </p:cNvPr>
          <p:cNvSpPr>
            <a:spLocks noGrp="1"/>
          </p:cNvSpPr>
          <p:nvPr>
            <p:ph type="dt" sz="half" idx="10"/>
          </p:nvPr>
        </p:nvSpPr>
        <p:spPr/>
        <p:txBody>
          <a:bodyPr/>
          <a:lstStyle/>
          <a:p>
            <a:fld id="{5C49FD0C-DF58-4948-AF7B-120CEF21C457}" type="datetimeFigureOut">
              <a:rPr lang="en-US" smtClean="0"/>
              <a:t>5/1/2025</a:t>
            </a:fld>
            <a:endParaRPr lang="en-US"/>
          </a:p>
        </p:txBody>
      </p:sp>
      <p:sp>
        <p:nvSpPr>
          <p:cNvPr id="5" name="Footer Placeholder 4">
            <a:extLst>
              <a:ext uri="{FF2B5EF4-FFF2-40B4-BE49-F238E27FC236}">
                <a16:creationId xmlns:a16="http://schemas.microsoft.com/office/drawing/2014/main" id="{A3418914-C71F-3DB3-F690-DB51D93D0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9D793-1887-E67C-CBE6-237E3645E45A}"/>
              </a:ext>
            </a:extLst>
          </p:cNvPr>
          <p:cNvSpPr>
            <a:spLocks noGrp="1"/>
          </p:cNvSpPr>
          <p:nvPr>
            <p:ph type="sldNum" sz="quarter" idx="12"/>
          </p:nvPr>
        </p:nvSpPr>
        <p:spPr/>
        <p:txBody>
          <a:bodyPr/>
          <a:lstStyle/>
          <a:p>
            <a:fld id="{511502B7-6E48-AA49-AFCC-FE2395B7C191}" type="slidenum">
              <a:rPr lang="en-US" smtClean="0"/>
              <a:t>‹#›</a:t>
            </a:fld>
            <a:endParaRPr lang="en-US"/>
          </a:p>
        </p:txBody>
      </p:sp>
    </p:spTree>
    <p:extLst>
      <p:ext uri="{BB962C8B-B14F-4D97-AF65-F5344CB8AC3E}">
        <p14:creationId xmlns:p14="http://schemas.microsoft.com/office/powerpoint/2010/main" val="226879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BDBDE-5026-FB85-7156-CBCAB5D7A9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5EA572-98C5-FE93-379B-D55E446BC1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EC9C9-C12B-F17D-58BE-7628910DCFCD}"/>
              </a:ext>
            </a:extLst>
          </p:cNvPr>
          <p:cNvSpPr>
            <a:spLocks noGrp="1"/>
          </p:cNvSpPr>
          <p:nvPr>
            <p:ph type="dt" sz="half" idx="10"/>
          </p:nvPr>
        </p:nvSpPr>
        <p:spPr/>
        <p:txBody>
          <a:bodyPr/>
          <a:lstStyle/>
          <a:p>
            <a:fld id="{5C49FD0C-DF58-4948-AF7B-120CEF21C457}" type="datetimeFigureOut">
              <a:rPr lang="en-US" smtClean="0"/>
              <a:t>5/1/2025</a:t>
            </a:fld>
            <a:endParaRPr lang="en-US"/>
          </a:p>
        </p:txBody>
      </p:sp>
      <p:sp>
        <p:nvSpPr>
          <p:cNvPr id="5" name="Footer Placeholder 4">
            <a:extLst>
              <a:ext uri="{FF2B5EF4-FFF2-40B4-BE49-F238E27FC236}">
                <a16:creationId xmlns:a16="http://schemas.microsoft.com/office/drawing/2014/main" id="{9725EC6A-C3AA-46A8-349E-EFADE896D5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446F6E-C633-4EA5-FFDB-BA046E46EDA3}"/>
              </a:ext>
            </a:extLst>
          </p:cNvPr>
          <p:cNvSpPr>
            <a:spLocks noGrp="1"/>
          </p:cNvSpPr>
          <p:nvPr>
            <p:ph type="sldNum" sz="quarter" idx="12"/>
          </p:nvPr>
        </p:nvSpPr>
        <p:spPr/>
        <p:txBody>
          <a:bodyPr/>
          <a:lstStyle/>
          <a:p>
            <a:fld id="{511502B7-6E48-AA49-AFCC-FE2395B7C191}" type="slidenum">
              <a:rPr lang="en-US" smtClean="0"/>
              <a:t>‹#›</a:t>
            </a:fld>
            <a:endParaRPr lang="en-US"/>
          </a:p>
        </p:txBody>
      </p:sp>
    </p:spTree>
    <p:extLst>
      <p:ext uri="{BB962C8B-B14F-4D97-AF65-F5344CB8AC3E}">
        <p14:creationId xmlns:p14="http://schemas.microsoft.com/office/powerpoint/2010/main" val="373350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A72AE1-69DF-3CA4-8275-2CB881C27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BFE8C5-2B3F-8AC3-D484-A529530CAB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F58EB-82FB-BC49-4A50-F4CB77F1553D}"/>
              </a:ext>
            </a:extLst>
          </p:cNvPr>
          <p:cNvSpPr>
            <a:spLocks noGrp="1"/>
          </p:cNvSpPr>
          <p:nvPr>
            <p:ph type="dt" sz="half" idx="10"/>
          </p:nvPr>
        </p:nvSpPr>
        <p:spPr/>
        <p:txBody>
          <a:bodyPr/>
          <a:lstStyle/>
          <a:p>
            <a:fld id="{5C49FD0C-DF58-4948-AF7B-120CEF21C457}" type="datetimeFigureOut">
              <a:rPr lang="en-US" smtClean="0"/>
              <a:t>5/1/2025</a:t>
            </a:fld>
            <a:endParaRPr lang="en-US"/>
          </a:p>
        </p:txBody>
      </p:sp>
      <p:sp>
        <p:nvSpPr>
          <p:cNvPr id="5" name="Footer Placeholder 4">
            <a:extLst>
              <a:ext uri="{FF2B5EF4-FFF2-40B4-BE49-F238E27FC236}">
                <a16:creationId xmlns:a16="http://schemas.microsoft.com/office/drawing/2014/main" id="{845BE9F7-88F4-1115-E943-DB4AB90747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3E4F7-C322-2C2C-F6DE-007582DB69B2}"/>
              </a:ext>
            </a:extLst>
          </p:cNvPr>
          <p:cNvSpPr>
            <a:spLocks noGrp="1"/>
          </p:cNvSpPr>
          <p:nvPr>
            <p:ph type="sldNum" sz="quarter" idx="12"/>
          </p:nvPr>
        </p:nvSpPr>
        <p:spPr/>
        <p:txBody>
          <a:bodyPr/>
          <a:lstStyle/>
          <a:p>
            <a:fld id="{511502B7-6E48-AA49-AFCC-FE2395B7C191}" type="slidenum">
              <a:rPr lang="en-US" smtClean="0"/>
              <a:t>‹#›</a:t>
            </a:fld>
            <a:endParaRPr lang="en-US"/>
          </a:p>
        </p:txBody>
      </p:sp>
    </p:spTree>
    <p:extLst>
      <p:ext uri="{BB962C8B-B14F-4D97-AF65-F5344CB8AC3E}">
        <p14:creationId xmlns:p14="http://schemas.microsoft.com/office/powerpoint/2010/main" val="28376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DB1CE-7E89-CBE6-1AFE-8862CC2CC5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CA48F6-8767-DFE7-209A-4D7FD6E551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DB44D7-1097-4AD4-2D83-CABDB1B7D09E}"/>
              </a:ext>
            </a:extLst>
          </p:cNvPr>
          <p:cNvSpPr>
            <a:spLocks noGrp="1"/>
          </p:cNvSpPr>
          <p:nvPr>
            <p:ph type="dt" sz="half" idx="10"/>
          </p:nvPr>
        </p:nvSpPr>
        <p:spPr/>
        <p:txBody>
          <a:bodyPr/>
          <a:lstStyle/>
          <a:p>
            <a:fld id="{5C49FD0C-DF58-4948-AF7B-120CEF21C457}" type="datetimeFigureOut">
              <a:rPr lang="en-US" smtClean="0"/>
              <a:t>5/1/2025</a:t>
            </a:fld>
            <a:endParaRPr lang="en-US"/>
          </a:p>
        </p:txBody>
      </p:sp>
      <p:sp>
        <p:nvSpPr>
          <p:cNvPr id="5" name="Footer Placeholder 4">
            <a:extLst>
              <a:ext uri="{FF2B5EF4-FFF2-40B4-BE49-F238E27FC236}">
                <a16:creationId xmlns:a16="http://schemas.microsoft.com/office/drawing/2014/main" id="{0621CFCD-30F9-CBD0-09A3-4F7C45C8F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963504-6629-9A5B-6468-F6D2FF426FE7}"/>
              </a:ext>
            </a:extLst>
          </p:cNvPr>
          <p:cNvSpPr>
            <a:spLocks noGrp="1"/>
          </p:cNvSpPr>
          <p:nvPr>
            <p:ph type="sldNum" sz="quarter" idx="12"/>
          </p:nvPr>
        </p:nvSpPr>
        <p:spPr/>
        <p:txBody>
          <a:bodyPr/>
          <a:lstStyle/>
          <a:p>
            <a:fld id="{511502B7-6E48-AA49-AFCC-FE2395B7C191}" type="slidenum">
              <a:rPr lang="en-US" smtClean="0"/>
              <a:t>‹#›</a:t>
            </a:fld>
            <a:endParaRPr lang="en-US"/>
          </a:p>
        </p:txBody>
      </p:sp>
    </p:spTree>
    <p:extLst>
      <p:ext uri="{BB962C8B-B14F-4D97-AF65-F5344CB8AC3E}">
        <p14:creationId xmlns:p14="http://schemas.microsoft.com/office/powerpoint/2010/main" val="320886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698A-5188-54BC-74C9-3C29105A82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960362-5542-A1C3-25F5-294A1273E3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8061AD-BE7C-BCD9-A900-95C009E38447}"/>
              </a:ext>
            </a:extLst>
          </p:cNvPr>
          <p:cNvSpPr>
            <a:spLocks noGrp="1"/>
          </p:cNvSpPr>
          <p:nvPr>
            <p:ph type="dt" sz="half" idx="10"/>
          </p:nvPr>
        </p:nvSpPr>
        <p:spPr/>
        <p:txBody>
          <a:bodyPr/>
          <a:lstStyle/>
          <a:p>
            <a:fld id="{5C49FD0C-DF58-4948-AF7B-120CEF21C457}" type="datetimeFigureOut">
              <a:rPr lang="en-US" smtClean="0"/>
              <a:t>5/1/2025</a:t>
            </a:fld>
            <a:endParaRPr lang="en-US"/>
          </a:p>
        </p:txBody>
      </p:sp>
      <p:sp>
        <p:nvSpPr>
          <p:cNvPr id="5" name="Footer Placeholder 4">
            <a:extLst>
              <a:ext uri="{FF2B5EF4-FFF2-40B4-BE49-F238E27FC236}">
                <a16:creationId xmlns:a16="http://schemas.microsoft.com/office/drawing/2014/main" id="{0A335029-7140-2701-A949-C70F724C3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DB48D4-3900-8090-3A50-37899F0F5E1D}"/>
              </a:ext>
            </a:extLst>
          </p:cNvPr>
          <p:cNvSpPr>
            <a:spLocks noGrp="1"/>
          </p:cNvSpPr>
          <p:nvPr>
            <p:ph type="sldNum" sz="quarter" idx="12"/>
          </p:nvPr>
        </p:nvSpPr>
        <p:spPr/>
        <p:txBody>
          <a:bodyPr/>
          <a:lstStyle/>
          <a:p>
            <a:fld id="{511502B7-6E48-AA49-AFCC-FE2395B7C191}" type="slidenum">
              <a:rPr lang="en-US" smtClean="0"/>
              <a:t>‹#›</a:t>
            </a:fld>
            <a:endParaRPr lang="en-US"/>
          </a:p>
        </p:txBody>
      </p:sp>
    </p:spTree>
    <p:extLst>
      <p:ext uri="{BB962C8B-B14F-4D97-AF65-F5344CB8AC3E}">
        <p14:creationId xmlns:p14="http://schemas.microsoft.com/office/powerpoint/2010/main" val="1418835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A1E0-B396-E1B3-5D9D-E1F01FB485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CC420C-4F1A-5B20-4BB7-0E36320DFD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DF594A-687E-19C2-08BA-ED7D9BA181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FB4BC0-522A-4A5C-BC35-048FD1CDE7AD}"/>
              </a:ext>
            </a:extLst>
          </p:cNvPr>
          <p:cNvSpPr>
            <a:spLocks noGrp="1"/>
          </p:cNvSpPr>
          <p:nvPr>
            <p:ph type="dt" sz="half" idx="10"/>
          </p:nvPr>
        </p:nvSpPr>
        <p:spPr/>
        <p:txBody>
          <a:bodyPr/>
          <a:lstStyle/>
          <a:p>
            <a:fld id="{5C49FD0C-DF58-4948-AF7B-120CEF21C457}" type="datetimeFigureOut">
              <a:rPr lang="en-US" smtClean="0"/>
              <a:t>5/1/2025</a:t>
            </a:fld>
            <a:endParaRPr lang="en-US"/>
          </a:p>
        </p:txBody>
      </p:sp>
      <p:sp>
        <p:nvSpPr>
          <p:cNvPr id="6" name="Footer Placeholder 5">
            <a:extLst>
              <a:ext uri="{FF2B5EF4-FFF2-40B4-BE49-F238E27FC236}">
                <a16:creationId xmlns:a16="http://schemas.microsoft.com/office/drawing/2014/main" id="{31CB8078-69E0-4347-5022-A47917A47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210B59-1782-BBAD-10FE-C505DF1443B9}"/>
              </a:ext>
            </a:extLst>
          </p:cNvPr>
          <p:cNvSpPr>
            <a:spLocks noGrp="1"/>
          </p:cNvSpPr>
          <p:nvPr>
            <p:ph type="sldNum" sz="quarter" idx="12"/>
          </p:nvPr>
        </p:nvSpPr>
        <p:spPr/>
        <p:txBody>
          <a:bodyPr/>
          <a:lstStyle/>
          <a:p>
            <a:fld id="{511502B7-6E48-AA49-AFCC-FE2395B7C191}" type="slidenum">
              <a:rPr lang="en-US" smtClean="0"/>
              <a:t>‹#›</a:t>
            </a:fld>
            <a:endParaRPr lang="en-US"/>
          </a:p>
        </p:txBody>
      </p:sp>
    </p:spTree>
    <p:extLst>
      <p:ext uri="{BB962C8B-B14F-4D97-AF65-F5344CB8AC3E}">
        <p14:creationId xmlns:p14="http://schemas.microsoft.com/office/powerpoint/2010/main" val="298706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A01A0-C128-783A-0B2F-2E21C09369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E7C643-A009-3616-F0B5-012ADABF5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6E911C-0F96-C38F-17AB-6AE85C26E0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FC9D6F-2053-0249-4F93-07EA0ABEC2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FA7AC9-A266-2696-DF4E-CB429185FF6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F5C2EE-31B9-31C1-D4D0-DB81098F9F66}"/>
              </a:ext>
            </a:extLst>
          </p:cNvPr>
          <p:cNvSpPr>
            <a:spLocks noGrp="1"/>
          </p:cNvSpPr>
          <p:nvPr>
            <p:ph type="dt" sz="half" idx="10"/>
          </p:nvPr>
        </p:nvSpPr>
        <p:spPr/>
        <p:txBody>
          <a:bodyPr/>
          <a:lstStyle/>
          <a:p>
            <a:fld id="{5C49FD0C-DF58-4948-AF7B-120CEF21C457}" type="datetimeFigureOut">
              <a:rPr lang="en-US" smtClean="0"/>
              <a:t>5/1/2025</a:t>
            </a:fld>
            <a:endParaRPr lang="en-US"/>
          </a:p>
        </p:txBody>
      </p:sp>
      <p:sp>
        <p:nvSpPr>
          <p:cNvPr id="8" name="Footer Placeholder 7">
            <a:extLst>
              <a:ext uri="{FF2B5EF4-FFF2-40B4-BE49-F238E27FC236}">
                <a16:creationId xmlns:a16="http://schemas.microsoft.com/office/drawing/2014/main" id="{2D2DACF1-F50E-604D-324D-F0EC3998E5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FBC4A-0F80-2CAD-8771-CF1D4E9C1E40}"/>
              </a:ext>
            </a:extLst>
          </p:cNvPr>
          <p:cNvSpPr>
            <a:spLocks noGrp="1"/>
          </p:cNvSpPr>
          <p:nvPr>
            <p:ph type="sldNum" sz="quarter" idx="12"/>
          </p:nvPr>
        </p:nvSpPr>
        <p:spPr/>
        <p:txBody>
          <a:bodyPr/>
          <a:lstStyle/>
          <a:p>
            <a:fld id="{511502B7-6E48-AA49-AFCC-FE2395B7C191}" type="slidenum">
              <a:rPr lang="en-US" smtClean="0"/>
              <a:t>‹#›</a:t>
            </a:fld>
            <a:endParaRPr lang="en-US"/>
          </a:p>
        </p:txBody>
      </p:sp>
    </p:spTree>
    <p:extLst>
      <p:ext uri="{BB962C8B-B14F-4D97-AF65-F5344CB8AC3E}">
        <p14:creationId xmlns:p14="http://schemas.microsoft.com/office/powerpoint/2010/main" val="171542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7DA2-009B-31D1-BDDD-A3B00F1B29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8E4E59-C105-D584-D6D4-3A6C04D662B9}"/>
              </a:ext>
            </a:extLst>
          </p:cNvPr>
          <p:cNvSpPr>
            <a:spLocks noGrp="1"/>
          </p:cNvSpPr>
          <p:nvPr>
            <p:ph type="dt" sz="half" idx="10"/>
          </p:nvPr>
        </p:nvSpPr>
        <p:spPr/>
        <p:txBody>
          <a:bodyPr/>
          <a:lstStyle/>
          <a:p>
            <a:fld id="{5C49FD0C-DF58-4948-AF7B-120CEF21C457}" type="datetimeFigureOut">
              <a:rPr lang="en-US" smtClean="0"/>
              <a:t>5/1/2025</a:t>
            </a:fld>
            <a:endParaRPr lang="en-US"/>
          </a:p>
        </p:txBody>
      </p:sp>
      <p:sp>
        <p:nvSpPr>
          <p:cNvPr id="4" name="Footer Placeholder 3">
            <a:extLst>
              <a:ext uri="{FF2B5EF4-FFF2-40B4-BE49-F238E27FC236}">
                <a16:creationId xmlns:a16="http://schemas.microsoft.com/office/drawing/2014/main" id="{772D5EB3-4D57-46F8-049A-B9DE584B39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D4B32A-659E-AE10-8482-6E74BCED1DAE}"/>
              </a:ext>
            </a:extLst>
          </p:cNvPr>
          <p:cNvSpPr>
            <a:spLocks noGrp="1"/>
          </p:cNvSpPr>
          <p:nvPr>
            <p:ph type="sldNum" sz="quarter" idx="12"/>
          </p:nvPr>
        </p:nvSpPr>
        <p:spPr/>
        <p:txBody>
          <a:bodyPr/>
          <a:lstStyle/>
          <a:p>
            <a:fld id="{511502B7-6E48-AA49-AFCC-FE2395B7C191}" type="slidenum">
              <a:rPr lang="en-US" smtClean="0"/>
              <a:t>‹#›</a:t>
            </a:fld>
            <a:endParaRPr lang="en-US"/>
          </a:p>
        </p:txBody>
      </p:sp>
    </p:spTree>
    <p:extLst>
      <p:ext uri="{BB962C8B-B14F-4D97-AF65-F5344CB8AC3E}">
        <p14:creationId xmlns:p14="http://schemas.microsoft.com/office/powerpoint/2010/main" val="690734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C638F3-3BDA-B823-D4D4-7DF889046939}"/>
              </a:ext>
            </a:extLst>
          </p:cNvPr>
          <p:cNvSpPr>
            <a:spLocks noGrp="1"/>
          </p:cNvSpPr>
          <p:nvPr>
            <p:ph type="dt" sz="half" idx="10"/>
          </p:nvPr>
        </p:nvSpPr>
        <p:spPr/>
        <p:txBody>
          <a:bodyPr/>
          <a:lstStyle/>
          <a:p>
            <a:fld id="{5C49FD0C-DF58-4948-AF7B-120CEF21C457}" type="datetimeFigureOut">
              <a:rPr lang="en-US" smtClean="0"/>
              <a:t>5/1/2025</a:t>
            </a:fld>
            <a:endParaRPr lang="en-US"/>
          </a:p>
        </p:txBody>
      </p:sp>
      <p:sp>
        <p:nvSpPr>
          <p:cNvPr id="3" name="Footer Placeholder 2">
            <a:extLst>
              <a:ext uri="{FF2B5EF4-FFF2-40B4-BE49-F238E27FC236}">
                <a16:creationId xmlns:a16="http://schemas.microsoft.com/office/drawing/2014/main" id="{240FB3F2-E1EB-1D64-EDEB-1415D05A45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71912B-F42A-9B2C-F85C-D131A12FC41F}"/>
              </a:ext>
            </a:extLst>
          </p:cNvPr>
          <p:cNvSpPr>
            <a:spLocks noGrp="1"/>
          </p:cNvSpPr>
          <p:nvPr>
            <p:ph type="sldNum" sz="quarter" idx="12"/>
          </p:nvPr>
        </p:nvSpPr>
        <p:spPr/>
        <p:txBody>
          <a:bodyPr/>
          <a:lstStyle/>
          <a:p>
            <a:fld id="{511502B7-6E48-AA49-AFCC-FE2395B7C191}" type="slidenum">
              <a:rPr lang="en-US" smtClean="0"/>
              <a:t>‹#›</a:t>
            </a:fld>
            <a:endParaRPr lang="en-US"/>
          </a:p>
        </p:txBody>
      </p:sp>
    </p:spTree>
    <p:extLst>
      <p:ext uri="{BB962C8B-B14F-4D97-AF65-F5344CB8AC3E}">
        <p14:creationId xmlns:p14="http://schemas.microsoft.com/office/powerpoint/2010/main" val="44200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9F91D-8EAE-4B1C-EBDF-53DFF44487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E8BECF-56EC-7D48-22A9-F15F77FA37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D6C7F3-DB60-0092-2E27-062C7C02E7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0493BD-3A06-6EC1-7A40-26E309838CDA}"/>
              </a:ext>
            </a:extLst>
          </p:cNvPr>
          <p:cNvSpPr>
            <a:spLocks noGrp="1"/>
          </p:cNvSpPr>
          <p:nvPr>
            <p:ph type="dt" sz="half" idx="10"/>
          </p:nvPr>
        </p:nvSpPr>
        <p:spPr/>
        <p:txBody>
          <a:bodyPr/>
          <a:lstStyle/>
          <a:p>
            <a:fld id="{5C49FD0C-DF58-4948-AF7B-120CEF21C457}" type="datetimeFigureOut">
              <a:rPr lang="en-US" smtClean="0"/>
              <a:t>5/1/2025</a:t>
            </a:fld>
            <a:endParaRPr lang="en-US"/>
          </a:p>
        </p:txBody>
      </p:sp>
      <p:sp>
        <p:nvSpPr>
          <p:cNvPr id="6" name="Footer Placeholder 5">
            <a:extLst>
              <a:ext uri="{FF2B5EF4-FFF2-40B4-BE49-F238E27FC236}">
                <a16:creationId xmlns:a16="http://schemas.microsoft.com/office/drawing/2014/main" id="{B1C41D42-9652-8066-0440-C3A0DB0E04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F11346-1140-4934-B394-1C0B7E395127}"/>
              </a:ext>
            </a:extLst>
          </p:cNvPr>
          <p:cNvSpPr>
            <a:spLocks noGrp="1"/>
          </p:cNvSpPr>
          <p:nvPr>
            <p:ph type="sldNum" sz="quarter" idx="12"/>
          </p:nvPr>
        </p:nvSpPr>
        <p:spPr/>
        <p:txBody>
          <a:bodyPr/>
          <a:lstStyle/>
          <a:p>
            <a:fld id="{511502B7-6E48-AA49-AFCC-FE2395B7C191}" type="slidenum">
              <a:rPr lang="en-US" smtClean="0"/>
              <a:t>‹#›</a:t>
            </a:fld>
            <a:endParaRPr lang="en-US"/>
          </a:p>
        </p:txBody>
      </p:sp>
    </p:spTree>
    <p:extLst>
      <p:ext uri="{BB962C8B-B14F-4D97-AF65-F5344CB8AC3E}">
        <p14:creationId xmlns:p14="http://schemas.microsoft.com/office/powerpoint/2010/main" val="3195832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73EB-80CC-C32A-074A-CA15C80AE1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0F3373-E389-8D25-25AD-0311B0DFBB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E0DF0F-FCB3-628F-2439-2B48441E8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5BCA3C-B1A1-9507-7A92-DAB3ABCBEE11}"/>
              </a:ext>
            </a:extLst>
          </p:cNvPr>
          <p:cNvSpPr>
            <a:spLocks noGrp="1"/>
          </p:cNvSpPr>
          <p:nvPr>
            <p:ph type="dt" sz="half" idx="10"/>
          </p:nvPr>
        </p:nvSpPr>
        <p:spPr/>
        <p:txBody>
          <a:bodyPr/>
          <a:lstStyle/>
          <a:p>
            <a:fld id="{5C49FD0C-DF58-4948-AF7B-120CEF21C457}" type="datetimeFigureOut">
              <a:rPr lang="en-US" smtClean="0"/>
              <a:t>5/1/2025</a:t>
            </a:fld>
            <a:endParaRPr lang="en-US"/>
          </a:p>
        </p:txBody>
      </p:sp>
      <p:sp>
        <p:nvSpPr>
          <p:cNvPr id="6" name="Footer Placeholder 5">
            <a:extLst>
              <a:ext uri="{FF2B5EF4-FFF2-40B4-BE49-F238E27FC236}">
                <a16:creationId xmlns:a16="http://schemas.microsoft.com/office/drawing/2014/main" id="{6D434B2A-1F5A-E6D0-A071-1837FD6F72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046F2-7E35-0604-ABC1-9DABF6B8D8A5}"/>
              </a:ext>
            </a:extLst>
          </p:cNvPr>
          <p:cNvSpPr>
            <a:spLocks noGrp="1"/>
          </p:cNvSpPr>
          <p:nvPr>
            <p:ph type="sldNum" sz="quarter" idx="12"/>
          </p:nvPr>
        </p:nvSpPr>
        <p:spPr/>
        <p:txBody>
          <a:bodyPr/>
          <a:lstStyle/>
          <a:p>
            <a:fld id="{511502B7-6E48-AA49-AFCC-FE2395B7C191}" type="slidenum">
              <a:rPr lang="en-US" smtClean="0"/>
              <a:t>‹#›</a:t>
            </a:fld>
            <a:endParaRPr lang="en-US"/>
          </a:p>
        </p:txBody>
      </p:sp>
    </p:spTree>
    <p:extLst>
      <p:ext uri="{BB962C8B-B14F-4D97-AF65-F5344CB8AC3E}">
        <p14:creationId xmlns:p14="http://schemas.microsoft.com/office/powerpoint/2010/main" val="348770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40071E-3946-FBE0-3569-56E1FDE88A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FC96FE-D69A-3C07-E44F-2DE12851B3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A96D4-3A6B-041B-A435-FDF6030E2D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49FD0C-DF58-4948-AF7B-120CEF21C457}" type="datetimeFigureOut">
              <a:rPr lang="en-US" smtClean="0"/>
              <a:t>5/1/2025</a:t>
            </a:fld>
            <a:endParaRPr lang="en-US"/>
          </a:p>
        </p:txBody>
      </p:sp>
      <p:sp>
        <p:nvSpPr>
          <p:cNvPr id="5" name="Footer Placeholder 4">
            <a:extLst>
              <a:ext uri="{FF2B5EF4-FFF2-40B4-BE49-F238E27FC236}">
                <a16:creationId xmlns:a16="http://schemas.microsoft.com/office/drawing/2014/main" id="{9C0DA721-DA56-D95E-919D-447AA8FDB9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16943FB-68A7-9911-F1F8-58895E120A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1502B7-6E48-AA49-AFCC-FE2395B7C191}" type="slidenum">
              <a:rPr lang="en-US" smtClean="0"/>
              <a:t>‹#›</a:t>
            </a:fld>
            <a:endParaRPr lang="en-US"/>
          </a:p>
        </p:txBody>
      </p:sp>
    </p:spTree>
    <p:extLst>
      <p:ext uri="{BB962C8B-B14F-4D97-AF65-F5344CB8AC3E}">
        <p14:creationId xmlns:p14="http://schemas.microsoft.com/office/powerpoint/2010/main" val="3887608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www.fondationfrancoisbourgeois.org/"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7895D7-DF78-9BE1-DF7D-4629A96724CE}"/>
              </a:ext>
            </a:extLst>
          </p:cNvPr>
          <p:cNvSpPr>
            <a:spLocks noGrp="1"/>
          </p:cNvSpPr>
          <p:nvPr>
            <p:ph type="title"/>
          </p:nvPr>
        </p:nvSpPr>
        <p:spPr>
          <a:xfrm>
            <a:off x="1290070" y="1052149"/>
            <a:ext cx="4646904" cy="1624520"/>
          </a:xfrm>
        </p:spPr>
        <p:txBody>
          <a:bodyPr anchor="ctr">
            <a:normAutofit/>
          </a:bodyPr>
          <a:lstStyle/>
          <a:p>
            <a:r>
              <a:rPr lang="en-US" sz="4000" dirty="0"/>
              <a:t>Working Groups</a:t>
            </a:r>
          </a:p>
        </p:txBody>
      </p:sp>
      <p:sp>
        <p:nvSpPr>
          <p:cNvPr id="3" name="Content Placeholder 2">
            <a:extLst>
              <a:ext uri="{FF2B5EF4-FFF2-40B4-BE49-F238E27FC236}">
                <a16:creationId xmlns:a16="http://schemas.microsoft.com/office/drawing/2014/main" id="{73D82713-0FC2-39C5-65C3-4F38FF491E5D}"/>
              </a:ext>
            </a:extLst>
          </p:cNvPr>
          <p:cNvSpPr>
            <a:spLocks noGrp="1"/>
          </p:cNvSpPr>
          <p:nvPr>
            <p:ph idx="1"/>
          </p:nvPr>
        </p:nvSpPr>
        <p:spPr>
          <a:xfrm>
            <a:off x="761802" y="2743200"/>
            <a:ext cx="4646905" cy="3613149"/>
          </a:xfrm>
        </p:spPr>
        <p:txBody>
          <a:bodyPr anchor="ctr">
            <a:normAutofit/>
          </a:bodyPr>
          <a:lstStyle/>
          <a:p>
            <a:r>
              <a:rPr lang="en-US" sz="2000" dirty="0"/>
              <a:t>Overview of 5 groups</a:t>
            </a:r>
          </a:p>
          <a:p>
            <a:r>
              <a:rPr lang="en-US" sz="2000" dirty="0"/>
              <a:t>Group leaders to present progress</a:t>
            </a:r>
          </a:p>
          <a:p>
            <a:r>
              <a:rPr lang="en-US" sz="2000" dirty="0"/>
              <a:t>Interactions on </a:t>
            </a:r>
          </a:p>
          <a:p>
            <a:pPr lvl="1"/>
            <a:r>
              <a:rPr lang="en-US" sz="1600" dirty="0"/>
              <a:t>directions to take</a:t>
            </a:r>
          </a:p>
          <a:p>
            <a:pPr lvl="1"/>
            <a:r>
              <a:rPr lang="en-US" sz="1600" dirty="0"/>
              <a:t>new areas of work</a:t>
            </a:r>
          </a:p>
          <a:p>
            <a:pPr lvl="1"/>
            <a:r>
              <a:rPr lang="en-US" sz="1600" dirty="0"/>
              <a:t>ideas to pursue</a:t>
            </a:r>
          </a:p>
          <a:p>
            <a:pPr lvl="1"/>
            <a:endParaRPr lang="en-US" sz="1600" dirty="0"/>
          </a:p>
          <a:p>
            <a:pPr lvl="1"/>
            <a:endParaRPr lang="en-US" sz="1200" dirty="0"/>
          </a:p>
          <a:p>
            <a:pPr marL="0" indent="0">
              <a:buNone/>
            </a:pPr>
            <a:endParaRPr lang="en-US" sz="2000" dirty="0"/>
          </a:p>
          <a:p>
            <a:endParaRPr lang="en-US" sz="2000" dirty="0"/>
          </a:p>
        </p:txBody>
      </p:sp>
      <p:pic>
        <p:nvPicPr>
          <p:cNvPr id="5" name="Picture 4" descr="Illustration of people on a blockchain">
            <a:extLst>
              <a:ext uri="{FF2B5EF4-FFF2-40B4-BE49-F238E27FC236}">
                <a16:creationId xmlns:a16="http://schemas.microsoft.com/office/drawing/2014/main" id="{3BCB9DBB-B513-BA70-E968-174543CF9771}"/>
              </a:ext>
            </a:extLst>
          </p:cNvPr>
          <p:cNvPicPr>
            <a:picLocks noChangeAspect="1"/>
          </p:cNvPicPr>
          <p:nvPr/>
        </p:nvPicPr>
        <p:blipFill>
          <a:blip r:embed="rId2"/>
          <a:srcRect l="19791" r="23702"/>
          <a:stretch/>
        </p:blipFill>
        <p:spPr>
          <a:xfrm>
            <a:off x="6096000" y="1"/>
            <a:ext cx="6102825" cy="6858000"/>
          </a:xfrm>
          <a:prstGeom prst="rect">
            <a:avLst/>
          </a:prstGeom>
        </p:spPr>
      </p:pic>
      <p:pic>
        <p:nvPicPr>
          <p:cNvPr id="4" name="Picture 2">
            <a:extLst>
              <a:ext uri="{FF2B5EF4-FFF2-40B4-BE49-F238E27FC236}">
                <a16:creationId xmlns:a16="http://schemas.microsoft.com/office/drawing/2014/main" id="{E77D57A8-D14D-3A1A-1AB8-7D9EA2885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212" y="600643"/>
            <a:ext cx="2936117" cy="903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3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5C57B8-EF59-C2AC-BF45-45E7A161A6FB}"/>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THANKS to the energetic minds behind this day</a:t>
            </a:r>
          </a:p>
        </p:txBody>
      </p:sp>
      <p:graphicFrame>
        <p:nvGraphicFramePr>
          <p:cNvPr id="23" name="Content Placeholder 2">
            <a:extLst>
              <a:ext uri="{FF2B5EF4-FFF2-40B4-BE49-F238E27FC236}">
                <a16:creationId xmlns:a16="http://schemas.microsoft.com/office/drawing/2014/main" id="{BEC979F0-B28D-248B-304B-D0EAAE435647}"/>
              </a:ext>
            </a:extLst>
          </p:cNvPr>
          <p:cNvGraphicFramePr>
            <a:graphicFrameLocks noGrp="1"/>
          </p:cNvGraphicFramePr>
          <p:nvPr>
            <p:ph idx="1"/>
            <p:extLst>
              <p:ext uri="{D42A27DB-BD31-4B8C-83A1-F6EECF244321}">
                <p14:modId xmlns:p14="http://schemas.microsoft.com/office/powerpoint/2010/main" val="311138305"/>
              </p:ext>
            </p:extLst>
          </p:nvPr>
        </p:nvGraphicFramePr>
        <p:xfrm>
          <a:off x="4905053" y="750440"/>
          <a:ext cx="6187018" cy="5160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a16="http://schemas.microsoft.com/office/drawing/2014/main" id="{B8A6C8EC-C440-EA3C-9B9E-BE90173747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2064" y="6021787"/>
            <a:ext cx="2052057" cy="63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330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B768F-F630-1277-6B29-355C55DA60CE}"/>
              </a:ext>
            </a:extLst>
          </p:cNvPr>
          <p:cNvSpPr>
            <a:spLocks noGrp="1"/>
          </p:cNvSpPr>
          <p:nvPr>
            <p:ph type="title"/>
          </p:nvPr>
        </p:nvSpPr>
        <p:spPr/>
        <p:txBody>
          <a:bodyPr/>
          <a:lstStyle/>
          <a:p>
            <a:r>
              <a:rPr lang="en-US" dirty="0"/>
              <a:t>What have we done so far?</a:t>
            </a:r>
          </a:p>
        </p:txBody>
      </p:sp>
      <p:sp>
        <p:nvSpPr>
          <p:cNvPr id="3" name="Content Placeholder 2">
            <a:extLst>
              <a:ext uri="{FF2B5EF4-FFF2-40B4-BE49-F238E27FC236}">
                <a16:creationId xmlns:a16="http://schemas.microsoft.com/office/drawing/2014/main" id="{7EAA5460-EA83-332A-5B76-70F88B389CF4}"/>
              </a:ext>
            </a:extLst>
          </p:cNvPr>
          <p:cNvSpPr>
            <a:spLocks noGrp="1"/>
          </p:cNvSpPr>
          <p:nvPr>
            <p:ph idx="1"/>
          </p:nvPr>
        </p:nvSpPr>
        <p:spPr/>
        <p:txBody>
          <a:bodyPr>
            <a:normAutofit fontScale="92500" lnSpcReduction="10000"/>
          </a:bodyPr>
          <a:lstStyle/>
          <a:p>
            <a:r>
              <a:rPr lang="en-US" dirty="0"/>
              <a:t>Workgroups</a:t>
            </a:r>
          </a:p>
          <a:p>
            <a:r>
              <a:rPr lang="en-US" dirty="0"/>
              <a:t>Psychosis </a:t>
            </a:r>
            <a:r>
              <a:rPr lang="en-US" dirty="0" err="1"/>
              <a:t>TalkBank</a:t>
            </a:r>
            <a:r>
              <a:rPr lang="en-US" dirty="0"/>
              <a:t> Release v1.0 </a:t>
            </a:r>
          </a:p>
          <a:p>
            <a:r>
              <a:rPr lang="en-US" dirty="0"/>
              <a:t>Critical mass of data collected in the same way (DISCOURSE protocol).  - </a:t>
            </a:r>
            <a:r>
              <a:rPr lang="en-US" sz="2000" dirty="0"/>
              <a:t>Thanks to María Francisca Alonso &amp; Claudio Palominos</a:t>
            </a:r>
            <a:endParaRPr lang="en-US" dirty="0"/>
          </a:p>
          <a:p>
            <a:pPr lvl="1"/>
            <a:r>
              <a:rPr lang="en-US" dirty="0"/>
              <a:t>Danish n=13</a:t>
            </a:r>
          </a:p>
          <a:p>
            <a:pPr lvl="1"/>
            <a:r>
              <a:rPr lang="en-US" dirty="0"/>
              <a:t>Croatian n=25</a:t>
            </a:r>
          </a:p>
          <a:p>
            <a:pPr lvl="1"/>
            <a:r>
              <a:rPr lang="en-US" dirty="0"/>
              <a:t>Serbian n=36 (</a:t>
            </a:r>
            <a:r>
              <a:rPr lang="en-US" dirty="0" err="1"/>
              <a:t>Transdiag</a:t>
            </a:r>
            <a:r>
              <a:rPr lang="en-US" dirty="0"/>
              <a:t>.)</a:t>
            </a:r>
          </a:p>
          <a:p>
            <a:pPr lvl="1"/>
            <a:r>
              <a:rPr lang="en-US" dirty="0"/>
              <a:t>Melbourne n=100</a:t>
            </a:r>
          </a:p>
          <a:p>
            <a:pPr lvl="1"/>
            <a:r>
              <a:rPr lang="en-US" dirty="0"/>
              <a:t>Braz. Portuguese n= 90 (3 sites)*</a:t>
            </a:r>
          </a:p>
          <a:p>
            <a:pPr lvl="1"/>
            <a:r>
              <a:rPr lang="en-US" dirty="0"/>
              <a:t>Quebec. French n= 35</a:t>
            </a:r>
          </a:p>
          <a:p>
            <a:pPr lvl="1"/>
            <a:r>
              <a:rPr lang="en-US" dirty="0"/>
              <a:t>Spanish (Santander) n= 200+ *</a:t>
            </a:r>
          </a:p>
          <a:p>
            <a:pPr lvl="1"/>
            <a:r>
              <a:rPr lang="en-US" dirty="0"/>
              <a:t>Turkish n&gt;200 (</a:t>
            </a:r>
            <a:r>
              <a:rPr lang="en-US" dirty="0" err="1"/>
              <a:t>Transdiag</a:t>
            </a:r>
            <a:r>
              <a:rPr lang="en-US" dirty="0"/>
              <a:t>.)*</a:t>
            </a:r>
          </a:p>
          <a:p>
            <a:endParaRPr lang="en-US" dirty="0"/>
          </a:p>
        </p:txBody>
      </p:sp>
    </p:spTree>
    <p:extLst>
      <p:ext uri="{BB962C8B-B14F-4D97-AF65-F5344CB8AC3E}">
        <p14:creationId xmlns:p14="http://schemas.microsoft.com/office/powerpoint/2010/main" val="40062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653AB-24F9-52A2-908D-81E5B466A658}"/>
              </a:ext>
            </a:extLst>
          </p:cNvPr>
          <p:cNvSpPr>
            <a:spLocks noGrp="1"/>
          </p:cNvSpPr>
          <p:nvPr>
            <p:ph type="title"/>
          </p:nvPr>
        </p:nvSpPr>
        <p:spPr/>
        <p:txBody>
          <a:bodyPr/>
          <a:lstStyle/>
          <a:p>
            <a:r>
              <a:rPr lang="en-US" dirty="0"/>
              <a:t>What can we do in the near future?</a:t>
            </a:r>
          </a:p>
        </p:txBody>
      </p:sp>
      <p:sp>
        <p:nvSpPr>
          <p:cNvPr id="3" name="Content Placeholder 2">
            <a:extLst>
              <a:ext uri="{FF2B5EF4-FFF2-40B4-BE49-F238E27FC236}">
                <a16:creationId xmlns:a16="http://schemas.microsoft.com/office/drawing/2014/main" id="{FD77BE93-47DC-9211-B996-88E8D043A7D1}"/>
              </a:ext>
            </a:extLst>
          </p:cNvPr>
          <p:cNvSpPr>
            <a:spLocks noGrp="1"/>
          </p:cNvSpPr>
          <p:nvPr>
            <p:ph idx="1"/>
          </p:nvPr>
        </p:nvSpPr>
        <p:spPr/>
        <p:txBody>
          <a:bodyPr/>
          <a:lstStyle/>
          <a:p>
            <a:r>
              <a:rPr lang="en-US" dirty="0"/>
              <a:t>Position papers from the consortia</a:t>
            </a:r>
          </a:p>
          <a:p>
            <a:pPr lvl="1"/>
            <a:r>
              <a:rPr lang="en-US" dirty="0"/>
              <a:t>Reporting standards for speech-NLP studies</a:t>
            </a:r>
          </a:p>
          <a:p>
            <a:pPr lvl="1"/>
            <a:r>
              <a:rPr lang="en-US" dirty="0"/>
              <a:t>Overcoming participatory barriers for people with lived experience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rPr>
              <a:t>Use of shared data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Aptos" panose="02110004020202020204"/>
              </a:rPr>
              <a:t>Workgroup publications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Aptos" panose="02110004020202020204"/>
              </a:rPr>
              <a:t>Next year’s meeting in Italy  - *tbc</a:t>
            </a: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lvl="1"/>
            <a:endParaRPr lang="en-US" dirty="0"/>
          </a:p>
        </p:txBody>
      </p:sp>
    </p:spTree>
    <p:extLst>
      <p:ext uri="{BB962C8B-B14F-4D97-AF65-F5344CB8AC3E}">
        <p14:creationId xmlns:p14="http://schemas.microsoft.com/office/powerpoint/2010/main" val="292010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221ED-6E04-FCD0-9303-BD71679E028C}"/>
              </a:ext>
            </a:extLst>
          </p:cNvPr>
          <p:cNvSpPr>
            <a:spLocks noGrp="1"/>
          </p:cNvSpPr>
          <p:nvPr>
            <p:ph type="title"/>
          </p:nvPr>
        </p:nvSpPr>
        <p:spPr/>
        <p:txBody>
          <a:bodyPr/>
          <a:lstStyle/>
          <a:p>
            <a:r>
              <a:rPr lang="en-US" dirty="0"/>
              <a:t>Social event</a:t>
            </a:r>
          </a:p>
        </p:txBody>
      </p:sp>
      <p:sp>
        <p:nvSpPr>
          <p:cNvPr id="3" name="Content Placeholder 2">
            <a:extLst>
              <a:ext uri="{FF2B5EF4-FFF2-40B4-BE49-F238E27FC236}">
                <a16:creationId xmlns:a16="http://schemas.microsoft.com/office/drawing/2014/main" id="{88399A32-F54E-3992-5F9F-43F2CFA8BC65}"/>
              </a:ext>
            </a:extLst>
          </p:cNvPr>
          <p:cNvSpPr>
            <a:spLocks noGrp="1"/>
          </p:cNvSpPr>
          <p:nvPr>
            <p:ph idx="1"/>
          </p:nvPr>
        </p:nvSpPr>
        <p:spPr/>
        <p:txBody>
          <a:bodyPr/>
          <a:lstStyle/>
          <a:p>
            <a:r>
              <a:rPr lang="en-US" dirty="0"/>
              <a:t>Tallboy taco</a:t>
            </a:r>
          </a:p>
          <a:p>
            <a:endParaRPr lang="en-US" dirty="0"/>
          </a:p>
          <a:p>
            <a:r>
              <a:rPr lang="en-US" dirty="0"/>
              <a:t>Cash needed</a:t>
            </a:r>
          </a:p>
        </p:txBody>
      </p:sp>
    </p:spTree>
    <p:extLst>
      <p:ext uri="{BB962C8B-B14F-4D97-AF65-F5344CB8AC3E}">
        <p14:creationId xmlns:p14="http://schemas.microsoft.com/office/powerpoint/2010/main" val="360545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EF9B315-8874-9CC9-C55D-F2AB36936709}"/>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Psychosis </a:t>
            </a:r>
            <a:r>
              <a:rPr lang="en-US" sz="4000" kern="1200" dirty="0" err="1">
                <a:solidFill>
                  <a:srgbClr val="FFFFFF"/>
                </a:solidFill>
                <a:latin typeface="+mj-lt"/>
                <a:ea typeface="+mj-ea"/>
                <a:cs typeface="+mj-cs"/>
              </a:rPr>
              <a:t>Talkbank</a:t>
            </a:r>
            <a:r>
              <a:rPr lang="en-US" sz="4000" kern="1200" dirty="0">
                <a:solidFill>
                  <a:srgbClr val="FFFFFF"/>
                </a:solidFill>
                <a:latin typeface="+mj-lt"/>
                <a:ea typeface="+mj-ea"/>
                <a:cs typeface="+mj-cs"/>
              </a:rPr>
              <a:t> </a:t>
            </a:r>
            <a:r>
              <a:rPr lang="en-US" sz="2400" kern="1200" dirty="0">
                <a:solidFill>
                  <a:srgbClr val="FFFFFF"/>
                </a:solidFill>
                <a:latin typeface="+mj-lt"/>
                <a:ea typeface="+mj-ea"/>
                <a:cs typeface="+mj-cs"/>
              </a:rPr>
              <a:t>v1.0</a:t>
            </a:r>
            <a:r>
              <a:rPr lang="en-US" sz="4000" kern="1200" dirty="0">
                <a:solidFill>
                  <a:srgbClr val="FFFFFF"/>
                </a:solidFill>
                <a:latin typeface="+mj-lt"/>
                <a:ea typeface="+mj-ea"/>
                <a:cs typeface="+mj-cs"/>
              </a:rPr>
              <a:t> </a:t>
            </a: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Release Today</a:t>
            </a:r>
          </a:p>
        </p:txBody>
      </p:sp>
      <p:pic>
        <p:nvPicPr>
          <p:cNvPr id="5" name="Content Placeholder 4" descr="A screenshot of a computer&#10;&#10;AI-generated content may be incorrect.">
            <a:extLst>
              <a:ext uri="{FF2B5EF4-FFF2-40B4-BE49-F238E27FC236}">
                <a16:creationId xmlns:a16="http://schemas.microsoft.com/office/drawing/2014/main" id="{5B85BE08-A6A8-CDD5-EF4F-D410B1FBDBFA}"/>
              </a:ext>
            </a:extLst>
          </p:cNvPr>
          <p:cNvPicPr>
            <a:picLocks noGrp="1" noChangeAspect="1"/>
          </p:cNvPicPr>
          <p:nvPr>
            <p:ph idx="1"/>
          </p:nvPr>
        </p:nvPicPr>
        <p:blipFill>
          <a:blip r:embed="rId2"/>
          <a:stretch>
            <a:fillRect/>
          </a:stretch>
        </p:blipFill>
        <p:spPr>
          <a:xfrm>
            <a:off x="4502428" y="1234180"/>
            <a:ext cx="7225748" cy="4389640"/>
          </a:xfrm>
          <a:prstGeom prst="rect">
            <a:avLst/>
          </a:prstGeom>
        </p:spPr>
      </p:pic>
      <p:sp>
        <p:nvSpPr>
          <p:cNvPr id="6" name="TextBox 5">
            <a:extLst>
              <a:ext uri="{FF2B5EF4-FFF2-40B4-BE49-F238E27FC236}">
                <a16:creationId xmlns:a16="http://schemas.microsoft.com/office/drawing/2014/main" id="{FBAD78CA-92F6-B4A5-7809-0E39635AC13D}"/>
              </a:ext>
            </a:extLst>
          </p:cNvPr>
          <p:cNvSpPr txBox="1"/>
          <p:nvPr/>
        </p:nvSpPr>
        <p:spPr>
          <a:xfrm>
            <a:off x="9707960" y="5171066"/>
            <a:ext cx="1934376" cy="338554"/>
          </a:xfrm>
          <a:prstGeom prst="rect">
            <a:avLst/>
          </a:prstGeom>
          <a:noFill/>
        </p:spPr>
        <p:txBody>
          <a:bodyPr wrap="none" rtlCol="0">
            <a:spAutoFit/>
          </a:bodyPr>
          <a:lstStyle/>
          <a:p>
            <a:r>
              <a:rPr lang="en-US" sz="1600" dirty="0"/>
              <a:t>/ Rosa </a:t>
            </a:r>
            <a:r>
              <a:rPr lang="en-US" sz="1600" dirty="0" err="1"/>
              <a:t>Ayesa</a:t>
            </a:r>
            <a:r>
              <a:rPr lang="en-US" sz="1600" dirty="0"/>
              <a:t> Arriola</a:t>
            </a:r>
          </a:p>
        </p:txBody>
      </p:sp>
      <p:sp>
        <p:nvSpPr>
          <p:cNvPr id="7" name="TextBox 6">
            <a:extLst>
              <a:ext uri="{FF2B5EF4-FFF2-40B4-BE49-F238E27FC236}">
                <a16:creationId xmlns:a16="http://schemas.microsoft.com/office/drawing/2014/main" id="{CEBD8AE5-C515-5583-0FBD-886338A16E66}"/>
              </a:ext>
            </a:extLst>
          </p:cNvPr>
          <p:cNvSpPr txBox="1"/>
          <p:nvPr/>
        </p:nvSpPr>
        <p:spPr>
          <a:xfrm>
            <a:off x="5456073" y="580913"/>
            <a:ext cx="5477910" cy="369332"/>
          </a:xfrm>
          <a:prstGeom prst="rect">
            <a:avLst/>
          </a:prstGeom>
          <a:noFill/>
        </p:spPr>
        <p:txBody>
          <a:bodyPr wrap="none" rtlCol="0">
            <a:spAutoFit/>
          </a:bodyPr>
          <a:lstStyle/>
          <a:p>
            <a:r>
              <a:rPr lang="en-US" dirty="0"/>
              <a:t>Thanks to Brian </a:t>
            </a:r>
            <a:r>
              <a:rPr lang="en-US" dirty="0" err="1"/>
              <a:t>MacWhinney</a:t>
            </a:r>
            <a:r>
              <a:rPr lang="en-US" dirty="0"/>
              <a:t> &amp; team’s tireless efforts </a:t>
            </a:r>
          </a:p>
        </p:txBody>
      </p:sp>
    </p:spTree>
    <p:extLst>
      <p:ext uri="{BB962C8B-B14F-4D97-AF65-F5344CB8AC3E}">
        <p14:creationId xmlns:p14="http://schemas.microsoft.com/office/powerpoint/2010/main" val="11399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A223F3-6638-9A42-8067-092BF245BCD3}"/>
              </a:ext>
            </a:extLst>
          </p:cNvPr>
          <p:cNvSpPr>
            <a:spLocks noGrp="1"/>
          </p:cNvSpPr>
          <p:nvPr>
            <p:ph type="ctrTitle"/>
          </p:nvPr>
        </p:nvSpPr>
        <p:spPr>
          <a:xfrm>
            <a:off x="835155" y="525195"/>
            <a:ext cx="3986155" cy="1568648"/>
          </a:xfrm>
        </p:spPr>
        <p:txBody>
          <a:bodyPr vert="horz" lIns="91440" tIns="45720" rIns="91440" bIns="45720" rtlCol="0" anchor="b">
            <a:normAutofit/>
          </a:bodyPr>
          <a:lstStyle/>
          <a:p>
            <a:pPr algn="l"/>
            <a:r>
              <a:rPr lang="en-US" sz="4000" kern="1200" dirty="0">
                <a:solidFill>
                  <a:schemeClr val="tx1"/>
                </a:solidFill>
                <a:latin typeface="+mj-lt"/>
                <a:ea typeface="+mj-ea"/>
                <a:cs typeface="+mj-cs"/>
              </a:rPr>
              <a:t>Western Ontario (UWO) dataset</a:t>
            </a:r>
          </a:p>
        </p:txBody>
      </p:sp>
      <p:pic>
        <p:nvPicPr>
          <p:cNvPr id="4" name="Content Placeholder 4" descr="A screenshot of a table&#10;&#10;AI-generated content may be incorrect.">
            <a:extLst>
              <a:ext uri="{FF2B5EF4-FFF2-40B4-BE49-F238E27FC236}">
                <a16:creationId xmlns:a16="http://schemas.microsoft.com/office/drawing/2014/main" id="{6AD373FE-7841-F860-4903-9D481A093288}"/>
              </a:ext>
            </a:extLst>
          </p:cNvPr>
          <p:cNvPicPr>
            <a:picLocks noChangeAspect="1"/>
          </p:cNvPicPr>
          <p:nvPr/>
        </p:nvPicPr>
        <p:blipFill>
          <a:blip r:embed="rId3"/>
          <a:srcRect r="7230" b="-2"/>
          <a:stretch/>
        </p:blipFill>
        <p:spPr>
          <a:xfrm>
            <a:off x="5186554" y="163646"/>
            <a:ext cx="6806703" cy="2623097"/>
          </a:xfrm>
          <a:prstGeom prst="rect">
            <a:avLst/>
          </a:prstGeom>
        </p:spPr>
      </p:pic>
      <p:sp>
        <p:nvSpPr>
          <p:cNvPr id="6" name="TextBox 5">
            <a:extLst>
              <a:ext uri="{FF2B5EF4-FFF2-40B4-BE49-F238E27FC236}">
                <a16:creationId xmlns:a16="http://schemas.microsoft.com/office/drawing/2014/main" id="{BBB17965-0E41-8972-EFCB-3B681C381A21}"/>
              </a:ext>
            </a:extLst>
          </p:cNvPr>
          <p:cNvSpPr txBox="1"/>
          <p:nvPr/>
        </p:nvSpPr>
        <p:spPr>
          <a:xfrm>
            <a:off x="639461" y="2175700"/>
            <a:ext cx="3986155" cy="258845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dirty="0"/>
              <a:t>Joseph Rea Foundation</a:t>
            </a:r>
          </a:p>
          <a:p>
            <a:pPr indent="-228600">
              <a:lnSpc>
                <a:spcPct val="90000"/>
              </a:lnSpc>
              <a:spcAft>
                <a:spcPts val="600"/>
              </a:spcAft>
              <a:buFont typeface="Arial" panose="020B0604020202020204" pitchFamily="34" charset="0"/>
              <a:buChar char="•"/>
            </a:pPr>
            <a:r>
              <a:rPr lang="en-US" sz="1400" dirty="0"/>
              <a:t>R.M. Bucke Funds</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p:txBody>
      </p:sp>
      <p:pic>
        <p:nvPicPr>
          <p:cNvPr id="3" name="Picture 2" descr="Selected photo">
            <a:extLst>
              <a:ext uri="{FF2B5EF4-FFF2-40B4-BE49-F238E27FC236}">
                <a16:creationId xmlns:a16="http://schemas.microsoft.com/office/drawing/2014/main" id="{87E8E6CE-F8C9-057E-6C1E-D04EA4C24C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586" r="1" b="24742"/>
          <a:stretch/>
        </p:blipFill>
        <p:spPr bwMode="auto">
          <a:xfrm>
            <a:off x="5186554" y="2956875"/>
            <a:ext cx="6806703" cy="335265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B3DBFC54-604F-8F19-A584-818F56E4BB8A}"/>
              </a:ext>
            </a:extLst>
          </p:cNvPr>
          <p:cNvGraphicFramePr>
            <a:graphicFrameLocks/>
          </p:cNvGraphicFramePr>
          <p:nvPr>
            <p:extLst>
              <p:ext uri="{D42A27DB-BD31-4B8C-83A1-F6EECF244321}">
                <p14:modId xmlns:p14="http://schemas.microsoft.com/office/powerpoint/2010/main" val="2588977598"/>
              </p:ext>
            </p:extLst>
          </p:nvPr>
        </p:nvGraphicFramePr>
        <p:xfrm>
          <a:off x="835155" y="3881267"/>
          <a:ext cx="3986155" cy="2508885"/>
        </p:xfrm>
        <a:graphic>
          <a:graphicData uri="http://schemas.openxmlformats.org/drawingml/2006/table">
            <a:tbl>
              <a:tblPr firstRow="1" bandRow="1">
                <a:tableStyleId>{C083E6E3-FA7D-4D7B-A595-EF9225AFEA82}</a:tableStyleId>
              </a:tblPr>
              <a:tblGrid>
                <a:gridCol w="1769531">
                  <a:extLst>
                    <a:ext uri="{9D8B030D-6E8A-4147-A177-3AD203B41FA5}">
                      <a16:colId xmlns:a16="http://schemas.microsoft.com/office/drawing/2014/main" val="1665378525"/>
                    </a:ext>
                  </a:extLst>
                </a:gridCol>
                <a:gridCol w="1797161">
                  <a:extLst>
                    <a:ext uri="{9D8B030D-6E8A-4147-A177-3AD203B41FA5}">
                      <a16:colId xmlns:a16="http://schemas.microsoft.com/office/drawing/2014/main" val="3101037337"/>
                    </a:ext>
                  </a:extLst>
                </a:gridCol>
                <a:gridCol w="419463">
                  <a:extLst>
                    <a:ext uri="{9D8B030D-6E8A-4147-A177-3AD203B41FA5}">
                      <a16:colId xmlns:a16="http://schemas.microsoft.com/office/drawing/2014/main" val="2468634233"/>
                    </a:ext>
                  </a:extLst>
                </a:gridCol>
              </a:tblGrid>
              <a:tr h="221168">
                <a:tc>
                  <a:txBody>
                    <a:bodyPr/>
                    <a:lstStyle/>
                    <a:p>
                      <a:r>
                        <a:rPr lang="en-US" sz="1400" dirty="0"/>
                        <a:t>7 items</a:t>
                      </a:r>
                    </a:p>
                  </a:txBody>
                  <a:tcPr/>
                </a:tc>
                <a:tc>
                  <a:txBody>
                    <a:bodyPr/>
                    <a:lstStyle/>
                    <a:p>
                      <a:r>
                        <a:rPr lang="en-US" sz="1400" b="0" dirty="0">
                          <a:solidFill>
                            <a:srgbClr val="C00000"/>
                          </a:solidFill>
                        </a:rPr>
                        <a:t>features</a:t>
                      </a:r>
                    </a:p>
                  </a:txBody>
                  <a:tcPr/>
                </a:tc>
                <a:tc>
                  <a:txBody>
                    <a:bodyPr/>
                    <a:lstStyle/>
                    <a:p>
                      <a:endParaRPr lang="en-US" sz="1400"/>
                    </a:p>
                  </a:txBody>
                  <a:tcPr/>
                </a:tc>
                <a:extLst>
                  <a:ext uri="{0D108BD9-81ED-4DB2-BD59-A6C34878D82A}">
                    <a16:rowId xmlns:a16="http://schemas.microsoft.com/office/drawing/2014/main" val="3356871474"/>
                  </a:ext>
                </a:extLst>
              </a:tr>
              <a:tr h="221168">
                <a:tc>
                  <a:txBody>
                    <a:bodyPr/>
                    <a:lstStyle/>
                    <a:p>
                      <a:pPr algn="l" fontAlgn="b"/>
                      <a:r>
                        <a:rPr lang="en-CA" sz="1400" b="0" i="0" u="none" strike="noStrike" dirty="0">
                          <a:solidFill>
                            <a:srgbClr val="000000"/>
                          </a:solidFill>
                          <a:effectLst/>
                          <a:latin typeface="Calibri" panose="020F0502020204030204" pitchFamily="34" charset="0"/>
                        </a:rPr>
                        <a:t>Free conversational</a:t>
                      </a:r>
                    </a:p>
                  </a:txBody>
                  <a:tcPr marL="9525" marR="9525" marT="9525" marB="0" anchor="b"/>
                </a:tc>
                <a:tc>
                  <a:txBody>
                    <a:bodyPr/>
                    <a:lstStyle/>
                    <a:p>
                      <a:pPr algn="l" fontAlgn="b"/>
                      <a:r>
                        <a:rPr lang="en-CA" sz="1200" b="0" i="0" u="none" strike="noStrike" dirty="0">
                          <a:solidFill>
                            <a:srgbClr val="C00000"/>
                          </a:solidFill>
                          <a:effectLst/>
                          <a:latin typeface="Calibri" panose="020F0502020204030204" pitchFamily="34" charset="0"/>
                        </a:rPr>
                        <a:t>Social discourse</a:t>
                      </a:r>
                    </a:p>
                  </a:txBody>
                  <a:tcPr marL="9525" marR="9525" marT="9525" marB="0" anchor="b"/>
                </a:tc>
                <a:tc>
                  <a:txBody>
                    <a:bodyPr/>
                    <a:lstStyle/>
                    <a:p>
                      <a:endParaRPr lang="en-US" sz="1400" dirty="0"/>
                    </a:p>
                  </a:txBody>
                  <a:tcPr/>
                </a:tc>
                <a:extLst>
                  <a:ext uri="{0D108BD9-81ED-4DB2-BD59-A6C34878D82A}">
                    <a16:rowId xmlns:a16="http://schemas.microsoft.com/office/drawing/2014/main" val="2863588726"/>
                  </a:ext>
                </a:extLst>
              </a:tr>
              <a:tr h="221168">
                <a:tc>
                  <a:txBody>
                    <a:bodyPr/>
                    <a:lstStyle/>
                    <a:p>
                      <a:pPr algn="l" fontAlgn="b"/>
                      <a:r>
                        <a:rPr lang="en-CA" sz="1400" b="0" i="0" u="none" strike="noStrike" dirty="0">
                          <a:solidFill>
                            <a:srgbClr val="000000"/>
                          </a:solidFill>
                          <a:effectLst/>
                          <a:latin typeface="Calibri" panose="020F0502020204030204" pitchFamily="34" charset="0"/>
                        </a:rPr>
                        <a:t>Personal narrative</a:t>
                      </a:r>
                    </a:p>
                  </a:txBody>
                  <a:tcPr marL="9525" marR="9525" marT="9525" marB="0" anchor="b"/>
                </a:tc>
                <a:tc>
                  <a:txBody>
                    <a:bodyPr/>
                    <a:lstStyle/>
                    <a:p>
                      <a:pPr algn="l" fontAlgn="b"/>
                      <a:r>
                        <a:rPr lang="en-CA" sz="1200" b="0" i="0" u="none" strike="noStrike" dirty="0">
                          <a:solidFill>
                            <a:srgbClr val="C00000"/>
                          </a:solidFill>
                          <a:effectLst/>
                          <a:latin typeface="Calibri" panose="020F0502020204030204" pitchFamily="34" charset="0"/>
                        </a:rPr>
                        <a:t>Self reflective content</a:t>
                      </a:r>
                    </a:p>
                  </a:txBody>
                  <a:tcPr marL="9525" marR="9525" marT="9525" marB="0" anchor="b"/>
                </a:tc>
                <a:tc>
                  <a:txBody>
                    <a:bodyPr/>
                    <a:lstStyle/>
                    <a:p>
                      <a:endParaRPr lang="en-US" sz="1400"/>
                    </a:p>
                  </a:txBody>
                  <a:tcPr/>
                </a:tc>
                <a:extLst>
                  <a:ext uri="{0D108BD9-81ED-4DB2-BD59-A6C34878D82A}">
                    <a16:rowId xmlns:a16="http://schemas.microsoft.com/office/drawing/2014/main" val="96022471"/>
                  </a:ext>
                </a:extLst>
              </a:tr>
              <a:tr h="221168">
                <a:tc>
                  <a:txBody>
                    <a:bodyPr/>
                    <a:lstStyle/>
                    <a:p>
                      <a:pPr algn="l" fontAlgn="b"/>
                      <a:r>
                        <a:rPr lang="en-CA" sz="1400" b="0" i="0" u="none" strike="noStrike" dirty="0">
                          <a:solidFill>
                            <a:srgbClr val="000000"/>
                          </a:solidFill>
                          <a:effectLst/>
                          <a:latin typeface="Calibri" panose="020F0502020204030204" pitchFamily="34" charset="0"/>
                        </a:rPr>
                        <a:t>Health narrative</a:t>
                      </a:r>
                    </a:p>
                  </a:txBody>
                  <a:tcPr marL="9525" marR="9525" marT="9525" marB="0" anchor="b"/>
                </a:tc>
                <a:tc>
                  <a:txBody>
                    <a:bodyPr/>
                    <a:lstStyle/>
                    <a:p>
                      <a:pPr algn="l" fontAlgn="b"/>
                      <a:r>
                        <a:rPr lang="en-CA" sz="1200" b="0" i="0" u="none" strike="noStrike" dirty="0">
                          <a:solidFill>
                            <a:srgbClr val="C00000"/>
                          </a:solidFill>
                          <a:effectLst/>
                          <a:latin typeface="Calibri" panose="020F0502020204030204" pitchFamily="34" charset="0"/>
                        </a:rPr>
                        <a:t>Health content, insight</a:t>
                      </a:r>
                    </a:p>
                  </a:txBody>
                  <a:tcPr marL="9525" marR="9525" marT="9525" marB="0" anchor="b"/>
                </a:tc>
                <a:tc>
                  <a:txBody>
                    <a:bodyPr/>
                    <a:lstStyle/>
                    <a:p>
                      <a:endParaRPr lang="en-US" sz="1400"/>
                    </a:p>
                  </a:txBody>
                  <a:tcPr/>
                </a:tc>
                <a:extLst>
                  <a:ext uri="{0D108BD9-81ED-4DB2-BD59-A6C34878D82A}">
                    <a16:rowId xmlns:a16="http://schemas.microsoft.com/office/drawing/2014/main" val="1522543857"/>
                  </a:ext>
                </a:extLst>
              </a:tr>
              <a:tr h="221168">
                <a:tc>
                  <a:txBody>
                    <a:bodyPr/>
                    <a:lstStyle/>
                    <a:p>
                      <a:pPr algn="l" fontAlgn="b"/>
                      <a:r>
                        <a:rPr lang="en-CA" sz="1400" b="0" i="0" u="none" strike="noStrike" dirty="0">
                          <a:solidFill>
                            <a:srgbClr val="000000"/>
                          </a:solidFill>
                          <a:effectLst/>
                          <a:latin typeface="Calibri" panose="020F0502020204030204" pitchFamily="34" charset="0"/>
                        </a:rPr>
                        <a:t>Picture description</a:t>
                      </a:r>
                    </a:p>
                  </a:txBody>
                  <a:tcPr marL="9525" marR="9525" marT="9525" marB="0" anchor="b"/>
                </a:tc>
                <a:tc>
                  <a:txBody>
                    <a:bodyPr/>
                    <a:lstStyle/>
                    <a:p>
                      <a:pPr algn="l" fontAlgn="b"/>
                      <a:r>
                        <a:rPr lang="en-CA" sz="1200" b="0" i="0" u="none" strike="noStrike" dirty="0">
                          <a:solidFill>
                            <a:srgbClr val="C00000"/>
                          </a:solidFill>
                          <a:effectLst/>
                          <a:latin typeface="Calibri" panose="020F0502020204030204" pitchFamily="34" charset="0"/>
                        </a:rPr>
                        <a:t>Discursive discourse (referent)</a:t>
                      </a:r>
                    </a:p>
                  </a:txBody>
                  <a:tcPr marL="9525" marR="9525" marT="9525" marB="0" anchor="b"/>
                </a:tc>
                <a:tc>
                  <a:txBody>
                    <a:bodyPr/>
                    <a:lstStyle/>
                    <a:p>
                      <a:endParaRPr lang="en-US" sz="1400"/>
                    </a:p>
                  </a:txBody>
                  <a:tcPr/>
                </a:tc>
                <a:extLst>
                  <a:ext uri="{0D108BD9-81ED-4DB2-BD59-A6C34878D82A}">
                    <a16:rowId xmlns:a16="http://schemas.microsoft.com/office/drawing/2014/main" val="212278332"/>
                  </a:ext>
                </a:extLst>
              </a:tr>
              <a:tr h="221168">
                <a:tc>
                  <a:txBody>
                    <a:bodyPr/>
                    <a:lstStyle/>
                    <a:p>
                      <a:pPr algn="l" fontAlgn="b"/>
                      <a:r>
                        <a:rPr lang="en-CA" sz="1400" b="0" i="0" u="none" strike="noStrike" dirty="0">
                          <a:solidFill>
                            <a:srgbClr val="000000"/>
                          </a:solidFill>
                          <a:effectLst/>
                          <a:latin typeface="Calibri" panose="020F0502020204030204" pitchFamily="34" charset="0"/>
                        </a:rPr>
                        <a:t>Comic strip</a:t>
                      </a:r>
                    </a:p>
                  </a:txBody>
                  <a:tcPr marL="9525" marR="9525" marT="9525" marB="0" anchor="b"/>
                </a:tc>
                <a:tc>
                  <a:txBody>
                    <a:bodyPr/>
                    <a:lstStyle/>
                    <a:p>
                      <a:pPr algn="l" fontAlgn="b"/>
                      <a:r>
                        <a:rPr lang="en-CA" sz="1200" b="0" i="0" u="none" strike="noStrike" dirty="0">
                          <a:solidFill>
                            <a:srgbClr val="C00000"/>
                          </a:solidFill>
                          <a:effectLst/>
                          <a:latin typeface="Calibri" panose="020F0502020204030204" pitchFamily="34" charset="0"/>
                        </a:rPr>
                        <a:t>Sequence, Mental State Talk</a:t>
                      </a:r>
                    </a:p>
                  </a:txBody>
                  <a:tcPr marL="9525" marR="9525" marT="9525" marB="0" anchor="b"/>
                </a:tc>
                <a:tc>
                  <a:txBody>
                    <a:bodyPr/>
                    <a:lstStyle/>
                    <a:p>
                      <a:endParaRPr lang="en-US" sz="1400"/>
                    </a:p>
                  </a:txBody>
                  <a:tcPr/>
                </a:tc>
                <a:extLst>
                  <a:ext uri="{0D108BD9-81ED-4DB2-BD59-A6C34878D82A}">
                    <a16:rowId xmlns:a16="http://schemas.microsoft.com/office/drawing/2014/main" val="2002146096"/>
                  </a:ext>
                </a:extLst>
              </a:tr>
              <a:tr h="221168">
                <a:tc>
                  <a:txBody>
                    <a:bodyPr/>
                    <a:lstStyle/>
                    <a:p>
                      <a:pPr algn="l" fontAlgn="b"/>
                      <a:r>
                        <a:rPr lang="en-CA" sz="1400" b="0" i="0" u="none" strike="noStrike" dirty="0">
                          <a:solidFill>
                            <a:srgbClr val="000000"/>
                          </a:solidFill>
                          <a:effectLst/>
                          <a:latin typeface="Calibri" panose="020F0502020204030204" pitchFamily="34" charset="0"/>
                        </a:rPr>
                        <a:t>Dream Reports</a:t>
                      </a:r>
                    </a:p>
                  </a:txBody>
                  <a:tcPr marL="9525" marR="9525" marT="9525" marB="0" anchor="b"/>
                </a:tc>
                <a:tc>
                  <a:txBody>
                    <a:bodyPr/>
                    <a:lstStyle/>
                    <a:p>
                      <a:pPr algn="l" fontAlgn="b"/>
                      <a:r>
                        <a:rPr lang="en-CA" sz="1200" b="0" i="0" u="none" strike="noStrike" dirty="0">
                          <a:solidFill>
                            <a:srgbClr val="C00000"/>
                          </a:solidFill>
                          <a:effectLst/>
                          <a:latin typeface="Calibri" panose="020F0502020204030204" pitchFamily="34" charset="0"/>
                        </a:rPr>
                        <a:t>Corpus free graph analysis</a:t>
                      </a:r>
                    </a:p>
                  </a:txBody>
                  <a:tcPr marL="9525" marR="9525" marT="9525" marB="0" anchor="b"/>
                </a:tc>
                <a:tc>
                  <a:txBody>
                    <a:bodyPr/>
                    <a:lstStyle/>
                    <a:p>
                      <a:endParaRPr lang="en-US" sz="1400"/>
                    </a:p>
                  </a:txBody>
                  <a:tcPr/>
                </a:tc>
                <a:extLst>
                  <a:ext uri="{0D108BD9-81ED-4DB2-BD59-A6C34878D82A}">
                    <a16:rowId xmlns:a16="http://schemas.microsoft.com/office/drawing/2014/main" val="2946957196"/>
                  </a:ext>
                </a:extLst>
              </a:tr>
              <a:tr h="221168">
                <a:tc>
                  <a:txBody>
                    <a:bodyPr/>
                    <a:lstStyle/>
                    <a:p>
                      <a:pPr algn="l" fontAlgn="b"/>
                      <a:r>
                        <a:rPr lang="en-CA" sz="1400" b="0" i="0" u="none" strike="noStrike" dirty="0">
                          <a:solidFill>
                            <a:srgbClr val="000000"/>
                          </a:solidFill>
                          <a:effectLst/>
                          <a:latin typeface="Calibri" panose="020F0502020204030204" pitchFamily="34" charset="0"/>
                        </a:rPr>
                        <a:t>Read &amp; Recall</a:t>
                      </a:r>
                    </a:p>
                  </a:txBody>
                  <a:tcPr marL="9525" marR="9525" marT="9525" marB="0" anchor="b"/>
                </a:tc>
                <a:tc>
                  <a:txBody>
                    <a:bodyPr/>
                    <a:lstStyle/>
                    <a:p>
                      <a:pPr algn="l" fontAlgn="b"/>
                      <a:r>
                        <a:rPr lang="en-CA" sz="1200" b="0" i="0" u="none" strike="noStrike" dirty="0">
                          <a:solidFill>
                            <a:srgbClr val="C00000"/>
                          </a:solidFill>
                          <a:effectLst/>
                          <a:latin typeface="Calibri" panose="020F0502020204030204" pitchFamily="34" charset="0"/>
                        </a:rPr>
                        <a:t>Ground truth</a:t>
                      </a:r>
                    </a:p>
                  </a:txBody>
                  <a:tcPr marL="9525" marR="9525" marT="9525" marB="0" anchor="b"/>
                </a:tc>
                <a:tc>
                  <a:txBody>
                    <a:bodyPr/>
                    <a:lstStyle/>
                    <a:p>
                      <a:endParaRPr lang="en-US" sz="1400" dirty="0"/>
                    </a:p>
                  </a:txBody>
                  <a:tcPr/>
                </a:tc>
                <a:extLst>
                  <a:ext uri="{0D108BD9-81ED-4DB2-BD59-A6C34878D82A}">
                    <a16:rowId xmlns:a16="http://schemas.microsoft.com/office/drawing/2014/main" val="1088123776"/>
                  </a:ext>
                </a:extLst>
              </a:tr>
            </a:tbl>
          </a:graphicData>
        </a:graphic>
      </p:graphicFrame>
      <p:pic>
        <p:nvPicPr>
          <p:cNvPr id="7" name="Picture 18" descr="CIHR Funds Two DFCM Projects to Support ...">
            <a:extLst>
              <a:ext uri="{FF2B5EF4-FFF2-40B4-BE49-F238E27FC236}">
                <a16:creationId xmlns:a16="http://schemas.microsoft.com/office/drawing/2014/main" id="{D32814A3-127D-D1B0-FF93-527F82647A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7842" y="2816296"/>
            <a:ext cx="1331721" cy="699908"/>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16" descr="Funding: Clinician researchers receive ...">
            <a:extLst>
              <a:ext uri="{FF2B5EF4-FFF2-40B4-BE49-F238E27FC236}">
                <a16:creationId xmlns:a16="http://schemas.microsoft.com/office/drawing/2014/main" id="{A995C80F-2040-62F7-1662-BF0E646C72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256" y="2862623"/>
            <a:ext cx="1331721" cy="653581"/>
          </a:xfrm>
          <a:prstGeom prst="rect">
            <a:avLst/>
          </a:prstGeom>
          <a:ln>
            <a:solidFill>
              <a:schemeClr val="accent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D4508EB3-5A8E-6B74-7DE3-49F540E67C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1813" y="234149"/>
            <a:ext cx="2052057" cy="63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079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A5A34-D584-F081-095D-C1B2834B0E2F}"/>
              </a:ext>
            </a:extLst>
          </p:cNvPr>
          <p:cNvSpPr>
            <a:spLocks noGrp="1"/>
          </p:cNvSpPr>
          <p:nvPr>
            <p:ph type="title"/>
          </p:nvPr>
        </p:nvSpPr>
        <p:spPr/>
        <p:txBody>
          <a:bodyPr/>
          <a:lstStyle/>
          <a:p>
            <a:pPr algn="ctr"/>
            <a:r>
              <a:rPr lang="en-US" dirty="0"/>
              <a:t>Annual Awards</a:t>
            </a:r>
          </a:p>
        </p:txBody>
      </p:sp>
      <p:sp>
        <p:nvSpPr>
          <p:cNvPr id="3" name="Content Placeholder 2">
            <a:extLst>
              <a:ext uri="{FF2B5EF4-FFF2-40B4-BE49-F238E27FC236}">
                <a16:creationId xmlns:a16="http://schemas.microsoft.com/office/drawing/2014/main" id="{7C0362FA-A09B-E7BE-43A0-A4EE3F720A80}"/>
              </a:ext>
            </a:extLst>
          </p:cNvPr>
          <p:cNvSpPr>
            <a:spLocks noGrp="1"/>
          </p:cNvSpPr>
          <p:nvPr>
            <p:ph idx="1"/>
          </p:nvPr>
        </p:nvSpPr>
        <p:spPr>
          <a:xfrm>
            <a:off x="838200" y="1825625"/>
            <a:ext cx="4379259" cy="4351338"/>
          </a:xfrm>
        </p:spPr>
        <p:txBody>
          <a:bodyPr>
            <a:normAutofit/>
          </a:bodyPr>
          <a:lstStyle/>
          <a:p>
            <a:endParaRPr lang="en-US" dirty="0"/>
          </a:p>
          <a:p>
            <a:r>
              <a:rPr lang="en-US" dirty="0"/>
              <a:t>13 Awardees</a:t>
            </a:r>
          </a:p>
          <a:p>
            <a:endParaRPr lang="en-US" dirty="0"/>
          </a:p>
          <a:p>
            <a:r>
              <a:rPr lang="en-US" dirty="0"/>
              <a:t>10 Annual Awards - </a:t>
            </a:r>
            <a:r>
              <a:rPr lang="en-US" sz="2400" dirty="0"/>
              <a:t>Judged by a panel led by Natalia Mota</a:t>
            </a:r>
          </a:p>
          <a:p>
            <a:endParaRPr lang="en-US" dirty="0"/>
          </a:p>
          <a:p>
            <a:pPr lvl="0"/>
            <a:r>
              <a:rPr lang="en-US" sz="2400" dirty="0"/>
              <a:t>3 Poster Awards – judged by  Rui He, Michael Spilka and </a:t>
            </a:r>
            <a:r>
              <a:rPr lang="en-CA" sz="2400" b="0" i="0" dirty="0"/>
              <a:t>Luz Maria </a:t>
            </a:r>
            <a:r>
              <a:rPr lang="en-CA" sz="2400" b="0" i="0" dirty="0" err="1"/>
              <a:t>Alliende</a:t>
            </a:r>
            <a:r>
              <a:rPr lang="en-CA" sz="2400" b="0" i="0" dirty="0"/>
              <a:t> Serra </a:t>
            </a:r>
            <a:endParaRPr lang="en-US" sz="2400" dirty="0"/>
          </a:p>
          <a:p>
            <a:endParaRPr lang="en-US" dirty="0"/>
          </a:p>
          <a:p>
            <a:endParaRPr lang="en-US" dirty="0"/>
          </a:p>
        </p:txBody>
      </p:sp>
      <p:pic>
        <p:nvPicPr>
          <p:cNvPr id="5" name="Picture 4" descr="A close-up of hands holding paper cutouts&#10;&#10;AI-generated content may be incorrect.">
            <a:extLst>
              <a:ext uri="{FF2B5EF4-FFF2-40B4-BE49-F238E27FC236}">
                <a16:creationId xmlns:a16="http://schemas.microsoft.com/office/drawing/2014/main" id="{F880BA27-1A84-C7EB-9501-95C643A5290B}"/>
              </a:ext>
            </a:extLst>
          </p:cNvPr>
          <p:cNvPicPr>
            <a:picLocks noChangeAspect="1"/>
          </p:cNvPicPr>
          <p:nvPr/>
        </p:nvPicPr>
        <p:blipFill>
          <a:blip r:embed="rId2"/>
          <a:stretch>
            <a:fillRect/>
          </a:stretch>
        </p:blipFill>
        <p:spPr>
          <a:xfrm>
            <a:off x="5807257" y="1343831"/>
            <a:ext cx="6205809" cy="4096444"/>
          </a:xfrm>
          <a:prstGeom prst="rect">
            <a:avLst/>
          </a:prstGeom>
        </p:spPr>
      </p:pic>
      <p:pic>
        <p:nvPicPr>
          <p:cNvPr id="6" name="Picture 4">
            <a:extLst>
              <a:ext uri="{FF2B5EF4-FFF2-40B4-BE49-F238E27FC236}">
                <a16:creationId xmlns:a16="http://schemas.microsoft.com/office/drawing/2014/main" id="{4A878498-EE10-5E71-99ED-068E13B8A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4072" y="5201185"/>
            <a:ext cx="2092177" cy="10650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2223DFB4-A9FB-872B-2034-15BDEB7951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6700" y="712717"/>
            <a:ext cx="2052057" cy="6311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04A8825-15F2-DEEE-AFF7-846014AC96DD}"/>
              </a:ext>
            </a:extLst>
          </p:cNvPr>
          <p:cNvSpPr txBox="1"/>
          <p:nvPr/>
        </p:nvSpPr>
        <p:spPr>
          <a:xfrm>
            <a:off x="7136723" y="1690688"/>
            <a:ext cx="6099586" cy="369332"/>
          </a:xfrm>
          <a:prstGeom prst="rect">
            <a:avLst/>
          </a:prstGeom>
          <a:noFill/>
        </p:spPr>
        <p:txBody>
          <a:bodyPr wrap="square">
            <a:spAutoFit/>
          </a:bodyPr>
          <a:lstStyle/>
          <a:p>
            <a:r>
              <a:rPr lang="en-US" dirty="0">
                <a:hlinkClick r:id="rId5"/>
              </a:rPr>
              <a:t>https://www.fondationfrancoisbourgeois.org/</a:t>
            </a:r>
            <a:endParaRPr lang="en-US" dirty="0"/>
          </a:p>
        </p:txBody>
      </p:sp>
    </p:spTree>
    <p:extLst>
      <p:ext uri="{BB962C8B-B14F-4D97-AF65-F5344CB8AC3E}">
        <p14:creationId xmlns:p14="http://schemas.microsoft.com/office/powerpoint/2010/main" val="24330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6394E-EA66-B17D-0831-1B37DB070AE6}"/>
              </a:ext>
            </a:extLst>
          </p:cNvPr>
          <p:cNvSpPr>
            <a:spLocks noGrp="1"/>
          </p:cNvSpPr>
          <p:nvPr>
            <p:ph type="title"/>
          </p:nvPr>
        </p:nvSpPr>
        <p:spPr>
          <a:xfrm>
            <a:off x="957470" y="3171836"/>
            <a:ext cx="8372061" cy="1325563"/>
          </a:xfrm>
        </p:spPr>
        <p:txBody>
          <a:bodyPr>
            <a:noAutofit/>
          </a:bodyPr>
          <a:lstStyle/>
          <a:p>
            <a:pPr algn="ctr"/>
            <a:r>
              <a:rPr lang="en-CA" sz="24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Fiona Meister</a:t>
            </a:r>
            <a:r>
              <a:rPr lang="en-CA" sz="2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 </a:t>
            </a:r>
            <a:r>
              <a:rPr lang="en-CA" sz="2400" b="1" dirty="0">
                <a:solidFill>
                  <a:srgbClr val="000000"/>
                </a:solidFill>
                <a:latin typeface="Roboto" panose="02000000000000000000" pitchFamily="2" charset="0"/>
                <a:ea typeface="Roboto" panose="02000000000000000000" pitchFamily="2" charset="0"/>
                <a:cs typeface="Roboto" panose="02000000000000000000" pitchFamily="2" charset="0"/>
              </a:rPr>
              <a:t>The </a:t>
            </a:r>
            <a:r>
              <a:rPr lang="en-CA" sz="24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Bourgeois Chair Prize</a:t>
            </a:r>
            <a:r>
              <a:rPr lang="en-CA" sz="24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n-CA" sz="2000" i="0" u="sng"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This is awarded in reference to the relevance of the recipient’s work to developmental disorders.</a:t>
            </a:r>
            <a:br>
              <a:rPr lang="en-CA" sz="20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br>
            <a:br>
              <a:rPr lang="en-CA" sz="2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br>
            <a:r>
              <a:rPr lang="en-CA" sz="24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Amir H. Nikzad</a:t>
            </a:r>
            <a:r>
              <a:rPr lang="en-CA" sz="2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 </a:t>
            </a:r>
            <a:r>
              <a:rPr lang="en-CA" sz="24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DISCOURSE Rising Star Award</a:t>
            </a:r>
            <a:r>
              <a:rPr lang="en-CA" sz="2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 </a:t>
            </a:r>
            <a:r>
              <a:rPr lang="en-CA" sz="2000" i="0" u="sng"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This is awarded in reference to the relevance of the recipient’s continued contribution and its potential to the study of language in psychiatric disorders.</a:t>
            </a:r>
            <a:br>
              <a:rPr lang="en-CA" sz="20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br>
            <a:br>
              <a:rPr lang="en-CA" sz="2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br>
            <a:r>
              <a:rPr lang="en-CA" sz="24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Rieke Roxanne </a:t>
            </a:r>
            <a:r>
              <a:rPr lang="en-CA" sz="2400" b="1" i="0" u="none" strike="noStrike" dirty="0" err="1">
                <a:solidFill>
                  <a:srgbClr val="000000"/>
                </a:solidFill>
                <a:effectLst/>
                <a:latin typeface="Roboto" panose="02000000000000000000" pitchFamily="2" charset="0"/>
                <a:ea typeface="Roboto" panose="02000000000000000000" pitchFamily="2" charset="0"/>
                <a:cs typeface="Roboto" panose="02000000000000000000" pitchFamily="2" charset="0"/>
              </a:rPr>
              <a:t>Mülfarth</a:t>
            </a:r>
            <a:r>
              <a:rPr lang="en-CA" sz="2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 </a:t>
            </a:r>
            <a:r>
              <a:rPr lang="en-CA" sz="2400" b="1"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DISCOURSE Open Science Award</a:t>
            </a:r>
            <a:r>
              <a:rPr lang="en-CA" sz="2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CA" sz="2000" i="0" u="sng"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This is awarded in reference to the potential of the recipient’s contribution to be applied to the open source datasets that are being made available through the consortium.</a:t>
            </a:r>
            <a:br>
              <a:rPr lang="en-CA" sz="200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br>
            <a:br>
              <a:rPr lang="en-CA" sz="2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br>
            <a:br>
              <a:rPr lang="en-CA" sz="2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br>
            <a:r>
              <a:rPr lang="en-CA" sz="2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r>
              <a:rPr lang="en-CA"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A total of C$2500 shared among awardees</a:t>
            </a:r>
            <a:br>
              <a:rPr lang="en-CA"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br>
            <a:r>
              <a:rPr lang="en-CA" sz="2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a:t>
            </a:r>
            <a:br>
              <a:rPr lang="en-CA" sz="2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br>
            <a:endParaRPr lang="en-US" sz="2400" dirty="0">
              <a:latin typeface="Roboto" panose="02000000000000000000" pitchFamily="2" charset="0"/>
              <a:ea typeface="Roboto" panose="02000000000000000000" pitchFamily="2" charset="0"/>
              <a:cs typeface="Roboto" panose="02000000000000000000" pitchFamily="2" charset="0"/>
            </a:endParaRPr>
          </a:p>
        </p:txBody>
      </p:sp>
      <p:pic>
        <p:nvPicPr>
          <p:cNvPr id="1026" name="Picture 2" descr="Headshot">
            <a:extLst>
              <a:ext uri="{FF2B5EF4-FFF2-40B4-BE49-F238E27FC236}">
                <a16:creationId xmlns:a16="http://schemas.microsoft.com/office/drawing/2014/main" id="{0D5E5A16-5BB6-36A6-884C-763D30B15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280" y="318488"/>
            <a:ext cx="1796346" cy="1796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0D6EDF1-90F3-9001-B501-C65D00A16F06}"/>
              </a:ext>
            </a:extLst>
          </p:cNvPr>
          <p:cNvPicPr>
            <a:picLocks noChangeAspect="1"/>
          </p:cNvPicPr>
          <p:nvPr/>
        </p:nvPicPr>
        <p:blipFill>
          <a:blip r:embed="rId3"/>
          <a:stretch>
            <a:fillRect/>
          </a:stretch>
        </p:blipFill>
        <p:spPr>
          <a:xfrm>
            <a:off x="10147667" y="2298417"/>
            <a:ext cx="1889959" cy="2015399"/>
          </a:xfrm>
          <a:prstGeom prst="rect">
            <a:avLst/>
          </a:prstGeom>
        </p:spPr>
      </p:pic>
      <p:pic>
        <p:nvPicPr>
          <p:cNvPr id="1028" name="Picture 4" descr="Dr. Amir H Nikzad, MD – Glen Oaks, NY | Psychiatry">
            <a:extLst>
              <a:ext uri="{FF2B5EF4-FFF2-40B4-BE49-F238E27FC236}">
                <a16:creationId xmlns:a16="http://schemas.microsoft.com/office/drawing/2014/main" id="{42FDD4F9-238F-7073-745E-3E3A8C231D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2227" y="4497399"/>
            <a:ext cx="2015399" cy="20153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23723C0D-EE06-E3BC-4589-8679E36C55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064" y="6021787"/>
            <a:ext cx="2052057" cy="63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958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FE61B-43C4-C8D6-9779-E05E5AD4D98D}"/>
              </a:ext>
            </a:extLst>
          </p:cNvPr>
          <p:cNvSpPr>
            <a:spLocks noGrp="1"/>
          </p:cNvSpPr>
          <p:nvPr>
            <p:ph type="title"/>
          </p:nvPr>
        </p:nvSpPr>
        <p:spPr/>
        <p:txBody>
          <a:bodyPr/>
          <a:lstStyle/>
          <a:p>
            <a:pPr algn="ctr"/>
            <a:r>
              <a:rPr lang="en-US" b="1" dirty="0"/>
              <a:t>7 DISCOURSE Early Career Awardees</a:t>
            </a:r>
          </a:p>
        </p:txBody>
      </p:sp>
      <p:sp>
        <p:nvSpPr>
          <p:cNvPr id="3" name="Content Placeholder 2">
            <a:extLst>
              <a:ext uri="{FF2B5EF4-FFF2-40B4-BE49-F238E27FC236}">
                <a16:creationId xmlns:a16="http://schemas.microsoft.com/office/drawing/2014/main" id="{EF0C4CE7-1098-AEED-4215-68FA61269DBE}"/>
              </a:ext>
            </a:extLst>
          </p:cNvPr>
          <p:cNvSpPr>
            <a:spLocks noGrp="1"/>
          </p:cNvSpPr>
          <p:nvPr>
            <p:ph idx="1"/>
          </p:nvPr>
        </p:nvSpPr>
        <p:spPr/>
        <p:txBody>
          <a:bodyPr>
            <a:normAutofit/>
          </a:bodyPr>
          <a:lstStyle/>
          <a:p>
            <a:pPr marL="0" indent="0">
              <a:buNone/>
            </a:pPr>
            <a:r>
              <a:rPr lang="en-CA" sz="2800" b="1" i="0" u="none" strike="noStrike" dirty="0">
                <a:solidFill>
                  <a:srgbClr val="000000"/>
                </a:solidFill>
                <a:effectLst/>
                <a:latin typeface="Aptos" panose="020B0004020202020204" pitchFamily="34" charset="0"/>
              </a:rPr>
              <a:t>Hsi (Tiana) Wei, </a:t>
            </a:r>
            <a:r>
              <a:rPr lang="en-CA" sz="2800" i="0" u="none" strike="noStrike" dirty="0">
                <a:solidFill>
                  <a:srgbClr val="000000"/>
                </a:solidFill>
                <a:effectLst/>
                <a:latin typeface="Aptos" panose="020B0004020202020204" pitchFamily="34" charset="0"/>
              </a:rPr>
              <a:t>Canada</a:t>
            </a:r>
            <a:br>
              <a:rPr lang="en-CA" sz="2800" b="1" i="0" u="none" strike="noStrike" dirty="0">
                <a:solidFill>
                  <a:srgbClr val="000000"/>
                </a:solidFill>
                <a:effectLst/>
                <a:latin typeface="Aptos" panose="020B0004020202020204" pitchFamily="34" charset="0"/>
              </a:rPr>
            </a:br>
            <a:r>
              <a:rPr lang="en-CA" sz="2800" b="1" i="0" u="none" strike="noStrike" dirty="0">
                <a:solidFill>
                  <a:srgbClr val="000000"/>
                </a:solidFill>
                <a:effectLst/>
                <a:latin typeface="Aptos" panose="020B0004020202020204" pitchFamily="34" charset="0"/>
              </a:rPr>
              <a:t>Gowtham </a:t>
            </a:r>
            <a:r>
              <a:rPr lang="en-CA" sz="2800" b="1" i="0" u="none" strike="noStrike" dirty="0" err="1">
                <a:solidFill>
                  <a:srgbClr val="000000"/>
                </a:solidFill>
                <a:effectLst/>
                <a:latin typeface="Aptos" panose="020B0004020202020204" pitchFamily="34" charset="0"/>
              </a:rPr>
              <a:t>Premananth</a:t>
            </a:r>
            <a:r>
              <a:rPr lang="en-CA" sz="2800" b="1" i="0" u="none" strike="noStrike" dirty="0">
                <a:solidFill>
                  <a:srgbClr val="000000"/>
                </a:solidFill>
                <a:effectLst/>
                <a:latin typeface="Aptos" panose="020B0004020202020204" pitchFamily="34" charset="0"/>
              </a:rPr>
              <a:t>, </a:t>
            </a:r>
            <a:r>
              <a:rPr lang="en-CA" sz="2800" i="0" u="none" strike="noStrike" dirty="0">
                <a:solidFill>
                  <a:srgbClr val="000000"/>
                </a:solidFill>
                <a:effectLst/>
                <a:latin typeface="Aptos" panose="020B0004020202020204" pitchFamily="34" charset="0"/>
              </a:rPr>
              <a:t>USA</a:t>
            </a:r>
            <a:br>
              <a:rPr lang="en-CA" sz="2800" b="1" i="0" u="none" strike="noStrike" dirty="0">
                <a:solidFill>
                  <a:srgbClr val="000000"/>
                </a:solidFill>
                <a:effectLst/>
                <a:latin typeface="Aptos" panose="020B0004020202020204" pitchFamily="34" charset="0"/>
              </a:rPr>
            </a:br>
            <a:r>
              <a:rPr lang="en-CA" sz="2800" b="1" i="0" u="none" strike="noStrike" dirty="0" err="1">
                <a:solidFill>
                  <a:srgbClr val="000000"/>
                </a:solidFill>
                <a:effectLst/>
                <a:latin typeface="Aptos" panose="020B0004020202020204" pitchFamily="34" charset="0"/>
              </a:rPr>
              <a:t>Stefannye</a:t>
            </a:r>
            <a:r>
              <a:rPr lang="en-CA" sz="2800" b="1" i="0" u="none" strike="noStrike" dirty="0">
                <a:solidFill>
                  <a:srgbClr val="000000"/>
                </a:solidFill>
                <a:effectLst/>
                <a:latin typeface="Aptos" panose="020B0004020202020204" pitchFamily="34" charset="0"/>
              </a:rPr>
              <a:t> dos Santos, </a:t>
            </a:r>
            <a:r>
              <a:rPr lang="en-CA" sz="2800" i="0" u="none" strike="noStrike" dirty="0">
                <a:solidFill>
                  <a:srgbClr val="000000"/>
                </a:solidFill>
                <a:effectLst/>
                <a:latin typeface="Aptos" panose="020B0004020202020204" pitchFamily="34" charset="0"/>
              </a:rPr>
              <a:t>Brazil</a:t>
            </a:r>
            <a:br>
              <a:rPr lang="en-CA" sz="2800" b="1" i="0" u="none" strike="noStrike" dirty="0">
                <a:solidFill>
                  <a:srgbClr val="000000"/>
                </a:solidFill>
                <a:effectLst/>
                <a:latin typeface="Aptos" panose="020B0004020202020204" pitchFamily="34" charset="0"/>
              </a:rPr>
            </a:br>
            <a:r>
              <a:rPr lang="en-CA" sz="2800" b="1" i="0" u="none" strike="noStrike" dirty="0">
                <a:solidFill>
                  <a:srgbClr val="000000"/>
                </a:solidFill>
                <a:effectLst/>
                <a:latin typeface="Aptos" panose="020B0004020202020204" pitchFamily="34" charset="0"/>
              </a:rPr>
              <a:t>Burcu Verim, </a:t>
            </a:r>
            <a:r>
              <a:rPr lang="en-CA" sz="2800" i="0" u="none" strike="noStrike" dirty="0">
                <a:solidFill>
                  <a:srgbClr val="000000"/>
                </a:solidFill>
                <a:effectLst/>
                <a:latin typeface="Aptos" panose="020B0004020202020204" pitchFamily="34" charset="0"/>
              </a:rPr>
              <a:t>Turkey</a:t>
            </a:r>
            <a:br>
              <a:rPr lang="en-CA" sz="2800" b="1" i="0" u="none" strike="noStrike" dirty="0">
                <a:solidFill>
                  <a:srgbClr val="000000"/>
                </a:solidFill>
                <a:effectLst/>
                <a:latin typeface="Aptos" panose="020B0004020202020204" pitchFamily="34" charset="0"/>
              </a:rPr>
            </a:br>
            <a:r>
              <a:rPr lang="en-CA" sz="2800" b="1" i="0" u="none" strike="noStrike" dirty="0" err="1">
                <a:solidFill>
                  <a:srgbClr val="000000"/>
                </a:solidFill>
                <a:effectLst/>
                <a:latin typeface="Aptos" panose="020B0004020202020204" pitchFamily="34" charset="0"/>
              </a:rPr>
              <a:t>Yingqi</a:t>
            </a:r>
            <a:r>
              <a:rPr lang="en-CA" sz="2800" b="1" i="0" u="none" strike="noStrike" dirty="0">
                <a:solidFill>
                  <a:srgbClr val="000000"/>
                </a:solidFill>
                <a:effectLst/>
                <a:latin typeface="Aptos" panose="020B0004020202020204" pitchFamily="34" charset="0"/>
              </a:rPr>
              <a:t> Laetitia Wang, </a:t>
            </a:r>
            <a:r>
              <a:rPr lang="en-CA" sz="2800" i="0" u="none" strike="noStrike" dirty="0">
                <a:solidFill>
                  <a:srgbClr val="000000"/>
                </a:solidFill>
                <a:effectLst/>
                <a:latin typeface="Aptos" panose="020B0004020202020204" pitchFamily="34" charset="0"/>
              </a:rPr>
              <a:t>Canada</a:t>
            </a:r>
            <a:br>
              <a:rPr lang="en-CA" sz="2800" b="1" i="0" u="none" strike="noStrike" dirty="0">
                <a:solidFill>
                  <a:srgbClr val="000000"/>
                </a:solidFill>
                <a:effectLst/>
                <a:latin typeface="Aptos" panose="020B0004020202020204" pitchFamily="34" charset="0"/>
              </a:rPr>
            </a:br>
            <a:r>
              <a:rPr lang="en-CA" sz="2800" b="1" i="0" u="none" strike="noStrike" dirty="0">
                <a:solidFill>
                  <a:srgbClr val="000000"/>
                </a:solidFill>
                <a:effectLst/>
                <a:latin typeface="Aptos" panose="020B0004020202020204" pitchFamily="34" charset="0"/>
              </a:rPr>
              <a:t>Elisabeth Friederike Sterner, </a:t>
            </a:r>
            <a:r>
              <a:rPr lang="en-CA" sz="2800" i="0" u="none" strike="noStrike" dirty="0">
                <a:solidFill>
                  <a:srgbClr val="000000"/>
                </a:solidFill>
                <a:effectLst/>
                <a:latin typeface="Aptos" panose="020B0004020202020204" pitchFamily="34" charset="0"/>
              </a:rPr>
              <a:t>Germany</a:t>
            </a:r>
            <a:br>
              <a:rPr lang="en-CA" sz="2800" b="1" i="0" u="none" strike="noStrike" dirty="0">
                <a:solidFill>
                  <a:srgbClr val="000000"/>
                </a:solidFill>
                <a:effectLst/>
                <a:latin typeface="Aptos" panose="020B0004020202020204" pitchFamily="34" charset="0"/>
              </a:rPr>
            </a:br>
            <a:r>
              <a:rPr lang="en-CA" sz="2800" b="1" i="0" u="none" strike="noStrike" dirty="0">
                <a:solidFill>
                  <a:srgbClr val="000000"/>
                </a:solidFill>
                <a:effectLst/>
                <a:latin typeface="Aptos" panose="020B0004020202020204" pitchFamily="34" charset="0"/>
              </a:rPr>
              <a:t>Frederike Stein, </a:t>
            </a:r>
            <a:r>
              <a:rPr lang="en-CA" sz="2800" i="0" u="none" strike="noStrike" dirty="0">
                <a:solidFill>
                  <a:srgbClr val="000000"/>
                </a:solidFill>
                <a:effectLst/>
                <a:latin typeface="Aptos" panose="020B0004020202020204" pitchFamily="34" charset="0"/>
              </a:rPr>
              <a:t>Germany</a:t>
            </a:r>
            <a:br>
              <a:rPr lang="en-CA" sz="2800" b="0" i="0" u="none" strike="noStrike" dirty="0">
                <a:solidFill>
                  <a:srgbClr val="000000"/>
                </a:solidFill>
                <a:effectLst/>
                <a:latin typeface="Aptos" panose="020B0004020202020204" pitchFamily="34" charset="0"/>
              </a:rPr>
            </a:br>
            <a:r>
              <a:rPr lang="en-CA" sz="2800" b="0" i="0" u="none" strike="noStrike" dirty="0">
                <a:solidFill>
                  <a:srgbClr val="000000"/>
                </a:solidFill>
                <a:effectLst/>
                <a:latin typeface="Aptos" panose="020B0004020202020204" pitchFamily="34" charset="0"/>
              </a:rPr>
              <a:t> </a:t>
            </a:r>
            <a:br>
              <a:rPr lang="en-CA" sz="2800" b="0" i="0" u="none" strike="noStrike" dirty="0">
                <a:solidFill>
                  <a:srgbClr val="000000"/>
                </a:solidFill>
                <a:effectLst/>
                <a:latin typeface="Aptos" panose="020B0004020202020204" pitchFamily="34" charset="0"/>
              </a:rPr>
            </a:br>
            <a:endParaRPr lang="en-US" dirty="0"/>
          </a:p>
        </p:txBody>
      </p:sp>
      <p:sp>
        <p:nvSpPr>
          <p:cNvPr id="5" name="TextBox 4">
            <a:extLst>
              <a:ext uri="{FF2B5EF4-FFF2-40B4-BE49-F238E27FC236}">
                <a16:creationId xmlns:a16="http://schemas.microsoft.com/office/drawing/2014/main" id="{6948C900-E42A-1D42-38C2-758B876F059D}"/>
              </a:ext>
            </a:extLst>
          </p:cNvPr>
          <p:cNvSpPr txBox="1"/>
          <p:nvPr/>
        </p:nvSpPr>
        <p:spPr>
          <a:xfrm>
            <a:off x="3048000" y="5163235"/>
            <a:ext cx="6096000" cy="646331"/>
          </a:xfrm>
          <a:prstGeom prst="rect">
            <a:avLst/>
          </a:prstGeom>
          <a:noFill/>
        </p:spPr>
        <p:txBody>
          <a:bodyPr wrap="square">
            <a:spAutoFit/>
          </a:bodyPr>
          <a:lstStyle/>
          <a:p>
            <a:pPr algn="ctr"/>
            <a:r>
              <a:rPr lang="en-CA"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A total of C$3500 shared among awardees</a:t>
            </a:r>
            <a:br>
              <a:rPr lang="en-CA" sz="18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br>
            <a:endParaRPr lang="en-US" dirty="0"/>
          </a:p>
        </p:txBody>
      </p:sp>
      <p:pic>
        <p:nvPicPr>
          <p:cNvPr id="7" name="Picture 2">
            <a:extLst>
              <a:ext uri="{FF2B5EF4-FFF2-40B4-BE49-F238E27FC236}">
                <a16:creationId xmlns:a16="http://schemas.microsoft.com/office/drawing/2014/main" id="{8D32F8B9-8E34-6C6E-4438-873BAB994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064" y="6021787"/>
            <a:ext cx="2052057" cy="63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591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FBE56-9284-1956-A24F-B42A31B3746F}"/>
              </a:ext>
            </a:extLst>
          </p:cNvPr>
          <p:cNvSpPr>
            <a:spLocks noGrp="1"/>
          </p:cNvSpPr>
          <p:nvPr>
            <p:ph type="title"/>
          </p:nvPr>
        </p:nvSpPr>
        <p:spPr/>
        <p:txBody>
          <a:bodyPr/>
          <a:lstStyle/>
          <a:p>
            <a:r>
              <a:rPr lang="en-US" dirty="0"/>
              <a:t>Poster Awardees</a:t>
            </a:r>
          </a:p>
        </p:txBody>
      </p:sp>
      <p:sp>
        <p:nvSpPr>
          <p:cNvPr id="3" name="Content Placeholder 2">
            <a:extLst>
              <a:ext uri="{FF2B5EF4-FFF2-40B4-BE49-F238E27FC236}">
                <a16:creationId xmlns:a16="http://schemas.microsoft.com/office/drawing/2014/main" id="{F603E0A9-915F-F1EE-37A4-2A424715000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69389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5639-4EF3-3BDC-3B00-951BE2DD9854}"/>
              </a:ext>
            </a:extLst>
          </p:cNvPr>
          <p:cNvSpPr>
            <a:spLocks noGrp="1"/>
          </p:cNvSpPr>
          <p:nvPr>
            <p:ph type="title"/>
          </p:nvPr>
        </p:nvSpPr>
        <p:spPr/>
        <p:txBody>
          <a:bodyPr/>
          <a:lstStyle/>
          <a:p>
            <a:r>
              <a:rPr lang="en-US" dirty="0"/>
              <a:t>We will hear more from these stars</a:t>
            </a:r>
          </a:p>
        </p:txBody>
      </p:sp>
      <p:sp>
        <p:nvSpPr>
          <p:cNvPr id="3" name="Content Placeholder 2">
            <a:extLst>
              <a:ext uri="{FF2B5EF4-FFF2-40B4-BE49-F238E27FC236}">
                <a16:creationId xmlns:a16="http://schemas.microsoft.com/office/drawing/2014/main" id="{DA918586-8C39-463E-D826-CA54222095BC}"/>
              </a:ext>
            </a:extLst>
          </p:cNvPr>
          <p:cNvSpPr>
            <a:spLocks noGrp="1"/>
          </p:cNvSpPr>
          <p:nvPr>
            <p:ph idx="1"/>
          </p:nvPr>
        </p:nvSpPr>
        <p:spPr/>
        <p:txBody>
          <a:bodyPr/>
          <a:lstStyle/>
          <a:p>
            <a:r>
              <a:rPr lang="en-US" dirty="0"/>
              <a:t>Awardees will be contributing to our Annual Webinar series</a:t>
            </a:r>
          </a:p>
          <a:p>
            <a:endParaRPr lang="en-US" sz="2000" dirty="0"/>
          </a:p>
          <a:p>
            <a:endParaRPr lang="en-US" sz="2000" dirty="0"/>
          </a:p>
          <a:p>
            <a:r>
              <a:rPr lang="en-US" sz="2000" dirty="0"/>
              <a:t>+ Please send your posters to Betsy to upload on the website.</a:t>
            </a:r>
          </a:p>
          <a:p>
            <a:endParaRPr lang="en-US" dirty="0"/>
          </a:p>
        </p:txBody>
      </p:sp>
      <p:pic>
        <p:nvPicPr>
          <p:cNvPr id="5" name="Picture 2">
            <a:extLst>
              <a:ext uri="{FF2B5EF4-FFF2-40B4-BE49-F238E27FC236}">
                <a16:creationId xmlns:a16="http://schemas.microsoft.com/office/drawing/2014/main" id="{30BE3F44-EB86-4914-AD34-3D77BFFAA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064" y="6021787"/>
            <a:ext cx="2052057" cy="63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864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A6BE85E-9A48-9F71-E608-3EFD3B5B31B9}"/>
              </a:ext>
            </a:extLst>
          </p:cNvPr>
          <p:cNvSpPr>
            <a:spLocks noGrp="1"/>
          </p:cNvSpPr>
          <p:nvPr>
            <p:ph type="ctrTitle"/>
          </p:nvPr>
        </p:nvSpPr>
        <p:spPr>
          <a:xfrm>
            <a:off x="4162567" y="818984"/>
            <a:ext cx="6714699" cy="2852141"/>
          </a:xfrm>
        </p:spPr>
        <p:txBody>
          <a:bodyPr>
            <a:normAutofit/>
          </a:bodyPr>
          <a:lstStyle/>
          <a:p>
            <a:pPr algn="l"/>
            <a:r>
              <a:rPr lang="en-US" sz="4800" dirty="0">
                <a:solidFill>
                  <a:srgbClr val="FFFFFF"/>
                </a:solidFill>
              </a:rPr>
              <a:t>Closing Remarks</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0E04576-A3F9-F844-B328-2FDFB536E46A}"/>
              </a:ext>
            </a:extLst>
          </p:cNvPr>
          <p:cNvSpPr>
            <a:spLocks noGrp="1"/>
          </p:cNvSpPr>
          <p:nvPr>
            <p:ph type="subTitle" idx="1"/>
          </p:nvPr>
        </p:nvSpPr>
        <p:spPr>
          <a:xfrm>
            <a:off x="4285397" y="4960961"/>
            <a:ext cx="7055893" cy="1078054"/>
          </a:xfrm>
        </p:spPr>
        <p:txBody>
          <a:bodyPr>
            <a:normAutofit/>
          </a:bodyPr>
          <a:lstStyle/>
          <a:p>
            <a:pPr algn="l"/>
            <a:r>
              <a:rPr lang="en-US">
                <a:solidFill>
                  <a:srgbClr val="FFFFFF"/>
                </a:solidFill>
              </a:rPr>
              <a:t>Lena &amp; Sunny</a:t>
            </a:r>
          </a:p>
        </p:txBody>
      </p:sp>
      <p:pic>
        <p:nvPicPr>
          <p:cNvPr id="6" name="Picture 2">
            <a:extLst>
              <a:ext uri="{FF2B5EF4-FFF2-40B4-BE49-F238E27FC236}">
                <a16:creationId xmlns:a16="http://schemas.microsoft.com/office/drawing/2014/main" id="{D325AF26-12E0-CAB9-13C3-88468CEBF6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064" y="6021787"/>
            <a:ext cx="2052057" cy="63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521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627</TotalTime>
  <Words>557</Words>
  <Application>Microsoft Office PowerPoint</Application>
  <PresentationFormat>Widescreen</PresentationFormat>
  <Paragraphs>83</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Calibri</vt:lpstr>
      <vt:lpstr>Roboto</vt:lpstr>
      <vt:lpstr>Office Theme</vt:lpstr>
      <vt:lpstr>Working Groups</vt:lpstr>
      <vt:lpstr>Psychosis Talkbank v1.0  Release Today</vt:lpstr>
      <vt:lpstr>Western Ontario (UWO) dataset</vt:lpstr>
      <vt:lpstr>Annual Awards</vt:lpstr>
      <vt:lpstr>Fiona Meister - The Bourgeois Chair Prize. This is awarded in reference to the relevance of the recipient’s work to developmental disorders.  Amir H. Nikzad  - DISCOURSE Rising Star Award . This is awarded in reference to the relevance of the recipient’s continued contribution and its potential to the study of language in psychiatric disorders.  Rieke Roxanne Mülfarth  - DISCOURSE Open Science Award. This is awarded in reference to the potential of the recipient’s contribution to be applied to the open source datasets that are being made available through the consortium.    A total of C$2500 shared among awardees   </vt:lpstr>
      <vt:lpstr>7 DISCOURSE Early Career Awardees</vt:lpstr>
      <vt:lpstr>Poster Awardees</vt:lpstr>
      <vt:lpstr>We will hear more from these stars</vt:lpstr>
      <vt:lpstr>Closing Remarks</vt:lpstr>
      <vt:lpstr>THANKS to the energetic minds behind this day</vt:lpstr>
      <vt:lpstr>What have we done so far?</vt:lpstr>
      <vt:lpstr>What can we do in the near future?</vt:lpstr>
      <vt:lpstr>Social event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Groups</dc:title>
  <dc:creator>Lena Palaniyappan</dc:creator>
  <cp:lastModifiedBy>Betsy Schaefer</cp:lastModifiedBy>
  <cp:revision>3</cp:revision>
  <dcterms:created xsi:type="dcterms:W3CDTF">2025-04-03T02:21:40Z</dcterms:created>
  <dcterms:modified xsi:type="dcterms:W3CDTF">2025-05-01T23:13:42Z</dcterms:modified>
</cp:coreProperties>
</file>