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8" r:id="rId2"/>
    <p:sldId id="1297" r:id="rId3"/>
    <p:sldId id="279" r:id="rId4"/>
    <p:sldId id="1307" r:id="rId5"/>
    <p:sldId id="1296" r:id="rId6"/>
    <p:sldId id="1300" r:id="rId7"/>
    <p:sldId id="1308" r:id="rId8"/>
    <p:sldId id="1313" r:id="rId9"/>
    <p:sldId id="1309" r:id="rId10"/>
    <p:sldId id="256" r:id="rId11"/>
    <p:sldId id="257" r:id="rId12"/>
    <p:sldId id="262" r:id="rId13"/>
    <p:sldId id="264" r:id="rId14"/>
    <p:sldId id="269" r:id="rId15"/>
    <p:sldId id="268" r:id="rId16"/>
    <p:sldId id="1310" r:id="rId17"/>
    <p:sldId id="1311" r:id="rId18"/>
    <p:sldId id="1312" r:id="rId19"/>
    <p:sldId id="1314" r:id="rId20"/>
    <p:sldId id="1316" r:id="rId21"/>
    <p:sldId id="1315" r:id="rId22"/>
    <p:sldId id="1298" r:id="rId23"/>
    <p:sldId id="1299" r:id="rId24"/>
    <p:sldId id="260" r:id="rId25"/>
    <p:sldId id="259" r:id="rId26"/>
    <p:sldId id="26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derike Stein" initials="FS" lastIdx="3" clrIdx="0">
    <p:extLst>
      <p:ext uri="{19B8F6BF-5375-455C-9EA6-DF929625EA0E}">
        <p15:presenceInfo xmlns:p15="http://schemas.microsoft.com/office/powerpoint/2012/main" userId="fe003bfe3855175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1" autoAdjust="0"/>
    <p:restoredTop sz="95695" autoAdjust="0"/>
  </p:normalViewPr>
  <p:slideViewPr>
    <p:cSldViewPr snapToGrid="0">
      <p:cViewPr>
        <p:scale>
          <a:sx n="90" d="100"/>
          <a:sy n="90" d="100"/>
        </p:scale>
        <p:origin x="125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8BFF6-DA38-4597-8C49-9C8982781242}" type="datetimeFigureOut">
              <a:rPr lang="de-DE" smtClean="0"/>
              <a:t>31.03.2025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913B7-1CBB-4878-BE9D-03D61335A6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931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99FE-9CA7-4DBB-B8A8-87B006379A1E}" type="datetimeFigureOut">
              <a:rPr lang="de-DE" smtClean="0"/>
              <a:t>31.03.2025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66AA-8FC4-45C5-925F-A9C06490BDDB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113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4099FE-9CA7-4DBB-B8A8-87B006379A1E}" type="datetimeFigureOut">
              <a:rPr lang="de-DE" smtClean="0"/>
              <a:t>31.03.2025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7C66AA-8FC4-45C5-925F-A9C06490BD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6781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99FE-9CA7-4DBB-B8A8-87B006379A1E}" type="datetimeFigureOut">
              <a:rPr lang="de-DE" smtClean="0"/>
              <a:t>31.03.2025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66AA-8FC4-45C5-925F-A9C06490BD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978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99FE-9CA7-4DBB-B8A8-87B006379A1E}" type="datetimeFigureOut">
              <a:rPr lang="de-DE" smtClean="0"/>
              <a:t>31.03.2025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66AA-8FC4-45C5-925F-A9C06490BD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488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99FE-9CA7-4DBB-B8A8-87B006379A1E}" type="datetimeFigureOut">
              <a:rPr lang="de-DE" smtClean="0"/>
              <a:t>31.03.2025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66AA-8FC4-45C5-925F-A9C06490BD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6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697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09600"/>
          </a:xfrm>
        </p:spPr>
        <p:txBody>
          <a:bodyPr/>
          <a:lstStyle>
            <a:lvl1pPr marL="0" algn="ctr">
              <a:defRPr sz="2800" b="1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31680" y="6459784"/>
            <a:ext cx="2472271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de-DE" dirty="0"/>
              <a:t>Pavia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1"/>
            </a:lvl1pPr>
          </a:lstStyle>
          <a:p>
            <a:r>
              <a:rPr lang="de-DE" dirty="0" err="1"/>
              <a:t>Discourse</a:t>
            </a:r>
            <a:r>
              <a:rPr lang="de-DE" dirty="0"/>
              <a:t> in </a:t>
            </a:r>
            <a:r>
              <a:rPr lang="de-DE" dirty="0" err="1"/>
              <a:t>Psychosis</a:t>
            </a:r>
            <a:r>
              <a:rPr lang="de-DE" dirty="0"/>
              <a:t> </a:t>
            </a:r>
            <a:r>
              <a:rPr lang="de-DE" dirty="0" err="1"/>
              <a:t>Satelite</a:t>
            </a:r>
            <a:r>
              <a:rPr lang="de-DE" dirty="0"/>
              <a:t>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3340" y="6459784"/>
            <a:ext cx="2446316" cy="365125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de-DE"/>
              <a:t>Clinical Harmonization Group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213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09600"/>
          </a:xfrm>
        </p:spPr>
        <p:txBody>
          <a:bodyPr/>
          <a:lstStyle>
            <a:lvl1pPr marL="0" algn="ctr">
              <a:defRPr sz="2800" b="1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31680" y="6459784"/>
            <a:ext cx="2472271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de-DE" dirty="0"/>
              <a:t>Pavia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1"/>
            </a:lvl1pPr>
          </a:lstStyle>
          <a:p>
            <a:r>
              <a:rPr lang="de-DE" dirty="0" err="1"/>
              <a:t>Discourse</a:t>
            </a:r>
            <a:r>
              <a:rPr lang="de-DE" dirty="0"/>
              <a:t> in </a:t>
            </a:r>
            <a:r>
              <a:rPr lang="de-DE" dirty="0" err="1"/>
              <a:t>Psychosis</a:t>
            </a:r>
            <a:r>
              <a:rPr lang="de-DE" dirty="0"/>
              <a:t> </a:t>
            </a:r>
            <a:r>
              <a:rPr lang="de-DE" dirty="0" err="1"/>
              <a:t>Satelite</a:t>
            </a:r>
            <a:r>
              <a:rPr lang="de-DE" dirty="0"/>
              <a:t>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3340" y="6459784"/>
            <a:ext cx="2446316" cy="365125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de-DE"/>
              <a:t>Clinical Harmonization Group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267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A527C3-0308-44B7-85D7-9E5461B48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59970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EED0247-6D1B-4C64-8D9A-645C4BDFAC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31680" y="6459784"/>
            <a:ext cx="2472271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de-DE" dirty="0"/>
              <a:t>Pavia 2024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1A89EF2-666D-4AF4-BA5D-BDF4B4233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de-DE" dirty="0" err="1"/>
              <a:t>Discourse</a:t>
            </a:r>
            <a:r>
              <a:rPr lang="de-DE" dirty="0"/>
              <a:t> in </a:t>
            </a:r>
            <a:r>
              <a:rPr lang="de-DE" dirty="0" err="1"/>
              <a:t>Psychosis</a:t>
            </a:r>
            <a:r>
              <a:rPr lang="de-DE" dirty="0"/>
              <a:t> </a:t>
            </a:r>
            <a:r>
              <a:rPr lang="de-DE" dirty="0" err="1"/>
              <a:t>Satelite</a:t>
            </a:r>
            <a:r>
              <a:rPr lang="de-DE" dirty="0"/>
              <a:t> Meeting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232709-86A6-421A-9AFD-F93400152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3340" y="6459784"/>
            <a:ext cx="2446316" cy="365125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de-DE"/>
              <a:t>Clinical Harmonization Group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211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99FE-9CA7-4DBB-B8A8-87B006379A1E}" type="datetimeFigureOut">
              <a:rPr lang="de-DE" smtClean="0"/>
              <a:t>31.03.2025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66AA-8FC4-45C5-925F-A9C06490BDDB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158240" y="4325112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521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99FE-9CA7-4DBB-B8A8-87B006379A1E}" type="datetimeFigureOut">
              <a:rPr lang="de-DE" smtClean="0"/>
              <a:t>31.03.2025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66AA-8FC4-45C5-925F-A9C06490BD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3492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99FE-9CA7-4DBB-B8A8-87B006379A1E}" type="datetimeFigureOut">
              <a:rPr lang="de-DE" smtClean="0"/>
              <a:t>31.03.2025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66AA-8FC4-45C5-925F-A9C06490BD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3189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01735F5-026A-4DF3-ABAB-15A4BEB069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31680" y="6459784"/>
            <a:ext cx="2472271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de-DE" dirty="0"/>
              <a:t>Pavia 2024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D74C6C3-79C7-47F1-A89F-A48AEB3C7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de-DE" dirty="0" err="1"/>
              <a:t>Discourse</a:t>
            </a:r>
            <a:r>
              <a:rPr lang="de-DE" dirty="0"/>
              <a:t> in </a:t>
            </a:r>
            <a:r>
              <a:rPr lang="de-DE" dirty="0" err="1"/>
              <a:t>Psychosis</a:t>
            </a:r>
            <a:r>
              <a:rPr lang="de-DE" dirty="0"/>
              <a:t> </a:t>
            </a:r>
            <a:r>
              <a:rPr lang="de-DE" dirty="0" err="1"/>
              <a:t>Satelite</a:t>
            </a:r>
            <a:r>
              <a:rPr lang="de-DE" dirty="0"/>
              <a:t> Meeting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0CD0435-A45A-42F6-9C43-37676405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3340" y="6459784"/>
            <a:ext cx="2446316" cy="365125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de-DE"/>
              <a:t>Clinical Harmonization Group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2689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B1634F-7138-44D2-B15B-856B48B2E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47057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2A012C7-5BE1-4CE4-8E83-8C48BC35E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31680" y="6459784"/>
            <a:ext cx="2472271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de-DE" dirty="0"/>
              <a:t>Pavia 2024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02A59BC-990F-4716-9BF8-D2376943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de-DE" dirty="0" err="1"/>
              <a:t>Discourse</a:t>
            </a:r>
            <a:r>
              <a:rPr lang="de-DE" dirty="0"/>
              <a:t> in </a:t>
            </a:r>
            <a:r>
              <a:rPr lang="de-DE" dirty="0" err="1"/>
              <a:t>Psychosis</a:t>
            </a:r>
            <a:r>
              <a:rPr lang="de-DE" dirty="0"/>
              <a:t> </a:t>
            </a:r>
            <a:r>
              <a:rPr lang="de-DE" dirty="0" err="1"/>
              <a:t>Satelite</a:t>
            </a:r>
            <a:r>
              <a:rPr lang="de-DE" dirty="0"/>
              <a:t> Meeting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D6816C9-0E02-4860-BB19-ED64CF70B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3340" y="6459784"/>
            <a:ext cx="2446316" cy="365125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de-DE"/>
              <a:t>Clinical Harmonization Group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3071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4099FE-9CA7-4DBB-B8A8-87B006379A1E}" type="datetimeFigureOut">
              <a:rPr lang="de-DE" smtClean="0"/>
              <a:t>31.03.2025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B7C66AA-8FC4-45C5-925F-A9C06490BDDB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12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7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5" r:id="rId14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B18F6F-D452-48C8-8193-AF0D27B74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22172"/>
            <a:ext cx="12192000" cy="947057"/>
          </a:xfrm>
        </p:spPr>
        <p:txBody>
          <a:bodyPr>
            <a:noAutofit/>
          </a:bodyPr>
          <a:lstStyle/>
          <a:p>
            <a:pPr algn="ctr"/>
            <a:br>
              <a:rPr lang="de-DE" sz="4800" dirty="0"/>
            </a:br>
            <a:r>
              <a:rPr lang="de-DE" sz="4800" dirty="0" err="1"/>
              <a:t>Discourse</a:t>
            </a:r>
            <a:r>
              <a:rPr lang="de-DE" sz="4800" dirty="0"/>
              <a:t> in </a:t>
            </a:r>
            <a:r>
              <a:rPr lang="de-DE" sz="4800" dirty="0" err="1"/>
              <a:t>Psychosis</a:t>
            </a:r>
            <a:r>
              <a:rPr lang="de-DE" sz="4800" dirty="0"/>
              <a:t> Working Group:</a:t>
            </a:r>
            <a:br>
              <a:rPr lang="de-DE" sz="4800" dirty="0"/>
            </a:br>
            <a:br>
              <a:rPr lang="de-DE" sz="4800" dirty="0"/>
            </a:br>
            <a:r>
              <a:rPr lang="de-DE" sz="6600" b="1" dirty="0"/>
              <a:t>Clinical Data </a:t>
            </a:r>
            <a:r>
              <a:rPr lang="de-DE" sz="6600" b="1" dirty="0" err="1"/>
              <a:t>Harmonization</a:t>
            </a:r>
            <a:endParaRPr lang="de-DE" sz="4800" b="1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4190A59-EC05-4848-91B2-2B76D8A9EFA8}"/>
              </a:ext>
            </a:extLst>
          </p:cNvPr>
          <p:cNvSpPr/>
          <p:nvPr/>
        </p:nvSpPr>
        <p:spPr>
          <a:xfrm>
            <a:off x="0" y="5157537"/>
            <a:ext cx="12192000" cy="1700463"/>
          </a:xfrm>
          <a:prstGeom prst="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6A388BC-9DD0-4A4C-9A3B-25B81DA2AA89}"/>
              </a:ext>
            </a:extLst>
          </p:cNvPr>
          <p:cNvSpPr txBox="1"/>
          <p:nvPr/>
        </p:nvSpPr>
        <p:spPr>
          <a:xfrm>
            <a:off x="120316" y="5411450"/>
            <a:ext cx="10379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Frederike Stein</a:t>
            </a:r>
          </a:p>
          <a:p>
            <a:endParaRPr lang="de-DE" sz="2400" dirty="0">
              <a:solidFill>
                <a:schemeClr val="bg1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9412BEC-F9DE-4BF3-A825-0EE5821BE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7906" y="423757"/>
            <a:ext cx="2918713" cy="8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43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19F072A1-CE76-4D66-BE84-02465083E6C6}"/>
              </a:ext>
            </a:extLst>
          </p:cNvPr>
          <p:cNvSpPr txBox="1"/>
          <p:nvPr/>
        </p:nvSpPr>
        <p:spPr>
          <a:xfrm>
            <a:off x="2330112" y="1148101"/>
            <a:ext cx="213558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/>
              <a:t>FOR2107</a:t>
            </a:r>
          </a:p>
          <a:p>
            <a:r>
              <a:rPr lang="de-DE" sz="1400" dirty="0" err="1"/>
              <a:t>TALD_Study</a:t>
            </a:r>
            <a:endParaRPr lang="de-DE" sz="1400" dirty="0"/>
          </a:p>
          <a:p>
            <a:r>
              <a:rPr lang="de-DE" sz="1400" dirty="0"/>
              <a:t>FOR2107_SPAPS </a:t>
            </a:r>
            <a:r>
              <a:rPr lang="de-DE" sz="1400" dirty="0" err="1"/>
              <a:t>project</a:t>
            </a:r>
            <a:endParaRPr lang="de-DE" sz="1400" dirty="0"/>
          </a:p>
          <a:p>
            <a:r>
              <a:rPr lang="de-DE" sz="1400" dirty="0" err="1"/>
              <a:t>Remora</a:t>
            </a:r>
            <a:endParaRPr lang="de-DE" sz="1400" dirty="0"/>
          </a:p>
          <a:p>
            <a:r>
              <a:rPr lang="de-DE" sz="1400" dirty="0"/>
              <a:t>LPOP</a:t>
            </a:r>
          </a:p>
          <a:p>
            <a:r>
              <a:rPr lang="de-DE" sz="1400" dirty="0"/>
              <a:t>ACES</a:t>
            </a:r>
          </a:p>
          <a:p>
            <a:r>
              <a:rPr lang="de-DE" sz="1400" dirty="0" err="1"/>
              <a:t>PsyCL</a:t>
            </a:r>
            <a:endParaRPr lang="de-DE" sz="1400" dirty="0"/>
          </a:p>
          <a:p>
            <a:r>
              <a:rPr lang="de-DE" sz="1400" dirty="0"/>
              <a:t>In-</a:t>
            </a:r>
            <a:r>
              <a:rPr lang="de-DE" sz="1400" dirty="0" err="1"/>
              <a:t>PsyCL</a:t>
            </a:r>
            <a:endParaRPr lang="de-DE" sz="1400" dirty="0"/>
          </a:p>
          <a:p>
            <a:r>
              <a:rPr lang="de-DE" sz="1400" dirty="0" err="1"/>
              <a:t>TLI_DEU_comb</a:t>
            </a:r>
            <a:endParaRPr lang="de-DE" sz="1400" dirty="0"/>
          </a:p>
          <a:p>
            <a:r>
              <a:rPr lang="de-DE" sz="1400" dirty="0"/>
              <a:t>TLI_DEU2</a:t>
            </a:r>
          </a:p>
          <a:p>
            <a:r>
              <a:rPr lang="de-DE" sz="1400" dirty="0" err="1"/>
              <a:t>Early_schizobipolar_DEU</a:t>
            </a:r>
            <a:endParaRPr lang="de-DE" sz="1400" dirty="0"/>
          </a:p>
          <a:p>
            <a:r>
              <a:rPr lang="de-DE" sz="1400" dirty="0" err="1"/>
              <a:t>Discourse_lena</a:t>
            </a:r>
            <a:endParaRPr lang="de-DE" sz="1400" dirty="0"/>
          </a:p>
          <a:p>
            <a:r>
              <a:rPr lang="de-DE" sz="1400" dirty="0"/>
              <a:t>CAFLIP</a:t>
            </a:r>
          </a:p>
          <a:p>
            <a:r>
              <a:rPr lang="de-DE" sz="1400" dirty="0"/>
              <a:t>TOPSY</a:t>
            </a:r>
          </a:p>
          <a:p>
            <a:r>
              <a:rPr lang="de-DE" sz="1400" dirty="0"/>
              <a:t>IMPLEMENT</a:t>
            </a:r>
          </a:p>
          <a:p>
            <a:r>
              <a:rPr lang="de-DE" sz="1400" dirty="0" err="1"/>
              <a:t>OCoPS</a:t>
            </a:r>
            <a:r>
              <a:rPr lang="de-DE" sz="1400" dirty="0"/>
              <a:t>-P</a:t>
            </a:r>
          </a:p>
          <a:p>
            <a:r>
              <a:rPr lang="de-DE" sz="1400" dirty="0" err="1"/>
              <a:t>BrAGG-SoS</a:t>
            </a:r>
            <a:endParaRPr lang="de-DE" sz="1400" dirty="0"/>
          </a:p>
          <a:p>
            <a:r>
              <a:rPr lang="de-DE" sz="1400" dirty="0" err="1"/>
              <a:t>Gesture</a:t>
            </a:r>
            <a:r>
              <a:rPr lang="de-DE" sz="1400" dirty="0"/>
              <a:t> </a:t>
            </a:r>
            <a:r>
              <a:rPr lang="de-DE" sz="1400" dirty="0" err="1"/>
              <a:t>study</a:t>
            </a:r>
            <a:endParaRPr lang="de-DE" sz="1400" dirty="0"/>
          </a:p>
          <a:p>
            <a:r>
              <a:rPr lang="de-DE" sz="1400" dirty="0" err="1"/>
              <a:t>Discouse</a:t>
            </a:r>
            <a:r>
              <a:rPr lang="de-DE" sz="1400" dirty="0"/>
              <a:t> Santander</a:t>
            </a:r>
          </a:p>
          <a:p>
            <a:r>
              <a:rPr lang="de-DE" sz="1400" dirty="0" err="1"/>
              <a:t>Discourse_BR</a:t>
            </a:r>
            <a:r>
              <a:rPr lang="de-DE" sz="1400" dirty="0"/>
              <a:t>-PR</a:t>
            </a:r>
          </a:p>
          <a:p>
            <a:r>
              <a:rPr lang="de-DE" sz="1400" dirty="0"/>
              <a:t>Turkish </a:t>
            </a:r>
            <a:r>
              <a:rPr lang="de-DE" sz="1400" dirty="0" err="1"/>
              <a:t>adaptaion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TALD</a:t>
            </a:r>
          </a:p>
          <a:p>
            <a:r>
              <a:rPr lang="de-DE" sz="1400" dirty="0"/>
              <a:t>RAPSODI</a:t>
            </a:r>
          </a:p>
          <a:p>
            <a:r>
              <a:rPr lang="de-DE" sz="1400" dirty="0"/>
              <a:t>SCAANS</a:t>
            </a:r>
          </a:p>
          <a:p>
            <a:r>
              <a:rPr lang="de-DE" sz="1400" dirty="0"/>
              <a:t>IPS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6A4791B-2282-4FAD-97EE-432C35B08CE0}"/>
              </a:ext>
            </a:extLst>
          </p:cNvPr>
          <p:cNvSpPr txBox="1"/>
          <p:nvPr/>
        </p:nvSpPr>
        <p:spPr>
          <a:xfrm>
            <a:off x="246490" y="1398473"/>
            <a:ext cx="2202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23 </a:t>
            </a:r>
            <a:r>
              <a:rPr lang="de-DE" b="1" dirty="0" err="1"/>
              <a:t>studies</a:t>
            </a:r>
            <a:r>
              <a:rPr lang="de-DE" b="1" dirty="0"/>
              <a:t>/</a:t>
            </a:r>
            <a:r>
              <a:rPr lang="de-DE" b="1" dirty="0" err="1"/>
              <a:t>samples</a:t>
            </a:r>
            <a:endParaRPr lang="de-DE" b="1" dirty="0"/>
          </a:p>
          <a:p>
            <a:r>
              <a:rPr lang="de-DE" b="1" dirty="0"/>
              <a:t>10 countries</a:t>
            </a:r>
          </a:p>
          <a:p>
            <a:r>
              <a:rPr lang="de-DE" b="1" dirty="0"/>
              <a:t>8 </a:t>
            </a:r>
            <a:r>
              <a:rPr lang="de-DE" b="1" dirty="0" err="1"/>
              <a:t>languages</a:t>
            </a:r>
            <a:r>
              <a:rPr lang="de-DE" b="1" dirty="0"/>
              <a:t>: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AF07615-E89C-488D-9470-39280354E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953" y="1398473"/>
            <a:ext cx="6907587" cy="353602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071DAAB-0883-4441-AC70-2D2C535E4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459" y="2355687"/>
            <a:ext cx="175541" cy="17554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50E975F-DA7F-4C3B-B7D3-ED55DF3D7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59" y="1974687"/>
            <a:ext cx="175541" cy="17554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6304446-D9CA-4CC1-9863-CE38EF850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294" y="2267916"/>
            <a:ext cx="175541" cy="17554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1FB6225-BDDE-49B0-AE58-86D45325D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383" y="2062761"/>
            <a:ext cx="175541" cy="175541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B0035E60-CC6B-400B-BEF9-FFD2515FE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124" y="1974687"/>
            <a:ext cx="175541" cy="175541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13D051E-EB9C-42F7-8D14-83FA6620B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749" y="1933652"/>
            <a:ext cx="175541" cy="175541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B2882EDE-A960-413A-A099-734C35E86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328" y="2056900"/>
            <a:ext cx="175541" cy="17554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BF82D36B-28CE-4221-B314-F5595AC38B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871" y="2156239"/>
            <a:ext cx="175541" cy="175541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10837D37-F863-42B4-B70D-EC6424445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148" y="3942191"/>
            <a:ext cx="175541" cy="17554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3544FBE3-2194-4EE1-ADC3-32AB19E72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764" y="2267916"/>
            <a:ext cx="175541" cy="175541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9637181D-71D4-4DF8-A44A-BEA418CD8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760" y="1928023"/>
            <a:ext cx="175541" cy="175541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73A2370E-AE1E-4C12-9310-AAEC1DAF5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285" y="2898298"/>
            <a:ext cx="175541" cy="175541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60AB4B13-2288-414B-AFA2-A07A1381823C}"/>
              </a:ext>
            </a:extLst>
          </p:cNvPr>
          <p:cNvSpPr txBox="1"/>
          <p:nvPr/>
        </p:nvSpPr>
        <p:spPr>
          <a:xfrm>
            <a:off x="4371584" y="2987726"/>
            <a:ext cx="48559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PIs </a:t>
            </a:r>
            <a:r>
              <a:rPr lang="de-DE" sz="1400" b="1" dirty="0" err="1"/>
              <a:t>involved</a:t>
            </a:r>
            <a:r>
              <a:rPr lang="de-DE" sz="1400" b="1" dirty="0"/>
              <a:t>: </a:t>
            </a:r>
          </a:p>
          <a:p>
            <a:r>
              <a:rPr lang="de-DE" sz="1400" dirty="0"/>
              <a:t>Tilo Kircher</a:t>
            </a:r>
          </a:p>
          <a:p>
            <a:r>
              <a:rPr lang="de-DE" sz="1400" dirty="0"/>
              <a:t>Frederike Stein</a:t>
            </a:r>
          </a:p>
          <a:p>
            <a:r>
              <a:rPr lang="de-DE" sz="1400" dirty="0"/>
              <a:t>Sunny Tang</a:t>
            </a:r>
          </a:p>
          <a:p>
            <a:r>
              <a:rPr lang="de-DE" sz="1400" dirty="0"/>
              <a:t>Berna </a:t>
            </a:r>
            <a:r>
              <a:rPr lang="de-DE" sz="1400" dirty="0" err="1"/>
              <a:t>Yalincetin</a:t>
            </a:r>
            <a:endParaRPr lang="de-DE" sz="1400" dirty="0"/>
          </a:p>
          <a:p>
            <a:r>
              <a:rPr lang="de-DE" sz="1400" dirty="0"/>
              <a:t>Emre Bora</a:t>
            </a:r>
          </a:p>
          <a:p>
            <a:r>
              <a:rPr lang="de-DE" sz="1400" dirty="0"/>
              <a:t>Lena </a:t>
            </a:r>
            <a:r>
              <a:rPr lang="de-DE" sz="1400" dirty="0" err="1"/>
              <a:t>Palaniyappan</a:t>
            </a:r>
            <a:endParaRPr lang="de-DE" sz="1400" dirty="0"/>
          </a:p>
          <a:p>
            <a:r>
              <a:rPr lang="de-DE" sz="1400" dirty="0"/>
              <a:t>Tim Crowe</a:t>
            </a:r>
          </a:p>
          <a:p>
            <a:r>
              <a:rPr lang="de-DE" sz="1400" dirty="0"/>
              <a:t>Sebastian Walther</a:t>
            </a:r>
          </a:p>
          <a:p>
            <a:r>
              <a:rPr lang="de-DE" sz="1400" dirty="0"/>
              <a:t>Rosa </a:t>
            </a:r>
            <a:r>
              <a:rPr lang="de-DE" sz="1400" dirty="0" err="1"/>
              <a:t>Ayesa</a:t>
            </a:r>
            <a:r>
              <a:rPr lang="de-DE" sz="1400" dirty="0"/>
              <a:t> </a:t>
            </a:r>
            <a:r>
              <a:rPr lang="de-DE" sz="1400" dirty="0" err="1"/>
              <a:t>Aricola</a:t>
            </a:r>
            <a:endParaRPr lang="de-DE" sz="1400" dirty="0"/>
          </a:p>
          <a:p>
            <a:r>
              <a:rPr lang="de-DE" sz="1400" dirty="0"/>
              <a:t>Raffael </a:t>
            </a:r>
            <a:r>
              <a:rPr lang="de-DE" sz="1400" dirty="0" err="1"/>
              <a:t>Massuda</a:t>
            </a:r>
            <a:endParaRPr lang="de-DE" sz="1400" dirty="0"/>
          </a:p>
          <a:p>
            <a:r>
              <a:rPr lang="de-DE" sz="1400" dirty="0"/>
              <a:t>Emre Mutlu</a:t>
            </a:r>
          </a:p>
          <a:p>
            <a:r>
              <a:rPr lang="de-DE" sz="1400" dirty="0"/>
              <a:t>Iris Sommer</a:t>
            </a:r>
          </a:p>
          <a:p>
            <a:r>
              <a:rPr lang="de-DE" sz="1400" dirty="0" err="1"/>
              <a:t>Sreeraj</a:t>
            </a:r>
            <a:r>
              <a:rPr lang="de-DE" sz="1400" dirty="0"/>
              <a:t> </a:t>
            </a:r>
            <a:r>
              <a:rPr lang="de-DE" sz="1400" dirty="0" err="1"/>
              <a:t>Venkatasubramanian</a:t>
            </a:r>
            <a:endParaRPr lang="de-DE" sz="1400" dirty="0"/>
          </a:p>
          <a:p>
            <a:r>
              <a:rPr lang="de-DE" sz="1400" dirty="0"/>
              <a:t>Katharina Stegmayer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E51CED5-3EBD-4356-804A-319C365A6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2048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Dimensions of formal thought disorder across scales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0524C05-D24C-4027-9124-35C5B268B566}"/>
              </a:ext>
            </a:extLst>
          </p:cNvPr>
          <p:cNvSpPr txBox="1"/>
          <p:nvPr/>
        </p:nvSpPr>
        <p:spPr>
          <a:xfrm>
            <a:off x="163286" y="6411686"/>
            <a:ext cx="6716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Clinical Data </a:t>
            </a:r>
            <a:r>
              <a:rPr lang="de-DE" sz="1600" dirty="0" err="1">
                <a:solidFill>
                  <a:schemeClr val="bg1"/>
                </a:solidFill>
              </a:rPr>
              <a:t>Harmonization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dirty="0"/>
              <a:t>									</a:t>
            </a:r>
          </a:p>
        </p:txBody>
      </p:sp>
    </p:spTree>
    <p:extLst>
      <p:ext uri="{BB962C8B-B14F-4D97-AF65-F5344CB8AC3E}">
        <p14:creationId xmlns:p14="http://schemas.microsoft.com/office/powerpoint/2010/main" val="1515165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C2AE34A6-377D-4EB7-A463-DB329B7A710F}"/>
              </a:ext>
            </a:extLst>
          </p:cNvPr>
          <p:cNvSpPr txBox="1"/>
          <p:nvPr/>
        </p:nvSpPr>
        <p:spPr>
          <a:xfrm>
            <a:off x="245535" y="622326"/>
            <a:ext cx="503766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sz="1600" dirty="0"/>
              <a:t>Total sample </a:t>
            </a:r>
            <a:r>
              <a:rPr lang="de-DE" sz="1600" dirty="0" err="1"/>
              <a:t>size</a:t>
            </a:r>
            <a:r>
              <a:rPr lang="de-DE" sz="1600" dirty="0"/>
              <a:t>: </a:t>
            </a:r>
            <a:r>
              <a:rPr lang="de-DE" sz="1600" b="1" dirty="0"/>
              <a:t>6,376 </a:t>
            </a:r>
            <a:r>
              <a:rPr lang="de-DE" sz="1600" dirty="0" err="1"/>
              <a:t>subjects</a:t>
            </a:r>
            <a:r>
              <a:rPr lang="de-DE" sz="1600" dirty="0"/>
              <a:t> (not </a:t>
            </a:r>
            <a:r>
              <a:rPr lang="de-DE" sz="1600" dirty="0" err="1"/>
              <a:t>counting</a:t>
            </a:r>
            <a:r>
              <a:rPr lang="de-DE" sz="1600" dirty="0"/>
              <a:t> multiple </a:t>
            </a:r>
            <a:r>
              <a:rPr lang="de-DE" sz="1600" dirty="0" err="1"/>
              <a:t>timepoints</a:t>
            </a:r>
            <a:r>
              <a:rPr lang="de-DE" sz="1400" dirty="0"/>
              <a:t>)</a:t>
            </a:r>
          </a:p>
          <a:p>
            <a:pPr marL="285750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sz="1400" dirty="0"/>
              <a:t>Groups </a:t>
            </a:r>
            <a:r>
              <a:rPr lang="de-DE" sz="1400" dirty="0" err="1"/>
              <a:t>included</a:t>
            </a:r>
            <a:r>
              <a:rPr lang="de-DE" sz="1400" dirty="0"/>
              <a:t>:</a:t>
            </a:r>
          </a:p>
          <a:p>
            <a:pPr marL="742950" lvl="1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sz="1400" dirty="0" err="1"/>
              <a:t>Healthy</a:t>
            </a:r>
            <a:r>
              <a:rPr lang="de-DE" sz="1400" dirty="0"/>
              <a:t> </a:t>
            </a:r>
            <a:r>
              <a:rPr lang="de-DE" sz="1400" dirty="0" err="1"/>
              <a:t>controls</a:t>
            </a:r>
            <a:endParaRPr lang="de-DE" sz="1400" dirty="0"/>
          </a:p>
          <a:p>
            <a:pPr marL="742950" lvl="1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sz="1400" dirty="0"/>
              <a:t>Help </a:t>
            </a:r>
            <a:r>
              <a:rPr lang="de-DE" sz="1400" dirty="0" err="1"/>
              <a:t>seeking</a:t>
            </a:r>
            <a:endParaRPr lang="de-DE" sz="1400" dirty="0"/>
          </a:p>
          <a:p>
            <a:pPr marL="742950" lvl="1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sz="1400" dirty="0"/>
              <a:t>First </a:t>
            </a:r>
            <a:r>
              <a:rPr lang="de-DE" sz="1400" dirty="0" err="1"/>
              <a:t>degree</a:t>
            </a:r>
            <a:r>
              <a:rPr lang="de-DE" sz="1400" dirty="0"/>
              <a:t> </a:t>
            </a:r>
            <a:r>
              <a:rPr lang="de-DE" sz="1400" dirty="0" err="1"/>
              <a:t>relation</a:t>
            </a:r>
            <a:endParaRPr lang="de-DE" sz="1400" dirty="0"/>
          </a:p>
          <a:p>
            <a:pPr marL="742950" lvl="1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sz="1400" dirty="0"/>
              <a:t>Major Depression</a:t>
            </a:r>
          </a:p>
          <a:p>
            <a:pPr marL="742950" lvl="1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sz="1400" dirty="0"/>
              <a:t>Bipolar </a:t>
            </a:r>
            <a:r>
              <a:rPr lang="de-DE" sz="1400" dirty="0" err="1"/>
              <a:t>Disorder</a:t>
            </a:r>
            <a:endParaRPr lang="de-DE" sz="1400" dirty="0"/>
          </a:p>
          <a:p>
            <a:pPr marL="742950" lvl="1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sz="1400" dirty="0" err="1"/>
              <a:t>Schizophrenia</a:t>
            </a:r>
            <a:r>
              <a:rPr lang="de-DE" sz="1400" dirty="0"/>
              <a:t> </a:t>
            </a:r>
            <a:r>
              <a:rPr lang="de-DE" sz="1400" dirty="0" err="1"/>
              <a:t>spectrum</a:t>
            </a:r>
            <a:r>
              <a:rPr lang="de-DE" sz="1400" dirty="0"/>
              <a:t> </a:t>
            </a:r>
            <a:r>
              <a:rPr lang="de-DE" sz="1400" dirty="0" err="1"/>
              <a:t>disorders</a:t>
            </a:r>
            <a:endParaRPr lang="de-DE" sz="1400" dirty="0"/>
          </a:p>
          <a:p>
            <a:pPr marL="285750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sz="1400" dirty="0" err="1"/>
              <a:t>Dx</a:t>
            </a:r>
            <a:r>
              <a:rPr lang="de-DE" sz="1400" dirty="0"/>
              <a:t> </a:t>
            </a:r>
            <a:r>
              <a:rPr lang="de-DE" sz="1400" dirty="0" err="1"/>
              <a:t>methods</a:t>
            </a:r>
            <a:r>
              <a:rPr lang="de-DE" sz="1400" dirty="0"/>
              <a:t>: </a:t>
            </a:r>
          </a:p>
          <a:p>
            <a:pPr marL="742950" lvl="1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sz="1400" dirty="0"/>
              <a:t>DSM-IV / V and SCID I</a:t>
            </a:r>
          </a:p>
          <a:p>
            <a:pPr marL="742950" lvl="1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sz="1400" dirty="0"/>
              <a:t>ICD-10</a:t>
            </a:r>
          </a:p>
          <a:p>
            <a:pPr marL="285750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sz="1400" dirty="0"/>
              <a:t>Study </a:t>
            </a:r>
            <a:r>
              <a:rPr lang="de-DE" sz="1400" dirty="0" err="1"/>
              <a:t>exclusion</a:t>
            </a:r>
            <a:r>
              <a:rPr lang="de-DE" sz="1400" dirty="0"/>
              <a:t> </a:t>
            </a:r>
            <a:r>
              <a:rPr lang="de-DE" sz="1400" dirty="0" err="1"/>
              <a:t>criteria</a:t>
            </a:r>
            <a:r>
              <a:rPr lang="de-DE" sz="1400" dirty="0"/>
              <a:t>:</a:t>
            </a:r>
          </a:p>
          <a:p>
            <a:pPr marL="742950" lvl="1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en-US" sz="1400" dirty="0"/>
              <a:t>verbal IQ&lt;80 or &lt;70</a:t>
            </a:r>
          </a:p>
          <a:p>
            <a:pPr marL="742950" lvl="1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en-US" sz="1400" dirty="0"/>
              <a:t>history of head trauma or unconsciousness</a:t>
            </a:r>
          </a:p>
          <a:p>
            <a:pPr marL="742950" lvl="1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en-US" sz="1400" dirty="0"/>
              <a:t>severe medical illnesses (cancer, autoimmune diseases, and infections)</a:t>
            </a:r>
          </a:p>
          <a:p>
            <a:pPr marL="742950" lvl="1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en-US" sz="1400" dirty="0"/>
              <a:t>neurological illness</a:t>
            </a:r>
          </a:p>
          <a:p>
            <a:pPr marL="742950" lvl="1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en-US" sz="1400" dirty="0"/>
              <a:t>current substance dependence</a:t>
            </a:r>
          </a:p>
          <a:p>
            <a:pPr marL="742950" lvl="1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en-US" sz="1400" dirty="0"/>
              <a:t>substance induced disorders or disorders secondary to general medical condition</a:t>
            </a:r>
          </a:p>
          <a:p>
            <a:pPr marL="742950" lvl="1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en-US" sz="1400" dirty="0"/>
              <a:t>disorders affecting speech or language</a:t>
            </a:r>
          </a:p>
          <a:p>
            <a:pPr marL="742950" lvl="1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en-US" sz="1400" dirty="0"/>
              <a:t>movement disorders affecting speech</a:t>
            </a:r>
          </a:p>
          <a:p>
            <a:pPr marL="742950" lvl="1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en-US" sz="1400" dirty="0"/>
              <a:t>ECT</a:t>
            </a:r>
            <a:endParaRPr lang="de-DE" sz="1400" dirty="0"/>
          </a:p>
          <a:p>
            <a:pPr marL="285750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sz="1400" dirty="0"/>
              <a:t>  Type </a:t>
            </a:r>
            <a:r>
              <a:rPr lang="de-DE" sz="1400" dirty="0" err="1"/>
              <a:t>of</a:t>
            </a:r>
            <a:r>
              <a:rPr lang="de-DE" sz="1400" dirty="0"/>
              <a:t> FTD </a:t>
            </a:r>
            <a:r>
              <a:rPr lang="de-DE" sz="1400" dirty="0" err="1"/>
              <a:t>data</a:t>
            </a:r>
            <a:r>
              <a:rPr lang="de-DE" sz="1400" dirty="0"/>
              <a:t> </a:t>
            </a:r>
            <a:r>
              <a:rPr lang="de-DE" sz="1400" dirty="0" err="1"/>
              <a:t>acquisition</a:t>
            </a:r>
            <a:r>
              <a:rPr lang="de-DE" sz="1400" dirty="0"/>
              <a:t>:</a:t>
            </a:r>
          </a:p>
          <a:p>
            <a:pPr marL="742950" lvl="1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sz="1400" dirty="0"/>
              <a:t>semi-</a:t>
            </a:r>
            <a:r>
              <a:rPr lang="de-DE" sz="1400" dirty="0" err="1"/>
              <a:t>structured</a:t>
            </a:r>
            <a:r>
              <a:rPr lang="de-DE" sz="1400" dirty="0"/>
              <a:t> </a:t>
            </a:r>
            <a:r>
              <a:rPr lang="de-DE" sz="1400" dirty="0" err="1"/>
              <a:t>clinical</a:t>
            </a:r>
            <a:r>
              <a:rPr lang="de-DE" sz="1400" dirty="0"/>
              <a:t> interview or </a:t>
            </a:r>
            <a:r>
              <a:rPr lang="de-DE" sz="1400" dirty="0" err="1"/>
              <a:t>discourse</a:t>
            </a:r>
            <a:r>
              <a:rPr lang="de-DE" sz="1400" dirty="0"/>
              <a:t> interview</a:t>
            </a:r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6AF430C0-9457-4386-98B8-60A67B39FB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774574"/>
              </p:ext>
            </p:extLst>
          </p:nvPr>
        </p:nvGraphicFramePr>
        <p:xfrm>
          <a:off x="5260980" y="786341"/>
          <a:ext cx="6812491" cy="1261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3213">
                  <a:extLst>
                    <a:ext uri="{9D8B030D-6E8A-4147-A177-3AD203B41FA5}">
                      <a16:colId xmlns:a16="http://schemas.microsoft.com/office/drawing/2014/main" val="815815228"/>
                    </a:ext>
                  </a:extLst>
                </a:gridCol>
                <a:gridCol w="973213">
                  <a:extLst>
                    <a:ext uri="{9D8B030D-6E8A-4147-A177-3AD203B41FA5}">
                      <a16:colId xmlns:a16="http://schemas.microsoft.com/office/drawing/2014/main" val="4114743429"/>
                    </a:ext>
                  </a:extLst>
                </a:gridCol>
                <a:gridCol w="973213">
                  <a:extLst>
                    <a:ext uri="{9D8B030D-6E8A-4147-A177-3AD203B41FA5}">
                      <a16:colId xmlns:a16="http://schemas.microsoft.com/office/drawing/2014/main" val="3632165998"/>
                    </a:ext>
                  </a:extLst>
                </a:gridCol>
                <a:gridCol w="973213">
                  <a:extLst>
                    <a:ext uri="{9D8B030D-6E8A-4147-A177-3AD203B41FA5}">
                      <a16:colId xmlns:a16="http://schemas.microsoft.com/office/drawing/2014/main" val="1550123979"/>
                    </a:ext>
                  </a:extLst>
                </a:gridCol>
                <a:gridCol w="973213">
                  <a:extLst>
                    <a:ext uri="{9D8B030D-6E8A-4147-A177-3AD203B41FA5}">
                      <a16:colId xmlns:a16="http://schemas.microsoft.com/office/drawing/2014/main" val="1939229937"/>
                    </a:ext>
                  </a:extLst>
                </a:gridCol>
                <a:gridCol w="973213">
                  <a:extLst>
                    <a:ext uri="{9D8B030D-6E8A-4147-A177-3AD203B41FA5}">
                      <a16:colId xmlns:a16="http://schemas.microsoft.com/office/drawing/2014/main" val="656482636"/>
                    </a:ext>
                  </a:extLst>
                </a:gridCol>
                <a:gridCol w="973213">
                  <a:extLst>
                    <a:ext uri="{9D8B030D-6E8A-4147-A177-3AD203B41FA5}">
                      <a16:colId xmlns:a16="http://schemas.microsoft.com/office/drawing/2014/main" val="772368125"/>
                    </a:ext>
                  </a:extLst>
                </a:gridCol>
              </a:tblGrid>
              <a:tr h="87213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HC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MDD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BD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SSD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help seeking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psychotic</a:t>
                      </a:r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dx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</a:t>
                      </a:r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degree</a:t>
                      </a:r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relation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408709"/>
                  </a:ext>
                </a:extLst>
              </a:tr>
              <a:tr h="389395"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2090</a:t>
                      </a:r>
                    </a:p>
                  </a:txBody>
                  <a:tcPr marL="7620" marR="7620" marT="15240" marB="1524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1398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2241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293982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51EC51D8-B69A-4779-927C-BCE44C673C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642069"/>
              </p:ext>
            </p:extLst>
          </p:nvPr>
        </p:nvGraphicFramePr>
        <p:xfrm>
          <a:off x="5260980" y="2657408"/>
          <a:ext cx="6812491" cy="1261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3213">
                  <a:extLst>
                    <a:ext uri="{9D8B030D-6E8A-4147-A177-3AD203B41FA5}">
                      <a16:colId xmlns:a16="http://schemas.microsoft.com/office/drawing/2014/main" val="815815228"/>
                    </a:ext>
                  </a:extLst>
                </a:gridCol>
                <a:gridCol w="973213">
                  <a:extLst>
                    <a:ext uri="{9D8B030D-6E8A-4147-A177-3AD203B41FA5}">
                      <a16:colId xmlns:a16="http://schemas.microsoft.com/office/drawing/2014/main" val="4114743429"/>
                    </a:ext>
                  </a:extLst>
                </a:gridCol>
                <a:gridCol w="973213">
                  <a:extLst>
                    <a:ext uri="{9D8B030D-6E8A-4147-A177-3AD203B41FA5}">
                      <a16:colId xmlns:a16="http://schemas.microsoft.com/office/drawing/2014/main" val="3632165998"/>
                    </a:ext>
                  </a:extLst>
                </a:gridCol>
                <a:gridCol w="973213">
                  <a:extLst>
                    <a:ext uri="{9D8B030D-6E8A-4147-A177-3AD203B41FA5}">
                      <a16:colId xmlns:a16="http://schemas.microsoft.com/office/drawing/2014/main" val="1550123979"/>
                    </a:ext>
                  </a:extLst>
                </a:gridCol>
                <a:gridCol w="973213">
                  <a:extLst>
                    <a:ext uri="{9D8B030D-6E8A-4147-A177-3AD203B41FA5}">
                      <a16:colId xmlns:a16="http://schemas.microsoft.com/office/drawing/2014/main" val="1939229937"/>
                    </a:ext>
                  </a:extLst>
                </a:gridCol>
                <a:gridCol w="973213">
                  <a:extLst>
                    <a:ext uri="{9D8B030D-6E8A-4147-A177-3AD203B41FA5}">
                      <a16:colId xmlns:a16="http://schemas.microsoft.com/office/drawing/2014/main" val="656482636"/>
                    </a:ext>
                  </a:extLst>
                </a:gridCol>
                <a:gridCol w="973213">
                  <a:extLst>
                    <a:ext uri="{9D8B030D-6E8A-4147-A177-3AD203B41FA5}">
                      <a16:colId xmlns:a16="http://schemas.microsoft.com/office/drawing/2014/main" val="772368125"/>
                    </a:ext>
                  </a:extLst>
                </a:gridCol>
              </a:tblGrid>
              <a:tr h="87213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SANS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SAPS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TLI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TLC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TALD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PANSS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CDI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408709"/>
                  </a:ext>
                </a:extLst>
              </a:tr>
              <a:tr h="389395"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293982"/>
                  </a:ext>
                </a:extLst>
              </a:tr>
            </a:tbl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87CD04A4-2863-45CB-9F14-1DBA3FF49FD1}"/>
              </a:ext>
            </a:extLst>
          </p:cNvPr>
          <p:cNvSpPr txBox="1"/>
          <p:nvPr/>
        </p:nvSpPr>
        <p:spPr>
          <a:xfrm>
            <a:off x="5184780" y="2213967"/>
            <a:ext cx="7229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No</a:t>
            </a:r>
            <a:r>
              <a:rPr lang="de-DE" dirty="0"/>
              <a:t>.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sites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: </a:t>
            </a:r>
          </a:p>
          <a:p>
            <a:endParaRPr lang="de-DE" dirty="0"/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AD614838-1697-4D7F-8B77-EDFBCA687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757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Basic Information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12D446B-590F-4A5F-9C37-69BE2BE5A9F8}"/>
              </a:ext>
            </a:extLst>
          </p:cNvPr>
          <p:cNvSpPr txBox="1"/>
          <p:nvPr/>
        </p:nvSpPr>
        <p:spPr>
          <a:xfrm>
            <a:off x="163286" y="6411686"/>
            <a:ext cx="6716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Clinical Data </a:t>
            </a:r>
            <a:r>
              <a:rPr lang="de-DE" sz="1600" dirty="0" err="1">
                <a:solidFill>
                  <a:schemeClr val="bg1"/>
                </a:solidFill>
              </a:rPr>
              <a:t>Harmonization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dirty="0"/>
              <a:t>									</a:t>
            </a:r>
          </a:p>
        </p:txBody>
      </p:sp>
    </p:spTree>
    <p:extLst>
      <p:ext uri="{BB962C8B-B14F-4D97-AF65-F5344CB8AC3E}">
        <p14:creationId xmlns:p14="http://schemas.microsoft.com/office/powerpoint/2010/main" val="2421438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19180A83-EBB0-45DA-9382-299CB3A389DC}"/>
              </a:ext>
            </a:extLst>
          </p:cNvPr>
          <p:cNvSpPr txBox="1"/>
          <p:nvPr/>
        </p:nvSpPr>
        <p:spPr>
          <a:xfrm>
            <a:off x="0" y="4211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latin typeface="+mj-lt"/>
              </a:rPr>
              <a:t>Top </a:t>
            </a:r>
            <a:r>
              <a:rPr lang="de-DE" sz="3200" b="1" dirty="0" err="1">
                <a:latin typeface="+mj-lt"/>
              </a:rPr>
              <a:t>combinations</a:t>
            </a:r>
            <a:endParaRPr lang="de-DE" sz="3200" b="1" dirty="0">
              <a:latin typeface="+mj-lt"/>
            </a:endParaRPr>
          </a:p>
        </p:txBody>
      </p:sp>
      <p:graphicFrame>
        <p:nvGraphicFramePr>
          <p:cNvPr id="3" name="Tabelle 5">
            <a:extLst>
              <a:ext uri="{FF2B5EF4-FFF2-40B4-BE49-F238E27FC236}">
                <a16:creationId xmlns:a16="http://schemas.microsoft.com/office/drawing/2014/main" id="{6D8D04CB-549F-4C8A-958F-EA9EA9B59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651792"/>
              </p:ext>
            </p:extLst>
          </p:nvPr>
        </p:nvGraphicFramePr>
        <p:xfrm>
          <a:off x="849842" y="564096"/>
          <a:ext cx="9835091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7018">
                  <a:extLst>
                    <a:ext uri="{9D8B030D-6E8A-4147-A177-3AD203B41FA5}">
                      <a16:colId xmlns:a16="http://schemas.microsoft.com/office/drawing/2014/main" val="1313460216"/>
                    </a:ext>
                  </a:extLst>
                </a:gridCol>
                <a:gridCol w="1967018">
                  <a:extLst>
                    <a:ext uri="{9D8B030D-6E8A-4147-A177-3AD203B41FA5}">
                      <a16:colId xmlns:a16="http://schemas.microsoft.com/office/drawing/2014/main" val="3887896989"/>
                    </a:ext>
                  </a:extLst>
                </a:gridCol>
                <a:gridCol w="1180211">
                  <a:extLst>
                    <a:ext uri="{9D8B030D-6E8A-4147-A177-3AD203B41FA5}">
                      <a16:colId xmlns:a16="http://schemas.microsoft.com/office/drawing/2014/main" val="609690702"/>
                    </a:ext>
                  </a:extLst>
                </a:gridCol>
                <a:gridCol w="1180211">
                  <a:extLst>
                    <a:ext uri="{9D8B030D-6E8A-4147-A177-3AD203B41FA5}">
                      <a16:colId xmlns:a16="http://schemas.microsoft.com/office/drawing/2014/main" val="726824724"/>
                    </a:ext>
                  </a:extLst>
                </a:gridCol>
                <a:gridCol w="1180211">
                  <a:extLst>
                    <a:ext uri="{9D8B030D-6E8A-4147-A177-3AD203B41FA5}">
                      <a16:colId xmlns:a16="http://schemas.microsoft.com/office/drawing/2014/main" val="2681281201"/>
                    </a:ext>
                  </a:extLst>
                </a:gridCol>
                <a:gridCol w="1180211">
                  <a:extLst>
                    <a:ext uri="{9D8B030D-6E8A-4147-A177-3AD203B41FA5}">
                      <a16:colId xmlns:a16="http://schemas.microsoft.com/office/drawing/2014/main" val="1309382228"/>
                    </a:ext>
                  </a:extLst>
                </a:gridCol>
                <a:gridCol w="1180211">
                  <a:extLst>
                    <a:ext uri="{9D8B030D-6E8A-4147-A177-3AD203B41FA5}">
                      <a16:colId xmlns:a16="http://schemas.microsoft.com/office/drawing/2014/main" val="1474932057"/>
                    </a:ext>
                  </a:extLst>
                </a:gridCol>
              </a:tblGrid>
              <a:tr h="238941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Combination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Sites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Total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MDD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SSD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287440"/>
                  </a:ext>
                </a:extLst>
              </a:tr>
              <a:tr h="856205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latin typeface="+mn-lt"/>
                        </a:rPr>
                        <a:t>SANS + SAPS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FOR2107, </a:t>
                      </a:r>
                      <a:r>
                        <a:rPr lang="en-US" sz="1400" dirty="0" err="1">
                          <a:latin typeface="+mn-lt"/>
                        </a:rPr>
                        <a:t>TALD_Study</a:t>
                      </a:r>
                      <a:endParaRPr lang="en-US" sz="1400" dirty="0">
                        <a:latin typeface="+mn-lt"/>
                      </a:endParaRPr>
                    </a:p>
                    <a:p>
                      <a:pPr algn="l"/>
                      <a:r>
                        <a:rPr lang="en-US" sz="1400" dirty="0">
                          <a:latin typeface="+mn-lt"/>
                        </a:rPr>
                        <a:t>FOR2107_SPAPS project</a:t>
                      </a:r>
                    </a:p>
                    <a:p>
                      <a:pPr algn="l"/>
                      <a:r>
                        <a:rPr lang="en-US" sz="1400" dirty="0" err="1">
                          <a:latin typeface="+mn-lt"/>
                        </a:rPr>
                        <a:t>PsyCL</a:t>
                      </a:r>
                      <a:endParaRPr lang="en-US" sz="1400" dirty="0">
                        <a:latin typeface="+mn-lt"/>
                      </a:endParaRPr>
                    </a:p>
                    <a:p>
                      <a:pPr algn="l"/>
                      <a:r>
                        <a:rPr lang="en-US" sz="1400" dirty="0">
                          <a:latin typeface="+mn-lt"/>
                        </a:rPr>
                        <a:t>TLI_DEU2</a:t>
                      </a:r>
                    </a:p>
                    <a:p>
                      <a:pPr algn="l"/>
                      <a:r>
                        <a:rPr lang="en-US" sz="1400" dirty="0">
                          <a:latin typeface="+mn-lt"/>
                        </a:rPr>
                        <a:t>SCAANS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b="1" dirty="0">
                          <a:latin typeface="+mn-lt"/>
                        </a:rPr>
                        <a:t>3770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1651</a:t>
                      </a:r>
                    </a:p>
                  </a:txBody>
                  <a:tcPr marL="7620" marR="7620" marT="15240" marB="1524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32489483"/>
                  </a:ext>
                </a:extLst>
              </a:tr>
              <a:tr h="696911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latin typeface="+mn-lt"/>
                        </a:rPr>
                        <a:t>SANS + SAPS + TALD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+mn-lt"/>
                        </a:rPr>
                        <a:t>FOR2107</a:t>
                      </a:r>
                    </a:p>
                    <a:p>
                      <a:pPr algn="l"/>
                      <a:r>
                        <a:rPr lang="en-US" sz="1400" dirty="0" err="1">
                          <a:latin typeface="+mn-lt"/>
                        </a:rPr>
                        <a:t>TALD_Study</a:t>
                      </a:r>
                      <a:endParaRPr lang="en-US" sz="1400" dirty="0">
                        <a:latin typeface="+mn-lt"/>
                      </a:endParaRPr>
                    </a:p>
                    <a:p>
                      <a:pPr algn="l"/>
                      <a:r>
                        <a:rPr lang="en-US" sz="1400" dirty="0">
                          <a:latin typeface="+mn-lt"/>
                        </a:rPr>
                        <a:t>FOR2107_SPAPS project</a:t>
                      </a:r>
                    </a:p>
                    <a:p>
                      <a:pPr algn="l"/>
                      <a:r>
                        <a:rPr lang="de-DE" sz="1400" dirty="0">
                          <a:latin typeface="+mn-lt"/>
                        </a:rPr>
                        <a:t>German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b="1" dirty="0">
                          <a:latin typeface="+mn-lt"/>
                        </a:rPr>
                        <a:t>918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403</a:t>
                      </a:r>
                    </a:p>
                  </a:txBody>
                  <a:tcPr marL="7620" marR="7620" marT="15240" marB="1524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46747687"/>
                  </a:ext>
                </a:extLst>
              </a:tr>
              <a:tr h="696911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latin typeface="+mn-lt"/>
                        </a:rPr>
                        <a:t>SAPS + TLI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+mn-lt"/>
                        </a:rPr>
                        <a:t>FOR2107_SPAPS project</a:t>
                      </a:r>
                    </a:p>
                    <a:p>
                      <a:pPr algn="l"/>
                      <a:r>
                        <a:rPr lang="en-US" sz="1400" dirty="0">
                          <a:latin typeface="+mn-lt"/>
                        </a:rPr>
                        <a:t>TLI_DEU2</a:t>
                      </a:r>
                    </a:p>
                    <a:p>
                      <a:pPr algn="l"/>
                      <a:r>
                        <a:rPr lang="en-US" sz="1400" dirty="0" err="1">
                          <a:latin typeface="+mn-lt"/>
                        </a:rPr>
                        <a:t>Early_schizobipolar_DEU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b="1" dirty="0">
                          <a:latin typeface="+mn-lt"/>
                        </a:rPr>
                        <a:t>572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</a:t>
                      </a:r>
                    </a:p>
                  </a:txBody>
                  <a:tcPr marL="7620" marR="7620" marT="15240" marB="1524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59909228"/>
                  </a:ext>
                </a:extLst>
              </a:tr>
              <a:tr h="696911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latin typeface="+mn-lt"/>
                        </a:rPr>
                        <a:t>PANSS + TLI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 err="1">
                          <a:latin typeface="+mn-lt"/>
                        </a:rPr>
                        <a:t>TLI_DEU_comb</a:t>
                      </a:r>
                      <a:endParaRPr lang="de-DE" sz="1400" dirty="0">
                        <a:latin typeface="+mn-lt"/>
                      </a:endParaRPr>
                    </a:p>
                    <a:p>
                      <a:pPr algn="l"/>
                      <a:r>
                        <a:rPr lang="de-DE" sz="1400" dirty="0" err="1">
                          <a:latin typeface="+mn-lt"/>
                        </a:rPr>
                        <a:t>Discourse_lena</a:t>
                      </a:r>
                      <a:endParaRPr lang="de-DE" sz="1400" dirty="0">
                        <a:latin typeface="+mn-lt"/>
                      </a:endParaRPr>
                    </a:p>
                    <a:p>
                      <a:pPr algn="l"/>
                      <a:r>
                        <a:rPr lang="de-DE" sz="1400" dirty="0">
                          <a:latin typeface="+mn-lt"/>
                        </a:rPr>
                        <a:t>TOPSY</a:t>
                      </a:r>
                    </a:p>
                    <a:p>
                      <a:pPr algn="l"/>
                      <a:r>
                        <a:rPr lang="de-DE" sz="1400" dirty="0">
                          <a:latin typeface="+mn-lt"/>
                        </a:rPr>
                        <a:t>IMPLEMENT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b="1" dirty="0">
                          <a:latin typeface="+mn-lt"/>
                        </a:rPr>
                        <a:t>557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158</a:t>
                      </a:r>
                    </a:p>
                  </a:txBody>
                  <a:tcPr marL="7620" marR="7620" marT="15240" marB="1524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1458414"/>
                  </a:ext>
                </a:extLst>
              </a:tr>
              <a:tr h="1015499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latin typeface="+mn-lt"/>
                        </a:rPr>
                        <a:t>SANS + TLC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latin typeface="+mn-lt"/>
                        </a:rPr>
                        <a:t>TALD_Study</a:t>
                      </a:r>
                      <a:endParaRPr lang="en-US" sz="1400" dirty="0">
                        <a:latin typeface="+mn-lt"/>
                      </a:endParaRPr>
                    </a:p>
                    <a:p>
                      <a:pPr algn="l"/>
                      <a:r>
                        <a:rPr lang="en-US" sz="1400" dirty="0">
                          <a:latin typeface="+mn-lt"/>
                        </a:rPr>
                        <a:t>Remora</a:t>
                      </a:r>
                    </a:p>
                    <a:p>
                      <a:pPr algn="l"/>
                      <a:r>
                        <a:rPr lang="en-US" sz="1400" dirty="0">
                          <a:latin typeface="+mn-lt"/>
                        </a:rPr>
                        <a:t>LPOP</a:t>
                      </a:r>
                    </a:p>
                    <a:p>
                      <a:pPr algn="l"/>
                      <a:r>
                        <a:rPr lang="en-US" sz="1400" dirty="0">
                          <a:latin typeface="+mn-lt"/>
                        </a:rPr>
                        <a:t>ACES</a:t>
                      </a:r>
                    </a:p>
                    <a:p>
                      <a:pPr algn="l"/>
                      <a:r>
                        <a:rPr lang="en-US" sz="1400" dirty="0" err="1">
                          <a:latin typeface="+mn-lt"/>
                        </a:rPr>
                        <a:t>PsyCL</a:t>
                      </a:r>
                      <a:endParaRPr lang="en-US" sz="1400" dirty="0">
                        <a:latin typeface="+mn-lt"/>
                      </a:endParaRPr>
                    </a:p>
                    <a:p>
                      <a:pPr algn="l"/>
                      <a:r>
                        <a:rPr lang="en-US" sz="1400" dirty="0">
                          <a:latin typeface="+mn-lt"/>
                        </a:rPr>
                        <a:t>IPS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b="1" dirty="0">
                          <a:latin typeface="+mn-lt"/>
                        </a:rPr>
                        <a:t>540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156</a:t>
                      </a:r>
                    </a:p>
                  </a:txBody>
                  <a:tcPr marL="7620" marR="7620" marT="15240" marB="1524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01254045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2866BADE-FA24-4831-871B-6A83F7D83C5B}"/>
              </a:ext>
            </a:extLst>
          </p:cNvPr>
          <p:cNvSpPr txBox="1"/>
          <p:nvPr/>
        </p:nvSpPr>
        <p:spPr>
          <a:xfrm>
            <a:off x="163286" y="6411686"/>
            <a:ext cx="6716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Clinical Data </a:t>
            </a:r>
            <a:r>
              <a:rPr lang="de-DE" sz="1600" dirty="0" err="1">
                <a:solidFill>
                  <a:schemeClr val="bg1"/>
                </a:solidFill>
              </a:rPr>
              <a:t>Harmonization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dirty="0"/>
              <a:t>									</a:t>
            </a:r>
          </a:p>
        </p:txBody>
      </p:sp>
    </p:spTree>
    <p:extLst>
      <p:ext uri="{BB962C8B-B14F-4D97-AF65-F5344CB8AC3E}">
        <p14:creationId xmlns:p14="http://schemas.microsoft.com/office/powerpoint/2010/main" val="1921939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77B9E78F-B381-4FE9-A7B5-5D082FBE9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977" y="848425"/>
            <a:ext cx="6718503" cy="319048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C1BF737-91FD-4444-81CB-CFB4611C884B}"/>
              </a:ext>
            </a:extLst>
          </p:cNvPr>
          <p:cNvSpPr txBox="1"/>
          <p:nvPr/>
        </p:nvSpPr>
        <p:spPr>
          <a:xfrm>
            <a:off x="293411" y="5736728"/>
            <a:ext cx="115989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https://docs.google.com/spreadsheets/d/1rMlSYiAGoLqRmBzScq1hbZBAQOyiHLSvw9J2ikSxj4k/edit?usp=sharing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A8D28C3-C54A-4199-A8F6-710EB56B9F5F}"/>
              </a:ext>
            </a:extLst>
          </p:cNvPr>
          <p:cNvSpPr txBox="1"/>
          <p:nvPr/>
        </p:nvSpPr>
        <p:spPr>
          <a:xfrm>
            <a:off x="461176" y="1097280"/>
            <a:ext cx="34429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dirty="0"/>
              <a:t>Diagnosis</a:t>
            </a:r>
          </a:p>
          <a:p>
            <a:pPr marL="285750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dirty="0"/>
              <a:t>Age</a:t>
            </a:r>
          </a:p>
          <a:p>
            <a:pPr marL="285750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dirty="0"/>
              <a:t>Sex</a:t>
            </a:r>
          </a:p>
          <a:p>
            <a:pPr marL="285750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dirty="0" err="1"/>
              <a:t>Medication</a:t>
            </a:r>
            <a:r>
              <a:rPr lang="de-DE" dirty="0"/>
              <a:t> (CPZ)</a:t>
            </a:r>
          </a:p>
          <a:p>
            <a:pPr marL="285750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dirty="0"/>
              <a:t>Age </a:t>
            </a:r>
            <a:r>
              <a:rPr lang="de-DE" dirty="0" err="1"/>
              <a:t>of</a:t>
            </a:r>
            <a:r>
              <a:rPr lang="de-DE" dirty="0"/>
              <a:t> Onset</a:t>
            </a:r>
          </a:p>
          <a:p>
            <a:pPr marL="285750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dirty="0"/>
              <a:t>Duration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illness</a:t>
            </a:r>
            <a:endParaRPr lang="de-DE" dirty="0"/>
          </a:p>
          <a:p>
            <a:pPr marL="285750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dirty="0" err="1"/>
              <a:t>Years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education</a:t>
            </a:r>
            <a:endParaRPr lang="de-DE" dirty="0"/>
          </a:p>
          <a:p>
            <a:pPr marL="285750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hospitalizations</a:t>
            </a:r>
            <a:endParaRPr lang="de-DE" dirty="0"/>
          </a:p>
          <a:p>
            <a:pPr marL="285750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dirty="0"/>
              <a:t>At least </a:t>
            </a:r>
            <a:r>
              <a:rPr lang="de-DE" dirty="0" err="1"/>
              <a:t>one</a:t>
            </a:r>
            <a:r>
              <a:rPr lang="de-DE" dirty="0"/>
              <a:t> FTD </a:t>
            </a:r>
            <a:r>
              <a:rPr lang="de-DE" dirty="0" err="1"/>
              <a:t>rating</a:t>
            </a:r>
            <a:r>
              <a:rPr lang="de-DE" dirty="0"/>
              <a:t> </a:t>
            </a:r>
            <a:r>
              <a:rPr lang="de-DE" dirty="0" err="1"/>
              <a:t>scales</a:t>
            </a:r>
            <a:r>
              <a:rPr lang="de-DE" dirty="0"/>
              <a:t>:</a:t>
            </a:r>
          </a:p>
          <a:p>
            <a:pPr marL="742950" lvl="1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dirty="0"/>
              <a:t>SANS</a:t>
            </a:r>
          </a:p>
          <a:p>
            <a:pPr marL="742950" lvl="1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dirty="0"/>
              <a:t>SAPS</a:t>
            </a:r>
          </a:p>
          <a:p>
            <a:pPr marL="742950" lvl="1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dirty="0"/>
              <a:t>TALD</a:t>
            </a:r>
          </a:p>
          <a:p>
            <a:pPr marL="742950" lvl="1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dirty="0"/>
              <a:t>TLC</a:t>
            </a:r>
          </a:p>
          <a:p>
            <a:pPr marL="742950" lvl="1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dirty="0"/>
              <a:t>TLI</a:t>
            </a:r>
          </a:p>
          <a:p>
            <a:pPr marL="742950" lvl="1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dirty="0"/>
              <a:t>PANSS</a:t>
            </a:r>
          </a:p>
          <a:p>
            <a:pPr marL="742950" lvl="1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dirty="0"/>
              <a:t>BPRS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4E04345-47EC-45EF-A719-E526AEB1947F}"/>
              </a:ext>
            </a:extLst>
          </p:cNvPr>
          <p:cNvSpPr txBox="1"/>
          <p:nvPr/>
        </p:nvSpPr>
        <p:spPr>
          <a:xfrm>
            <a:off x="163286" y="6411686"/>
            <a:ext cx="6716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Clinical Data </a:t>
            </a:r>
            <a:r>
              <a:rPr lang="de-DE" sz="1600" dirty="0" err="1">
                <a:solidFill>
                  <a:schemeClr val="bg1"/>
                </a:solidFill>
              </a:rPr>
              <a:t>Harmonization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dirty="0"/>
              <a:t>									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ED98E4E-DBC7-4196-BA05-073C613EB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35000"/>
          </a:xfrm>
        </p:spPr>
        <p:txBody>
          <a:bodyPr/>
          <a:lstStyle/>
          <a:p>
            <a:r>
              <a:rPr lang="de-DE" b="1" dirty="0"/>
              <a:t>Variables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analysis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4287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7D6196D-226E-4ACE-BA25-1CA210B05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334" y="874644"/>
            <a:ext cx="5487300" cy="520272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8E157DD-A2D0-4A03-80F4-B32795E8AB64}"/>
              </a:ext>
            </a:extLst>
          </p:cNvPr>
          <p:cNvSpPr txBox="1"/>
          <p:nvPr/>
        </p:nvSpPr>
        <p:spPr>
          <a:xfrm>
            <a:off x="174929" y="1137037"/>
            <a:ext cx="5462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dirty="0"/>
              <a:t>DTA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prepared</a:t>
            </a:r>
            <a:endParaRPr lang="de-DE" dirty="0"/>
          </a:p>
          <a:p>
            <a:pPr marL="285750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dirty="0"/>
              <a:t>In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a DTA 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let</a:t>
            </a:r>
            <a:r>
              <a:rPr lang="de-DE" dirty="0"/>
              <a:t> </a:t>
            </a:r>
            <a:r>
              <a:rPr lang="de-DE" dirty="0" err="1"/>
              <a:t>us</a:t>
            </a:r>
            <a:r>
              <a:rPr lang="de-DE" dirty="0"/>
              <a:t> </a:t>
            </a:r>
            <a:r>
              <a:rPr lang="de-DE" dirty="0" err="1"/>
              <a:t>know</a:t>
            </a:r>
            <a:endParaRPr lang="de-DE" dirty="0"/>
          </a:p>
          <a:p>
            <a:pPr marL="742950" lvl="1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dirty="0" err="1"/>
              <a:t>Adapt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necessary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tracked</a:t>
            </a:r>
            <a:r>
              <a:rPr lang="de-DE" dirty="0"/>
              <a:t>-mode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93EDD7A-5AF7-4BA7-8D10-847C0469B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2380"/>
            <a:ext cx="12192000" cy="947057"/>
          </a:xfrm>
        </p:spPr>
        <p:txBody>
          <a:bodyPr/>
          <a:lstStyle/>
          <a:p>
            <a:r>
              <a:rPr lang="de-DE" b="1" dirty="0"/>
              <a:t>Data </a:t>
            </a:r>
            <a:r>
              <a:rPr lang="de-DE" b="1" dirty="0" err="1"/>
              <a:t>transfer</a:t>
            </a:r>
            <a:r>
              <a:rPr lang="de-DE" b="1" dirty="0"/>
              <a:t> </a:t>
            </a:r>
            <a:r>
              <a:rPr lang="de-DE" b="1" dirty="0" err="1"/>
              <a:t>agreement</a:t>
            </a:r>
            <a:r>
              <a:rPr lang="de-DE" b="1" dirty="0"/>
              <a:t> </a:t>
            </a:r>
            <a:br>
              <a:rPr lang="de-DE" b="1" dirty="0"/>
            </a:b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4A7EA1F-3B4C-42CA-BFCA-7CA77A46611F}"/>
              </a:ext>
            </a:extLst>
          </p:cNvPr>
          <p:cNvSpPr txBox="1"/>
          <p:nvPr/>
        </p:nvSpPr>
        <p:spPr>
          <a:xfrm>
            <a:off x="163286" y="6411686"/>
            <a:ext cx="6716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Clinical Data </a:t>
            </a:r>
            <a:r>
              <a:rPr lang="de-DE" sz="1600" dirty="0" err="1">
                <a:solidFill>
                  <a:schemeClr val="bg1"/>
                </a:solidFill>
              </a:rPr>
              <a:t>Harmonization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dirty="0"/>
              <a:t>									</a:t>
            </a:r>
          </a:p>
        </p:txBody>
      </p:sp>
    </p:spTree>
    <p:extLst>
      <p:ext uri="{BB962C8B-B14F-4D97-AF65-F5344CB8AC3E}">
        <p14:creationId xmlns:p14="http://schemas.microsoft.com/office/powerpoint/2010/main" val="1136154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19180A83-EBB0-45DA-9382-299CB3A389DC}"/>
              </a:ext>
            </a:extLst>
          </p:cNvPr>
          <p:cNvSpPr txBox="1"/>
          <p:nvPr/>
        </p:nvSpPr>
        <p:spPr>
          <a:xfrm>
            <a:off x="0" y="235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latin typeface="+mj-lt"/>
              </a:rPr>
              <a:t>Analysis </a:t>
            </a:r>
            <a:r>
              <a:rPr lang="de-DE" sz="3200" b="1" dirty="0" err="1">
                <a:latin typeface="+mj-lt"/>
              </a:rPr>
              <a:t>approach</a:t>
            </a:r>
            <a:endParaRPr lang="de-DE" sz="3200" b="1" dirty="0">
              <a:latin typeface="+mj-lt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46C9F67-C606-4ED7-A9A9-AC692C926361}"/>
              </a:ext>
            </a:extLst>
          </p:cNvPr>
          <p:cNvSpPr txBox="1"/>
          <p:nvPr/>
        </p:nvSpPr>
        <p:spPr>
          <a:xfrm>
            <a:off x="705998" y="1518699"/>
            <a:ext cx="9067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b="1" dirty="0" err="1"/>
              <a:t>Step</a:t>
            </a:r>
            <a:r>
              <a:rPr lang="de-DE" b="1" dirty="0"/>
              <a:t> 1: Poly-</a:t>
            </a:r>
            <a:r>
              <a:rPr lang="de-DE" b="1" dirty="0" err="1"/>
              <a:t>Correlations</a:t>
            </a:r>
            <a:endParaRPr lang="de-DE" b="1" dirty="0"/>
          </a:p>
          <a:p>
            <a:pPr marL="742950" lvl="1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dirty="0" err="1"/>
              <a:t>Identify</a:t>
            </a:r>
            <a:r>
              <a:rPr lang="de-DE" dirty="0"/>
              <a:t> </a:t>
            </a:r>
            <a:r>
              <a:rPr lang="de-DE" dirty="0" err="1"/>
              <a:t>items</a:t>
            </a:r>
            <a:r>
              <a:rPr lang="de-DE" dirty="0"/>
              <a:t>/</a:t>
            </a:r>
            <a:r>
              <a:rPr lang="de-DE" dirty="0" err="1"/>
              <a:t>symptoms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collapsed</a:t>
            </a:r>
            <a:r>
              <a:rPr lang="de-DE" dirty="0"/>
              <a:t>, i.e., multi-</a:t>
            </a:r>
            <a:r>
              <a:rPr lang="de-DE" dirty="0" err="1"/>
              <a:t>colinearity</a:t>
            </a:r>
            <a:endParaRPr lang="de-DE" dirty="0"/>
          </a:p>
          <a:p>
            <a:pPr lvl="1">
              <a:buClr>
                <a:srgbClr val="4472C4"/>
              </a:buClr>
            </a:pPr>
            <a:endParaRPr lang="de-DE" dirty="0"/>
          </a:p>
          <a:p>
            <a:pPr marL="285750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b="1" dirty="0" err="1"/>
              <a:t>Step</a:t>
            </a:r>
            <a:r>
              <a:rPr lang="de-DE" b="1" dirty="0"/>
              <a:t> 2: </a:t>
            </a:r>
            <a:r>
              <a:rPr lang="de-DE" b="1" dirty="0" err="1"/>
              <a:t>Pairwise</a:t>
            </a:r>
            <a:r>
              <a:rPr lang="de-DE" b="1" dirty="0"/>
              <a:t> </a:t>
            </a:r>
            <a:r>
              <a:rPr lang="de-DE" b="1" dirty="0" err="1"/>
              <a:t>Correlation</a:t>
            </a:r>
            <a:r>
              <a:rPr lang="de-DE" b="1" dirty="0"/>
              <a:t> Matrix</a:t>
            </a:r>
          </a:p>
          <a:p>
            <a:pPr marL="285750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endParaRPr lang="de-DE" dirty="0"/>
          </a:p>
          <a:p>
            <a:pPr marL="285750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b="1" dirty="0" err="1"/>
              <a:t>Step</a:t>
            </a:r>
            <a:r>
              <a:rPr lang="de-DE" b="1" dirty="0"/>
              <a:t> 3: Random Forest Imputation</a:t>
            </a:r>
          </a:p>
          <a:p>
            <a:pPr marL="742950" lvl="1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dirty="0" err="1"/>
              <a:t>Impute</a:t>
            </a:r>
            <a:r>
              <a:rPr lang="de-DE" dirty="0"/>
              <a:t> </a:t>
            </a:r>
            <a:r>
              <a:rPr lang="de-DE" dirty="0" err="1"/>
              <a:t>missing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existing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(</a:t>
            </a:r>
            <a:r>
              <a:rPr lang="de-DE" dirty="0" err="1"/>
              <a:t>decide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variables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)</a:t>
            </a:r>
          </a:p>
          <a:p>
            <a:pPr lvl="1">
              <a:buClr>
                <a:srgbClr val="4472C4"/>
              </a:buClr>
            </a:pPr>
            <a:endParaRPr lang="de-DE" dirty="0"/>
          </a:p>
          <a:p>
            <a:pPr marL="285750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b="1" dirty="0" err="1"/>
              <a:t>Step</a:t>
            </a:r>
            <a:r>
              <a:rPr lang="de-DE" b="1" dirty="0"/>
              <a:t> 4: </a:t>
            </a:r>
            <a:r>
              <a:rPr lang="de-DE" b="1" dirty="0" err="1"/>
              <a:t>Factor</a:t>
            </a:r>
            <a:r>
              <a:rPr lang="de-DE" b="1" dirty="0"/>
              <a:t> </a:t>
            </a:r>
            <a:r>
              <a:rPr lang="de-DE" b="1" dirty="0" err="1"/>
              <a:t>analysis</a:t>
            </a:r>
            <a:endParaRPr lang="de-DE" b="1" dirty="0"/>
          </a:p>
          <a:p>
            <a:pPr marL="742950" lvl="1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dirty="0" err="1"/>
              <a:t>Exploratory</a:t>
            </a:r>
            <a:r>
              <a:rPr lang="de-DE" dirty="0"/>
              <a:t> </a:t>
            </a:r>
          </a:p>
          <a:p>
            <a:pPr marL="742950" lvl="1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dirty="0" err="1"/>
              <a:t>Confirmatory</a:t>
            </a:r>
            <a:r>
              <a:rPr lang="de-DE" dirty="0"/>
              <a:t> (</a:t>
            </a:r>
            <a:r>
              <a:rPr lang="de-DE" dirty="0" err="1"/>
              <a:t>could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interest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sites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will not </a:t>
            </a:r>
            <a:r>
              <a:rPr lang="de-DE" dirty="0" err="1"/>
              <a:t>share</a:t>
            </a:r>
            <a:r>
              <a:rPr lang="de-DE" dirty="0"/>
              <a:t> </a:t>
            </a:r>
            <a:r>
              <a:rPr lang="de-DE" dirty="0" err="1"/>
              <a:t>single</a:t>
            </a:r>
            <a:r>
              <a:rPr lang="de-DE" dirty="0"/>
              <a:t> </a:t>
            </a:r>
            <a:r>
              <a:rPr lang="de-DE" dirty="0" err="1"/>
              <a:t>items</a:t>
            </a:r>
            <a:r>
              <a:rPr lang="de-DE" dirty="0"/>
              <a:t>)</a:t>
            </a:r>
          </a:p>
          <a:p>
            <a:pPr marL="742950" lvl="1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dirty="0"/>
              <a:t>Subsamples</a:t>
            </a:r>
          </a:p>
          <a:p>
            <a:pPr marL="742950" lvl="1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endParaRPr lang="de-DE" dirty="0"/>
          </a:p>
          <a:p>
            <a:pPr marL="285750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b="1" dirty="0" err="1"/>
              <a:t>Step</a:t>
            </a:r>
            <a:r>
              <a:rPr lang="de-DE" b="1" dirty="0"/>
              <a:t> 5: Method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computing</a:t>
            </a:r>
            <a:r>
              <a:rPr lang="de-DE" b="1" dirty="0"/>
              <a:t> </a:t>
            </a:r>
            <a:r>
              <a:rPr lang="de-DE" b="1" dirty="0" err="1"/>
              <a:t>factor</a:t>
            </a:r>
            <a:r>
              <a:rPr lang="de-DE" b="1" dirty="0"/>
              <a:t> </a:t>
            </a:r>
            <a:r>
              <a:rPr lang="de-DE" b="1" dirty="0" err="1"/>
              <a:t>scores</a:t>
            </a:r>
            <a:endParaRPr lang="de-DE" b="1" dirty="0"/>
          </a:p>
          <a:p>
            <a:pPr marL="285750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endParaRPr lang="de-DE" dirty="0"/>
          </a:p>
          <a:p>
            <a:pPr marL="285750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endParaRPr lang="de-DE" dirty="0"/>
          </a:p>
          <a:p>
            <a:pPr marL="285750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6AC4920-DA0E-4CB7-AA5C-C54371F0363C}"/>
              </a:ext>
            </a:extLst>
          </p:cNvPr>
          <p:cNvSpPr txBox="1"/>
          <p:nvPr/>
        </p:nvSpPr>
        <p:spPr>
          <a:xfrm>
            <a:off x="684225" y="822252"/>
            <a:ext cx="109544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Deidentified data will be processed by Dr. Frederike Stein and team, University of Marburg Germany, and aggregated for analysis: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68CF1A7-AAAD-48C6-B8E3-3B4A1AE44CF2}"/>
              </a:ext>
            </a:extLst>
          </p:cNvPr>
          <p:cNvSpPr txBox="1"/>
          <p:nvPr/>
        </p:nvSpPr>
        <p:spPr>
          <a:xfrm>
            <a:off x="163286" y="6411686"/>
            <a:ext cx="6716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Clinical Data </a:t>
            </a:r>
            <a:r>
              <a:rPr lang="de-DE" sz="1600" dirty="0" err="1">
                <a:solidFill>
                  <a:schemeClr val="bg1"/>
                </a:solidFill>
              </a:rPr>
              <a:t>Harmonization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dirty="0"/>
              <a:t>									</a:t>
            </a:r>
          </a:p>
        </p:txBody>
      </p:sp>
    </p:spTree>
    <p:extLst>
      <p:ext uri="{BB962C8B-B14F-4D97-AF65-F5344CB8AC3E}">
        <p14:creationId xmlns:p14="http://schemas.microsoft.com/office/powerpoint/2010/main" val="326031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19180A83-EBB0-45DA-9382-299CB3A389DC}"/>
              </a:ext>
            </a:extLst>
          </p:cNvPr>
          <p:cNvSpPr txBox="1"/>
          <p:nvPr/>
        </p:nvSpPr>
        <p:spPr>
          <a:xfrm>
            <a:off x="0" y="-4118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latin typeface="+mj-lt"/>
              </a:rPr>
              <a:t>Analysis </a:t>
            </a:r>
            <a:r>
              <a:rPr lang="de-DE" sz="3200" b="1" dirty="0" err="1">
                <a:latin typeface="+mj-lt"/>
              </a:rPr>
              <a:t>approach</a:t>
            </a:r>
            <a:endParaRPr lang="de-DE" sz="3200" b="1" dirty="0">
              <a:latin typeface="+mj-lt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46C9F67-C606-4ED7-A9A9-AC692C926361}"/>
              </a:ext>
            </a:extLst>
          </p:cNvPr>
          <p:cNvSpPr txBox="1"/>
          <p:nvPr/>
        </p:nvSpPr>
        <p:spPr>
          <a:xfrm>
            <a:off x="588314" y="590703"/>
            <a:ext cx="906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b="1" dirty="0" err="1"/>
              <a:t>Step</a:t>
            </a:r>
            <a:r>
              <a:rPr lang="de-DE" b="1" dirty="0"/>
              <a:t> 1: Poly-</a:t>
            </a:r>
            <a:r>
              <a:rPr lang="de-DE" b="1" dirty="0" err="1"/>
              <a:t>Correlations</a:t>
            </a:r>
            <a:r>
              <a:rPr lang="de-DE" b="1" dirty="0"/>
              <a:t> in </a:t>
            </a:r>
            <a:r>
              <a:rPr lang="de-DE" b="1" dirty="0" err="1"/>
              <a:t>the</a:t>
            </a:r>
            <a:r>
              <a:rPr lang="de-DE" b="1" dirty="0"/>
              <a:t> Marburg sample </a:t>
            </a:r>
            <a:r>
              <a:rPr lang="de-DE" b="1" dirty="0" err="1"/>
              <a:t>across</a:t>
            </a:r>
            <a:r>
              <a:rPr lang="de-DE" b="1" dirty="0"/>
              <a:t> SANS, SAPS, TALD N=1139</a:t>
            </a:r>
          </a:p>
          <a:p>
            <a:pPr>
              <a:buClr>
                <a:srgbClr val="4472C4"/>
              </a:buClr>
            </a:pPr>
            <a:endParaRPr lang="de-DE" b="1" dirty="0"/>
          </a:p>
          <a:p>
            <a:pPr lvl="1">
              <a:buClr>
                <a:srgbClr val="4472C4"/>
              </a:buClr>
            </a:pPr>
            <a:endParaRPr lang="de-DE" dirty="0"/>
          </a:p>
          <a:p>
            <a:pPr>
              <a:buClr>
                <a:srgbClr val="4472C4"/>
              </a:buClr>
            </a:pPr>
            <a:endParaRPr lang="de-DE" dirty="0"/>
          </a:p>
          <a:p>
            <a:pPr marL="285750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endParaRPr lang="de-DE" dirty="0"/>
          </a:p>
          <a:p>
            <a:pPr marL="285750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68CF1A7-AAAD-48C6-B8E3-3B4A1AE44CF2}"/>
              </a:ext>
            </a:extLst>
          </p:cNvPr>
          <p:cNvSpPr txBox="1"/>
          <p:nvPr/>
        </p:nvSpPr>
        <p:spPr>
          <a:xfrm>
            <a:off x="163286" y="6411686"/>
            <a:ext cx="6716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Clinical Data </a:t>
            </a:r>
            <a:r>
              <a:rPr lang="de-DE" sz="1600" dirty="0" err="1">
                <a:solidFill>
                  <a:schemeClr val="bg1"/>
                </a:solidFill>
              </a:rPr>
              <a:t>Harmonization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dirty="0"/>
              <a:t>									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806268D-B7A8-446B-B484-10985BD12A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5"/>
          <a:stretch/>
        </p:blipFill>
        <p:spPr>
          <a:xfrm>
            <a:off x="337457" y="985830"/>
            <a:ext cx="5342563" cy="524079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7962C65-194E-413F-A3C4-5A92287CAB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3"/>
          <a:stretch/>
        </p:blipFill>
        <p:spPr>
          <a:xfrm>
            <a:off x="6052458" y="979714"/>
            <a:ext cx="5352039" cy="52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33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19180A83-EBB0-45DA-9382-299CB3A389DC}"/>
              </a:ext>
            </a:extLst>
          </p:cNvPr>
          <p:cNvSpPr txBox="1"/>
          <p:nvPr/>
        </p:nvSpPr>
        <p:spPr>
          <a:xfrm>
            <a:off x="0" y="-4118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latin typeface="+mj-lt"/>
              </a:rPr>
              <a:t>Analysis </a:t>
            </a:r>
            <a:r>
              <a:rPr lang="de-DE" sz="3200" b="1" dirty="0" err="1">
                <a:latin typeface="+mj-lt"/>
              </a:rPr>
              <a:t>approach</a:t>
            </a:r>
            <a:endParaRPr lang="de-DE" sz="3200" b="1" dirty="0">
              <a:latin typeface="+mj-lt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46C9F67-C606-4ED7-A9A9-AC692C926361}"/>
              </a:ext>
            </a:extLst>
          </p:cNvPr>
          <p:cNvSpPr txBox="1"/>
          <p:nvPr/>
        </p:nvSpPr>
        <p:spPr>
          <a:xfrm>
            <a:off x="588314" y="642709"/>
            <a:ext cx="9067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b="1" dirty="0" err="1"/>
              <a:t>Step</a:t>
            </a:r>
            <a:r>
              <a:rPr lang="de-DE" b="1" dirty="0"/>
              <a:t> 1: Poly-</a:t>
            </a:r>
            <a:r>
              <a:rPr lang="de-DE" b="1" dirty="0" err="1"/>
              <a:t>Correlations</a:t>
            </a:r>
            <a:r>
              <a:rPr lang="de-DE" b="1" dirty="0"/>
              <a:t> in </a:t>
            </a:r>
            <a:r>
              <a:rPr lang="de-DE" b="1" dirty="0" err="1"/>
              <a:t>the</a:t>
            </a:r>
            <a:r>
              <a:rPr lang="de-DE" b="1" dirty="0"/>
              <a:t> Marburg sample </a:t>
            </a:r>
            <a:r>
              <a:rPr lang="de-DE" b="1" dirty="0" err="1"/>
              <a:t>across</a:t>
            </a:r>
            <a:r>
              <a:rPr lang="de-DE" b="1" dirty="0"/>
              <a:t> SANS, SAPS, TALD N=1139</a:t>
            </a:r>
          </a:p>
          <a:p>
            <a:pPr marL="742950" lvl="1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dirty="0" err="1"/>
              <a:t>Correlations</a:t>
            </a:r>
            <a:r>
              <a:rPr lang="de-DE" dirty="0"/>
              <a:t> r &gt; 0.6 </a:t>
            </a:r>
            <a:r>
              <a:rPr lang="de-DE" dirty="0" err="1"/>
              <a:t>within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scales</a:t>
            </a:r>
            <a:r>
              <a:rPr lang="de-DE" dirty="0"/>
              <a:t> but not </a:t>
            </a:r>
            <a:r>
              <a:rPr lang="de-DE" dirty="0" err="1"/>
              <a:t>across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</a:t>
            </a: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looking</a:t>
            </a:r>
            <a:r>
              <a:rPr lang="de-DE" dirty="0"/>
              <a:t> at </a:t>
            </a:r>
            <a:r>
              <a:rPr lang="de-DE" dirty="0" err="1"/>
              <a:t>patients</a:t>
            </a:r>
            <a:r>
              <a:rPr lang="de-DE" dirty="0"/>
              <a:t> </a:t>
            </a:r>
            <a:r>
              <a:rPr lang="de-DE" dirty="0" err="1"/>
              <a:t>only</a:t>
            </a:r>
            <a:endParaRPr lang="de-DE" dirty="0"/>
          </a:p>
          <a:p>
            <a:pPr lvl="1">
              <a:buClr>
                <a:srgbClr val="4472C4"/>
              </a:buClr>
            </a:pPr>
            <a:endParaRPr lang="de-DE" dirty="0"/>
          </a:p>
          <a:p>
            <a:pPr>
              <a:buClr>
                <a:srgbClr val="4472C4"/>
              </a:buClr>
            </a:pPr>
            <a:endParaRPr lang="de-DE" dirty="0"/>
          </a:p>
          <a:p>
            <a:pPr marL="285750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endParaRPr lang="de-DE" dirty="0"/>
          </a:p>
          <a:p>
            <a:pPr marL="285750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68CF1A7-AAAD-48C6-B8E3-3B4A1AE44CF2}"/>
              </a:ext>
            </a:extLst>
          </p:cNvPr>
          <p:cNvSpPr txBox="1"/>
          <p:nvPr/>
        </p:nvSpPr>
        <p:spPr>
          <a:xfrm>
            <a:off x="163286" y="6411686"/>
            <a:ext cx="6716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Clinical Data </a:t>
            </a:r>
            <a:r>
              <a:rPr lang="de-DE" sz="1600" dirty="0" err="1">
                <a:solidFill>
                  <a:schemeClr val="bg1"/>
                </a:solidFill>
              </a:rPr>
              <a:t>Harmonization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dirty="0"/>
              <a:t>									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D553803-398F-409B-BB1A-C2392E7E0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391" y="1355877"/>
            <a:ext cx="4811486" cy="481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60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19180A83-EBB0-45DA-9382-299CB3A389DC}"/>
              </a:ext>
            </a:extLst>
          </p:cNvPr>
          <p:cNvSpPr txBox="1"/>
          <p:nvPr/>
        </p:nvSpPr>
        <p:spPr>
          <a:xfrm>
            <a:off x="0" y="-4118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latin typeface="+mj-lt"/>
              </a:rPr>
              <a:t>Analysis </a:t>
            </a:r>
            <a:r>
              <a:rPr lang="de-DE" sz="3200" b="1" dirty="0" err="1">
                <a:latin typeface="+mj-lt"/>
              </a:rPr>
              <a:t>approach</a:t>
            </a:r>
            <a:endParaRPr lang="de-DE" sz="3200" b="1" dirty="0">
              <a:latin typeface="+mj-lt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46C9F67-C606-4ED7-A9A9-AC692C926361}"/>
              </a:ext>
            </a:extLst>
          </p:cNvPr>
          <p:cNvSpPr txBox="1"/>
          <p:nvPr/>
        </p:nvSpPr>
        <p:spPr>
          <a:xfrm>
            <a:off x="588314" y="397176"/>
            <a:ext cx="906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b="1" dirty="0" err="1"/>
              <a:t>Step</a:t>
            </a:r>
            <a:r>
              <a:rPr lang="de-DE" b="1" dirty="0"/>
              <a:t> 1: Poly-</a:t>
            </a:r>
            <a:r>
              <a:rPr lang="de-DE" b="1" dirty="0" err="1"/>
              <a:t>Correlations</a:t>
            </a:r>
            <a:r>
              <a:rPr lang="de-DE" b="1" dirty="0"/>
              <a:t> in </a:t>
            </a:r>
            <a:r>
              <a:rPr lang="de-DE" b="1" dirty="0" err="1"/>
              <a:t>the</a:t>
            </a:r>
            <a:r>
              <a:rPr lang="de-DE" b="1" dirty="0"/>
              <a:t> Tang </a:t>
            </a:r>
            <a:r>
              <a:rPr lang="de-DE" b="1" dirty="0" err="1"/>
              <a:t>samples</a:t>
            </a:r>
            <a:r>
              <a:rPr lang="de-DE" b="1" dirty="0"/>
              <a:t> </a:t>
            </a:r>
            <a:r>
              <a:rPr lang="de-DE" b="1" dirty="0" err="1"/>
              <a:t>across</a:t>
            </a:r>
            <a:r>
              <a:rPr lang="de-DE" b="1" dirty="0"/>
              <a:t> SANS, TLC N=600</a:t>
            </a:r>
          </a:p>
          <a:p>
            <a:pPr marL="742950" lvl="1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dirty="0" err="1"/>
              <a:t>Correlation</a:t>
            </a:r>
            <a:r>
              <a:rPr lang="de-DE" dirty="0"/>
              <a:t> r &gt; 0.8 in TLC and SANS Blocking</a:t>
            </a:r>
          </a:p>
          <a:p>
            <a:pPr>
              <a:buClr>
                <a:srgbClr val="4472C4"/>
              </a:buClr>
            </a:pPr>
            <a:endParaRPr lang="de-DE" dirty="0"/>
          </a:p>
          <a:p>
            <a:pPr marL="285750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endParaRPr lang="de-DE" dirty="0"/>
          </a:p>
          <a:p>
            <a:pPr>
              <a:buClr>
                <a:srgbClr val="4472C4"/>
              </a:buClr>
            </a:pP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68CF1A7-AAAD-48C6-B8E3-3B4A1AE44CF2}"/>
              </a:ext>
            </a:extLst>
          </p:cNvPr>
          <p:cNvSpPr txBox="1"/>
          <p:nvPr/>
        </p:nvSpPr>
        <p:spPr>
          <a:xfrm>
            <a:off x="163286" y="6411686"/>
            <a:ext cx="6716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Clinical Data </a:t>
            </a:r>
            <a:r>
              <a:rPr lang="de-DE" sz="1600" dirty="0" err="1">
                <a:solidFill>
                  <a:schemeClr val="bg1"/>
                </a:solidFill>
              </a:rPr>
              <a:t>Harmonization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dirty="0"/>
              <a:t>									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5449ADA-5720-44F6-9CD6-3AF1E13A12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"/>
          <a:stretch/>
        </p:blipFill>
        <p:spPr>
          <a:xfrm>
            <a:off x="2838450" y="1019175"/>
            <a:ext cx="5362575" cy="524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45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19180A83-EBB0-45DA-9382-299CB3A389DC}"/>
              </a:ext>
            </a:extLst>
          </p:cNvPr>
          <p:cNvSpPr txBox="1"/>
          <p:nvPr/>
        </p:nvSpPr>
        <p:spPr>
          <a:xfrm>
            <a:off x="0" y="-4118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latin typeface="+mj-lt"/>
              </a:rPr>
              <a:t>Analysis </a:t>
            </a:r>
            <a:r>
              <a:rPr lang="de-DE" sz="3200" b="1" dirty="0" err="1">
                <a:latin typeface="+mj-lt"/>
              </a:rPr>
              <a:t>approach</a:t>
            </a:r>
            <a:endParaRPr lang="de-DE" sz="3200" b="1" dirty="0">
              <a:latin typeface="+mj-lt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46C9F67-C606-4ED7-A9A9-AC692C926361}"/>
              </a:ext>
            </a:extLst>
          </p:cNvPr>
          <p:cNvSpPr txBox="1"/>
          <p:nvPr/>
        </p:nvSpPr>
        <p:spPr>
          <a:xfrm>
            <a:off x="588314" y="507247"/>
            <a:ext cx="113242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b="1" dirty="0" err="1"/>
              <a:t>Step</a:t>
            </a:r>
            <a:r>
              <a:rPr lang="de-DE" b="1" dirty="0"/>
              <a:t> 4: </a:t>
            </a:r>
            <a:r>
              <a:rPr lang="de-DE" b="1" dirty="0" err="1"/>
              <a:t>Exploratory</a:t>
            </a:r>
            <a:r>
              <a:rPr lang="de-DE" b="1" dirty="0"/>
              <a:t> </a:t>
            </a:r>
            <a:r>
              <a:rPr lang="de-DE" b="1" dirty="0" err="1"/>
              <a:t>Factor</a:t>
            </a:r>
            <a:r>
              <a:rPr lang="de-DE" b="1" dirty="0"/>
              <a:t> </a:t>
            </a:r>
            <a:r>
              <a:rPr lang="de-DE" b="1" dirty="0" err="1"/>
              <a:t>Analyses</a:t>
            </a:r>
            <a:r>
              <a:rPr lang="de-DE" b="1" dirty="0"/>
              <a:t> in </a:t>
            </a:r>
            <a:r>
              <a:rPr lang="de-DE" b="1" dirty="0" err="1"/>
              <a:t>the</a:t>
            </a:r>
            <a:r>
              <a:rPr lang="de-DE" b="1" dirty="0"/>
              <a:t> Marburg sample </a:t>
            </a:r>
            <a:r>
              <a:rPr lang="de-DE" b="1" dirty="0" err="1"/>
              <a:t>across</a:t>
            </a:r>
            <a:r>
              <a:rPr lang="de-DE" b="1" dirty="0"/>
              <a:t> SANS, SAPS, TALD N=1139</a:t>
            </a:r>
          </a:p>
          <a:p>
            <a:pPr lvl="1">
              <a:buClr>
                <a:srgbClr val="4472C4"/>
              </a:buClr>
            </a:pPr>
            <a:endParaRPr lang="de-DE" dirty="0"/>
          </a:p>
          <a:p>
            <a:pPr>
              <a:buClr>
                <a:srgbClr val="4472C4"/>
              </a:buClr>
            </a:pPr>
            <a:endParaRPr lang="de-DE" dirty="0"/>
          </a:p>
          <a:p>
            <a:pPr marL="285750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endParaRPr lang="de-DE" dirty="0"/>
          </a:p>
          <a:p>
            <a:pPr marL="285750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68CF1A7-AAAD-48C6-B8E3-3B4A1AE44CF2}"/>
              </a:ext>
            </a:extLst>
          </p:cNvPr>
          <p:cNvSpPr txBox="1"/>
          <p:nvPr/>
        </p:nvSpPr>
        <p:spPr>
          <a:xfrm>
            <a:off x="163286" y="6411686"/>
            <a:ext cx="6716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Clinical Data </a:t>
            </a:r>
            <a:r>
              <a:rPr lang="de-DE" sz="1600" dirty="0" err="1">
                <a:solidFill>
                  <a:schemeClr val="bg1"/>
                </a:solidFill>
              </a:rPr>
              <a:t>Harmonization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dirty="0"/>
              <a:t>									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DE3A39D-C84C-4749-8F22-1714E1337817}"/>
              </a:ext>
            </a:extLst>
          </p:cNvPr>
          <p:cNvSpPr txBox="1"/>
          <p:nvPr/>
        </p:nvSpPr>
        <p:spPr>
          <a:xfrm>
            <a:off x="7507063" y="1204770"/>
            <a:ext cx="5462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dirty="0" err="1"/>
              <a:t>Factor</a:t>
            </a:r>
            <a:r>
              <a:rPr lang="de-DE" dirty="0"/>
              <a:t> </a:t>
            </a:r>
            <a:r>
              <a:rPr lang="de-DE" dirty="0" err="1"/>
              <a:t>extraction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parallel </a:t>
            </a:r>
            <a:r>
              <a:rPr lang="de-DE" dirty="0" err="1"/>
              <a:t>analysis</a:t>
            </a:r>
            <a:endParaRPr lang="de-DE" dirty="0"/>
          </a:p>
          <a:p>
            <a:pPr marL="285750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dirty="0"/>
              <a:t>Factoring </a:t>
            </a:r>
            <a:r>
              <a:rPr lang="de-DE" dirty="0" err="1"/>
              <a:t>method</a:t>
            </a:r>
            <a:r>
              <a:rPr lang="de-DE" dirty="0"/>
              <a:t>: </a:t>
            </a:r>
            <a:r>
              <a:rPr lang="de-DE" dirty="0" err="1"/>
              <a:t>Weighted</a:t>
            </a:r>
            <a:r>
              <a:rPr lang="de-DE" dirty="0"/>
              <a:t> least </a:t>
            </a:r>
            <a:r>
              <a:rPr lang="de-DE" dirty="0" err="1"/>
              <a:t>squares</a:t>
            </a:r>
            <a:endParaRPr lang="de-DE" dirty="0"/>
          </a:p>
          <a:p>
            <a:pPr marL="285750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dirty="0"/>
              <a:t>Rotation oblique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promax</a:t>
            </a:r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DD1C21B-7CEC-4567-8284-C0B7B0037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748" y="955316"/>
            <a:ext cx="6408652" cy="408072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C2FFDCA-7F9F-4F29-92B9-9CB50BE91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62" y="5214161"/>
            <a:ext cx="6338803" cy="100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3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A6FABE-AB2B-4D13-97C5-C4FD0ADFC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55422"/>
            <a:ext cx="12192000" cy="947057"/>
          </a:xfrm>
        </p:spPr>
        <p:txBody>
          <a:bodyPr/>
          <a:lstStyle/>
          <a:p>
            <a:r>
              <a:rPr lang="de-DE" dirty="0"/>
              <a:t>Data-</a:t>
            </a:r>
            <a:r>
              <a:rPr lang="de-DE" dirty="0" err="1"/>
              <a:t>driven</a:t>
            </a:r>
            <a:r>
              <a:rPr lang="de-DE" dirty="0"/>
              <a:t> </a:t>
            </a:r>
            <a:r>
              <a:rPr lang="de-DE" dirty="0" err="1"/>
              <a:t>approaches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clinical</a:t>
            </a:r>
            <a:r>
              <a:rPr lang="de-DE" dirty="0"/>
              <a:t> </a:t>
            </a:r>
            <a:r>
              <a:rPr lang="de-DE" dirty="0" err="1"/>
              <a:t>harmonization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3630594-B331-47A3-8350-CD13CE55F231}"/>
              </a:ext>
            </a:extLst>
          </p:cNvPr>
          <p:cNvSpPr txBox="1"/>
          <p:nvPr/>
        </p:nvSpPr>
        <p:spPr>
          <a:xfrm>
            <a:off x="163286" y="6411686"/>
            <a:ext cx="6716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Clinical Data </a:t>
            </a:r>
            <a:r>
              <a:rPr lang="de-DE" sz="1600" dirty="0" err="1">
                <a:solidFill>
                  <a:schemeClr val="bg1"/>
                </a:solidFill>
              </a:rPr>
              <a:t>Harmonization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dirty="0"/>
              <a:t>									</a:t>
            </a:r>
          </a:p>
        </p:txBody>
      </p:sp>
    </p:spTree>
    <p:extLst>
      <p:ext uri="{BB962C8B-B14F-4D97-AF65-F5344CB8AC3E}">
        <p14:creationId xmlns:p14="http://schemas.microsoft.com/office/powerpoint/2010/main" val="973495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19180A83-EBB0-45DA-9382-299CB3A389DC}"/>
              </a:ext>
            </a:extLst>
          </p:cNvPr>
          <p:cNvSpPr txBox="1"/>
          <p:nvPr/>
        </p:nvSpPr>
        <p:spPr>
          <a:xfrm>
            <a:off x="0" y="-4118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latin typeface="+mj-lt"/>
              </a:rPr>
              <a:t>Analysis </a:t>
            </a:r>
            <a:r>
              <a:rPr lang="de-DE" sz="3200" b="1" dirty="0" err="1">
                <a:latin typeface="+mj-lt"/>
              </a:rPr>
              <a:t>approach</a:t>
            </a:r>
            <a:endParaRPr lang="de-DE" sz="3200" b="1" dirty="0">
              <a:latin typeface="+mj-lt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46C9F67-C606-4ED7-A9A9-AC692C926361}"/>
              </a:ext>
            </a:extLst>
          </p:cNvPr>
          <p:cNvSpPr txBox="1"/>
          <p:nvPr/>
        </p:nvSpPr>
        <p:spPr>
          <a:xfrm>
            <a:off x="588314" y="439511"/>
            <a:ext cx="113242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b="1" dirty="0" err="1"/>
              <a:t>Step</a:t>
            </a:r>
            <a:r>
              <a:rPr lang="de-DE" b="1" dirty="0"/>
              <a:t> 4: </a:t>
            </a:r>
            <a:r>
              <a:rPr lang="de-DE" b="1" dirty="0" err="1"/>
              <a:t>Exploratory</a:t>
            </a:r>
            <a:r>
              <a:rPr lang="de-DE" b="1" dirty="0"/>
              <a:t> </a:t>
            </a:r>
            <a:r>
              <a:rPr lang="de-DE" b="1" dirty="0" err="1"/>
              <a:t>Factor</a:t>
            </a:r>
            <a:r>
              <a:rPr lang="de-DE" b="1" dirty="0"/>
              <a:t> </a:t>
            </a:r>
            <a:r>
              <a:rPr lang="de-DE" b="1" dirty="0" err="1"/>
              <a:t>Analyses</a:t>
            </a:r>
            <a:r>
              <a:rPr lang="de-DE" b="1" dirty="0"/>
              <a:t> in </a:t>
            </a:r>
            <a:r>
              <a:rPr lang="de-DE" b="1" dirty="0" err="1"/>
              <a:t>the</a:t>
            </a:r>
            <a:r>
              <a:rPr lang="de-DE" b="1" dirty="0"/>
              <a:t> Marburg sample </a:t>
            </a:r>
            <a:r>
              <a:rPr lang="de-DE" b="1" dirty="0" err="1"/>
              <a:t>across</a:t>
            </a:r>
            <a:r>
              <a:rPr lang="de-DE" b="1" dirty="0"/>
              <a:t> SANS, SAPS, TALD N=1139</a:t>
            </a:r>
          </a:p>
          <a:p>
            <a:pPr lvl="1">
              <a:buClr>
                <a:srgbClr val="4472C4"/>
              </a:buClr>
            </a:pPr>
            <a:endParaRPr lang="de-DE" dirty="0"/>
          </a:p>
          <a:p>
            <a:pPr>
              <a:buClr>
                <a:srgbClr val="4472C4"/>
              </a:buClr>
            </a:pPr>
            <a:endParaRPr lang="de-DE" dirty="0"/>
          </a:p>
          <a:p>
            <a:pPr marL="285750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endParaRPr lang="de-DE" dirty="0"/>
          </a:p>
          <a:p>
            <a:pPr marL="285750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68CF1A7-AAAD-48C6-B8E3-3B4A1AE44CF2}"/>
              </a:ext>
            </a:extLst>
          </p:cNvPr>
          <p:cNvSpPr txBox="1"/>
          <p:nvPr/>
        </p:nvSpPr>
        <p:spPr>
          <a:xfrm>
            <a:off x="163286" y="6411686"/>
            <a:ext cx="6716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Clinical Data </a:t>
            </a:r>
            <a:r>
              <a:rPr lang="de-DE" sz="1600" dirty="0" err="1">
                <a:solidFill>
                  <a:schemeClr val="bg1"/>
                </a:solidFill>
              </a:rPr>
              <a:t>Harmonization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dirty="0"/>
              <a:t>									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7934993-9B22-4CE8-A862-F22D12648E33}"/>
              </a:ext>
            </a:extLst>
          </p:cNvPr>
          <p:cNvSpPr txBox="1"/>
          <p:nvPr/>
        </p:nvSpPr>
        <p:spPr>
          <a:xfrm>
            <a:off x="8658530" y="883036"/>
            <a:ext cx="35334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dirty="0"/>
              <a:t>F1: TALD </a:t>
            </a:r>
            <a:r>
              <a:rPr lang="de-DE" dirty="0" err="1"/>
              <a:t>objective</a:t>
            </a:r>
            <a:r>
              <a:rPr lang="de-DE" dirty="0"/>
              <a:t> positive</a:t>
            </a:r>
          </a:p>
          <a:p>
            <a:pPr marL="285750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dirty="0"/>
              <a:t>F2: TALD </a:t>
            </a:r>
            <a:r>
              <a:rPr lang="de-DE" dirty="0" err="1"/>
              <a:t>subjective</a:t>
            </a:r>
            <a:r>
              <a:rPr lang="de-DE" dirty="0"/>
              <a:t> negative</a:t>
            </a:r>
          </a:p>
          <a:p>
            <a:pPr marL="285750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dirty="0"/>
              <a:t>F3: SAPS positive</a:t>
            </a:r>
          </a:p>
          <a:p>
            <a:pPr marL="285750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dirty="0"/>
              <a:t>F4: SAPS + TALD </a:t>
            </a:r>
            <a:r>
              <a:rPr lang="de-DE" dirty="0" err="1"/>
              <a:t>poverty</a:t>
            </a:r>
            <a:endParaRPr lang="de-DE" dirty="0"/>
          </a:p>
          <a:p>
            <a:pPr marL="285750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dirty="0"/>
              <a:t>F5: TALD </a:t>
            </a:r>
            <a:r>
              <a:rPr lang="de-DE" dirty="0" err="1"/>
              <a:t>Neologisms</a:t>
            </a:r>
            <a:endParaRPr lang="de-DE" dirty="0"/>
          </a:p>
          <a:p>
            <a:pPr marL="285750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dirty="0"/>
              <a:t>F6: </a:t>
            </a:r>
            <a:r>
              <a:rPr lang="de-DE" dirty="0" err="1"/>
              <a:t>Rupture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thought</a:t>
            </a:r>
            <a:r>
              <a:rPr lang="de-DE" dirty="0"/>
              <a:t>, </a:t>
            </a:r>
            <a:r>
              <a:rPr lang="de-DE" dirty="0" err="1"/>
              <a:t>increased</a:t>
            </a:r>
            <a:r>
              <a:rPr lang="de-DE" dirty="0"/>
              <a:t> </a:t>
            </a:r>
            <a:r>
              <a:rPr lang="de-DE" dirty="0" err="1"/>
              <a:t>latency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response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F9EAB5B-9BBB-40EF-BA9A-9FA2883F6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586" y="775693"/>
            <a:ext cx="7001461" cy="54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44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19180A83-EBB0-45DA-9382-299CB3A389DC}"/>
              </a:ext>
            </a:extLst>
          </p:cNvPr>
          <p:cNvSpPr txBox="1"/>
          <p:nvPr/>
        </p:nvSpPr>
        <p:spPr>
          <a:xfrm>
            <a:off x="0" y="-4118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latin typeface="+mj-lt"/>
              </a:rPr>
              <a:t>Analysis </a:t>
            </a:r>
            <a:r>
              <a:rPr lang="de-DE" sz="3200" b="1" dirty="0" err="1">
                <a:latin typeface="+mj-lt"/>
              </a:rPr>
              <a:t>approach</a:t>
            </a:r>
            <a:endParaRPr lang="de-DE" sz="3200" b="1" dirty="0">
              <a:latin typeface="+mj-lt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46C9F67-C606-4ED7-A9A9-AC692C926361}"/>
              </a:ext>
            </a:extLst>
          </p:cNvPr>
          <p:cNvSpPr txBox="1"/>
          <p:nvPr/>
        </p:nvSpPr>
        <p:spPr>
          <a:xfrm>
            <a:off x="588314" y="464912"/>
            <a:ext cx="113242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b="1" dirty="0" err="1"/>
              <a:t>Step</a:t>
            </a:r>
            <a:r>
              <a:rPr lang="de-DE" b="1" dirty="0"/>
              <a:t> 4: </a:t>
            </a:r>
            <a:r>
              <a:rPr lang="de-DE" b="1" dirty="0" err="1"/>
              <a:t>Exploratory</a:t>
            </a:r>
            <a:r>
              <a:rPr lang="de-DE" b="1" dirty="0"/>
              <a:t> </a:t>
            </a:r>
            <a:r>
              <a:rPr lang="de-DE" b="1" dirty="0" err="1"/>
              <a:t>Factor</a:t>
            </a:r>
            <a:r>
              <a:rPr lang="de-DE" b="1" dirty="0"/>
              <a:t> </a:t>
            </a:r>
            <a:r>
              <a:rPr lang="de-DE" b="1" dirty="0" err="1"/>
              <a:t>Analyses</a:t>
            </a:r>
            <a:r>
              <a:rPr lang="de-DE" b="1" dirty="0"/>
              <a:t> in </a:t>
            </a:r>
            <a:r>
              <a:rPr lang="de-DE" b="1" dirty="0" err="1"/>
              <a:t>the</a:t>
            </a:r>
            <a:r>
              <a:rPr lang="de-DE" b="1" dirty="0"/>
              <a:t> Marburg sample </a:t>
            </a:r>
            <a:r>
              <a:rPr lang="de-DE" b="1" dirty="0" err="1"/>
              <a:t>across</a:t>
            </a:r>
            <a:r>
              <a:rPr lang="de-DE" b="1" dirty="0"/>
              <a:t> SANS, SAPS, TALD N=1139</a:t>
            </a:r>
          </a:p>
          <a:p>
            <a:pPr lvl="1">
              <a:buClr>
                <a:srgbClr val="4472C4"/>
              </a:buClr>
            </a:pPr>
            <a:endParaRPr lang="de-DE" dirty="0"/>
          </a:p>
          <a:p>
            <a:pPr>
              <a:buClr>
                <a:srgbClr val="4472C4"/>
              </a:buClr>
            </a:pPr>
            <a:endParaRPr lang="de-DE" dirty="0"/>
          </a:p>
          <a:p>
            <a:pPr marL="285750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endParaRPr lang="de-DE" dirty="0"/>
          </a:p>
          <a:p>
            <a:pPr marL="285750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68CF1A7-AAAD-48C6-B8E3-3B4A1AE44CF2}"/>
              </a:ext>
            </a:extLst>
          </p:cNvPr>
          <p:cNvSpPr txBox="1"/>
          <p:nvPr/>
        </p:nvSpPr>
        <p:spPr>
          <a:xfrm>
            <a:off x="163286" y="6411686"/>
            <a:ext cx="6716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Clinical Data </a:t>
            </a:r>
            <a:r>
              <a:rPr lang="de-DE" sz="1600" dirty="0" err="1">
                <a:solidFill>
                  <a:schemeClr val="bg1"/>
                </a:solidFill>
              </a:rPr>
              <a:t>Harmonization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dirty="0"/>
              <a:t>									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F33E64F-F1EF-4E0A-B814-302492402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403" y="846587"/>
            <a:ext cx="10341625" cy="251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95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75F531-0A36-49A9-BEB5-272DB5FE8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Next </a:t>
            </a:r>
            <a:r>
              <a:rPr lang="de-DE" dirty="0" err="1"/>
              <a:t>Steps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FA16C1-2A5A-45E0-A7C6-A16719E1458B}"/>
              </a:ext>
            </a:extLst>
          </p:cNvPr>
          <p:cNvSpPr txBox="1"/>
          <p:nvPr/>
        </p:nvSpPr>
        <p:spPr>
          <a:xfrm>
            <a:off x="163286" y="6411686"/>
            <a:ext cx="6716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Clinical Data </a:t>
            </a:r>
            <a:r>
              <a:rPr lang="de-DE" sz="1600" dirty="0" err="1">
                <a:solidFill>
                  <a:schemeClr val="bg1"/>
                </a:solidFill>
              </a:rPr>
              <a:t>Harmonization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dirty="0"/>
              <a:t>									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10DBE6C-9E35-45BE-8A8C-566F28EBF35D}"/>
              </a:ext>
            </a:extLst>
          </p:cNvPr>
          <p:cNvSpPr txBox="1"/>
          <p:nvPr/>
        </p:nvSpPr>
        <p:spPr>
          <a:xfrm>
            <a:off x="872067" y="1202266"/>
            <a:ext cx="91270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dirty="0"/>
              <a:t>Data </a:t>
            </a:r>
            <a:r>
              <a:rPr lang="de-DE" dirty="0" err="1"/>
              <a:t>collection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started</a:t>
            </a:r>
            <a:r>
              <a:rPr lang="de-DE" dirty="0"/>
              <a:t>, </a:t>
            </a:r>
            <a:r>
              <a:rPr lang="de-DE" b="1" dirty="0" err="1"/>
              <a:t>currently</a:t>
            </a:r>
            <a:r>
              <a:rPr lang="de-DE" b="1" dirty="0"/>
              <a:t> 2 </a:t>
            </a:r>
            <a:r>
              <a:rPr lang="de-DE" b="1" dirty="0" err="1"/>
              <a:t>sites</a:t>
            </a:r>
            <a:r>
              <a:rPr lang="de-DE" b="1" dirty="0"/>
              <a:t> </a:t>
            </a:r>
            <a:r>
              <a:rPr lang="de-DE" b="1" dirty="0" err="1"/>
              <a:t>have</a:t>
            </a:r>
            <a:r>
              <a:rPr lang="de-DE" b="1" dirty="0"/>
              <a:t> </a:t>
            </a:r>
            <a:r>
              <a:rPr lang="de-DE" b="1" dirty="0" err="1"/>
              <a:t>provided</a:t>
            </a:r>
            <a:r>
              <a:rPr lang="de-DE" b="1" dirty="0"/>
              <a:t> </a:t>
            </a:r>
            <a:r>
              <a:rPr lang="de-DE" b="1" dirty="0" err="1"/>
              <a:t>data</a:t>
            </a:r>
            <a:r>
              <a:rPr lang="de-DE" b="1" dirty="0"/>
              <a:t> (Kircher + Tang) </a:t>
            </a:r>
            <a:r>
              <a:rPr lang="de-DE" b="1" dirty="0" err="1"/>
              <a:t>with</a:t>
            </a:r>
            <a:r>
              <a:rPr lang="de-DE" b="1" dirty="0"/>
              <a:t> TLC, SANS, SAPS, TALD </a:t>
            </a:r>
            <a:r>
              <a:rPr lang="de-DE" b="1" dirty="0" err="1"/>
              <a:t>as</a:t>
            </a:r>
            <a:r>
              <a:rPr lang="de-DE" b="1" dirty="0"/>
              <a:t> </a:t>
            </a:r>
            <a:r>
              <a:rPr lang="de-DE" b="1" dirty="0" err="1"/>
              <a:t>available</a:t>
            </a:r>
            <a:r>
              <a:rPr lang="de-DE" b="1" dirty="0"/>
              <a:t> </a:t>
            </a:r>
            <a:r>
              <a:rPr lang="de-DE" b="1" dirty="0" err="1"/>
              <a:t>scales</a:t>
            </a:r>
            <a:endParaRPr lang="de-DE" b="1" dirty="0"/>
          </a:p>
          <a:p>
            <a:pPr marL="742950" lvl="1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endParaRPr lang="de-DE" dirty="0"/>
          </a:p>
          <a:p>
            <a:pPr marL="285750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dirty="0"/>
              <a:t>Set-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code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analyses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</a:t>
            </a:r>
            <a:r>
              <a:rPr lang="de-DE" b="1" dirty="0" err="1"/>
              <a:t>partially</a:t>
            </a:r>
            <a:r>
              <a:rPr lang="de-DE" b="1" dirty="0"/>
              <a:t> </a:t>
            </a:r>
            <a:r>
              <a:rPr lang="de-DE" b="1" dirty="0" err="1"/>
              <a:t>done</a:t>
            </a:r>
            <a:endParaRPr lang="de-DE" b="1" dirty="0"/>
          </a:p>
          <a:p>
            <a:pPr marL="285750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endParaRPr lang="de-DE" dirty="0"/>
          </a:p>
          <a:p>
            <a:pPr marL="285750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de-DE" dirty="0" err="1"/>
              <a:t>Pre-liminary</a:t>
            </a:r>
            <a:r>
              <a:rPr lang="de-DE" dirty="0"/>
              <a:t> </a:t>
            </a:r>
            <a:r>
              <a:rPr lang="de-DE" dirty="0" err="1"/>
              <a:t>analyses</a:t>
            </a:r>
            <a:r>
              <a:rPr lang="de-DE" dirty="0"/>
              <a:t> in a </a:t>
            </a:r>
            <a:r>
              <a:rPr lang="de-DE" dirty="0" err="1"/>
              <a:t>smaller</a:t>
            </a:r>
            <a:r>
              <a:rPr lang="de-DE" dirty="0"/>
              <a:t> sample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investigate</a:t>
            </a:r>
            <a:r>
              <a:rPr lang="de-DE" dirty="0"/>
              <a:t> </a:t>
            </a:r>
            <a:r>
              <a:rPr lang="de-DE" dirty="0" err="1"/>
              <a:t>whether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missing</a:t>
            </a:r>
            <a:r>
              <a:rPr lang="de-DE" dirty="0"/>
              <a:t> </a:t>
            </a:r>
            <a:r>
              <a:rPr lang="de-DE" dirty="0" err="1"/>
              <a:t>something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</a:t>
            </a:r>
            <a:r>
              <a:rPr lang="de-DE" b="1" dirty="0" err="1"/>
              <a:t>currently</a:t>
            </a:r>
            <a:r>
              <a:rPr lang="de-DE" b="1" dirty="0"/>
              <a:t> </a:t>
            </a:r>
            <a:r>
              <a:rPr lang="de-DE" b="1" dirty="0" err="1"/>
              <a:t>running</a:t>
            </a:r>
            <a:endParaRPr lang="de-DE" b="1" dirty="0"/>
          </a:p>
          <a:p>
            <a:pPr marL="285750" indent="-285750">
              <a:buClr>
                <a:srgbClr val="4472C4"/>
              </a:buClr>
              <a:buFont typeface="Courier New" panose="02070309020205020404" pitchFamily="49" charset="0"/>
              <a:buChar char="o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9996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1E69B4-1EE5-4223-A6FE-1FC54043A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75266"/>
            <a:ext cx="12192000" cy="947057"/>
          </a:xfrm>
        </p:spPr>
        <p:txBody>
          <a:bodyPr>
            <a:normAutofit/>
          </a:bodyPr>
          <a:lstStyle/>
          <a:p>
            <a:r>
              <a:rPr lang="de-DE" sz="4800" dirty="0" err="1"/>
              <a:t>Thank</a:t>
            </a:r>
            <a:r>
              <a:rPr lang="de-DE" sz="4800" dirty="0"/>
              <a:t> </a:t>
            </a:r>
            <a:r>
              <a:rPr lang="de-DE" sz="4800" dirty="0" err="1"/>
              <a:t>you</a:t>
            </a:r>
            <a:r>
              <a:rPr lang="de-DE" sz="4800" dirty="0"/>
              <a:t> </a:t>
            </a:r>
            <a:r>
              <a:rPr lang="de-DE" sz="4800" dirty="0" err="1"/>
              <a:t>for</a:t>
            </a:r>
            <a:r>
              <a:rPr lang="de-DE" sz="4800" dirty="0"/>
              <a:t> </a:t>
            </a:r>
            <a:r>
              <a:rPr lang="de-DE" sz="4800" dirty="0" err="1"/>
              <a:t>your</a:t>
            </a:r>
            <a:r>
              <a:rPr lang="de-DE" sz="4800" dirty="0"/>
              <a:t> </a:t>
            </a:r>
            <a:r>
              <a:rPr lang="de-DE" sz="4800" dirty="0" err="1"/>
              <a:t>attention</a:t>
            </a:r>
            <a:r>
              <a:rPr lang="de-DE" sz="4800" dirty="0"/>
              <a:t>!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8AA5152-68A9-4ED3-A098-3E7372CF327D}"/>
              </a:ext>
            </a:extLst>
          </p:cNvPr>
          <p:cNvSpPr txBox="1"/>
          <p:nvPr/>
        </p:nvSpPr>
        <p:spPr>
          <a:xfrm>
            <a:off x="163286" y="6411686"/>
            <a:ext cx="6716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Clinical Data </a:t>
            </a:r>
            <a:r>
              <a:rPr lang="de-DE" sz="1600" dirty="0" err="1">
                <a:solidFill>
                  <a:schemeClr val="bg1"/>
                </a:solidFill>
              </a:rPr>
              <a:t>Harmonization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dirty="0"/>
              <a:t>									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19F868E-14B4-4AF7-A379-0DE454834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286" y="2785957"/>
            <a:ext cx="4847429" cy="135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42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5">
            <a:extLst>
              <a:ext uri="{FF2B5EF4-FFF2-40B4-BE49-F238E27FC236}">
                <a16:creationId xmlns:a16="http://schemas.microsoft.com/office/drawing/2014/main" id="{6D8D04CB-549F-4C8A-958F-EA9EA9B59964}"/>
              </a:ext>
            </a:extLst>
          </p:cNvPr>
          <p:cNvGraphicFramePr>
            <a:graphicFrameLocks noGrp="1"/>
          </p:cNvGraphicFramePr>
          <p:nvPr/>
        </p:nvGraphicFramePr>
        <p:xfrm>
          <a:off x="257175" y="991211"/>
          <a:ext cx="11677650" cy="510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5530">
                  <a:extLst>
                    <a:ext uri="{9D8B030D-6E8A-4147-A177-3AD203B41FA5}">
                      <a16:colId xmlns:a16="http://schemas.microsoft.com/office/drawing/2014/main" val="1313460216"/>
                    </a:ext>
                  </a:extLst>
                </a:gridCol>
                <a:gridCol w="2335530">
                  <a:extLst>
                    <a:ext uri="{9D8B030D-6E8A-4147-A177-3AD203B41FA5}">
                      <a16:colId xmlns:a16="http://schemas.microsoft.com/office/drawing/2014/main" val="3887896989"/>
                    </a:ext>
                  </a:extLst>
                </a:gridCol>
                <a:gridCol w="1401318">
                  <a:extLst>
                    <a:ext uri="{9D8B030D-6E8A-4147-A177-3AD203B41FA5}">
                      <a16:colId xmlns:a16="http://schemas.microsoft.com/office/drawing/2014/main" val="609690702"/>
                    </a:ext>
                  </a:extLst>
                </a:gridCol>
                <a:gridCol w="1401318">
                  <a:extLst>
                    <a:ext uri="{9D8B030D-6E8A-4147-A177-3AD203B41FA5}">
                      <a16:colId xmlns:a16="http://schemas.microsoft.com/office/drawing/2014/main" val="726824724"/>
                    </a:ext>
                  </a:extLst>
                </a:gridCol>
                <a:gridCol w="1401318">
                  <a:extLst>
                    <a:ext uri="{9D8B030D-6E8A-4147-A177-3AD203B41FA5}">
                      <a16:colId xmlns:a16="http://schemas.microsoft.com/office/drawing/2014/main" val="2681281201"/>
                    </a:ext>
                  </a:extLst>
                </a:gridCol>
                <a:gridCol w="1401318">
                  <a:extLst>
                    <a:ext uri="{9D8B030D-6E8A-4147-A177-3AD203B41FA5}">
                      <a16:colId xmlns:a16="http://schemas.microsoft.com/office/drawing/2014/main" val="1309382228"/>
                    </a:ext>
                  </a:extLst>
                </a:gridCol>
                <a:gridCol w="1401318">
                  <a:extLst>
                    <a:ext uri="{9D8B030D-6E8A-4147-A177-3AD203B41FA5}">
                      <a16:colId xmlns:a16="http://schemas.microsoft.com/office/drawing/2014/main" val="14749320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Combination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Total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SSD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287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latin typeface="+mn-lt"/>
                        </a:rPr>
                        <a:t>PANSS + SANS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err="1">
                          <a:latin typeface="+mn-lt"/>
                        </a:rPr>
                        <a:t>PsyCL</a:t>
                      </a:r>
                      <a:endParaRPr lang="de-DE" sz="1600" dirty="0">
                        <a:latin typeface="+mn-lt"/>
                      </a:endParaRPr>
                    </a:p>
                    <a:p>
                      <a:pPr algn="l"/>
                      <a:r>
                        <a:rPr lang="de-DE" sz="1600" dirty="0">
                          <a:latin typeface="+mn-lt"/>
                        </a:rPr>
                        <a:t>IPS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latin typeface="+mn-lt"/>
                        </a:rPr>
                        <a:t>169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15240" marB="1524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31225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latin typeface="+mn-lt"/>
                        </a:rPr>
                        <a:t>PANSS + SAPS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err="1">
                          <a:latin typeface="+mn-lt"/>
                        </a:rPr>
                        <a:t>PsyCL</a:t>
                      </a:r>
                      <a:endParaRPr lang="de-DE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latin typeface="+mn-lt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18567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latin typeface="+mn-lt"/>
                        </a:rPr>
                        <a:t>PANSS + TLI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err="1">
                          <a:latin typeface="+mn-lt"/>
                        </a:rPr>
                        <a:t>TLI_DEU_comb</a:t>
                      </a:r>
                      <a:endParaRPr lang="de-DE" sz="1600" dirty="0">
                        <a:latin typeface="+mn-lt"/>
                      </a:endParaRPr>
                    </a:p>
                    <a:p>
                      <a:pPr algn="l"/>
                      <a:r>
                        <a:rPr lang="de-DE" sz="1600" dirty="0" err="1">
                          <a:latin typeface="+mn-lt"/>
                        </a:rPr>
                        <a:t>Discourse_lena</a:t>
                      </a:r>
                      <a:endParaRPr lang="de-DE" sz="1600" dirty="0">
                        <a:latin typeface="+mn-lt"/>
                      </a:endParaRPr>
                    </a:p>
                    <a:p>
                      <a:pPr algn="l"/>
                      <a:r>
                        <a:rPr lang="de-DE" sz="1600" dirty="0">
                          <a:latin typeface="+mn-lt"/>
                        </a:rPr>
                        <a:t>TOPSY</a:t>
                      </a:r>
                    </a:p>
                    <a:p>
                      <a:pPr algn="l"/>
                      <a:r>
                        <a:rPr lang="de-DE" sz="1600" dirty="0">
                          <a:latin typeface="+mn-lt"/>
                        </a:rPr>
                        <a:t>IMPLEMENT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latin typeface="+mn-lt"/>
                        </a:rPr>
                        <a:t>557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158</a:t>
                      </a:r>
                    </a:p>
                  </a:txBody>
                  <a:tcPr marL="7620" marR="7620" marT="15240" marB="1524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29189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latin typeface="+mn-lt"/>
                        </a:rPr>
                        <a:t>PANSS + TLC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latin typeface="+mn-lt"/>
                        </a:rPr>
                        <a:t>PsyCL</a:t>
                      </a:r>
                      <a:endParaRPr lang="en-US" sz="1600" dirty="0">
                        <a:latin typeface="+mn-lt"/>
                      </a:endParaRPr>
                    </a:p>
                    <a:p>
                      <a:pPr algn="l"/>
                      <a:r>
                        <a:rPr lang="en-US" sz="1600" dirty="0">
                          <a:latin typeface="+mn-lt"/>
                        </a:rPr>
                        <a:t>CAFLIP</a:t>
                      </a:r>
                    </a:p>
                    <a:p>
                      <a:pPr algn="l"/>
                      <a:r>
                        <a:rPr lang="en-US" sz="1600" dirty="0">
                          <a:latin typeface="+mn-lt"/>
                        </a:rPr>
                        <a:t>Gesture study</a:t>
                      </a:r>
                    </a:p>
                    <a:p>
                      <a:pPr algn="l"/>
                      <a:r>
                        <a:rPr lang="en-US" sz="1600" dirty="0">
                          <a:latin typeface="+mn-lt"/>
                        </a:rPr>
                        <a:t>IPS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latin typeface="+mn-lt"/>
                        </a:rPr>
                        <a:t>311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15240" marB="1524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730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latin typeface="+mn-lt"/>
                        </a:rPr>
                        <a:t>PANSS + TALD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latin typeface="+mn-lt"/>
                        </a:rPr>
                        <a:t>OCoPS</a:t>
                      </a:r>
                      <a:r>
                        <a:rPr lang="en-US" sz="1600" dirty="0">
                          <a:latin typeface="+mn-lt"/>
                        </a:rPr>
                        <a:t>-P</a:t>
                      </a:r>
                    </a:p>
                    <a:p>
                      <a:pPr algn="l"/>
                      <a:r>
                        <a:rPr lang="en-US" sz="1600" dirty="0" err="1">
                          <a:latin typeface="+mn-lt"/>
                        </a:rPr>
                        <a:t>BrAGG-SoS</a:t>
                      </a:r>
                      <a:endParaRPr lang="en-US" sz="1600" dirty="0">
                        <a:latin typeface="+mn-lt"/>
                      </a:endParaRPr>
                    </a:p>
                    <a:p>
                      <a:pPr algn="l"/>
                      <a:r>
                        <a:rPr lang="en-US" sz="1600" dirty="0">
                          <a:latin typeface="+mn-lt"/>
                        </a:rPr>
                        <a:t>Turkish </a:t>
                      </a:r>
                      <a:r>
                        <a:rPr lang="en-US" sz="1600" dirty="0" err="1">
                          <a:latin typeface="+mn-lt"/>
                        </a:rPr>
                        <a:t>adaptaion</a:t>
                      </a:r>
                      <a:r>
                        <a:rPr lang="en-US" sz="1600" dirty="0">
                          <a:latin typeface="+mn-lt"/>
                        </a:rPr>
                        <a:t> of TALD</a:t>
                      </a:r>
                    </a:p>
                    <a:p>
                      <a:pPr algn="l"/>
                      <a:r>
                        <a:rPr lang="en-US" sz="1600" dirty="0">
                          <a:latin typeface="+mn-lt"/>
                        </a:rPr>
                        <a:t>RAPSODI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latin typeface="+mn-lt"/>
                        </a:rPr>
                        <a:t>334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7620" marR="7620" marT="15240" marB="1524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3525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latin typeface="+mn-lt"/>
                        </a:rPr>
                        <a:t>PANSS + TLC + SANS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err="1">
                          <a:latin typeface="+mn-lt"/>
                        </a:rPr>
                        <a:t>PsyCL</a:t>
                      </a:r>
                      <a:endParaRPr lang="de-DE" sz="1600" dirty="0">
                        <a:latin typeface="+mn-lt"/>
                      </a:endParaRPr>
                    </a:p>
                    <a:p>
                      <a:pPr algn="l"/>
                      <a:r>
                        <a:rPr lang="de-DE" sz="1600" dirty="0">
                          <a:latin typeface="+mn-lt"/>
                        </a:rPr>
                        <a:t>IPS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latin typeface="+mn-lt"/>
                        </a:rPr>
                        <a:t>169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15240" marB="1524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56186075"/>
                  </a:ext>
                </a:extLst>
              </a:tr>
            </a:tbl>
          </a:graphicData>
        </a:graphic>
      </p:graphicFrame>
      <p:sp>
        <p:nvSpPr>
          <p:cNvPr id="5" name="Titel 2">
            <a:extLst>
              <a:ext uri="{FF2B5EF4-FFF2-40B4-BE49-F238E27FC236}">
                <a16:creationId xmlns:a16="http://schemas.microsoft.com/office/drawing/2014/main" id="{27C77683-B0ED-4854-9702-2198F60CD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5517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Basic Information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BDB1EE1-FDFA-4684-A9AC-7E7983418148}"/>
              </a:ext>
            </a:extLst>
          </p:cNvPr>
          <p:cNvSpPr txBox="1"/>
          <p:nvPr/>
        </p:nvSpPr>
        <p:spPr>
          <a:xfrm>
            <a:off x="163286" y="6411686"/>
            <a:ext cx="6716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Clinical Data </a:t>
            </a:r>
            <a:r>
              <a:rPr lang="de-DE" sz="1600" dirty="0" err="1">
                <a:solidFill>
                  <a:schemeClr val="bg1"/>
                </a:solidFill>
              </a:rPr>
              <a:t>Harmonization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dirty="0"/>
              <a:t>									</a:t>
            </a:r>
          </a:p>
        </p:txBody>
      </p:sp>
    </p:spTree>
    <p:extLst>
      <p:ext uri="{BB962C8B-B14F-4D97-AF65-F5344CB8AC3E}">
        <p14:creationId xmlns:p14="http://schemas.microsoft.com/office/powerpoint/2010/main" val="687404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19180A83-EBB0-45DA-9382-299CB3A389DC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latin typeface="+mj-lt"/>
              </a:rPr>
              <a:t>Basic </a:t>
            </a:r>
            <a:r>
              <a:rPr lang="de-DE" sz="3200" b="1" dirty="0" err="1">
                <a:latin typeface="+mj-lt"/>
              </a:rPr>
              <a:t>information</a:t>
            </a:r>
            <a:endParaRPr lang="de-DE" sz="3200" b="1" dirty="0">
              <a:latin typeface="+mj-lt"/>
            </a:endParaRPr>
          </a:p>
        </p:txBody>
      </p:sp>
      <p:graphicFrame>
        <p:nvGraphicFramePr>
          <p:cNvPr id="3" name="Tabelle 5">
            <a:extLst>
              <a:ext uri="{FF2B5EF4-FFF2-40B4-BE49-F238E27FC236}">
                <a16:creationId xmlns:a16="http://schemas.microsoft.com/office/drawing/2014/main" id="{6D8D04CB-549F-4C8A-958F-EA9EA9B59964}"/>
              </a:ext>
            </a:extLst>
          </p:cNvPr>
          <p:cNvGraphicFramePr>
            <a:graphicFrameLocks noGrp="1"/>
          </p:cNvGraphicFramePr>
          <p:nvPr/>
        </p:nvGraphicFramePr>
        <p:xfrm>
          <a:off x="266700" y="695936"/>
          <a:ext cx="11677650" cy="536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5530">
                  <a:extLst>
                    <a:ext uri="{9D8B030D-6E8A-4147-A177-3AD203B41FA5}">
                      <a16:colId xmlns:a16="http://schemas.microsoft.com/office/drawing/2014/main" val="1313460216"/>
                    </a:ext>
                  </a:extLst>
                </a:gridCol>
                <a:gridCol w="2335530">
                  <a:extLst>
                    <a:ext uri="{9D8B030D-6E8A-4147-A177-3AD203B41FA5}">
                      <a16:colId xmlns:a16="http://schemas.microsoft.com/office/drawing/2014/main" val="3887896989"/>
                    </a:ext>
                  </a:extLst>
                </a:gridCol>
                <a:gridCol w="1401318">
                  <a:extLst>
                    <a:ext uri="{9D8B030D-6E8A-4147-A177-3AD203B41FA5}">
                      <a16:colId xmlns:a16="http://schemas.microsoft.com/office/drawing/2014/main" val="609690702"/>
                    </a:ext>
                  </a:extLst>
                </a:gridCol>
                <a:gridCol w="1401318">
                  <a:extLst>
                    <a:ext uri="{9D8B030D-6E8A-4147-A177-3AD203B41FA5}">
                      <a16:colId xmlns:a16="http://schemas.microsoft.com/office/drawing/2014/main" val="726824724"/>
                    </a:ext>
                  </a:extLst>
                </a:gridCol>
                <a:gridCol w="1401318">
                  <a:extLst>
                    <a:ext uri="{9D8B030D-6E8A-4147-A177-3AD203B41FA5}">
                      <a16:colId xmlns:a16="http://schemas.microsoft.com/office/drawing/2014/main" val="2681281201"/>
                    </a:ext>
                  </a:extLst>
                </a:gridCol>
                <a:gridCol w="1401318">
                  <a:extLst>
                    <a:ext uri="{9D8B030D-6E8A-4147-A177-3AD203B41FA5}">
                      <a16:colId xmlns:a16="http://schemas.microsoft.com/office/drawing/2014/main" val="1309382228"/>
                    </a:ext>
                  </a:extLst>
                </a:gridCol>
                <a:gridCol w="1401318">
                  <a:extLst>
                    <a:ext uri="{9D8B030D-6E8A-4147-A177-3AD203B41FA5}">
                      <a16:colId xmlns:a16="http://schemas.microsoft.com/office/drawing/2014/main" val="14749320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Combination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Total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SSD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287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latin typeface="+mn-lt"/>
                        </a:rPr>
                        <a:t>SANS + SAPS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</a:rPr>
                        <a:t>FOR2107</a:t>
                      </a:r>
                    </a:p>
                    <a:p>
                      <a:pPr algn="l"/>
                      <a:r>
                        <a:rPr lang="en-US" sz="1600" dirty="0" err="1">
                          <a:latin typeface="+mn-lt"/>
                        </a:rPr>
                        <a:t>TALD_Study</a:t>
                      </a:r>
                      <a:endParaRPr lang="en-US" sz="1600" dirty="0">
                        <a:latin typeface="+mn-lt"/>
                      </a:endParaRPr>
                    </a:p>
                    <a:p>
                      <a:pPr algn="l"/>
                      <a:r>
                        <a:rPr lang="en-US" sz="1600" dirty="0">
                          <a:latin typeface="+mn-lt"/>
                        </a:rPr>
                        <a:t>FOR2107_SPAPS project</a:t>
                      </a:r>
                    </a:p>
                    <a:p>
                      <a:pPr algn="l"/>
                      <a:r>
                        <a:rPr lang="en-US" sz="1600" dirty="0" err="1">
                          <a:latin typeface="+mn-lt"/>
                        </a:rPr>
                        <a:t>PsyCL</a:t>
                      </a:r>
                      <a:endParaRPr lang="en-US" sz="1600" dirty="0">
                        <a:latin typeface="+mn-lt"/>
                      </a:endParaRPr>
                    </a:p>
                    <a:p>
                      <a:pPr algn="l"/>
                      <a:r>
                        <a:rPr lang="en-US" sz="1600" dirty="0">
                          <a:latin typeface="+mn-lt"/>
                        </a:rPr>
                        <a:t>TLI_DEU2</a:t>
                      </a:r>
                    </a:p>
                    <a:p>
                      <a:pPr algn="l"/>
                      <a:r>
                        <a:rPr lang="en-US" sz="1600" dirty="0">
                          <a:latin typeface="+mn-lt"/>
                        </a:rPr>
                        <a:t>SCAANS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latin typeface="+mn-lt"/>
                        </a:rPr>
                        <a:t>3770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1651</a:t>
                      </a:r>
                    </a:p>
                  </a:txBody>
                  <a:tcPr marL="7620" marR="7620" marT="15240" marB="1524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41375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latin typeface="+mn-lt"/>
                        </a:rPr>
                        <a:t>SANS + TLC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latin typeface="+mn-lt"/>
                        </a:rPr>
                        <a:t>TALD_Study</a:t>
                      </a:r>
                      <a:endParaRPr lang="en-US" sz="1600" dirty="0">
                        <a:latin typeface="+mn-lt"/>
                      </a:endParaRPr>
                    </a:p>
                    <a:p>
                      <a:pPr algn="l"/>
                      <a:r>
                        <a:rPr lang="en-US" sz="1600" dirty="0">
                          <a:latin typeface="+mn-lt"/>
                        </a:rPr>
                        <a:t>Remora</a:t>
                      </a:r>
                    </a:p>
                    <a:p>
                      <a:pPr algn="l"/>
                      <a:r>
                        <a:rPr lang="en-US" sz="1600" dirty="0">
                          <a:latin typeface="+mn-lt"/>
                        </a:rPr>
                        <a:t>LPOP</a:t>
                      </a:r>
                    </a:p>
                    <a:p>
                      <a:pPr algn="l"/>
                      <a:r>
                        <a:rPr lang="en-US" sz="1600" dirty="0">
                          <a:latin typeface="+mn-lt"/>
                        </a:rPr>
                        <a:t>ACES</a:t>
                      </a:r>
                    </a:p>
                    <a:p>
                      <a:pPr algn="l"/>
                      <a:r>
                        <a:rPr lang="en-US" sz="1600" dirty="0" err="1">
                          <a:latin typeface="+mn-lt"/>
                        </a:rPr>
                        <a:t>PsyCL</a:t>
                      </a:r>
                      <a:endParaRPr lang="en-US" sz="1600" dirty="0">
                        <a:latin typeface="+mn-lt"/>
                      </a:endParaRPr>
                    </a:p>
                    <a:p>
                      <a:pPr algn="l"/>
                      <a:r>
                        <a:rPr lang="en-US" sz="1600" dirty="0">
                          <a:latin typeface="+mn-lt"/>
                        </a:rPr>
                        <a:t>IPS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latin typeface="+mn-lt"/>
                        </a:rPr>
                        <a:t>540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156</a:t>
                      </a:r>
                    </a:p>
                  </a:txBody>
                  <a:tcPr marL="7620" marR="7620" marT="15240" marB="1524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95839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latin typeface="+mn-lt"/>
                        </a:rPr>
                        <a:t>SAPS + TLI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</a:rPr>
                        <a:t>FOR2107_SPAPS project</a:t>
                      </a:r>
                    </a:p>
                    <a:p>
                      <a:pPr algn="l"/>
                      <a:r>
                        <a:rPr lang="en-US" sz="1600" dirty="0">
                          <a:latin typeface="+mn-lt"/>
                        </a:rPr>
                        <a:t>TLI_DEU2</a:t>
                      </a:r>
                    </a:p>
                    <a:p>
                      <a:pPr algn="l"/>
                      <a:r>
                        <a:rPr lang="en-US" sz="1600" dirty="0" err="1">
                          <a:latin typeface="+mn-lt"/>
                        </a:rPr>
                        <a:t>Early_schizobipolar_DEU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latin typeface="+mn-lt"/>
                        </a:rPr>
                        <a:t>572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</a:t>
                      </a:r>
                    </a:p>
                  </a:txBody>
                  <a:tcPr marL="7620" marR="7620" marT="15240" marB="1524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08445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latin typeface="+mn-lt"/>
                        </a:rPr>
                        <a:t>SANS + SAPS + TALD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</a:rPr>
                        <a:t>FOR2107</a:t>
                      </a:r>
                    </a:p>
                    <a:p>
                      <a:pPr algn="l"/>
                      <a:r>
                        <a:rPr lang="en-US" sz="1600" dirty="0" err="1">
                          <a:latin typeface="+mn-lt"/>
                        </a:rPr>
                        <a:t>TALD_Study</a:t>
                      </a:r>
                      <a:endParaRPr lang="en-US" sz="1600" dirty="0">
                        <a:latin typeface="+mn-lt"/>
                      </a:endParaRPr>
                    </a:p>
                    <a:p>
                      <a:pPr algn="l"/>
                      <a:r>
                        <a:rPr lang="en-US" sz="1600" dirty="0">
                          <a:latin typeface="+mn-lt"/>
                        </a:rPr>
                        <a:t>FOR2107_SPAPS project</a:t>
                      </a:r>
                    </a:p>
                    <a:p>
                      <a:pPr algn="l"/>
                      <a:r>
                        <a:rPr lang="de-DE" sz="1600" dirty="0">
                          <a:latin typeface="+mn-lt"/>
                        </a:rPr>
                        <a:t>German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latin typeface="+mn-lt"/>
                        </a:rPr>
                        <a:t>918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403</a:t>
                      </a:r>
                    </a:p>
                  </a:txBody>
                  <a:tcPr marL="7620" marR="7620" marT="15240" marB="1524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57655675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1EAC3052-32E3-41A8-B2CA-B4D3CEDB8B8C}"/>
              </a:ext>
            </a:extLst>
          </p:cNvPr>
          <p:cNvSpPr txBox="1"/>
          <p:nvPr/>
        </p:nvSpPr>
        <p:spPr>
          <a:xfrm>
            <a:off x="163286" y="6411686"/>
            <a:ext cx="6716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Clinical Data </a:t>
            </a:r>
            <a:r>
              <a:rPr lang="de-DE" sz="1600" dirty="0" err="1">
                <a:solidFill>
                  <a:schemeClr val="bg1"/>
                </a:solidFill>
              </a:rPr>
              <a:t>Harmonization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dirty="0"/>
              <a:t>									</a:t>
            </a:r>
          </a:p>
        </p:txBody>
      </p:sp>
    </p:spTree>
    <p:extLst>
      <p:ext uri="{BB962C8B-B14F-4D97-AF65-F5344CB8AC3E}">
        <p14:creationId xmlns:p14="http://schemas.microsoft.com/office/powerpoint/2010/main" val="1865647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5">
            <a:extLst>
              <a:ext uri="{FF2B5EF4-FFF2-40B4-BE49-F238E27FC236}">
                <a16:creationId xmlns:a16="http://schemas.microsoft.com/office/drawing/2014/main" id="{6D8D04CB-549F-4C8A-958F-EA9EA9B59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750855"/>
              </p:ext>
            </p:extLst>
          </p:nvPr>
        </p:nvGraphicFramePr>
        <p:xfrm>
          <a:off x="257175" y="1118354"/>
          <a:ext cx="1167765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5530">
                  <a:extLst>
                    <a:ext uri="{9D8B030D-6E8A-4147-A177-3AD203B41FA5}">
                      <a16:colId xmlns:a16="http://schemas.microsoft.com/office/drawing/2014/main" val="1313460216"/>
                    </a:ext>
                  </a:extLst>
                </a:gridCol>
                <a:gridCol w="2335530">
                  <a:extLst>
                    <a:ext uri="{9D8B030D-6E8A-4147-A177-3AD203B41FA5}">
                      <a16:colId xmlns:a16="http://schemas.microsoft.com/office/drawing/2014/main" val="3887896989"/>
                    </a:ext>
                  </a:extLst>
                </a:gridCol>
                <a:gridCol w="1401318">
                  <a:extLst>
                    <a:ext uri="{9D8B030D-6E8A-4147-A177-3AD203B41FA5}">
                      <a16:colId xmlns:a16="http://schemas.microsoft.com/office/drawing/2014/main" val="609690702"/>
                    </a:ext>
                  </a:extLst>
                </a:gridCol>
                <a:gridCol w="1401318">
                  <a:extLst>
                    <a:ext uri="{9D8B030D-6E8A-4147-A177-3AD203B41FA5}">
                      <a16:colId xmlns:a16="http://schemas.microsoft.com/office/drawing/2014/main" val="726824724"/>
                    </a:ext>
                  </a:extLst>
                </a:gridCol>
                <a:gridCol w="1401318">
                  <a:extLst>
                    <a:ext uri="{9D8B030D-6E8A-4147-A177-3AD203B41FA5}">
                      <a16:colId xmlns:a16="http://schemas.microsoft.com/office/drawing/2014/main" val="2681281201"/>
                    </a:ext>
                  </a:extLst>
                </a:gridCol>
                <a:gridCol w="1401318">
                  <a:extLst>
                    <a:ext uri="{9D8B030D-6E8A-4147-A177-3AD203B41FA5}">
                      <a16:colId xmlns:a16="http://schemas.microsoft.com/office/drawing/2014/main" val="1309382228"/>
                    </a:ext>
                  </a:extLst>
                </a:gridCol>
                <a:gridCol w="1401318">
                  <a:extLst>
                    <a:ext uri="{9D8B030D-6E8A-4147-A177-3AD203B41FA5}">
                      <a16:colId xmlns:a16="http://schemas.microsoft.com/office/drawing/2014/main" val="14749320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Combination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Total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SSD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287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latin typeface="+mn-lt"/>
                        </a:rPr>
                        <a:t>SANS + SAPS + TLI + TALD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latin typeface="+mn-lt"/>
                        </a:rPr>
                        <a:t>FOR2107_SPAPS </a:t>
                      </a:r>
                      <a:r>
                        <a:rPr lang="de-DE" sz="1600" dirty="0" err="1">
                          <a:latin typeface="+mn-lt"/>
                        </a:rPr>
                        <a:t>project</a:t>
                      </a:r>
                      <a:endParaRPr lang="de-DE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latin typeface="+mn-lt"/>
                        </a:rPr>
                        <a:t>392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57985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latin typeface="+mn-lt"/>
                        </a:rPr>
                        <a:t>SAPS + SANS + TLC + TALD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err="1">
                          <a:latin typeface="+mn-lt"/>
                        </a:rPr>
                        <a:t>TALD_Study</a:t>
                      </a:r>
                      <a:endParaRPr lang="de-DE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latin typeface="+mn-lt"/>
                        </a:rPr>
                        <a:t>210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7470649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E57F826B-1666-4FA2-BB44-12A1CAAA2D0C}"/>
              </a:ext>
            </a:extLst>
          </p:cNvPr>
          <p:cNvSpPr txBox="1"/>
          <p:nvPr/>
        </p:nvSpPr>
        <p:spPr>
          <a:xfrm>
            <a:off x="571500" y="2600325"/>
            <a:ext cx="51435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Other </a:t>
            </a:r>
            <a:r>
              <a:rPr lang="de-DE" dirty="0" err="1"/>
              <a:t>scales</a:t>
            </a:r>
            <a:r>
              <a:rPr lang="de-DE" dirty="0"/>
              <a:t> </a:t>
            </a:r>
            <a:r>
              <a:rPr lang="de-DE" dirty="0" err="1"/>
              <a:t>assessed</a:t>
            </a:r>
            <a:r>
              <a:rPr lang="de-DE" dirty="0"/>
              <a:t> </a:t>
            </a:r>
            <a:r>
              <a:rPr lang="de-DE" dirty="0" err="1"/>
              <a:t>include</a:t>
            </a:r>
            <a:r>
              <a:rPr lang="de-DE" dirty="0"/>
              <a:t>: </a:t>
            </a:r>
          </a:p>
          <a:p>
            <a:r>
              <a:rPr lang="de-DE" dirty="0"/>
              <a:t>HAM-D (6)</a:t>
            </a:r>
          </a:p>
          <a:p>
            <a:r>
              <a:rPr lang="de-DE" dirty="0"/>
              <a:t>YMRS (8)</a:t>
            </a:r>
          </a:p>
          <a:p>
            <a:r>
              <a:rPr lang="de-DE" dirty="0"/>
              <a:t>SPQ-B (1)</a:t>
            </a:r>
          </a:p>
          <a:p>
            <a:r>
              <a:rPr lang="de-DE" dirty="0"/>
              <a:t>BPRS (4)</a:t>
            </a:r>
          </a:p>
          <a:p>
            <a:r>
              <a:rPr lang="de-DE" dirty="0"/>
              <a:t>BNSS (2)</a:t>
            </a:r>
          </a:p>
          <a:p>
            <a:r>
              <a:rPr lang="de-DE" dirty="0"/>
              <a:t>CLANG (1)</a:t>
            </a:r>
          </a:p>
          <a:p>
            <a:r>
              <a:rPr lang="de-DE" dirty="0"/>
              <a:t>CASH (4)</a:t>
            </a:r>
          </a:p>
          <a:p>
            <a:r>
              <a:rPr lang="de-DE" dirty="0"/>
              <a:t>CAINS (2)</a:t>
            </a:r>
          </a:p>
          <a:p>
            <a:r>
              <a:rPr lang="de-DE" dirty="0"/>
              <a:t>BPS 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08683623-1967-4E38-AD13-92D5D8043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Basic Information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9CF48AF-A34F-46A8-AD53-46F8A6946294}"/>
              </a:ext>
            </a:extLst>
          </p:cNvPr>
          <p:cNvSpPr txBox="1"/>
          <p:nvPr/>
        </p:nvSpPr>
        <p:spPr>
          <a:xfrm>
            <a:off x="163286" y="6411686"/>
            <a:ext cx="6716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Clinical Data </a:t>
            </a:r>
            <a:r>
              <a:rPr lang="de-DE" sz="1600" dirty="0" err="1">
                <a:solidFill>
                  <a:schemeClr val="bg1"/>
                </a:solidFill>
              </a:rPr>
              <a:t>Harmonization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dirty="0"/>
              <a:t>									</a:t>
            </a:r>
          </a:p>
        </p:txBody>
      </p:sp>
    </p:spTree>
    <p:extLst>
      <p:ext uri="{BB962C8B-B14F-4D97-AF65-F5344CB8AC3E}">
        <p14:creationId xmlns:p14="http://schemas.microsoft.com/office/powerpoint/2010/main" val="1090360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0F422B-F6DA-4FED-AE01-EE8012896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3771"/>
          </a:xfrm>
        </p:spPr>
        <p:txBody>
          <a:bodyPr>
            <a:normAutofit/>
          </a:bodyPr>
          <a:lstStyle/>
          <a:p>
            <a:pPr algn="ctr"/>
            <a:r>
              <a:rPr lang="de-DE" sz="3200" b="1" dirty="0" err="1"/>
              <a:t>Previous</a:t>
            </a:r>
            <a:r>
              <a:rPr lang="de-DE" sz="3200" b="1" dirty="0"/>
              <a:t> </a:t>
            </a:r>
            <a:r>
              <a:rPr lang="de-DE" sz="3200" b="1" dirty="0" err="1"/>
              <a:t>work</a:t>
            </a:r>
            <a:r>
              <a:rPr lang="de-DE" sz="3200" b="1" dirty="0"/>
              <a:t> on </a:t>
            </a:r>
            <a:r>
              <a:rPr lang="de-DE" sz="3200" b="1" dirty="0" err="1"/>
              <a:t>dimensions</a:t>
            </a:r>
            <a:r>
              <a:rPr lang="de-DE" sz="3200" b="1" dirty="0"/>
              <a:t> </a:t>
            </a:r>
            <a:r>
              <a:rPr lang="de-DE" sz="3200" b="1" dirty="0" err="1"/>
              <a:t>of</a:t>
            </a:r>
            <a:r>
              <a:rPr lang="de-DE" sz="3200" b="1" dirty="0"/>
              <a:t> formal </a:t>
            </a:r>
            <a:r>
              <a:rPr lang="de-DE" sz="3200" b="1" dirty="0" err="1"/>
              <a:t>thought</a:t>
            </a:r>
            <a:r>
              <a:rPr lang="de-DE" sz="3200" b="1" dirty="0"/>
              <a:t> </a:t>
            </a:r>
            <a:r>
              <a:rPr lang="de-DE" sz="3200" b="1" dirty="0" err="1"/>
              <a:t>disorder</a:t>
            </a:r>
            <a:endParaRPr lang="de-DE" sz="3200" b="1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629F1D6-DC04-40C3-BDBA-BE44B3E8E913}"/>
              </a:ext>
            </a:extLst>
          </p:cNvPr>
          <p:cNvSpPr txBox="1"/>
          <p:nvPr/>
        </p:nvSpPr>
        <p:spPr>
          <a:xfrm>
            <a:off x="9499285" y="6561973"/>
            <a:ext cx="37868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solidFill>
                  <a:schemeClr val="bg1"/>
                </a:solidFill>
              </a:rPr>
              <a:t>Stein et </a:t>
            </a:r>
            <a:r>
              <a:rPr lang="de-DE" sz="1050" i="1" dirty="0">
                <a:solidFill>
                  <a:schemeClr val="bg1"/>
                </a:solidFill>
              </a:rPr>
              <a:t>al</a:t>
            </a:r>
            <a:r>
              <a:rPr lang="de-DE" sz="1050" dirty="0">
                <a:solidFill>
                  <a:schemeClr val="bg1"/>
                </a:solidFill>
              </a:rPr>
              <a:t>., 2022, </a:t>
            </a:r>
            <a:r>
              <a:rPr lang="de-DE" sz="1050" dirty="0" err="1">
                <a:solidFill>
                  <a:schemeClr val="bg1"/>
                </a:solidFill>
              </a:rPr>
              <a:t>Schizophrenia</a:t>
            </a:r>
            <a:r>
              <a:rPr lang="de-DE" sz="1050" dirty="0">
                <a:solidFill>
                  <a:schemeClr val="bg1"/>
                </a:solidFill>
              </a:rPr>
              <a:t> Bulletin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7224F34-DD8D-4787-9E0B-F54820302D9B}"/>
              </a:ext>
            </a:extLst>
          </p:cNvPr>
          <p:cNvSpPr txBox="1"/>
          <p:nvPr/>
        </p:nvSpPr>
        <p:spPr>
          <a:xfrm>
            <a:off x="163286" y="6411686"/>
            <a:ext cx="6716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Clinical Data </a:t>
            </a:r>
            <a:r>
              <a:rPr lang="de-DE" sz="1600" dirty="0" err="1">
                <a:solidFill>
                  <a:schemeClr val="bg1"/>
                </a:solidFill>
              </a:rPr>
              <a:t>Harmonization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dirty="0"/>
              <a:t>									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43B56C89-4035-4905-A0FF-EBDB9E3933A4}"/>
              </a:ext>
            </a:extLst>
          </p:cNvPr>
          <p:cNvSpPr/>
          <p:nvPr/>
        </p:nvSpPr>
        <p:spPr>
          <a:xfrm>
            <a:off x="1847986" y="1072945"/>
            <a:ext cx="2050242" cy="792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E87F209A-3DEA-49F3-84A6-55F3EDF0FD9A}"/>
              </a:ext>
            </a:extLst>
          </p:cNvPr>
          <p:cNvSpPr/>
          <p:nvPr/>
        </p:nvSpPr>
        <p:spPr>
          <a:xfrm>
            <a:off x="7911078" y="4735042"/>
            <a:ext cx="2287353" cy="133274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Inhaltsplatzhalter 1">
            <a:extLst>
              <a:ext uri="{FF2B5EF4-FFF2-40B4-BE49-F238E27FC236}">
                <a16:creationId xmlns:a16="http://schemas.microsoft.com/office/drawing/2014/main" id="{5A025EB1-415C-42BA-85F9-A6F70E3C246E}"/>
              </a:ext>
            </a:extLst>
          </p:cNvPr>
          <p:cNvSpPr txBox="1">
            <a:spLocks/>
          </p:cNvSpPr>
          <p:nvPr/>
        </p:nvSpPr>
        <p:spPr>
          <a:xfrm>
            <a:off x="267902" y="748715"/>
            <a:ext cx="11135564" cy="56490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>
                <a:solidFill>
                  <a:srgbClr val="4B90B4"/>
                </a:solidFill>
              </a:rPr>
              <a:t>STUDY I: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/>
              <a:t>explorative and confirmatory factor analyses of FTD symptoms (SANS+SAPS) in two samples with a total </a:t>
            </a:r>
            <a:r>
              <a:rPr lang="en-US" b="1"/>
              <a:t>N=1071 </a:t>
            </a:r>
            <a:r>
              <a:rPr lang="en-US"/>
              <a:t>patients with affective and psychotic disorders</a:t>
            </a:r>
          </a:p>
          <a:p>
            <a:endParaRPr lang="de-DE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D45D593-69DE-4C0A-A393-EB9791C12826}"/>
              </a:ext>
            </a:extLst>
          </p:cNvPr>
          <p:cNvSpPr txBox="1"/>
          <p:nvPr/>
        </p:nvSpPr>
        <p:spPr>
          <a:xfrm>
            <a:off x="13944977" y="2223493"/>
            <a:ext cx="251639" cy="164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20" name="Tabelle 19">
            <a:extLst>
              <a:ext uri="{FF2B5EF4-FFF2-40B4-BE49-F238E27FC236}">
                <a16:creationId xmlns:a16="http://schemas.microsoft.com/office/drawing/2014/main" id="{CB2B8349-A087-4A66-9F20-B252A0DE44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979227"/>
              </p:ext>
            </p:extLst>
          </p:nvPr>
        </p:nvGraphicFramePr>
        <p:xfrm>
          <a:off x="1855336" y="1358924"/>
          <a:ext cx="8088111" cy="4807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606">
                  <a:extLst>
                    <a:ext uri="{9D8B030D-6E8A-4147-A177-3AD203B41FA5}">
                      <a16:colId xmlns:a16="http://schemas.microsoft.com/office/drawing/2014/main" val="1717965467"/>
                    </a:ext>
                  </a:extLst>
                </a:gridCol>
                <a:gridCol w="1738606">
                  <a:extLst>
                    <a:ext uri="{9D8B030D-6E8A-4147-A177-3AD203B41FA5}">
                      <a16:colId xmlns:a16="http://schemas.microsoft.com/office/drawing/2014/main" val="3752587048"/>
                    </a:ext>
                  </a:extLst>
                </a:gridCol>
                <a:gridCol w="1233385">
                  <a:extLst>
                    <a:ext uri="{9D8B030D-6E8A-4147-A177-3AD203B41FA5}">
                      <a16:colId xmlns:a16="http://schemas.microsoft.com/office/drawing/2014/main" val="253619354"/>
                    </a:ext>
                  </a:extLst>
                </a:gridCol>
                <a:gridCol w="3377514">
                  <a:extLst>
                    <a:ext uri="{9D8B030D-6E8A-4147-A177-3AD203B41FA5}">
                      <a16:colId xmlns:a16="http://schemas.microsoft.com/office/drawing/2014/main" val="2826617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400" dirty="0" err="1"/>
                        <a:t>Factor</a:t>
                      </a:r>
                      <a:endParaRPr lang="de-DE" sz="1400" dirty="0"/>
                    </a:p>
                  </a:txBody>
                  <a:tcPr anchor="ctr">
                    <a:solidFill>
                      <a:srgbClr val="4B90B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Symptom</a:t>
                      </a:r>
                    </a:p>
                  </a:txBody>
                  <a:tcPr anchor="ctr">
                    <a:solidFill>
                      <a:srgbClr val="4B90B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 err="1"/>
                        <a:t>Cronbach‘s</a:t>
                      </a:r>
                      <a:r>
                        <a:rPr lang="de-DE" sz="1400" dirty="0"/>
                        <a:t> Alpha</a:t>
                      </a:r>
                    </a:p>
                  </a:txBody>
                  <a:tcPr anchor="ctr">
                    <a:solidFill>
                      <a:srgbClr val="4B90B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Brain </a:t>
                      </a:r>
                      <a:r>
                        <a:rPr lang="de-DE" sz="1400" dirty="0" err="1"/>
                        <a:t>structural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associations</a:t>
                      </a:r>
                      <a:endParaRPr lang="de-DE" sz="1400" dirty="0"/>
                    </a:p>
                  </a:txBody>
                  <a:tcPr anchor="ctr">
                    <a:solidFill>
                      <a:srgbClr val="4B9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837437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de-DE" sz="1400" b="1" dirty="0" err="1"/>
                        <a:t>Disorganization</a:t>
                      </a:r>
                      <a:endParaRPr lang="de-DE" sz="1400" b="1" dirty="0"/>
                    </a:p>
                  </a:txBody>
                  <a:tcPr anchor="ctr">
                    <a:solidFill>
                      <a:srgbClr val="B0CE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err="1"/>
                        <a:t>Tangentiality</a:t>
                      </a:r>
                      <a:endParaRPr lang="de-DE" sz="1400" dirty="0"/>
                    </a:p>
                  </a:txBody>
                  <a:tcPr anchor="ctr">
                    <a:solidFill>
                      <a:srgbClr val="B0CEDE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de-DE" sz="1400" dirty="0"/>
                        <a:t>.857</a:t>
                      </a:r>
                    </a:p>
                  </a:txBody>
                  <a:tcPr anchor="ctr">
                    <a:solidFill>
                      <a:srgbClr val="B0CEDE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solidFill>
                      <a:srgbClr val="B0C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0728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/>
                        <a:t>Derailment</a:t>
                      </a:r>
                      <a:endParaRPr lang="de-DE" sz="1400" dirty="0"/>
                    </a:p>
                  </a:txBody>
                  <a:tcPr anchor="ctr">
                    <a:solidFill>
                      <a:srgbClr val="B0CE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B0C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41833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/>
                        <a:t>Circumstantiality</a:t>
                      </a:r>
                      <a:endParaRPr lang="de-DE" sz="1400" dirty="0"/>
                    </a:p>
                  </a:txBody>
                  <a:tcPr anchor="ctr">
                    <a:solidFill>
                      <a:srgbClr val="B0CE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B0C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37873"/>
                  </a:ext>
                </a:extLst>
              </a:tr>
              <a:tr h="433666">
                <a:tc vMerge="1">
                  <a:txBody>
                    <a:bodyPr/>
                    <a:lstStyle/>
                    <a:p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/>
                        <a:t>Pressure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of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speech</a:t>
                      </a:r>
                      <a:endParaRPr lang="de-DE" sz="1400" dirty="0"/>
                    </a:p>
                  </a:txBody>
                  <a:tcPr anchor="ctr">
                    <a:solidFill>
                      <a:srgbClr val="B0CE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B0C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920337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de-DE" sz="1400" b="1" dirty="0" err="1"/>
                        <a:t>Emptiness</a:t>
                      </a:r>
                      <a:endParaRPr lang="de-DE" sz="1400" b="1" dirty="0"/>
                    </a:p>
                  </a:txBody>
                  <a:tcPr anchor="ctr">
                    <a:solidFill>
                      <a:srgbClr val="E6F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err="1"/>
                        <a:t>Poverty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of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speech</a:t>
                      </a:r>
                      <a:endParaRPr lang="de-DE" sz="1400" dirty="0"/>
                    </a:p>
                  </a:txBody>
                  <a:tcPr anchor="ctr">
                    <a:solidFill>
                      <a:srgbClr val="E6F4FF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de-DE" sz="1400" dirty="0"/>
                        <a:t>.757</a:t>
                      </a:r>
                    </a:p>
                  </a:txBody>
                  <a:tcPr anchor="ctr">
                    <a:solidFill>
                      <a:srgbClr val="E6F4FF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solidFill>
                      <a:srgbClr val="E6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79277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/>
                        <a:t>Poverty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of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content</a:t>
                      </a:r>
                      <a:endParaRPr lang="de-DE" sz="1400" dirty="0"/>
                    </a:p>
                  </a:txBody>
                  <a:tcPr anchor="ctr">
                    <a:solidFill>
                      <a:srgbClr val="E6F4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6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7269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/>
                        <a:t>Increased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latency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of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response</a:t>
                      </a:r>
                      <a:endParaRPr lang="de-DE" sz="1400" dirty="0"/>
                    </a:p>
                  </a:txBody>
                  <a:tcPr anchor="ctr">
                    <a:solidFill>
                      <a:srgbClr val="E6F4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6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66481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Blocking</a:t>
                      </a:r>
                    </a:p>
                  </a:txBody>
                  <a:tcPr anchor="ctr">
                    <a:solidFill>
                      <a:srgbClr val="E6F4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6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608956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de-DE" sz="1400" b="1" dirty="0" err="1"/>
                        <a:t>Incoherence</a:t>
                      </a:r>
                      <a:endParaRPr lang="de-DE" sz="1400" b="1" dirty="0"/>
                    </a:p>
                  </a:txBody>
                  <a:tcPr anchor="ctr">
                    <a:solidFill>
                      <a:srgbClr val="E5E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err="1"/>
                        <a:t>Incoherence</a:t>
                      </a:r>
                      <a:endParaRPr lang="de-DE" sz="1400" dirty="0"/>
                    </a:p>
                  </a:txBody>
                  <a:tcPr anchor="ctr">
                    <a:solidFill>
                      <a:srgbClr val="E5EFFF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de-DE" sz="1400" dirty="0"/>
                        <a:t>.728</a:t>
                      </a:r>
                    </a:p>
                  </a:txBody>
                  <a:tcPr anchor="ctr">
                    <a:solidFill>
                      <a:srgbClr val="E5EFFF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solidFill>
                      <a:srgbClr val="E5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1474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/>
                        <a:t>Illogicality</a:t>
                      </a:r>
                      <a:endParaRPr lang="de-DE" sz="1400" dirty="0"/>
                    </a:p>
                  </a:txBody>
                  <a:tcPr anchor="ctr">
                    <a:solidFill>
                      <a:srgbClr val="E5E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5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421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/>
                        <a:t>Distractibility</a:t>
                      </a:r>
                      <a:endParaRPr lang="de-DE" sz="1400" dirty="0"/>
                    </a:p>
                  </a:txBody>
                  <a:tcPr>
                    <a:solidFill>
                      <a:srgbClr val="E5E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5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023"/>
                  </a:ext>
                </a:extLst>
              </a:tr>
            </a:tbl>
          </a:graphicData>
        </a:graphic>
      </p:graphicFrame>
      <p:pic>
        <p:nvPicPr>
          <p:cNvPr id="21" name="Grafik 20">
            <a:extLst>
              <a:ext uri="{FF2B5EF4-FFF2-40B4-BE49-F238E27FC236}">
                <a16:creationId xmlns:a16="http://schemas.microsoft.com/office/drawing/2014/main" id="{17B35C56-9F26-41B9-842D-353EC3934E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4"/>
          <a:stretch/>
        </p:blipFill>
        <p:spPr>
          <a:xfrm>
            <a:off x="6755170" y="1925779"/>
            <a:ext cx="2671062" cy="7236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D0398399-3286-478A-8CB9-3556D9429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171" y="3766551"/>
            <a:ext cx="2656800" cy="7216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7E3007EA-92A7-48F6-A514-9271C251A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171" y="2637672"/>
            <a:ext cx="2673492" cy="7560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99B35BC7-DEBC-4779-B4E4-58471BA2C0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082"/>
          <a:stretch/>
        </p:blipFill>
        <p:spPr>
          <a:xfrm>
            <a:off x="6755171" y="5181692"/>
            <a:ext cx="2656800" cy="74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33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0F422B-F6DA-4FED-AE01-EE8012896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3771"/>
          </a:xfrm>
        </p:spPr>
        <p:txBody>
          <a:bodyPr>
            <a:normAutofit/>
          </a:bodyPr>
          <a:lstStyle/>
          <a:p>
            <a:pPr algn="ctr"/>
            <a:r>
              <a:rPr lang="de-DE" sz="3200" b="1" dirty="0" err="1"/>
              <a:t>Previous</a:t>
            </a:r>
            <a:r>
              <a:rPr lang="de-DE" sz="3200" b="1" dirty="0"/>
              <a:t> </a:t>
            </a:r>
            <a:r>
              <a:rPr lang="de-DE" sz="3200" b="1" dirty="0" err="1"/>
              <a:t>work</a:t>
            </a:r>
            <a:r>
              <a:rPr lang="de-DE" sz="3200" b="1" dirty="0"/>
              <a:t> on </a:t>
            </a:r>
            <a:r>
              <a:rPr lang="de-DE" sz="3200" b="1" dirty="0" err="1"/>
              <a:t>dimensions</a:t>
            </a:r>
            <a:r>
              <a:rPr lang="de-DE" sz="3200" b="1" dirty="0"/>
              <a:t> </a:t>
            </a:r>
            <a:r>
              <a:rPr lang="de-DE" sz="3200" b="1" dirty="0" err="1"/>
              <a:t>of</a:t>
            </a:r>
            <a:r>
              <a:rPr lang="de-DE" sz="3200" b="1" dirty="0"/>
              <a:t> formal </a:t>
            </a:r>
            <a:r>
              <a:rPr lang="de-DE" sz="3200" b="1" dirty="0" err="1"/>
              <a:t>thought</a:t>
            </a:r>
            <a:r>
              <a:rPr lang="de-DE" sz="3200" b="1" dirty="0"/>
              <a:t> </a:t>
            </a:r>
            <a:r>
              <a:rPr lang="de-DE" sz="3200" b="1" dirty="0" err="1"/>
              <a:t>disorder</a:t>
            </a:r>
            <a:endParaRPr lang="de-DE" sz="3200" b="1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629F1D6-DC04-40C3-BDBA-BE44B3E8E913}"/>
              </a:ext>
            </a:extLst>
          </p:cNvPr>
          <p:cNvSpPr txBox="1"/>
          <p:nvPr/>
        </p:nvSpPr>
        <p:spPr>
          <a:xfrm>
            <a:off x="9499285" y="6561973"/>
            <a:ext cx="37868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solidFill>
                  <a:schemeClr val="bg1"/>
                </a:solidFill>
              </a:rPr>
              <a:t>Stein et </a:t>
            </a:r>
            <a:r>
              <a:rPr lang="de-DE" sz="1050" i="1" dirty="0">
                <a:solidFill>
                  <a:schemeClr val="bg1"/>
                </a:solidFill>
              </a:rPr>
              <a:t>al</a:t>
            </a:r>
            <a:r>
              <a:rPr lang="de-DE" sz="1050" dirty="0">
                <a:solidFill>
                  <a:schemeClr val="bg1"/>
                </a:solidFill>
              </a:rPr>
              <a:t>., 2023, Biological </a:t>
            </a:r>
            <a:r>
              <a:rPr lang="de-DE" sz="1050" dirty="0" err="1">
                <a:solidFill>
                  <a:schemeClr val="bg1"/>
                </a:solidFill>
              </a:rPr>
              <a:t>Psychiatry</a:t>
            </a:r>
            <a:endParaRPr lang="de-DE" sz="1050" dirty="0">
              <a:solidFill>
                <a:schemeClr val="bg1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7224F34-DD8D-4787-9E0B-F54820302D9B}"/>
              </a:ext>
            </a:extLst>
          </p:cNvPr>
          <p:cNvSpPr txBox="1"/>
          <p:nvPr/>
        </p:nvSpPr>
        <p:spPr>
          <a:xfrm>
            <a:off x="163286" y="6411686"/>
            <a:ext cx="6716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Clinical Data </a:t>
            </a:r>
            <a:r>
              <a:rPr lang="de-DE" sz="1600" dirty="0" err="1">
                <a:solidFill>
                  <a:schemeClr val="bg1"/>
                </a:solidFill>
              </a:rPr>
              <a:t>Harmonization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dirty="0"/>
              <a:t>									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43B56C89-4035-4905-A0FF-EBDB9E3933A4}"/>
              </a:ext>
            </a:extLst>
          </p:cNvPr>
          <p:cNvSpPr/>
          <p:nvPr/>
        </p:nvSpPr>
        <p:spPr>
          <a:xfrm>
            <a:off x="1847986" y="1072945"/>
            <a:ext cx="2050242" cy="792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E87F209A-3DEA-49F3-84A6-55F3EDF0FD9A}"/>
              </a:ext>
            </a:extLst>
          </p:cNvPr>
          <p:cNvSpPr/>
          <p:nvPr/>
        </p:nvSpPr>
        <p:spPr>
          <a:xfrm>
            <a:off x="7911078" y="4735042"/>
            <a:ext cx="2287353" cy="133274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D45D593-69DE-4C0A-A393-EB9791C12826}"/>
              </a:ext>
            </a:extLst>
          </p:cNvPr>
          <p:cNvSpPr txBox="1"/>
          <p:nvPr/>
        </p:nvSpPr>
        <p:spPr>
          <a:xfrm>
            <a:off x="13944977" y="2223493"/>
            <a:ext cx="251639" cy="164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18D53C0-4A80-4BA3-B4E3-716D837EFF94}"/>
              </a:ext>
            </a:extLst>
          </p:cNvPr>
          <p:cNvSpPr/>
          <p:nvPr/>
        </p:nvSpPr>
        <p:spPr>
          <a:xfrm>
            <a:off x="2242268" y="1469180"/>
            <a:ext cx="2050242" cy="792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B4FD443A-FC85-430A-9ACA-FA97C2466B60}"/>
              </a:ext>
            </a:extLst>
          </p:cNvPr>
          <p:cNvSpPr/>
          <p:nvPr/>
        </p:nvSpPr>
        <p:spPr>
          <a:xfrm>
            <a:off x="8305360" y="4999394"/>
            <a:ext cx="2287353" cy="133274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Inhaltsplatzhalter 1">
            <a:extLst>
              <a:ext uri="{FF2B5EF4-FFF2-40B4-BE49-F238E27FC236}">
                <a16:creationId xmlns:a16="http://schemas.microsoft.com/office/drawing/2014/main" id="{0BACB5F9-9E73-4D03-B578-77B3692EB4AC}"/>
              </a:ext>
            </a:extLst>
          </p:cNvPr>
          <p:cNvSpPr txBox="1">
            <a:spLocks/>
          </p:cNvSpPr>
          <p:nvPr/>
        </p:nvSpPr>
        <p:spPr>
          <a:xfrm>
            <a:off x="620239" y="833409"/>
            <a:ext cx="11135564" cy="56490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>
                <a:solidFill>
                  <a:srgbClr val="4B90B4"/>
                </a:solidFill>
              </a:rPr>
              <a:t>STUDY II:</a:t>
            </a:r>
            <a:r>
              <a:rPr lang="en-US" dirty="0">
                <a:solidFill>
                  <a:schemeClr val="tx1"/>
                </a:solidFill>
              </a:rPr>
              <a:t> Association of FTD dimensions with the structural connectome </a:t>
            </a:r>
            <a:r>
              <a:rPr lang="en-US" dirty="0"/>
              <a:t>in </a:t>
            </a:r>
            <a:r>
              <a:rPr lang="en-US" b="1" dirty="0"/>
              <a:t>N=1071 </a:t>
            </a:r>
            <a:r>
              <a:rPr lang="en-US" dirty="0"/>
              <a:t>patients with affective and psychotic disorders</a:t>
            </a:r>
          </a:p>
          <a:p>
            <a:endParaRPr lang="de-DE" dirty="0"/>
          </a:p>
        </p:txBody>
      </p:sp>
      <p:graphicFrame>
        <p:nvGraphicFramePr>
          <p:cNvPr id="28" name="Tabelle 27">
            <a:extLst>
              <a:ext uri="{FF2B5EF4-FFF2-40B4-BE49-F238E27FC236}">
                <a16:creationId xmlns:a16="http://schemas.microsoft.com/office/drawing/2014/main" id="{AC83BF0A-B58A-49F5-AD54-10035D185A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564301"/>
              </p:ext>
            </p:extLst>
          </p:nvPr>
        </p:nvGraphicFramePr>
        <p:xfrm>
          <a:off x="1335218" y="1771937"/>
          <a:ext cx="8574901" cy="40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606">
                  <a:extLst>
                    <a:ext uri="{9D8B030D-6E8A-4147-A177-3AD203B41FA5}">
                      <a16:colId xmlns:a16="http://schemas.microsoft.com/office/drawing/2014/main" val="1717965467"/>
                    </a:ext>
                  </a:extLst>
                </a:gridCol>
                <a:gridCol w="1738606">
                  <a:extLst>
                    <a:ext uri="{9D8B030D-6E8A-4147-A177-3AD203B41FA5}">
                      <a16:colId xmlns:a16="http://schemas.microsoft.com/office/drawing/2014/main" val="3752587048"/>
                    </a:ext>
                  </a:extLst>
                </a:gridCol>
                <a:gridCol w="1233385">
                  <a:extLst>
                    <a:ext uri="{9D8B030D-6E8A-4147-A177-3AD203B41FA5}">
                      <a16:colId xmlns:a16="http://schemas.microsoft.com/office/drawing/2014/main" val="253619354"/>
                    </a:ext>
                  </a:extLst>
                </a:gridCol>
                <a:gridCol w="3864304">
                  <a:extLst>
                    <a:ext uri="{9D8B030D-6E8A-4147-A177-3AD203B41FA5}">
                      <a16:colId xmlns:a16="http://schemas.microsoft.com/office/drawing/2014/main" val="2826617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400" dirty="0" err="1"/>
                        <a:t>Factor</a:t>
                      </a:r>
                      <a:endParaRPr lang="de-DE" sz="1400" dirty="0"/>
                    </a:p>
                  </a:txBody>
                  <a:tcPr anchor="ctr">
                    <a:solidFill>
                      <a:srgbClr val="4B90B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Symptom</a:t>
                      </a:r>
                    </a:p>
                  </a:txBody>
                  <a:tcPr anchor="ctr">
                    <a:solidFill>
                      <a:srgbClr val="4B90B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 err="1"/>
                        <a:t>Cronbach‘s</a:t>
                      </a:r>
                      <a:r>
                        <a:rPr lang="de-DE" sz="1400" dirty="0"/>
                        <a:t> Alpha</a:t>
                      </a:r>
                    </a:p>
                  </a:txBody>
                  <a:tcPr anchor="ctr">
                    <a:solidFill>
                      <a:srgbClr val="4B90B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Brain </a:t>
                      </a:r>
                      <a:r>
                        <a:rPr lang="de-DE" sz="1400" dirty="0" err="1"/>
                        <a:t>structural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associations</a:t>
                      </a:r>
                      <a:endParaRPr lang="de-DE" sz="1400" dirty="0"/>
                    </a:p>
                  </a:txBody>
                  <a:tcPr anchor="ctr">
                    <a:solidFill>
                      <a:srgbClr val="4B9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837437"/>
                  </a:ext>
                </a:extLst>
              </a:tr>
              <a:tr h="432000">
                <a:tc rowSpan="4">
                  <a:txBody>
                    <a:bodyPr/>
                    <a:lstStyle/>
                    <a:p>
                      <a:r>
                        <a:rPr lang="de-DE" sz="1400" b="1" dirty="0" err="1"/>
                        <a:t>Disorganization</a:t>
                      </a:r>
                      <a:endParaRPr lang="de-DE" sz="1400" b="1" dirty="0"/>
                    </a:p>
                  </a:txBody>
                  <a:tcPr anchor="ctr">
                    <a:solidFill>
                      <a:srgbClr val="B0CE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err="1"/>
                        <a:t>Tangentiality</a:t>
                      </a:r>
                      <a:endParaRPr lang="de-DE" sz="1400" dirty="0"/>
                    </a:p>
                  </a:txBody>
                  <a:tcPr anchor="ctr">
                    <a:solidFill>
                      <a:srgbClr val="B0CEDE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de-DE" sz="1400" dirty="0"/>
                        <a:t>.857</a:t>
                      </a:r>
                    </a:p>
                  </a:txBody>
                  <a:tcPr anchor="ctr">
                    <a:solidFill>
                      <a:srgbClr val="B0CEDE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solidFill>
                      <a:srgbClr val="B0C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072892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/>
                        <a:t>Derailment</a:t>
                      </a:r>
                      <a:endParaRPr lang="de-DE" sz="1400" dirty="0"/>
                    </a:p>
                  </a:txBody>
                  <a:tcPr anchor="ctr">
                    <a:solidFill>
                      <a:srgbClr val="B0CE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B0C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418339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/>
                        <a:t>Circumstantiality</a:t>
                      </a:r>
                      <a:endParaRPr lang="de-DE" sz="1400" dirty="0"/>
                    </a:p>
                  </a:txBody>
                  <a:tcPr anchor="ctr">
                    <a:solidFill>
                      <a:srgbClr val="B0CE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B0C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37873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/>
                        <a:t>Pressure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of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speech</a:t>
                      </a:r>
                      <a:endParaRPr lang="de-DE" sz="1400" dirty="0"/>
                    </a:p>
                  </a:txBody>
                  <a:tcPr anchor="ctr">
                    <a:solidFill>
                      <a:srgbClr val="B0CE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B0C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920337"/>
                  </a:ext>
                </a:extLst>
              </a:tr>
              <a:tr h="432000">
                <a:tc rowSpan="4">
                  <a:txBody>
                    <a:bodyPr/>
                    <a:lstStyle/>
                    <a:p>
                      <a:r>
                        <a:rPr lang="de-DE" sz="1400" b="1" dirty="0" err="1"/>
                        <a:t>Emptiness</a:t>
                      </a:r>
                      <a:endParaRPr lang="de-DE" sz="1400" b="1" dirty="0"/>
                    </a:p>
                  </a:txBody>
                  <a:tcPr anchor="ctr">
                    <a:solidFill>
                      <a:srgbClr val="E6F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err="1"/>
                        <a:t>Poverty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of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speech</a:t>
                      </a:r>
                      <a:endParaRPr lang="de-DE" sz="1400" dirty="0"/>
                    </a:p>
                  </a:txBody>
                  <a:tcPr anchor="ctr">
                    <a:solidFill>
                      <a:srgbClr val="E6F4FF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de-DE" sz="1400" dirty="0"/>
                        <a:t>.757</a:t>
                      </a:r>
                    </a:p>
                  </a:txBody>
                  <a:tcPr anchor="ctr">
                    <a:solidFill>
                      <a:srgbClr val="E6F4FF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solidFill>
                      <a:srgbClr val="E6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792773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/>
                        <a:t>Poverty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of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content</a:t>
                      </a:r>
                      <a:endParaRPr lang="de-DE" sz="1400" dirty="0"/>
                    </a:p>
                  </a:txBody>
                  <a:tcPr anchor="ctr">
                    <a:solidFill>
                      <a:srgbClr val="E6F4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6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726908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/>
                        <a:t>Increased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latency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of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response</a:t>
                      </a:r>
                      <a:endParaRPr lang="de-DE" sz="1400" dirty="0"/>
                    </a:p>
                  </a:txBody>
                  <a:tcPr anchor="ctr">
                    <a:solidFill>
                      <a:srgbClr val="E6F4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6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664813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Blocking</a:t>
                      </a:r>
                    </a:p>
                  </a:txBody>
                  <a:tcPr anchor="ctr">
                    <a:solidFill>
                      <a:srgbClr val="E6F4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6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608956"/>
                  </a:ext>
                </a:extLst>
              </a:tr>
            </a:tbl>
          </a:graphicData>
        </a:graphic>
      </p:graphicFrame>
      <p:pic>
        <p:nvPicPr>
          <p:cNvPr id="29" name="Grafik 28">
            <a:extLst>
              <a:ext uri="{FF2B5EF4-FFF2-40B4-BE49-F238E27FC236}">
                <a16:creationId xmlns:a16="http://schemas.microsoft.com/office/drawing/2014/main" id="{22842488-3691-4AE0-ADEB-24E487ED85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0" t="4010" b="-1636"/>
          <a:stretch/>
        </p:blipFill>
        <p:spPr>
          <a:xfrm>
            <a:off x="6136499" y="2417390"/>
            <a:ext cx="3687168" cy="1542592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1EB538AB-A509-47D8-AE49-81929DD002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603"/>
          <a:stretch/>
        </p:blipFill>
        <p:spPr>
          <a:xfrm>
            <a:off x="6136498" y="4125116"/>
            <a:ext cx="3682379" cy="154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32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E7C2297F-6AC4-45DB-9D59-B726E1A423F4}"/>
              </a:ext>
            </a:extLst>
          </p:cNvPr>
          <p:cNvSpPr txBox="1"/>
          <p:nvPr/>
        </p:nvSpPr>
        <p:spPr>
          <a:xfrm>
            <a:off x="163286" y="6411686"/>
            <a:ext cx="6716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Clinical Data </a:t>
            </a:r>
            <a:r>
              <a:rPr lang="de-DE" sz="1600" dirty="0" err="1">
                <a:solidFill>
                  <a:schemeClr val="bg1"/>
                </a:solidFill>
              </a:rPr>
              <a:t>Harmonization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dirty="0"/>
              <a:t>									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F8644C0-4E69-469B-9BF5-09445F08EE0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37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Previous work on dimensions of formal thought disorder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5973C16-2B2A-4D34-B33D-4793CDB2EDA2}"/>
              </a:ext>
            </a:extLst>
          </p:cNvPr>
          <p:cNvSpPr txBox="1"/>
          <p:nvPr/>
        </p:nvSpPr>
        <p:spPr>
          <a:xfrm>
            <a:off x="9499285" y="6561973"/>
            <a:ext cx="37868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solidFill>
                  <a:schemeClr val="bg1"/>
                </a:solidFill>
              </a:rPr>
              <a:t>Tang et </a:t>
            </a:r>
            <a:r>
              <a:rPr lang="de-DE" sz="1050" i="1" dirty="0">
                <a:solidFill>
                  <a:schemeClr val="bg1"/>
                </a:solidFill>
              </a:rPr>
              <a:t>al</a:t>
            </a:r>
            <a:r>
              <a:rPr lang="de-DE" sz="1050" dirty="0">
                <a:solidFill>
                  <a:schemeClr val="bg1"/>
                </a:solidFill>
              </a:rPr>
              <a:t>., 2023, </a:t>
            </a:r>
            <a:r>
              <a:rPr lang="de-DE" sz="1050" dirty="0" err="1">
                <a:solidFill>
                  <a:schemeClr val="bg1"/>
                </a:solidFill>
              </a:rPr>
              <a:t>Schizophrenia</a:t>
            </a:r>
            <a:r>
              <a:rPr lang="de-DE" sz="1050" dirty="0">
                <a:solidFill>
                  <a:schemeClr val="bg1"/>
                </a:solidFill>
              </a:rPr>
              <a:t> Bulletin</a:t>
            </a:r>
          </a:p>
        </p:txBody>
      </p:sp>
      <p:sp>
        <p:nvSpPr>
          <p:cNvPr id="6" name="Inhaltsplatzhalter 1">
            <a:extLst>
              <a:ext uri="{FF2B5EF4-FFF2-40B4-BE49-F238E27FC236}">
                <a16:creationId xmlns:a16="http://schemas.microsoft.com/office/drawing/2014/main" id="{3E552044-2E38-4022-B9E1-D5CC8BECBAAC}"/>
              </a:ext>
            </a:extLst>
          </p:cNvPr>
          <p:cNvSpPr txBox="1">
            <a:spLocks/>
          </p:cNvSpPr>
          <p:nvPr/>
        </p:nvSpPr>
        <p:spPr>
          <a:xfrm>
            <a:off x="620239" y="833409"/>
            <a:ext cx="11135564" cy="56490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>
                <a:solidFill>
                  <a:srgbClr val="4B90B4"/>
                </a:solidFill>
              </a:rPr>
              <a:t>STUDY III:</a:t>
            </a:r>
            <a:r>
              <a:rPr lang="en-US" dirty="0">
                <a:solidFill>
                  <a:schemeClr val="tx1"/>
                </a:solidFill>
              </a:rPr>
              <a:t> Latent Factors of Language Disturbance and Relationships to Quantitative  Speech Features in a transdiagnostic sample </a:t>
            </a:r>
            <a:r>
              <a:rPr lang="en-US" b="1" dirty="0">
                <a:solidFill>
                  <a:schemeClr val="tx1"/>
                </a:solidFill>
              </a:rPr>
              <a:t>N=343</a:t>
            </a:r>
            <a:endParaRPr lang="de-DE" b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F63DE14-41AE-46F9-BCD0-317D8CF60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997" y="1467542"/>
            <a:ext cx="8009870" cy="469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91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E7C2297F-6AC4-45DB-9D59-B726E1A423F4}"/>
              </a:ext>
            </a:extLst>
          </p:cNvPr>
          <p:cNvSpPr txBox="1"/>
          <p:nvPr/>
        </p:nvSpPr>
        <p:spPr>
          <a:xfrm>
            <a:off x="163286" y="6411686"/>
            <a:ext cx="6716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Clinical Data </a:t>
            </a:r>
            <a:r>
              <a:rPr lang="de-DE" sz="1600" dirty="0" err="1">
                <a:solidFill>
                  <a:schemeClr val="bg1"/>
                </a:solidFill>
              </a:rPr>
              <a:t>Harmonization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dirty="0"/>
              <a:t>									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F8644C0-4E69-469B-9BF5-09445F08EE0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37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Previous work on dimensions of formal thought disorder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5973C16-2B2A-4D34-B33D-4793CDB2EDA2}"/>
              </a:ext>
            </a:extLst>
          </p:cNvPr>
          <p:cNvSpPr txBox="1"/>
          <p:nvPr/>
        </p:nvSpPr>
        <p:spPr>
          <a:xfrm>
            <a:off x="9499285" y="6561973"/>
            <a:ext cx="37868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solidFill>
                  <a:schemeClr val="bg1"/>
                </a:solidFill>
              </a:rPr>
              <a:t>Tang et </a:t>
            </a:r>
            <a:r>
              <a:rPr lang="de-DE" sz="1050" i="1" dirty="0">
                <a:solidFill>
                  <a:schemeClr val="bg1"/>
                </a:solidFill>
              </a:rPr>
              <a:t>al</a:t>
            </a:r>
            <a:r>
              <a:rPr lang="de-DE" sz="1050" dirty="0">
                <a:solidFill>
                  <a:schemeClr val="bg1"/>
                </a:solidFill>
              </a:rPr>
              <a:t>., 2023, </a:t>
            </a:r>
            <a:r>
              <a:rPr lang="de-DE" sz="1050" dirty="0" err="1">
                <a:solidFill>
                  <a:schemeClr val="bg1"/>
                </a:solidFill>
              </a:rPr>
              <a:t>Schizophrenia</a:t>
            </a:r>
            <a:r>
              <a:rPr lang="de-DE" sz="1050" dirty="0">
                <a:solidFill>
                  <a:schemeClr val="bg1"/>
                </a:solidFill>
              </a:rPr>
              <a:t> Bulletin</a:t>
            </a:r>
          </a:p>
        </p:txBody>
      </p:sp>
      <p:sp>
        <p:nvSpPr>
          <p:cNvPr id="6" name="Inhaltsplatzhalter 1">
            <a:extLst>
              <a:ext uri="{FF2B5EF4-FFF2-40B4-BE49-F238E27FC236}">
                <a16:creationId xmlns:a16="http://schemas.microsoft.com/office/drawing/2014/main" id="{30AA6840-93D1-412C-9FC1-18BAD90BD1F9}"/>
              </a:ext>
            </a:extLst>
          </p:cNvPr>
          <p:cNvSpPr txBox="1">
            <a:spLocks/>
          </p:cNvSpPr>
          <p:nvPr/>
        </p:nvSpPr>
        <p:spPr>
          <a:xfrm>
            <a:off x="620239" y="833409"/>
            <a:ext cx="11135564" cy="56490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>
                <a:solidFill>
                  <a:srgbClr val="4B90B4"/>
                </a:solidFill>
              </a:rPr>
              <a:t>STUDY III:</a:t>
            </a:r>
            <a:r>
              <a:rPr lang="en-US" dirty="0">
                <a:solidFill>
                  <a:schemeClr val="tx1"/>
                </a:solidFill>
              </a:rPr>
              <a:t> Latent Factors of Language Disturbance and Relationships to Quantitative  Speech Features in a transdiagnostic sample </a:t>
            </a:r>
            <a:r>
              <a:rPr lang="en-US" b="1" dirty="0">
                <a:solidFill>
                  <a:schemeClr val="tx1"/>
                </a:solidFill>
              </a:rPr>
              <a:t>N=343</a:t>
            </a:r>
            <a:endParaRPr lang="de-DE" b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9DA742F-09BC-4D71-BA10-FFB4C961A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737" y="1319316"/>
            <a:ext cx="7055668" cy="456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76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E7C2297F-6AC4-45DB-9D59-B726E1A423F4}"/>
              </a:ext>
            </a:extLst>
          </p:cNvPr>
          <p:cNvSpPr txBox="1"/>
          <p:nvPr/>
        </p:nvSpPr>
        <p:spPr>
          <a:xfrm>
            <a:off x="163286" y="6411686"/>
            <a:ext cx="6716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Clinical Data </a:t>
            </a:r>
            <a:r>
              <a:rPr lang="de-DE" sz="1600" dirty="0" err="1">
                <a:solidFill>
                  <a:schemeClr val="bg1"/>
                </a:solidFill>
              </a:rPr>
              <a:t>Harmonization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dirty="0"/>
              <a:t>									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F8644C0-4E69-469B-9BF5-09445F08EE0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37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Previous work on dimensions of formal thought disorder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5973C16-2B2A-4D34-B33D-4793CDB2EDA2}"/>
              </a:ext>
            </a:extLst>
          </p:cNvPr>
          <p:cNvSpPr txBox="1"/>
          <p:nvPr/>
        </p:nvSpPr>
        <p:spPr>
          <a:xfrm>
            <a:off x="9499285" y="6561973"/>
            <a:ext cx="37868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solidFill>
                  <a:schemeClr val="bg1"/>
                </a:solidFill>
              </a:rPr>
              <a:t>Tang et </a:t>
            </a:r>
            <a:r>
              <a:rPr lang="de-DE" sz="1050" i="1" dirty="0">
                <a:solidFill>
                  <a:schemeClr val="bg1"/>
                </a:solidFill>
              </a:rPr>
              <a:t>al</a:t>
            </a:r>
            <a:r>
              <a:rPr lang="de-DE" sz="1050" dirty="0">
                <a:solidFill>
                  <a:schemeClr val="bg1"/>
                </a:solidFill>
              </a:rPr>
              <a:t>., 2023, </a:t>
            </a:r>
            <a:r>
              <a:rPr lang="de-DE" sz="1050" dirty="0" err="1">
                <a:solidFill>
                  <a:schemeClr val="bg1"/>
                </a:solidFill>
              </a:rPr>
              <a:t>Schizophrenia</a:t>
            </a:r>
            <a:r>
              <a:rPr lang="de-DE" sz="1050" dirty="0">
                <a:solidFill>
                  <a:schemeClr val="bg1"/>
                </a:solidFill>
              </a:rPr>
              <a:t> Bulletin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3ED61D2-A752-4DEA-80AA-DD4CFC1C7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867" y="1128544"/>
            <a:ext cx="4323653" cy="5198747"/>
          </a:xfrm>
          <a:prstGeom prst="rect">
            <a:avLst/>
          </a:prstGeom>
        </p:spPr>
      </p:pic>
      <p:sp>
        <p:nvSpPr>
          <p:cNvPr id="10" name="Inhaltsplatzhalter 1">
            <a:extLst>
              <a:ext uri="{FF2B5EF4-FFF2-40B4-BE49-F238E27FC236}">
                <a16:creationId xmlns:a16="http://schemas.microsoft.com/office/drawing/2014/main" id="{CD8E43A8-D8EC-488E-AAF6-0CB9624F3726}"/>
              </a:ext>
            </a:extLst>
          </p:cNvPr>
          <p:cNvSpPr txBox="1">
            <a:spLocks/>
          </p:cNvSpPr>
          <p:nvPr/>
        </p:nvSpPr>
        <p:spPr>
          <a:xfrm>
            <a:off x="620239" y="833409"/>
            <a:ext cx="11135564" cy="56490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>
                <a:solidFill>
                  <a:srgbClr val="4B90B4"/>
                </a:solidFill>
              </a:rPr>
              <a:t>STUDY III:</a:t>
            </a:r>
            <a:r>
              <a:rPr lang="en-US" dirty="0">
                <a:solidFill>
                  <a:schemeClr val="tx1"/>
                </a:solidFill>
              </a:rPr>
              <a:t> Latent Factors of Language Disturbance and Relationships to Quantitative  Speech Features in a transdiagnostic sample </a:t>
            </a:r>
            <a:r>
              <a:rPr lang="en-US" b="1" dirty="0">
                <a:solidFill>
                  <a:schemeClr val="tx1"/>
                </a:solidFill>
              </a:rPr>
              <a:t>N=343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161499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E7C2297F-6AC4-45DB-9D59-B726E1A423F4}"/>
              </a:ext>
            </a:extLst>
          </p:cNvPr>
          <p:cNvSpPr txBox="1"/>
          <p:nvPr/>
        </p:nvSpPr>
        <p:spPr>
          <a:xfrm>
            <a:off x="163286" y="6411686"/>
            <a:ext cx="6716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Clinical Data </a:t>
            </a:r>
            <a:r>
              <a:rPr lang="de-DE" sz="1600" dirty="0" err="1">
                <a:solidFill>
                  <a:schemeClr val="bg1"/>
                </a:solidFill>
              </a:rPr>
              <a:t>Harmonization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dirty="0"/>
              <a:t>									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F8644C0-4E69-469B-9BF5-09445F08EE0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37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Previous work on dimensions of formal thought disorder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5973C16-2B2A-4D34-B33D-4793CDB2EDA2}"/>
              </a:ext>
            </a:extLst>
          </p:cNvPr>
          <p:cNvSpPr txBox="1"/>
          <p:nvPr/>
        </p:nvSpPr>
        <p:spPr>
          <a:xfrm>
            <a:off x="9499285" y="6561973"/>
            <a:ext cx="37868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solidFill>
                  <a:schemeClr val="bg1"/>
                </a:solidFill>
              </a:rPr>
              <a:t>Tang et </a:t>
            </a:r>
            <a:r>
              <a:rPr lang="de-DE" sz="1050" i="1" dirty="0">
                <a:solidFill>
                  <a:schemeClr val="bg1"/>
                </a:solidFill>
              </a:rPr>
              <a:t>al</a:t>
            </a:r>
            <a:r>
              <a:rPr lang="de-DE" sz="1050" dirty="0">
                <a:solidFill>
                  <a:schemeClr val="bg1"/>
                </a:solidFill>
              </a:rPr>
              <a:t>., 2023, </a:t>
            </a:r>
            <a:r>
              <a:rPr lang="de-DE" sz="1050" dirty="0" err="1">
                <a:solidFill>
                  <a:schemeClr val="bg1"/>
                </a:solidFill>
              </a:rPr>
              <a:t>Schizophrenia</a:t>
            </a:r>
            <a:r>
              <a:rPr lang="de-DE" sz="1050" dirty="0">
                <a:solidFill>
                  <a:schemeClr val="bg1"/>
                </a:solidFill>
              </a:rPr>
              <a:t> Bulletin</a:t>
            </a:r>
          </a:p>
        </p:txBody>
      </p:sp>
      <p:sp>
        <p:nvSpPr>
          <p:cNvPr id="10" name="Inhaltsplatzhalter 1">
            <a:extLst>
              <a:ext uri="{FF2B5EF4-FFF2-40B4-BE49-F238E27FC236}">
                <a16:creationId xmlns:a16="http://schemas.microsoft.com/office/drawing/2014/main" id="{CD8E43A8-D8EC-488E-AAF6-0CB9624F3726}"/>
              </a:ext>
            </a:extLst>
          </p:cNvPr>
          <p:cNvSpPr txBox="1">
            <a:spLocks/>
          </p:cNvSpPr>
          <p:nvPr/>
        </p:nvSpPr>
        <p:spPr>
          <a:xfrm>
            <a:off x="620239" y="833409"/>
            <a:ext cx="11135564" cy="56490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>
                <a:solidFill>
                  <a:srgbClr val="4B90B4"/>
                </a:solidFill>
              </a:rPr>
              <a:t>STUDY III:</a:t>
            </a:r>
            <a:r>
              <a:rPr lang="en-US" dirty="0">
                <a:solidFill>
                  <a:schemeClr val="tx1"/>
                </a:solidFill>
              </a:rPr>
              <a:t> Latent Factors of Language Disturbance and Relationships to Quantitative  Speech Features in a transdiagnostic sample </a:t>
            </a:r>
            <a:r>
              <a:rPr lang="en-US" b="1" dirty="0">
                <a:solidFill>
                  <a:schemeClr val="tx1"/>
                </a:solidFill>
              </a:rPr>
              <a:t>N=343</a:t>
            </a:r>
            <a:endParaRPr lang="de-DE" b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3339EB4-A9AC-485A-B745-B839ED9A6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799" y="1419269"/>
            <a:ext cx="9228260" cy="479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E51CED5-3EBD-4356-804A-319C365A6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2048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Dimensions of formal thought disorder across scales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A2176DD-0299-4F7E-BD94-112032A82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98" y="721061"/>
            <a:ext cx="5400075" cy="5067763"/>
          </a:xfrm>
          <a:prstGeom prst="rect">
            <a:avLst/>
          </a:prstGeom>
        </p:spPr>
      </p:pic>
      <p:sp>
        <p:nvSpPr>
          <p:cNvPr id="26" name="Inhaltsplatzhalter 1">
            <a:extLst>
              <a:ext uri="{FF2B5EF4-FFF2-40B4-BE49-F238E27FC236}">
                <a16:creationId xmlns:a16="http://schemas.microsoft.com/office/drawing/2014/main" id="{CBC94D23-0A96-40A9-B2C1-1A38166C89DD}"/>
              </a:ext>
            </a:extLst>
          </p:cNvPr>
          <p:cNvSpPr txBox="1">
            <a:spLocks/>
          </p:cNvSpPr>
          <p:nvPr/>
        </p:nvSpPr>
        <p:spPr>
          <a:xfrm>
            <a:off x="5552302" y="2085560"/>
            <a:ext cx="6088171" cy="56490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>
                <a:solidFill>
                  <a:schemeClr val="tx1"/>
                </a:solidFill>
              </a:rPr>
              <a:t>Formal Thought Disorder is assessed using multiple rating scales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Lack of standardized scoring complicates cross-study comparisons and clinical assessments</a:t>
            </a:r>
          </a:p>
          <a:p>
            <a:pPr lvl="2"/>
            <a:r>
              <a:rPr lang="en-US" sz="1600" dirty="0">
                <a:solidFill>
                  <a:schemeClr val="tx1"/>
                </a:solidFill>
              </a:rPr>
              <a:t>However, evidence from Tang and Stein et al., for a 3-factor solution across disorders and across SANS, SAPS, TLC (all scales from the same author)</a:t>
            </a:r>
          </a:p>
          <a:p>
            <a:pPr lvl="1"/>
            <a:r>
              <a:rPr lang="en-US" sz="2000" b="1" dirty="0">
                <a:solidFill>
                  <a:srgbClr val="4472C4"/>
                </a:solidFill>
              </a:rPr>
              <a:t>Our goal: Develop a harmonized “summary score” integrating key elements from existing scales</a:t>
            </a:r>
          </a:p>
          <a:p>
            <a:endParaRPr lang="de-DE" sz="2800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57BC826-8E6B-44E5-8E4E-93A470F0226C}"/>
              </a:ext>
            </a:extLst>
          </p:cNvPr>
          <p:cNvSpPr txBox="1"/>
          <p:nvPr/>
        </p:nvSpPr>
        <p:spPr>
          <a:xfrm>
            <a:off x="163286" y="6411686"/>
            <a:ext cx="6716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Clinical Data </a:t>
            </a:r>
            <a:r>
              <a:rPr lang="de-DE" sz="1600" dirty="0" err="1">
                <a:solidFill>
                  <a:schemeClr val="bg1"/>
                </a:solidFill>
              </a:rPr>
              <a:t>Harmonization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dirty="0"/>
              <a:t>									</a:t>
            </a:r>
          </a:p>
        </p:txBody>
      </p:sp>
    </p:spTree>
    <p:extLst>
      <p:ext uri="{BB962C8B-B14F-4D97-AF65-F5344CB8AC3E}">
        <p14:creationId xmlns:p14="http://schemas.microsoft.com/office/powerpoint/2010/main" val="854118327"/>
      </p:ext>
    </p:extLst>
  </p:cSld>
  <p:clrMapOvr>
    <a:masterClrMapping/>
  </p:clrMapOvr>
</p:sld>
</file>

<file path=ppt/theme/theme1.xml><?xml version="1.0" encoding="utf-8"?>
<a:theme xmlns:a="http://schemas.openxmlformats.org/drawingml/2006/main" name="Rückblick">
  <a:themeElements>
    <a:clrScheme name="Warmes Blau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1731</Words>
  <Application>Microsoft Office PowerPoint</Application>
  <PresentationFormat>Breitbild</PresentationFormat>
  <Paragraphs>469</Paragraphs>
  <Slides>26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Rückblick</vt:lpstr>
      <vt:lpstr> Discourse in Psychosis Working Group:  Clinical Data Harmonization</vt:lpstr>
      <vt:lpstr>Data-driven approaches for clinical harmonization</vt:lpstr>
      <vt:lpstr>Previous work on dimensions of formal thought disorder</vt:lpstr>
      <vt:lpstr>Previous work on dimensions of formal thought disorder</vt:lpstr>
      <vt:lpstr>PowerPoint-Präsentation</vt:lpstr>
      <vt:lpstr>PowerPoint-Präsentation</vt:lpstr>
      <vt:lpstr>PowerPoint-Präsentation</vt:lpstr>
      <vt:lpstr>PowerPoint-Präsentation</vt:lpstr>
      <vt:lpstr>Dimensions of formal thought disorder across scales</vt:lpstr>
      <vt:lpstr>Dimensions of formal thought disorder across scales</vt:lpstr>
      <vt:lpstr>Basic Information</vt:lpstr>
      <vt:lpstr>PowerPoint-Präsentation</vt:lpstr>
      <vt:lpstr>Variables for analysis</vt:lpstr>
      <vt:lpstr>Data transfer agreement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Next Steps</vt:lpstr>
      <vt:lpstr>Thank you for your attention!</vt:lpstr>
      <vt:lpstr>Basic Information</vt:lpstr>
      <vt:lpstr>PowerPoint-Präsentation</vt:lpstr>
      <vt:lpstr>Basic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Frederike Stein</dc:creator>
  <cp:lastModifiedBy>Frederike Stein</cp:lastModifiedBy>
  <cp:revision>61</cp:revision>
  <dcterms:created xsi:type="dcterms:W3CDTF">2023-12-13T12:40:14Z</dcterms:created>
  <dcterms:modified xsi:type="dcterms:W3CDTF">2025-04-01T12:48:22Z</dcterms:modified>
</cp:coreProperties>
</file>