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1" r:id="rId2"/>
  </p:sldMasterIdLst>
  <p:notesMasterIdLst>
    <p:notesMasterId r:id="rId7"/>
  </p:notesMasterIdLst>
  <p:sldIdLst>
    <p:sldId id="256" r:id="rId3"/>
    <p:sldId id="4817" r:id="rId4"/>
    <p:sldId id="4822" r:id="rId5"/>
    <p:sldId id="4826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576" userDrawn="1">
          <p15:clr>
            <a:srgbClr val="A4A3A4"/>
          </p15:clr>
        </p15:guide>
        <p15:guide id="2" userDrawn="1">
          <p15:clr>
            <a:srgbClr val="A4A3A4"/>
          </p15:clr>
        </p15:guide>
        <p15:guide id="3" pos="2112" userDrawn="1">
          <p15:clr>
            <a:srgbClr val="A4A3A4"/>
          </p15:clr>
        </p15:guide>
        <p15:guide id="4" orient="horz" pos="720" userDrawn="1">
          <p15:clr>
            <a:srgbClr val="A4A3A4"/>
          </p15:clr>
        </p15:guide>
        <p15:guide id="5" orient="horz" pos="528" userDrawn="1">
          <p15:clr>
            <a:srgbClr val="A4A3A4"/>
          </p15:clr>
        </p15:guide>
        <p15:guide id="6" orient="horz" pos="360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46D1"/>
    <a:srgbClr val="FFB5ED"/>
    <a:srgbClr val="9966FF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562" autoAdjust="0"/>
    <p:restoredTop sz="92867" autoAdjust="0"/>
  </p:normalViewPr>
  <p:slideViewPr>
    <p:cSldViewPr>
      <p:cViewPr varScale="1">
        <p:scale>
          <a:sx n="111" d="100"/>
          <a:sy n="111" d="100"/>
        </p:scale>
        <p:origin x="420" y="114"/>
      </p:cViewPr>
      <p:guideLst>
        <p:guide orient="horz" pos="576"/>
        <p:guide/>
        <p:guide pos="2112"/>
        <p:guide orient="horz" pos="720"/>
        <p:guide orient="horz" pos="528"/>
        <p:guide orient="horz" pos="360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-279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BD1A89-6595-40F4-B8CE-69962CF74C89}" type="datetimeFigureOut">
              <a:rPr lang="en-US" smtClean="0"/>
              <a:t>4/1/2025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C64772-93BF-4F90-8B45-FB6E0F5C51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0787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BC64772-93BF-4F90-8B45-FB6E0F5C515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296819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585202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Yellow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200" b="1"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 marL="742950" indent="-285750">
              <a:buFont typeface="Arial" pitchFamily="34" charset="0"/>
              <a:buChar char="•"/>
              <a:defRPr>
                <a:solidFill>
                  <a:schemeClr val="tx2"/>
                </a:solidFill>
              </a:defRPr>
            </a:lvl2pPr>
            <a:lvl3pPr marL="1143000" indent="-228600">
              <a:buFont typeface="Arial" pitchFamily="34" charset="0"/>
              <a:buChar char="•"/>
              <a:defRPr>
                <a:solidFill>
                  <a:schemeClr val="tx2"/>
                </a:solidFill>
              </a:defRPr>
            </a:lvl3pPr>
            <a:lvl4pPr marL="1600200" indent="-228600">
              <a:buFont typeface="Arial" pitchFamily="34" charset="0"/>
              <a:buChar char="•"/>
              <a:defRPr>
                <a:solidFill>
                  <a:schemeClr val="tx2"/>
                </a:solidFill>
              </a:defRPr>
            </a:lvl4pPr>
            <a:lvl5pPr marL="2057400" indent="-228600">
              <a:buFont typeface="Arial" pitchFamily="34" charset="0"/>
              <a:buChar char="•"/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66171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Pink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200" b="1">
                <a:solidFill>
                  <a:schemeClr val="accent3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 marL="742950" indent="-285750">
              <a:buFont typeface="Arial" pitchFamily="34" charset="0"/>
              <a:buChar char="•"/>
              <a:defRPr>
                <a:solidFill>
                  <a:schemeClr val="tx2"/>
                </a:solidFill>
              </a:defRPr>
            </a:lvl2pPr>
            <a:lvl3pPr marL="1143000" indent="-228600">
              <a:buFont typeface="Arial" pitchFamily="34" charset="0"/>
              <a:buChar char="•"/>
              <a:defRPr>
                <a:solidFill>
                  <a:schemeClr val="tx2"/>
                </a:solidFill>
              </a:defRPr>
            </a:lvl3pPr>
            <a:lvl4pPr marL="1600200" indent="-228600">
              <a:buFont typeface="Arial" pitchFamily="34" charset="0"/>
              <a:buChar char="•"/>
              <a:defRPr>
                <a:solidFill>
                  <a:schemeClr val="tx2"/>
                </a:solidFill>
              </a:defRPr>
            </a:lvl4pPr>
            <a:lvl5pPr marL="2057400" indent="-228600">
              <a:buFont typeface="Arial" pitchFamily="34" charset="0"/>
              <a:buChar char="•"/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242781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er and Ci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200" b="1">
                <a:latin typeface="Helvetica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8636001" y="6324600"/>
            <a:ext cx="3282479" cy="400110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 algn="ctr">
              <a:buNone/>
              <a:defRPr sz="2000" b="1" i="1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defRPr>
            </a:lvl1pPr>
            <a:lvl2pPr marL="457200" indent="0">
              <a:buNone/>
              <a:defRPr/>
            </a:lvl2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Click to edit XXX</a:t>
            </a:r>
          </a:p>
        </p:txBody>
      </p:sp>
    </p:spTree>
    <p:extLst>
      <p:ext uri="{BB962C8B-B14F-4D97-AF65-F5344CB8AC3E}">
        <p14:creationId xmlns:p14="http://schemas.microsoft.com/office/powerpoint/2010/main" val="3607652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with Yellow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200" b="1">
                <a:latin typeface="Helvetica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esentation Title Slide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609600"/>
            <a:ext cx="11887200" cy="2743200"/>
          </a:xfrm>
          <a:prstGeom prst="rect">
            <a:avLst/>
          </a:prstGeom>
        </p:spPr>
        <p:txBody>
          <a:bodyPr anchor="ctr"/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Box 3"/>
          <p:cNvSpPr txBox="1"/>
          <p:nvPr userDrawn="1"/>
        </p:nvSpPr>
        <p:spPr>
          <a:xfrm>
            <a:off x="3555081" y="3606226"/>
            <a:ext cx="508183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</a:rPr>
              <a:t>Gina Kuperberg, MD PhD</a:t>
            </a:r>
          </a:p>
        </p:txBody>
      </p:sp>
      <p:sp>
        <p:nvSpPr>
          <p:cNvPr id="5" name="TextBox 4"/>
          <p:cNvSpPr txBox="1"/>
          <p:nvPr userDrawn="1"/>
        </p:nvSpPr>
        <p:spPr>
          <a:xfrm>
            <a:off x="0" y="4343401"/>
            <a:ext cx="121920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0" dirty="0">
                <a:solidFill>
                  <a:schemeClr val="tx2"/>
                </a:solidFill>
              </a:rPr>
              <a:t>Tufts University</a:t>
            </a:r>
          </a:p>
          <a:p>
            <a:pPr algn="ctr"/>
            <a:r>
              <a:rPr lang="en-US" sz="2800" b="0" dirty="0" err="1">
                <a:solidFill>
                  <a:schemeClr val="tx2"/>
                </a:solidFill>
              </a:rPr>
              <a:t>Athinoula</a:t>
            </a:r>
            <a:r>
              <a:rPr lang="en-US" sz="2800" b="0" dirty="0">
                <a:solidFill>
                  <a:schemeClr val="tx2"/>
                </a:solidFill>
              </a:rPr>
              <a:t> A. </a:t>
            </a:r>
            <a:r>
              <a:rPr lang="en-US" sz="2800" b="0" dirty="0" err="1">
                <a:solidFill>
                  <a:schemeClr val="tx2"/>
                </a:solidFill>
              </a:rPr>
              <a:t>Martinos</a:t>
            </a:r>
            <a:r>
              <a:rPr lang="en-US" sz="2800" b="0" dirty="0">
                <a:solidFill>
                  <a:schemeClr val="tx2"/>
                </a:solidFill>
              </a:rPr>
              <a:t> Center for Biomedical</a:t>
            </a:r>
            <a:r>
              <a:rPr lang="en-US" sz="2800" b="0" baseline="0" dirty="0">
                <a:solidFill>
                  <a:schemeClr val="tx2"/>
                </a:solidFill>
              </a:rPr>
              <a:t> Imaging</a:t>
            </a:r>
          </a:p>
          <a:p>
            <a:pPr algn="ctr"/>
            <a:r>
              <a:rPr lang="en-US" sz="2800" b="0" baseline="0" dirty="0">
                <a:solidFill>
                  <a:schemeClr val="tx2"/>
                </a:solidFill>
              </a:rPr>
              <a:t>Mass. General Hospital</a:t>
            </a:r>
            <a:endParaRPr lang="en-US" sz="2800" b="0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Yellow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200" b="1"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 marL="742950" indent="-285750">
              <a:buFont typeface="Arial" pitchFamily="34" charset="0"/>
              <a:buChar char="•"/>
              <a:defRPr>
                <a:solidFill>
                  <a:schemeClr val="tx2"/>
                </a:solidFill>
              </a:defRPr>
            </a:lvl2pPr>
            <a:lvl3pPr marL="1143000" indent="-228600">
              <a:buFont typeface="Arial" pitchFamily="34" charset="0"/>
              <a:buChar char="•"/>
              <a:defRPr>
                <a:solidFill>
                  <a:schemeClr val="tx2"/>
                </a:solidFill>
              </a:defRPr>
            </a:lvl3pPr>
            <a:lvl4pPr marL="1600200" indent="-228600">
              <a:buFont typeface="Arial" pitchFamily="34" charset="0"/>
              <a:buChar char="•"/>
              <a:defRPr>
                <a:solidFill>
                  <a:schemeClr val="tx2"/>
                </a:solidFill>
              </a:defRPr>
            </a:lvl4pPr>
            <a:lvl5pPr marL="2057400" indent="-228600">
              <a:buFont typeface="Arial" pitchFamily="34" charset="0"/>
              <a:buChar char="•"/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Pink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200" b="1">
                <a:solidFill>
                  <a:schemeClr val="accent3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 marL="742950" indent="-285750">
              <a:buFont typeface="Arial" pitchFamily="34" charset="0"/>
              <a:buChar char="•"/>
              <a:defRPr>
                <a:solidFill>
                  <a:schemeClr val="tx2"/>
                </a:solidFill>
              </a:defRPr>
            </a:lvl2pPr>
            <a:lvl3pPr marL="1143000" indent="-228600">
              <a:buFont typeface="Arial" pitchFamily="34" charset="0"/>
              <a:buChar char="•"/>
              <a:defRPr>
                <a:solidFill>
                  <a:schemeClr val="tx2"/>
                </a:solidFill>
              </a:defRPr>
            </a:lvl3pPr>
            <a:lvl4pPr marL="1600200" indent="-228600">
              <a:buFont typeface="Arial" pitchFamily="34" charset="0"/>
              <a:buChar char="•"/>
              <a:defRPr>
                <a:solidFill>
                  <a:schemeClr val="tx2"/>
                </a:solidFill>
              </a:defRPr>
            </a:lvl4pPr>
            <a:lvl5pPr marL="2057400" indent="-228600">
              <a:buFont typeface="Arial" pitchFamily="34" charset="0"/>
              <a:buChar char="•"/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24477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er and Ci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200" b="1">
                <a:latin typeface="Helvetica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8636001" y="6324600"/>
            <a:ext cx="3282479" cy="400110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 algn="ctr">
              <a:buNone/>
              <a:defRPr sz="2000" b="1" i="1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defRPr>
            </a:lvl1pPr>
            <a:lvl2pPr marL="457200" indent="0">
              <a:buNone/>
              <a:defRPr/>
            </a:lvl2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Click to edit XXX</a:t>
            </a:r>
          </a:p>
        </p:txBody>
      </p:sp>
    </p:spTree>
    <p:extLst>
      <p:ext uri="{BB962C8B-B14F-4D97-AF65-F5344CB8AC3E}">
        <p14:creationId xmlns:p14="http://schemas.microsoft.com/office/powerpoint/2010/main" val="34013479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192615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with Yellow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200" b="1">
                <a:latin typeface="Helvetica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51059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esentation Title Slide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609600"/>
            <a:ext cx="11887200" cy="2743200"/>
          </a:xfrm>
          <a:prstGeom prst="rect">
            <a:avLst/>
          </a:prstGeom>
        </p:spPr>
        <p:txBody>
          <a:bodyPr anchor="ctr"/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Box 3"/>
          <p:cNvSpPr txBox="1"/>
          <p:nvPr userDrawn="1"/>
        </p:nvSpPr>
        <p:spPr>
          <a:xfrm>
            <a:off x="3555081" y="3606226"/>
            <a:ext cx="508183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>
                <a:solidFill>
                  <a:srgbClr val="FFFFFF"/>
                </a:solidFill>
              </a:rPr>
              <a:t>Gina Kuperberg, MD PhD</a:t>
            </a:r>
          </a:p>
        </p:txBody>
      </p:sp>
      <p:sp>
        <p:nvSpPr>
          <p:cNvPr id="5" name="TextBox 4"/>
          <p:cNvSpPr txBox="1"/>
          <p:nvPr userDrawn="1"/>
        </p:nvSpPr>
        <p:spPr>
          <a:xfrm>
            <a:off x="0" y="4343401"/>
            <a:ext cx="121920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rgbClr val="FFFFFF"/>
                </a:solidFill>
              </a:rPr>
              <a:t>Tufts University</a:t>
            </a:r>
          </a:p>
          <a:p>
            <a:pPr algn="ctr"/>
            <a:r>
              <a:rPr lang="en-US" sz="2800" dirty="0" err="1">
                <a:solidFill>
                  <a:srgbClr val="FFFFFF"/>
                </a:solidFill>
              </a:rPr>
              <a:t>Athinoula</a:t>
            </a:r>
            <a:r>
              <a:rPr lang="en-US" sz="2800" dirty="0">
                <a:solidFill>
                  <a:srgbClr val="FFFFFF"/>
                </a:solidFill>
              </a:rPr>
              <a:t> A. </a:t>
            </a:r>
            <a:r>
              <a:rPr lang="en-US" sz="2800" dirty="0" err="1">
                <a:solidFill>
                  <a:srgbClr val="FFFFFF"/>
                </a:solidFill>
              </a:rPr>
              <a:t>Martinos</a:t>
            </a:r>
            <a:r>
              <a:rPr lang="en-US" sz="2800" dirty="0">
                <a:solidFill>
                  <a:srgbClr val="FFFFFF"/>
                </a:solidFill>
              </a:rPr>
              <a:t> Center for Biomedical Imaging</a:t>
            </a:r>
          </a:p>
          <a:p>
            <a:pPr algn="ctr"/>
            <a:r>
              <a:rPr lang="en-US" sz="2800" dirty="0">
                <a:solidFill>
                  <a:srgbClr val="FFFFFF"/>
                </a:solidFill>
              </a:rPr>
              <a:t>Mass. General Hospital</a:t>
            </a:r>
          </a:p>
        </p:txBody>
      </p:sp>
    </p:spTree>
    <p:extLst>
      <p:ext uri="{BB962C8B-B14F-4D97-AF65-F5344CB8AC3E}">
        <p14:creationId xmlns:p14="http://schemas.microsoft.com/office/powerpoint/2010/main" val="36971202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9.xml"/><Relationship Id="rId7" Type="http://schemas.openxmlformats.org/officeDocument/2006/relationships/theme" Target="../theme/theme2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6" Type="http://schemas.openxmlformats.org/officeDocument/2006/relationships/slideLayout" Target="../slideLayouts/slideLayout12.xml"/><Relationship Id="rId5" Type="http://schemas.openxmlformats.org/officeDocument/2006/relationships/slideLayout" Target="../slideLayouts/slideLayout11.xml"/><Relationship Id="rId4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dk1" tx1="lt1" bg2="dk2" tx2="lt2" accent1="accent1" accent2="accent2" accent3="accent3" accent4="accent4" accent5="accent5" accent6="accent6" hlink="hlink" folHlink="folHlink"/>
  <p:sldLayoutIdLst>
    <p:sldLayoutId id="2147483658" r:id="rId1"/>
    <p:sldLayoutId id="2147483654" r:id="rId2"/>
    <p:sldLayoutId id="2147483655" r:id="rId3"/>
    <p:sldLayoutId id="2147483650" r:id="rId4"/>
    <p:sldLayoutId id="2147483656" r:id="rId5"/>
    <p:sldLayoutId id="2147483657" r:id="rId6"/>
  </p:sldLayoutIdLst>
  <p:txStyles>
    <p:titleStyle>
      <a:lvl1pPr algn="ctr" defTabSz="914400" rtl="0" eaLnBrk="1" latinLnBrk="0" hangingPunct="1">
        <a:spcBef>
          <a:spcPct val="0"/>
        </a:spcBef>
        <a:buNone/>
        <a:defRPr sz="32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9710266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</p:sldLayoutIdLst>
  <p:txStyles>
    <p:titleStyle>
      <a:lvl1pPr algn="ctr" defTabSz="914400" rtl="0" eaLnBrk="1" latinLnBrk="0" hangingPunct="1">
        <a:spcBef>
          <a:spcPct val="0"/>
        </a:spcBef>
        <a:buNone/>
        <a:defRPr sz="32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eg"/><Relationship Id="rId13" Type="http://schemas.openxmlformats.org/officeDocument/2006/relationships/image" Target="../media/image14.png"/><Relationship Id="rId3" Type="http://schemas.openxmlformats.org/officeDocument/2006/relationships/image" Target="../media/image4.png"/><Relationship Id="rId7" Type="http://schemas.openxmlformats.org/officeDocument/2006/relationships/image" Target="../media/image8.jpeg"/><Relationship Id="rId12" Type="http://schemas.openxmlformats.org/officeDocument/2006/relationships/image" Target="../media/image13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7.jpeg"/><Relationship Id="rId11" Type="http://schemas.openxmlformats.org/officeDocument/2006/relationships/image" Target="../media/image12.jpeg"/><Relationship Id="rId5" Type="http://schemas.openxmlformats.org/officeDocument/2006/relationships/image" Target="../media/image6.jpeg"/><Relationship Id="rId10" Type="http://schemas.openxmlformats.org/officeDocument/2006/relationships/image" Target="../media/image11.jpeg"/><Relationship Id="rId4" Type="http://schemas.openxmlformats.org/officeDocument/2006/relationships/image" Target="../media/image5.png"/><Relationship Id="rId9" Type="http://schemas.openxmlformats.org/officeDocument/2006/relationships/image" Target="../media/image10.jpeg"/><Relationship Id="rId14" Type="http://schemas.openxmlformats.org/officeDocument/2006/relationships/image" Target="../media/image15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6E371D10-4E3F-D742-835F-9872CB2EEED6}"/>
              </a:ext>
            </a:extLst>
          </p:cNvPr>
          <p:cNvSpPr/>
          <p:nvPr/>
        </p:nvSpPr>
        <p:spPr>
          <a:xfrm>
            <a:off x="2488478" y="833497"/>
            <a:ext cx="7215045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457200">
              <a:defRPr/>
            </a:pPr>
            <a:r>
              <a:rPr lang="en-US" sz="3200" b="1" dirty="0"/>
              <a:t>Mechanisms and Models and Theory of Language Working Group</a:t>
            </a:r>
            <a:endParaRPr lang="en-US" sz="3200" b="1" dirty="0">
              <a:solidFill>
                <a:srgbClr val="FFFF00"/>
              </a:solidFill>
              <a:latin typeface="Helvetica" panose="020B0604020202020204" pitchFamily="34" charset="0"/>
              <a:ea typeface="Times New Roman" panose="02020603050405020304" pitchFamily="18" charset="0"/>
              <a:cs typeface="Helvetica" panose="020B0604020202020204" pitchFamily="34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AAE76EB0-D660-E74E-B558-06B6F696F55D}"/>
              </a:ext>
            </a:extLst>
          </p:cNvPr>
          <p:cNvSpPr/>
          <p:nvPr/>
        </p:nvSpPr>
        <p:spPr>
          <a:xfrm>
            <a:off x="2781300" y="1981567"/>
            <a:ext cx="66294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457200">
              <a:defRPr/>
            </a:pPr>
            <a:r>
              <a:rPr lang="en-US" sz="2400" dirty="0" smtClean="0">
                <a:solidFill>
                  <a:schemeClr val="tx2"/>
                </a:solidFill>
              </a:rPr>
              <a:t>Maria </a:t>
            </a:r>
            <a:r>
              <a:rPr lang="en-US" sz="2400" dirty="0">
                <a:solidFill>
                  <a:schemeClr val="tx2"/>
                </a:solidFill>
              </a:rPr>
              <a:t>Alonso Sanchez &amp; Gina Kuperberg</a:t>
            </a:r>
            <a:endParaRPr lang="en-US" sz="2400" b="1" dirty="0">
              <a:solidFill>
                <a:schemeClr val="tx2"/>
              </a:solidFill>
              <a:latin typeface="Helvetica" panose="020B0604020202020204" pitchFamily="34" charset="0"/>
              <a:ea typeface="Times New Roman" panose="02020603050405020304" pitchFamily="18" charset="0"/>
              <a:cs typeface="Helvetica" panose="020B0604020202020204" pitchFamily="34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3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369" t="12296" r="9631" b="27704"/>
          <a:stretch/>
        </p:blipFill>
        <p:spPr>
          <a:xfrm>
            <a:off x="4814914" y="3793372"/>
            <a:ext cx="2562171" cy="1921628"/>
          </a:xfrm>
          <a:prstGeom prst="rect">
            <a:avLst/>
          </a:prstGeom>
        </p:spPr>
      </p:pic>
      <p:grpSp>
        <p:nvGrpSpPr>
          <p:cNvPr id="103" name="Group 4"/>
          <p:cNvGrpSpPr>
            <a:grpSpLocks noChangeAspect="1"/>
          </p:cNvGrpSpPr>
          <p:nvPr/>
        </p:nvGrpSpPr>
        <p:grpSpPr bwMode="auto">
          <a:xfrm>
            <a:off x="2781833" y="3884880"/>
            <a:ext cx="837572" cy="796912"/>
            <a:chOff x="2482" y="2181"/>
            <a:chExt cx="515" cy="490"/>
          </a:xfrm>
        </p:grpSpPr>
        <p:sp>
          <p:nvSpPr>
            <p:cNvPr id="109" name="AutoShape 3"/>
            <p:cNvSpPr>
              <a:spLocks noChangeAspect="1" noChangeArrowheads="1" noTextEdit="1"/>
            </p:cNvSpPr>
            <p:nvPr/>
          </p:nvSpPr>
          <p:spPr bwMode="auto">
            <a:xfrm>
              <a:off x="2482" y="2181"/>
              <a:ext cx="515" cy="4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0" name="Freeform 5"/>
            <p:cNvSpPr>
              <a:spLocks/>
            </p:cNvSpPr>
            <p:nvPr/>
          </p:nvSpPr>
          <p:spPr bwMode="auto">
            <a:xfrm>
              <a:off x="2597" y="2181"/>
              <a:ext cx="285" cy="284"/>
            </a:xfrm>
            <a:custGeom>
              <a:avLst/>
              <a:gdLst>
                <a:gd name="T0" fmla="*/ 143 w 285"/>
                <a:gd name="T1" fmla="*/ 0 h 284"/>
                <a:gd name="T2" fmla="*/ 171 w 285"/>
                <a:gd name="T3" fmla="*/ 2 h 284"/>
                <a:gd name="T4" fmla="*/ 199 w 285"/>
                <a:gd name="T5" fmla="*/ 10 h 284"/>
                <a:gd name="T6" fmla="*/ 223 w 285"/>
                <a:gd name="T7" fmla="*/ 24 h 284"/>
                <a:gd name="T8" fmla="*/ 245 w 285"/>
                <a:gd name="T9" fmla="*/ 42 h 284"/>
                <a:gd name="T10" fmla="*/ 261 w 285"/>
                <a:gd name="T11" fmla="*/ 62 h 284"/>
                <a:gd name="T12" fmla="*/ 275 w 285"/>
                <a:gd name="T13" fmla="*/ 86 h 284"/>
                <a:gd name="T14" fmla="*/ 283 w 285"/>
                <a:gd name="T15" fmla="*/ 114 h 284"/>
                <a:gd name="T16" fmla="*/ 285 w 285"/>
                <a:gd name="T17" fmla="*/ 142 h 284"/>
                <a:gd name="T18" fmla="*/ 285 w 285"/>
                <a:gd name="T19" fmla="*/ 156 h 284"/>
                <a:gd name="T20" fmla="*/ 279 w 285"/>
                <a:gd name="T21" fmla="*/ 184 h 284"/>
                <a:gd name="T22" fmla="*/ 269 w 285"/>
                <a:gd name="T23" fmla="*/ 210 h 284"/>
                <a:gd name="T24" fmla="*/ 253 w 285"/>
                <a:gd name="T25" fmla="*/ 232 h 284"/>
                <a:gd name="T26" fmla="*/ 233 w 285"/>
                <a:gd name="T27" fmla="*/ 252 h 284"/>
                <a:gd name="T28" fmla="*/ 211 w 285"/>
                <a:gd name="T29" fmla="*/ 268 h 284"/>
                <a:gd name="T30" fmla="*/ 185 w 285"/>
                <a:gd name="T31" fmla="*/ 278 h 284"/>
                <a:gd name="T32" fmla="*/ 157 w 285"/>
                <a:gd name="T33" fmla="*/ 284 h 284"/>
                <a:gd name="T34" fmla="*/ 143 w 285"/>
                <a:gd name="T35" fmla="*/ 284 h 284"/>
                <a:gd name="T36" fmla="*/ 114 w 285"/>
                <a:gd name="T37" fmla="*/ 282 h 284"/>
                <a:gd name="T38" fmla="*/ 86 w 285"/>
                <a:gd name="T39" fmla="*/ 274 h 284"/>
                <a:gd name="T40" fmla="*/ 62 w 285"/>
                <a:gd name="T41" fmla="*/ 260 h 284"/>
                <a:gd name="T42" fmla="*/ 42 w 285"/>
                <a:gd name="T43" fmla="*/ 242 h 284"/>
                <a:gd name="T44" fmla="*/ 24 w 285"/>
                <a:gd name="T45" fmla="*/ 222 h 284"/>
                <a:gd name="T46" fmla="*/ 10 w 285"/>
                <a:gd name="T47" fmla="*/ 198 h 284"/>
                <a:gd name="T48" fmla="*/ 2 w 285"/>
                <a:gd name="T49" fmla="*/ 170 h 284"/>
                <a:gd name="T50" fmla="*/ 0 w 285"/>
                <a:gd name="T51" fmla="*/ 142 h 284"/>
                <a:gd name="T52" fmla="*/ 0 w 285"/>
                <a:gd name="T53" fmla="*/ 128 h 284"/>
                <a:gd name="T54" fmla="*/ 6 w 285"/>
                <a:gd name="T55" fmla="*/ 100 h 284"/>
                <a:gd name="T56" fmla="*/ 16 w 285"/>
                <a:gd name="T57" fmla="*/ 74 h 284"/>
                <a:gd name="T58" fmla="*/ 32 w 285"/>
                <a:gd name="T59" fmla="*/ 52 h 284"/>
                <a:gd name="T60" fmla="*/ 52 w 285"/>
                <a:gd name="T61" fmla="*/ 32 h 284"/>
                <a:gd name="T62" fmla="*/ 74 w 285"/>
                <a:gd name="T63" fmla="*/ 16 h 284"/>
                <a:gd name="T64" fmla="*/ 100 w 285"/>
                <a:gd name="T65" fmla="*/ 6 h 284"/>
                <a:gd name="T66" fmla="*/ 128 w 285"/>
                <a:gd name="T67" fmla="*/ 0 h 284"/>
                <a:gd name="T68" fmla="*/ 143 w 285"/>
                <a:gd name="T69" fmla="*/ 0 h 2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285" h="284">
                  <a:moveTo>
                    <a:pt x="143" y="0"/>
                  </a:moveTo>
                  <a:lnTo>
                    <a:pt x="143" y="0"/>
                  </a:lnTo>
                  <a:lnTo>
                    <a:pt x="157" y="0"/>
                  </a:lnTo>
                  <a:lnTo>
                    <a:pt x="171" y="2"/>
                  </a:lnTo>
                  <a:lnTo>
                    <a:pt x="185" y="6"/>
                  </a:lnTo>
                  <a:lnTo>
                    <a:pt x="199" y="10"/>
                  </a:lnTo>
                  <a:lnTo>
                    <a:pt x="211" y="16"/>
                  </a:lnTo>
                  <a:lnTo>
                    <a:pt x="223" y="24"/>
                  </a:lnTo>
                  <a:lnTo>
                    <a:pt x="233" y="32"/>
                  </a:lnTo>
                  <a:lnTo>
                    <a:pt x="245" y="42"/>
                  </a:lnTo>
                  <a:lnTo>
                    <a:pt x="253" y="52"/>
                  </a:lnTo>
                  <a:lnTo>
                    <a:pt x="261" y="62"/>
                  </a:lnTo>
                  <a:lnTo>
                    <a:pt x="269" y="74"/>
                  </a:lnTo>
                  <a:lnTo>
                    <a:pt x="275" y="86"/>
                  </a:lnTo>
                  <a:lnTo>
                    <a:pt x="279" y="100"/>
                  </a:lnTo>
                  <a:lnTo>
                    <a:pt x="283" y="114"/>
                  </a:lnTo>
                  <a:lnTo>
                    <a:pt x="285" y="128"/>
                  </a:lnTo>
                  <a:lnTo>
                    <a:pt x="285" y="142"/>
                  </a:lnTo>
                  <a:lnTo>
                    <a:pt x="285" y="142"/>
                  </a:lnTo>
                  <a:lnTo>
                    <a:pt x="285" y="156"/>
                  </a:lnTo>
                  <a:lnTo>
                    <a:pt x="283" y="170"/>
                  </a:lnTo>
                  <a:lnTo>
                    <a:pt x="279" y="184"/>
                  </a:lnTo>
                  <a:lnTo>
                    <a:pt x="275" y="198"/>
                  </a:lnTo>
                  <a:lnTo>
                    <a:pt x="269" y="210"/>
                  </a:lnTo>
                  <a:lnTo>
                    <a:pt x="261" y="222"/>
                  </a:lnTo>
                  <a:lnTo>
                    <a:pt x="253" y="232"/>
                  </a:lnTo>
                  <a:lnTo>
                    <a:pt x="245" y="242"/>
                  </a:lnTo>
                  <a:lnTo>
                    <a:pt x="233" y="252"/>
                  </a:lnTo>
                  <a:lnTo>
                    <a:pt x="223" y="260"/>
                  </a:lnTo>
                  <a:lnTo>
                    <a:pt x="211" y="268"/>
                  </a:lnTo>
                  <a:lnTo>
                    <a:pt x="199" y="274"/>
                  </a:lnTo>
                  <a:lnTo>
                    <a:pt x="185" y="278"/>
                  </a:lnTo>
                  <a:lnTo>
                    <a:pt x="171" y="282"/>
                  </a:lnTo>
                  <a:lnTo>
                    <a:pt x="157" y="284"/>
                  </a:lnTo>
                  <a:lnTo>
                    <a:pt x="143" y="284"/>
                  </a:lnTo>
                  <a:lnTo>
                    <a:pt x="143" y="284"/>
                  </a:lnTo>
                  <a:lnTo>
                    <a:pt x="128" y="284"/>
                  </a:lnTo>
                  <a:lnTo>
                    <a:pt x="114" y="282"/>
                  </a:lnTo>
                  <a:lnTo>
                    <a:pt x="100" y="278"/>
                  </a:lnTo>
                  <a:lnTo>
                    <a:pt x="86" y="274"/>
                  </a:lnTo>
                  <a:lnTo>
                    <a:pt x="74" y="268"/>
                  </a:lnTo>
                  <a:lnTo>
                    <a:pt x="62" y="260"/>
                  </a:lnTo>
                  <a:lnTo>
                    <a:pt x="52" y="252"/>
                  </a:lnTo>
                  <a:lnTo>
                    <a:pt x="42" y="242"/>
                  </a:lnTo>
                  <a:lnTo>
                    <a:pt x="32" y="232"/>
                  </a:lnTo>
                  <a:lnTo>
                    <a:pt x="24" y="222"/>
                  </a:lnTo>
                  <a:lnTo>
                    <a:pt x="16" y="210"/>
                  </a:lnTo>
                  <a:lnTo>
                    <a:pt x="10" y="198"/>
                  </a:lnTo>
                  <a:lnTo>
                    <a:pt x="6" y="184"/>
                  </a:lnTo>
                  <a:lnTo>
                    <a:pt x="2" y="170"/>
                  </a:lnTo>
                  <a:lnTo>
                    <a:pt x="0" y="156"/>
                  </a:lnTo>
                  <a:lnTo>
                    <a:pt x="0" y="142"/>
                  </a:lnTo>
                  <a:lnTo>
                    <a:pt x="0" y="142"/>
                  </a:lnTo>
                  <a:lnTo>
                    <a:pt x="0" y="128"/>
                  </a:lnTo>
                  <a:lnTo>
                    <a:pt x="2" y="114"/>
                  </a:lnTo>
                  <a:lnTo>
                    <a:pt x="6" y="100"/>
                  </a:lnTo>
                  <a:lnTo>
                    <a:pt x="10" y="86"/>
                  </a:lnTo>
                  <a:lnTo>
                    <a:pt x="16" y="74"/>
                  </a:lnTo>
                  <a:lnTo>
                    <a:pt x="24" y="62"/>
                  </a:lnTo>
                  <a:lnTo>
                    <a:pt x="32" y="52"/>
                  </a:lnTo>
                  <a:lnTo>
                    <a:pt x="42" y="42"/>
                  </a:lnTo>
                  <a:lnTo>
                    <a:pt x="52" y="32"/>
                  </a:lnTo>
                  <a:lnTo>
                    <a:pt x="62" y="24"/>
                  </a:lnTo>
                  <a:lnTo>
                    <a:pt x="74" y="16"/>
                  </a:lnTo>
                  <a:lnTo>
                    <a:pt x="86" y="10"/>
                  </a:lnTo>
                  <a:lnTo>
                    <a:pt x="100" y="6"/>
                  </a:lnTo>
                  <a:lnTo>
                    <a:pt x="114" y="2"/>
                  </a:lnTo>
                  <a:lnTo>
                    <a:pt x="128" y="0"/>
                  </a:lnTo>
                  <a:lnTo>
                    <a:pt x="143" y="0"/>
                  </a:lnTo>
                  <a:lnTo>
                    <a:pt x="143" y="0"/>
                  </a:lnTo>
                  <a:close/>
                </a:path>
              </a:pathLst>
            </a:custGeom>
            <a:solidFill>
              <a:schemeClr val="tx2"/>
            </a:solidFill>
            <a:ln w="9525">
              <a:solidFill>
                <a:srgbClr val="000000"/>
              </a:solidFill>
              <a:round/>
              <a:headEnd/>
              <a:tailEnd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" name="Freeform 6"/>
            <p:cNvSpPr>
              <a:spLocks/>
            </p:cNvSpPr>
            <p:nvPr/>
          </p:nvSpPr>
          <p:spPr bwMode="auto">
            <a:xfrm>
              <a:off x="2482" y="2437"/>
              <a:ext cx="515" cy="234"/>
            </a:xfrm>
            <a:custGeom>
              <a:avLst/>
              <a:gdLst>
                <a:gd name="T0" fmla="*/ 384 w 515"/>
                <a:gd name="T1" fmla="*/ 2 h 234"/>
                <a:gd name="T2" fmla="*/ 384 w 515"/>
                <a:gd name="T3" fmla="*/ 2 h 234"/>
                <a:gd name="T4" fmla="*/ 372 w 515"/>
                <a:gd name="T5" fmla="*/ 14 h 234"/>
                <a:gd name="T6" fmla="*/ 358 w 515"/>
                <a:gd name="T7" fmla="*/ 24 h 234"/>
                <a:gd name="T8" fmla="*/ 344 w 515"/>
                <a:gd name="T9" fmla="*/ 34 h 234"/>
                <a:gd name="T10" fmla="*/ 328 w 515"/>
                <a:gd name="T11" fmla="*/ 42 h 234"/>
                <a:gd name="T12" fmla="*/ 312 w 515"/>
                <a:gd name="T13" fmla="*/ 48 h 234"/>
                <a:gd name="T14" fmla="*/ 296 w 515"/>
                <a:gd name="T15" fmla="*/ 54 h 234"/>
                <a:gd name="T16" fmla="*/ 278 w 515"/>
                <a:gd name="T17" fmla="*/ 56 h 234"/>
                <a:gd name="T18" fmla="*/ 260 w 515"/>
                <a:gd name="T19" fmla="*/ 58 h 234"/>
                <a:gd name="T20" fmla="*/ 260 w 515"/>
                <a:gd name="T21" fmla="*/ 58 h 234"/>
                <a:gd name="T22" fmla="*/ 239 w 515"/>
                <a:gd name="T23" fmla="*/ 56 h 234"/>
                <a:gd name="T24" fmla="*/ 221 w 515"/>
                <a:gd name="T25" fmla="*/ 54 h 234"/>
                <a:gd name="T26" fmla="*/ 203 w 515"/>
                <a:gd name="T27" fmla="*/ 48 h 234"/>
                <a:gd name="T28" fmla="*/ 187 w 515"/>
                <a:gd name="T29" fmla="*/ 42 h 234"/>
                <a:gd name="T30" fmla="*/ 171 w 515"/>
                <a:gd name="T31" fmla="*/ 34 h 234"/>
                <a:gd name="T32" fmla="*/ 157 w 515"/>
                <a:gd name="T33" fmla="*/ 24 h 234"/>
                <a:gd name="T34" fmla="*/ 143 w 515"/>
                <a:gd name="T35" fmla="*/ 12 h 234"/>
                <a:gd name="T36" fmla="*/ 131 w 515"/>
                <a:gd name="T37" fmla="*/ 0 h 234"/>
                <a:gd name="T38" fmla="*/ 131 w 515"/>
                <a:gd name="T39" fmla="*/ 0 h 234"/>
                <a:gd name="T40" fmla="*/ 107 w 515"/>
                <a:gd name="T41" fmla="*/ 14 h 234"/>
                <a:gd name="T42" fmla="*/ 84 w 515"/>
                <a:gd name="T43" fmla="*/ 30 h 234"/>
                <a:gd name="T44" fmla="*/ 66 w 515"/>
                <a:gd name="T45" fmla="*/ 48 h 234"/>
                <a:gd name="T46" fmla="*/ 50 w 515"/>
                <a:gd name="T47" fmla="*/ 66 h 234"/>
                <a:gd name="T48" fmla="*/ 38 w 515"/>
                <a:gd name="T49" fmla="*/ 86 h 234"/>
                <a:gd name="T50" fmla="*/ 28 w 515"/>
                <a:gd name="T51" fmla="*/ 106 h 234"/>
                <a:gd name="T52" fmla="*/ 18 w 515"/>
                <a:gd name="T53" fmla="*/ 124 h 234"/>
                <a:gd name="T54" fmla="*/ 12 w 515"/>
                <a:gd name="T55" fmla="*/ 144 h 234"/>
                <a:gd name="T56" fmla="*/ 8 w 515"/>
                <a:gd name="T57" fmla="*/ 162 h 234"/>
                <a:gd name="T58" fmla="*/ 4 w 515"/>
                <a:gd name="T59" fmla="*/ 178 h 234"/>
                <a:gd name="T60" fmla="*/ 0 w 515"/>
                <a:gd name="T61" fmla="*/ 208 h 234"/>
                <a:gd name="T62" fmla="*/ 0 w 515"/>
                <a:gd name="T63" fmla="*/ 228 h 234"/>
                <a:gd name="T64" fmla="*/ 0 w 515"/>
                <a:gd name="T65" fmla="*/ 234 h 234"/>
                <a:gd name="T66" fmla="*/ 515 w 515"/>
                <a:gd name="T67" fmla="*/ 234 h 234"/>
                <a:gd name="T68" fmla="*/ 515 w 515"/>
                <a:gd name="T69" fmla="*/ 234 h 234"/>
                <a:gd name="T70" fmla="*/ 515 w 515"/>
                <a:gd name="T71" fmla="*/ 210 h 234"/>
                <a:gd name="T72" fmla="*/ 511 w 515"/>
                <a:gd name="T73" fmla="*/ 188 h 234"/>
                <a:gd name="T74" fmla="*/ 509 w 515"/>
                <a:gd name="T75" fmla="*/ 166 h 234"/>
                <a:gd name="T76" fmla="*/ 503 w 515"/>
                <a:gd name="T77" fmla="*/ 146 h 234"/>
                <a:gd name="T78" fmla="*/ 497 w 515"/>
                <a:gd name="T79" fmla="*/ 128 h 234"/>
                <a:gd name="T80" fmla="*/ 491 w 515"/>
                <a:gd name="T81" fmla="*/ 110 h 234"/>
                <a:gd name="T82" fmla="*/ 483 w 515"/>
                <a:gd name="T83" fmla="*/ 94 h 234"/>
                <a:gd name="T84" fmla="*/ 475 w 515"/>
                <a:gd name="T85" fmla="*/ 80 h 234"/>
                <a:gd name="T86" fmla="*/ 465 w 515"/>
                <a:gd name="T87" fmla="*/ 66 h 234"/>
                <a:gd name="T88" fmla="*/ 455 w 515"/>
                <a:gd name="T89" fmla="*/ 54 h 234"/>
                <a:gd name="T90" fmla="*/ 433 w 515"/>
                <a:gd name="T91" fmla="*/ 34 h 234"/>
                <a:gd name="T92" fmla="*/ 408 w 515"/>
                <a:gd name="T93" fmla="*/ 16 h 234"/>
                <a:gd name="T94" fmla="*/ 384 w 515"/>
                <a:gd name="T95" fmla="*/ 2 h 234"/>
                <a:gd name="T96" fmla="*/ 384 w 515"/>
                <a:gd name="T97" fmla="*/ 2 h 2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515" h="234">
                  <a:moveTo>
                    <a:pt x="384" y="2"/>
                  </a:moveTo>
                  <a:lnTo>
                    <a:pt x="384" y="2"/>
                  </a:lnTo>
                  <a:lnTo>
                    <a:pt x="372" y="14"/>
                  </a:lnTo>
                  <a:lnTo>
                    <a:pt x="358" y="24"/>
                  </a:lnTo>
                  <a:lnTo>
                    <a:pt x="344" y="34"/>
                  </a:lnTo>
                  <a:lnTo>
                    <a:pt x="328" y="42"/>
                  </a:lnTo>
                  <a:lnTo>
                    <a:pt x="312" y="48"/>
                  </a:lnTo>
                  <a:lnTo>
                    <a:pt x="296" y="54"/>
                  </a:lnTo>
                  <a:lnTo>
                    <a:pt x="278" y="56"/>
                  </a:lnTo>
                  <a:lnTo>
                    <a:pt x="260" y="58"/>
                  </a:lnTo>
                  <a:lnTo>
                    <a:pt x="260" y="58"/>
                  </a:lnTo>
                  <a:lnTo>
                    <a:pt x="239" y="56"/>
                  </a:lnTo>
                  <a:lnTo>
                    <a:pt x="221" y="54"/>
                  </a:lnTo>
                  <a:lnTo>
                    <a:pt x="203" y="48"/>
                  </a:lnTo>
                  <a:lnTo>
                    <a:pt x="187" y="42"/>
                  </a:lnTo>
                  <a:lnTo>
                    <a:pt x="171" y="34"/>
                  </a:lnTo>
                  <a:lnTo>
                    <a:pt x="157" y="24"/>
                  </a:lnTo>
                  <a:lnTo>
                    <a:pt x="143" y="12"/>
                  </a:lnTo>
                  <a:lnTo>
                    <a:pt x="131" y="0"/>
                  </a:lnTo>
                  <a:lnTo>
                    <a:pt x="131" y="0"/>
                  </a:lnTo>
                  <a:lnTo>
                    <a:pt x="107" y="14"/>
                  </a:lnTo>
                  <a:lnTo>
                    <a:pt x="84" y="30"/>
                  </a:lnTo>
                  <a:lnTo>
                    <a:pt x="66" y="48"/>
                  </a:lnTo>
                  <a:lnTo>
                    <a:pt x="50" y="66"/>
                  </a:lnTo>
                  <a:lnTo>
                    <a:pt x="38" y="86"/>
                  </a:lnTo>
                  <a:lnTo>
                    <a:pt x="28" y="106"/>
                  </a:lnTo>
                  <a:lnTo>
                    <a:pt x="18" y="124"/>
                  </a:lnTo>
                  <a:lnTo>
                    <a:pt x="12" y="144"/>
                  </a:lnTo>
                  <a:lnTo>
                    <a:pt x="8" y="162"/>
                  </a:lnTo>
                  <a:lnTo>
                    <a:pt x="4" y="178"/>
                  </a:lnTo>
                  <a:lnTo>
                    <a:pt x="0" y="208"/>
                  </a:lnTo>
                  <a:lnTo>
                    <a:pt x="0" y="228"/>
                  </a:lnTo>
                  <a:lnTo>
                    <a:pt x="0" y="234"/>
                  </a:lnTo>
                  <a:lnTo>
                    <a:pt x="515" y="234"/>
                  </a:lnTo>
                  <a:lnTo>
                    <a:pt x="515" y="234"/>
                  </a:lnTo>
                  <a:lnTo>
                    <a:pt x="515" y="210"/>
                  </a:lnTo>
                  <a:lnTo>
                    <a:pt x="511" y="188"/>
                  </a:lnTo>
                  <a:lnTo>
                    <a:pt x="509" y="166"/>
                  </a:lnTo>
                  <a:lnTo>
                    <a:pt x="503" y="146"/>
                  </a:lnTo>
                  <a:lnTo>
                    <a:pt x="497" y="128"/>
                  </a:lnTo>
                  <a:lnTo>
                    <a:pt x="491" y="110"/>
                  </a:lnTo>
                  <a:lnTo>
                    <a:pt x="483" y="94"/>
                  </a:lnTo>
                  <a:lnTo>
                    <a:pt x="475" y="80"/>
                  </a:lnTo>
                  <a:lnTo>
                    <a:pt x="465" y="66"/>
                  </a:lnTo>
                  <a:lnTo>
                    <a:pt x="455" y="54"/>
                  </a:lnTo>
                  <a:lnTo>
                    <a:pt x="433" y="34"/>
                  </a:lnTo>
                  <a:lnTo>
                    <a:pt x="408" y="16"/>
                  </a:lnTo>
                  <a:lnTo>
                    <a:pt x="384" y="2"/>
                  </a:lnTo>
                  <a:lnTo>
                    <a:pt x="384" y="2"/>
                  </a:lnTo>
                  <a:close/>
                </a:path>
              </a:pathLst>
            </a:custGeom>
            <a:solidFill>
              <a:schemeClr val="tx2"/>
            </a:solidFill>
            <a:ln w="9525">
              <a:solidFill>
                <a:srgbClr val="000000"/>
              </a:solidFill>
              <a:round/>
              <a:headEnd/>
              <a:tailEnd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" name="Freeform 7"/>
            <p:cNvSpPr>
              <a:spLocks/>
            </p:cNvSpPr>
            <p:nvPr/>
          </p:nvSpPr>
          <p:spPr bwMode="auto">
            <a:xfrm>
              <a:off x="2744" y="2423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3" name="Freeform 8"/>
            <p:cNvSpPr>
              <a:spLocks/>
            </p:cNvSpPr>
            <p:nvPr/>
          </p:nvSpPr>
          <p:spPr bwMode="auto">
            <a:xfrm>
              <a:off x="2742" y="2423"/>
              <a:ext cx="2" cy="0"/>
            </a:xfrm>
            <a:custGeom>
              <a:avLst/>
              <a:gdLst>
                <a:gd name="T0" fmla="*/ 0 w 2"/>
                <a:gd name="T1" fmla="*/ 0 w 2"/>
                <a:gd name="T2" fmla="*/ 2 w 2"/>
                <a:gd name="T3" fmla="*/ 2 w 2"/>
                <a:gd name="T4" fmla="*/ 0 w 2"/>
                <a:gd name="T5" fmla="*/ 0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  <a:cxn ang="0">
                  <a:pos x="T5" y="0"/>
                </a:cxn>
              </a:cxnLst>
              <a:rect l="0" t="0" r="r" b="b"/>
              <a:pathLst>
                <a:path w="2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5" name="Group 4"/>
          <p:cNvGrpSpPr/>
          <p:nvPr/>
        </p:nvGrpSpPr>
        <p:grpSpPr>
          <a:xfrm>
            <a:off x="7079970" y="4006296"/>
            <a:ext cx="762000" cy="424871"/>
            <a:chOff x="1447800" y="1991542"/>
            <a:chExt cx="762000" cy="424871"/>
          </a:xfrm>
        </p:grpSpPr>
        <p:grpSp>
          <p:nvGrpSpPr>
            <p:cNvPr id="104" name="Group 103"/>
            <p:cNvGrpSpPr>
              <a:grpSpLocks noChangeAspect="1"/>
            </p:cNvGrpSpPr>
            <p:nvPr/>
          </p:nvGrpSpPr>
          <p:grpSpPr>
            <a:xfrm>
              <a:off x="1535670" y="2113230"/>
              <a:ext cx="586261" cy="181494"/>
              <a:chOff x="3263126" y="1371600"/>
              <a:chExt cx="492281" cy="152400"/>
            </a:xfrm>
          </p:grpSpPr>
          <p:cxnSp>
            <p:nvCxnSpPr>
              <p:cNvPr id="106" name="Straight Connector 105"/>
              <p:cNvCxnSpPr/>
              <p:nvPr/>
            </p:nvCxnSpPr>
            <p:spPr>
              <a:xfrm>
                <a:off x="3263126" y="1371600"/>
                <a:ext cx="492281" cy="0"/>
              </a:xfrm>
              <a:prstGeom prst="line">
                <a:avLst/>
              </a:prstGeom>
              <a:ln>
                <a:solidFill>
                  <a:schemeClr val="tx2">
                    <a:lumMod val="8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7" name="Straight Connector 106"/>
              <p:cNvCxnSpPr/>
              <p:nvPr/>
            </p:nvCxnSpPr>
            <p:spPr>
              <a:xfrm>
                <a:off x="3263126" y="1447800"/>
                <a:ext cx="492281" cy="0"/>
              </a:xfrm>
              <a:prstGeom prst="line">
                <a:avLst/>
              </a:prstGeom>
              <a:ln>
                <a:solidFill>
                  <a:schemeClr val="tx2">
                    <a:lumMod val="8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8" name="Straight Connector 107"/>
              <p:cNvCxnSpPr/>
              <p:nvPr/>
            </p:nvCxnSpPr>
            <p:spPr>
              <a:xfrm>
                <a:off x="3263126" y="1524000"/>
                <a:ext cx="492281" cy="0"/>
              </a:xfrm>
              <a:prstGeom prst="line">
                <a:avLst/>
              </a:prstGeom>
              <a:ln>
                <a:solidFill>
                  <a:schemeClr val="tx2">
                    <a:lumMod val="8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" name="Rounded Rectangular Callout 2"/>
            <p:cNvSpPr/>
            <p:nvPr/>
          </p:nvSpPr>
          <p:spPr>
            <a:xfrm>
              <a:off x="1447800" y="1991542"/>
              <a:ext cx="762000" cy="424871"/>
            </a:xfrm>
            <a:prstGeom prst="wedgeRoundRectCallout">
              <a:avLst>
                <a:gd name="adj1" fmla="val -40000"/>
                <a:gd name="adj2" fmla="val 82677"/>
                <a:gd name="adj3" fmla="val 16667"/>
              </a:avLst>
            </a:prstGeom>
            <a:noFill/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15" name="Group 4"/>
          <p:cNvGrpSpPr>
            <a:grpSpLocks noChangeAspect="1"/>
          </p:cNvGrpSpPr>
          <p:nvPr/>
        </p:nvGrpSpPr>
        <p:grpSpPr bwMode="auto">
          <a:xfrm>
            <a:off x="3337316" y="5128711"/>
            <a:ext cx="860781" cy="818994"/>
            <a:chOff x="2482" y="2181"/>
            <a:chExt cx="515" cy="490"/>
          </a:xfrm>
        </p:grpSpPr>
        <p:sp>
          <p:nvSpPr>
            <p:cNvPr id="121" name="AutoShape 3"/>
            <p:cNvSpPr>
              <a:spLocks noChangeAspect="1" noChangeArrowheads="1" noTextEdit="1"/>
            </p:cNvSpPr>
            <p:nvPr/>
          </p:nvSpPr>
          <p:spPr bwMode="auto">
            <a:xfrm>
              <a:off x="2482" y="2181"/>
              <a:ext cx="515" cy="4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2" name="Freeform 5"/>
            <p:cNvSpPr>
              <a:spLocks/>
            </p:cNvSpPr>
            <p:nvPr/>
          </p:nvSpPr>
          <p:spPr bwMode="auto">
            <a:xfrm>
              <a:off x="2597" y="2181"/>
              <a:ext cx="285" cy="284"/>
            </a:xfrm>
            <a:custGeom>
              <a:avLst/>
              <a:gdLst>
                <a:gd name="T0" fmla="*/ 143 w 285"/>
                <a:gd name="T1" fmla="*/ 0 h 284"/>
                <a:gd name="T2" fmla="*/ 171 w 285"/>
                <a:gd name="T3" fmla="*/ 2 h 284"/>
                <a:gd name="T4" fmla="*/ 199 w 285"/>
                <a:gd name="T5" fmla="*/ 10 h 284"/>
                <a:gd name="T6" fmla="*/ 223 w 285"/>
                <a:gd name="T7" fmla="*/ 24 h 284"/>
                <a:gd name="T8" fmla="*/ 245 w 285"/>
                <a:gd name="T9" fmla="*/ 42 h 284"/>
                <a:gd name="T10" fmla="*/ 261 w 285"/>
                <a:gd name="T11" fmla="*/ 62 h 284"/>
                <a:gd name="T12" fmla="*/ 275 w 285"/>
                <a:gd name="T13" fmla="*/ 86 h 284"/>
                <a:gd name="T14" fmla="*/ 283 w 285"/>
                <a:gd name="T15" fmla="*/ 114 h 284"/>
                <a:gd name="T16" fmla="*/ 285 w 285"/>
                <a:gd name="T17" fmla="*/ 142 h 284"/>
                <a:gd name="T18" fmla="*/ 285 w 285"/>
                <a:gd name="T19" fmla="*/ 156 h 284"/>
                <a:gd name="T20" fmla="*/ 279 w 285"/>
                <a:gd name="T21" fmla="*/ 184 h 284"/>
                <a:gd name="T22" fmla="*/ 269 w 285"/>
                <a:gd name="T23" fmla="*/ 210 h 284"/>
                <a:gd name="T24" fmla="*/ 253 w 285"/>
                <a:gd name="T25" fmla="*/ 232 h 284"/>
                <a:gd name="T26" fmla="*/ 233 w 285"/>
                <a:gd name="T27" fmla="*/ 252 h 284"/>
                <a:gd name="T28" fmla="*/ 211 w 285"/>
                <a:gd name="T29" fmla="*/ 268 h 284"/>
                <a:gd name="T30" fmla="*/ 185 w 285"/>
                <a:gd name="T31" fmla="*/ 278 h 284"/>
                <a:gd name="T32" fmla="*/ 157 w 285"/>
                <a:gd name="T33" fmla="*/ 284 h 284"/>
                <a:gd name="T34" fmla="*/ 143 w 285"/>
                <a:gd name="T35" fmla="*/ 284 h 284"/>
                <a:gd name="T36" fmla="*/ 114 w 285"/>
                <a:gd name="T37" fmla="*/ 282 h 284"/>
                <a:gd name="T38" fmla="*/ 86 w 285"/>
                <a:gd name="T39" fmla="*/ 274 h 284"/>
                <a:gd name="T40" fmla="*/ 62 w 285"/>
                <a:gd name="T41" fmla="*/ 260 h 284"/>
                <a:gd name="T42" fmla="*/ 42 w 285"/>
                <a:gd name="T43" fmla="*/ 242 h 284"/>
                <a:gd name="T44" fmla="*/ 24 w 285"/>
                <a:gd name="T45" fmla="*/ 222 h 284"/>
                <a:gd name="T46" fmla="*/ 10 w 285"/>
                <a:gd name="T47" fmla="*/ 198 h 284"/>
                <a:gd name="T48" fmla="*/ 2 w 285"/>
                <a:gd name="T49" fmla="*/ 170 h 284"/>
                <a:gd name="T50" fmla="*/ 0 w 285"/>
                <a:gd name="T51" fmla="*/ 142 h 284"/>
                <a:gd name="T52" fmla="*/ 0 w 285"/>
                <a:gd name="T53" fmla="*/ 128 h 284"/>
                <a:gd name="T54" fmla="*/ 6 w 285"/>
                <a:gd name="T55" fmla="*/ 100 h 284"/>
                <a:gd name="T56" fmla="*/ 16 w 285"/>
                <a:gd name="T57" fmla="*/ 74 h 284"/>
                <a:gd name="T58" fmla="*/ 32 w 285"/>
                <a:gd name="T59" fmla="*/ 52 h 284"/>
                <a:gd name="T60" fmla="*/ 52 w 285"/>
                <a:gd name="T61" fmla="*/ 32 h 284"/>
                <a:gd name="T62" fmla="*/ 74 w 285"/>
                <a:gd name="T63" fmla="*/ 16 h 284"/>
                <a:gd name="T64" fmla="*/ 100 w 285"/>
                <a:gd name="T65" fmla="*/ 6 h 284"/>
                <a:gd name="T66" fmla="*/ 128 w 285"/>
                <a:gd name="T67" fmla="*/ 0 h 284"/>
                <a:gd name="T68" fmla="*/ 143 w 285"/>
                <a:gd name="T69" fmla="*/ 0 h 2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285" h="284">
                  <a:moveTo>
                    <a:pt x="143" y="0"/>
                  </a:moveTo>
                  <a:lnTo>
                    <a:pt x="143" y="0"/>
                  </a:lnTo>
                  <a:lnTo>
                    <a:pt x="157" y="0"/>
                  </a:lnTo>
                  <a:lnTo>
                    <a:pt x="171" y="2"/>
                  </a:lnTo>
                  <a:lnTo>
                    <a:pt x="185" y="6"/>
                  </a:lnTo>
                  <a:lnTo>
                    <a:pt x="199" y="10"/>
                  </a:lnTo>
                  <a:lnTo>
                    <a:pt x="211" y="16"/>
                  </a:lnTo>
                  <a:lnTo>
                    <a:pt x="223" y="24"/>
                  </a:lnTo>
                  <a:lnTo>
                    <a:pt x="233" y="32"/>
                  </a:lnTo>
                  <a:lnTo>
                    <a:pt x="245" y="42"/>
                  </a:lnTo>
                  <a:lnTo>
                    <a:pt x="253" y="52"/>
                  </a:lnTo>
                  <a:lnTo>
                    <a:pt x="261" y="62"/>
                  </a:lnTo>
                  <a:lnTo>
                    <a:pt x="269" y="74"/>
                  </a:lnTo>
                  <a:lnTo>
                    <a:pt x="275" y="86"/>
                  </a:lnTo>
                  <a:lnTo>
                    <a:pt x="279" y="100"/>
                  </a:lnTo>
                  <a:lnTo>
                    <a:pt x="283" y="114"/>
                  </a:lnTo>
                  <a:lnTo>
                    <a:pt x="285" y="128"/>
                  </a:lnTo>
                  <a:lnTo>
                    <a:pt x="285" y="142"/>
                  </a:lnTo>
                  <a:lnTo>
                    <a:pt x="285" y="142"/>
                  </a:lnTo>
                  <a:lnTo>
                    <a:pt x="285" y="156"/>
                  </a:lnTo>
                  <a:lnTo>
                    <a:pt x="283" y="170"/>
                  </a:lnTo>
                  <a:lnTo>
                    <a:pt x="279" y="184"/>
                  </a:lnTo>
                  <a:lnTo>
                    <a:pt x="275" y="198"/>
                  </a:lnTo>
                  <a:lnTo>
                    <a:pt x="269" y="210"/>
                  </a:lnTo>
                  <a:lnTo>
                    <a:pt x="261" y="222"/>
                  </a:lnTo>
                  <a:lnTo>
                    <a:pt x="253" y="232"/>
                  </a:lnTo>
                  <a:lnTo>
                    <a:pt x="245" y="242"/>
                  </a:lnTo>
                  <a:lnTo>
                    <a:pt x="233" y="252"/>
                  </a:lnTo>
                  <a:lnTo>
                    <a:pt x="223" y="260"/>
                  </a:lnTo>
                  <a:lnTo>
                    <a:pt x="211" y="268"/>
                  </a:lnTo>
                  <a:lnTo>
                    <a:pt x="199" y="274"/>
                  </a:lnTo>
                  <a:lnTo>
                    <a:pt x="185" y="278"/>
                  </a:lnTo>
                  <a:lnTo>
                    <a:pt x="171" y="282"/>
                  </a:lnTo>
                  <a:lnTo>
                    <a:pt x="157" y="284"/>
                  </a:lnTo>
                  <a:lnTo>
                    <a:pt x="143" y="284"/>
                  </a:lnTo>
                  <a:lnTo>
                    <a:pt x="143" y="284"/>
                  </a:lnTo>
                  <a:lnTo>
                    <a:pt x="128" y="284"/>
                  </a:lnTo>
                  <a:lnTo>
                    <a:pt x="114" y="282"/>
                  </a:lnTo>
                  <a:lnTo>
                    <a:pt x="100" y="278"/>
                  </a:lnTo>
                  <a:lnTo>
                    <a:pt x="86" y="274"/>
                  </a:lnTo>
                  <a:lnTo>
                    <a:pt x="74" y="268"/>
                  </a:lnTo>
                  <a:lnTo>
                    <a:pt x="62" y="260"/>
                  </a:lnTo>
                  <a:lnTo>
                    <a:pt x="52" y="252"/>
                  </a:lnTo>
                  <a:lnTo>
                    <a:pt x="42" y="242"/>
                  </a:lnTo>
                  <a:lnTo>
                    <a:pt x="32" y="232"/>
                  </a:lnTo>
                  <a:lnTo>
                    <a:pt x="24" y="222"/>
                  </a:lnTo>
                  <a:lnTo>
                    <a:pt x="16" y="210"/>
                  </a:lnTo>
                  <a:lnTo>
                    <a:pt x="10" y="198"/>
                  </a:lnTo>
                  <a:lnTo>
                    <a:pt x="6" y="184"/>
                  </a:lnTo>
                  <a:lnTo>
                    <a:pt x="2" y="170"/>
                  </a:lnTo>
                  <a:lnTo>
                    <a:pt x="0" y="156"/>
                  </a:lnTo>
                  <a:lnTo>
                    <a:pt x="0" y="142"/>
                  </a:lnTo>
                  <a:lnTo>
                    <a:pt x="0" y="142"/>
                  </a:lnTo>
                  <a:lnTo>
                    <a:pt x="0" y="128"/>
                  </a:lnTo>
                  <a:lnTo>
                    <a:pt x="2" y="114"/>
                  </a:lnTo>
                  <a:lnTo>
                    <a:pt x="6" y="100"/>
                  </a:lnTo>
                  <a:lnTo>
                    <a:pt x="10" y="86"/>
                  </a:lnTo>
                  <a:lnTo>
                    <a:pt x="16" y="74"/>
                  </a:lnTo>
                  <a:lnTo>
                    <a:pt x="24" y="62"/>
                  </a:lnTo>
                  <a:lnTo>
                    <a:pt x="32" y="52"/>
                  </a:lnTo>
                  <a:lnTo>
                    <a:pt x="42" y="42"/>
                  </a:lnTo>
                  <a:lnTo>
                    <a:pt x="52" y="32"/>
                  </a:lnTo>
                  <a:lnTo>
                    <a:pt x="62" y="24"/>
                  </a:lnTo>
                  <a:lnTo>
                    <a:pt x="74" y="16"/>
                  </a:lnTo>
                  <a:lnTo>
                    <a:pt x="86" y="10"/>
                  </a:lnTo>
                  <a:lnTo>
                    <a:pt x="100" y="6"/>
                  </a:lnTo>
                  <a:lnTo>
                    <a:pt x="114" y="2"/>
                  </a:lnTo>
                  <a:lnTo>
                    <a:pt x="128" y="0"/>
                  </a:lnTo>
                  <a:lnTo>
                    <a:pt x="143" y="0"/>
                  </a:lnTo>
                  <a:lnTo>
                    <a:pt x="143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3" name="Freeform 6"/>
            <p:cNvSpPr>
              <a:spLocks/>
            </p:cNvSpPr>
            <p:nvPr/>
          </p:nvSpPr>
          <p:spPr bwMode="auto">
            <a:xfrm>
              <a:off x="2482" y="2437"/>
              <a:ext cx="515" cy="234"/>
            </a:xfrm>
            <a:custGeom>
              <a:avLst/>
              <a:gdLst>
                <a:gd name="T0" fmla="*/ 384 w 515"/>
                <a:gd name="T1" fmla="*/ 2 h 234"/>
                <a:gd name="T2" fmla="*/ 384 w 515"/>
                <a:gd name="T3" fmla="*/ 2 h 234"/>
                <a:gd name="T4" fmla="*/ 372 w 515"/>
                <a:gd name="T5" fmla="*/ 14 h 234"/>
                <a:gd name="T6" fmla="*/ 358 w 515"/>
                <a:gd name="T7" fmla="*/ 24 h 234"/>
                <a:gd name="T8" fmla="*/ 344 w 515"/>
                <a:gd name="T9" fmla="*/ 34 h 234"/>
                <a:gd name="T10" fmla="*/ 328 w 515"/>
                <a:gd name="T11" fmla="*/ 42 h 234"/>
                <a:gd name="T12" fmla="*/ 312 w 515"/>
                <a:gd name="T13" fmla="*/ 48 h 234"/>
                <a:gd name="T14" fmla="*/ 296 w 515"/>
                <a:gd name="T15" fmla="*/ 54 h 234"/>
                <a:gd name="T16" fmla="*/ 278 w 515"/>
                <a:gd name="T17" fmla="*/ 56 h 234"/>
                <a:gd name="T18" fmla="*/ 260 w 515"/>
                <a:gd name="T19" fmla="*/ 58 h 234"/>
                <a:gd name="T20" fmla="*/ 260 w 515"/>
                <a:gd name="T21" fmla="*/ 58 h 234"/>
                <a:gd name="T22" fmla="*/ 239 w 515"/>
                <a:gd name="T23" fmla="*/ 56 h 234"/>
                <a:gd name="T24" fmla="*/ 221 w 515"/>
                <a:gd name="T25" fmla="*/ 54 h 234"/>
                <a:gd name="T26" fmla="*/ 203 w 515"/>
                <a:gd name="T27" fmla="*/ 48 h 234"/>
                <a:gd name="T28" fmla="*/ 187 w 515"/>
                <a:gd name="T29" fmla="*/ 42 h 234"/>
                <a:gd name="T30" fmla="*/ 171 w 515"/>
                <a:gd name="T31" fmla="*/ 34 h 234"/>
                <a:gd name="T32" fmla="*/ 157 w 515"/>
                <a:gd name="T33" fmla="*/ 24 h 234"/>
                <a:gd name="T34" fmla="*/ 143 w 515"/>
                <a:gd name="T35" fmla="*/ 12 h 234"/>
                <a:gd name="T36" fmla="*/ 131 w 515"/>
                <a:gd name="T37" fmla="*/ 0 h 234"/>
                <a:gd name="T38" fmla="*/ 131 w 515"/>
                <a:gd name="T39" fmla="*/ 0 h 234"/>
                <a:gd name="T40" fmla="*/ 107 w 515"/>
                <a:gd name="T41" fmla="*/ 14 h 234"/>
                <a:gd name="T42" fmla="*/ 84 w 515"/>
                <a:gd name="T43" fmla="*/ 30 h 234"/>
                <a:gd name="T44" fmla="*/ 66 w 515"/>
                <a:gd name="T45" fmla="*/ 48 h 234"/>
                <a:gd name="T46" fmla="*/ 50 w 515"/>
                <a:gd name="T47" fmla="*/ 66 h 234"/>
                <a:gd name="T48" fmla="*/ 38 w 515"/>
                <a:gd name="T49" fmla="*/ 86 h 234"/>
                <a:gd name="T50" fmla="*/ 28 w 515"/>
                <a:gd name="T51" fmla="*/ 106 h 234"/>
                <a:gd name="T52" fmla="*/ 18 w 515"/>
                <a:gd name="T53" fmla="*/ 124 h 234"/>
                <a:gd name="T54" fmla="*/ 12 w 515"/>
                <a:gd name="T55" fmla="*/ 144 h 234"/>
                <a:gd name="T56" fmla="*/ 8 w 515"/>
                <a:gd name="T57" fmla="*/ 162 h 234"/>
                <a:gd name="T58" fmla="*/ 4 w 515"/>
                <a:gd name="T59" fmla="*/ 178 h 234"/>
                <a:gd name="T60" fmla="*/ 0 w 515"/>
                <a:gd name="T61" fmla="*/ 208 h 234"/>
                <a:gd name="T62" fmla="*/ 0 w 515"/>
                <a:gd name="T63" fmla="*/ 228 h 234"/>
                <a:gd name="T64" fmla="*/ 0 w 515"/>
                <a:gd name="T65" fmla="*/ 234 h 234"/>
                <a:gd name="T66" fmla="*/ 515 w 515"/>
                <a:gd name="T67" fmla="*/ 234 h 234"/>
                <a:gd name="T68" fmla="*/ 515 w 515"/>
                <a:gd name="T69" fmla="*/ 234 h 234"/>
                <a:gd name="T70" fmla="*/ 515 w 515"/>
                <a:gd name="T71" fmla="*/ 210 h 234"/>
                <a:gd name="T72" fmla="*/ 511 w 515"/>
                <a:gd name="T73" fmla="*/ 188 h 234"/>
                <a:gd name="T74" fmla="*/ 509 w 515"/>
                <a:gd name="T75" fmla="*/ 166 h 234"/>
                <a:gd name="T76" fmla="*/ 503 w 515"/>
                <a:gd name="T77" fmla="*/ 146 h 234"/>
                <a:gd name="T78" fmla="*/ 497 w 515"/>
                <a:gd name="T79" fmla="*/ 128 h 234"/>
                <a:gd name="T80" fmla="*/ 491 w 515"/>
                <a:gd name="T81" fmla="*/ 110 h 234"/>
                <a:gd name="T82" fmla="*/ 483 w 515"/>
                <a:gd name="T83" fmla="*/ 94 h 234"/>
                <a:gd name="T84" fmla="*/ 475 w 515"/>
                <a:gd name="T85" fmla="*/ 80 h 234"/>
                <a:gd name="T86" fmla="*/ 465 w 515"/>
                <a:gd name="T87" fmla="*/ 66 h 234"/>
                <a:gd name="T88" fmla="*/ 455 w 515"/>
                <a:gd name="T89" fmla="*/ 54 h 234"/>
                <a:gd name="T90" fmla="*/ 433 w 515"/>
                <a:gd name="T91" fmla="*/ 34 h 234"/>
                <a:gd name="T92" fmla="*/ 408 w 515"/>
                <a:gd name="T93" fmla="*/ 16 h 234"/>
                <a:gd name="T94" fmla="*/ 384 w 515"/>
                <a:gd name="T95" fmla="*/ 2 h 234"/>
                <a:gd name="T96" fmla="*/ 384 w 515"/>
                <a:gd name="T97" fmla="*/ 2 h 2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515" h="234">
                  <a:moveTo>
                    <a:pt x="384" y="2"/>
                  </a:moveTo>
                  <a:lnTo>
                    <a:pt x="384" y="2"/>
                  </a:lnTo>
                  <a:lnTo>
                    <a:pt x="372" y="14"/>
                  </a:lnTo>
                  <a:lnTo>
                    <a:pt x="358" y="24"/>
                  </a:lnTo>
                  <a:lnTo>
                    <a:pt x="344" y="34"/>
                  </a:lnTo>
                  <a:lnTo>
                    <a:pt x="328" y="42"/>
                  </a:lnTo>
                  <a:lnTo>
                    <a:pt x="312" y="48"/>
                  </a:lnTo>
                  <a:lnTo>
                    <a:pt x="296" y="54"/>
                  </a:lnTo>
                  <a:lnTo>
                    <a:pt x="278" y="56"/>
                  </a:lnTo>
                  <a:lnTo>
                    <a:pt x="260" y="58"/>
                  </a:lnTo>
                  <a:lnTo>
                    <a:pt x="260" y="58"/>
                  </a:lnTo>
                  <a:lnTo>
                    <a:pt x="239" y="56"/>
                  </a:lnTo>
                  <a:lnTo>
                    <a:pt x="221" y="54"/>
                  </a:lnTo>
                  <a:lnTo>
                    <a:pt x="203" y="48"/>
                  </a:lnTo>
                  <a:lnTo>
                    <a:pt x="187" y="42"/>
                  </a:lnTo>
                  <a:lnTo>
                    <a:pt x="171" y="34"/>
                  </a:lnTo>
                  <a:lnTo>
                    <a:pt x="157" y="24"/>
                  </a:lnTo>
                  <a:lnTo>
                    <a:pt x="143" y="12"/>
                  </a:lnTo>
                  <a:lnTo>
                    <a:pt x="131" y="0"/>
                  </a:lnTo>
                  <a:lnTo>
                    <a:pt x="131" y="0"/>
                  </a:lnTo>
                  <a:lnTo>
                    <a:pt x="107" y="14"/>
                  </a:lnTo>
                  <a:lnTo>
                    <a:pt x="84" y="30"/>
                  </a:lnTo>
                  <a:lnTo>
                    <a:pt x="66" y="48"/>
                  </a:lnTo>
                  <a:lnTo>
                    <a:pt x="50" y="66"/>
                  </a:lnTo>
                  <a:lnTo>
                    <a:pt x="38" y="86"/>
                  </a:lnTo>
                  <a:lnTo>
                    <a:pt x="28" y="106"/>
                  </a:lnTo>
                  <a:lnTo>
                    <a:pt x="18" y="124"/>
                  </a:lnTo>
                  <a:lnTo>
                    <a:pt x="12" y="144"/>
                  </a:lnTo>
                  <a:lnTo>
                    <a:pt x="8" y="162"/>
                  </a:lnTo>
                  <a:lnTo>
                    <a:pt x="4" y="178"/>
                  </a:lnTo>
                  <a:lnTo>
                    <a:pt x="0" y="208"/>
                  </a:lnTo>
                  <a:lnTo>
                    <a:pt x="0" y="228"/>
                  </a:lnTo>
                  <a:lnTo>
                    <a:pt x="0" y="234"/>
                  </a:lnTo>
                  <a:lnTo>
                    <a:pt x="515" y="234"/>
                  </a:lnTo>
                  <a:lnTo>
                    <a:pt x="515" y="234"/>
                  </a:lnTo>
                  <a:lnTo>
                    <a:pt x="515" y="210"/>
                  </a:lnTo>
                  <a:lnTo>
                    <a:pt x="511" y="188"/>
                  </a:lnTo>
                  <a:lnTo>
                    <a:pt x="509" y="166"/>
                  </a:lnTo>
                  <a:lnTo>
                    <a:pt x="503" y="146"/>
                  </a:lnTo>
                  <a:lnTo>
                    <a:pt x="497" y="128"/>
                  </a:lnTo>
                  <a:lnTo>
                    <a:pt x="491" y="110"/>
                  </a:lnTo>
                  <a:lnTo>
                    <a:pt x="483" y="94"/>
                  </a:lnTo>
                  <a:lnTo>
                    <a:pt x="475" y="80"/>
                  </a:lnTo>
                  <a:lnTo>
                    <a:pt x="465" y="66"/>
                  </a:lnTo>
                  <a:lnTo>
                    <a:pt x="455" y="54"/>
                  </a:lnTo>
                  <a:lnTo>
                    <a:pt x="433" y="34"/>
                  </a:lnTo>
                  <a:lnTo>
                    <a:pt x="408" y="16"/>
                  </a:lnTo>
                  <a:lnTo>
                    <a:pt x="384" y="2"/>
                  </a:lnTo>
                  <a:lnTo>
                    <a:pt x="384" y="2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4" name="Freeform 7"/>
            <p:cNvSpPr>
              <a:spLocks/>
            </p:cNvSpPr>
            <p:nvPr/>
          </p:nvSpPr>
          <p:spPr bwMode="auto">
            <a:xfrm>
              <a:off x="2744" y="2423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5" name="Freeform 8"/>
            <p:cNvSpPr>
              <a:spLocks/>
            </p:cNvSpPr>
            <p:nvPr/>
          </p:nvSpPr>
          <p:spPr bwMode="auto">
            <a:xfrm>
              <a:off x="2742" y="2423"/>
              <a:ext cx="2" cy="0"/>
            </a:xfrm>
            <a:custGeom>
              <a:avLst/>
              <a:gdLst>
                <a:gd name="T0" fmla="*/ 0 w 2"/>
                <a:gd name="T1" fmla="*/ 0 w 2"/>
                <a:gd name="T2" fmla="*/ 2 w 2"/>
                <a:gd name="T3" fmla="*/ 2 w 2"/>
                <a:gd name="T4" fmla="*/ 0 w 2"/>
                <a:gd name="T5" fmla="*/ 0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  <a:cxn ang="0">
                  <a:pos x="T5" y="0"/>
                </a:cxn>
              </a:cxnLst>
              <a:rect l="0" t="0" r="r" b="b"/>
              <a:pathLst>
                <a:path w="2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16" name="Group 115"/>
          <p:cNvGrpSpPr>
            <a:grpSpLocks noChangeAspect="1"/>
          </p:cNvGrpSpPr>
          <p:nvPr/>
        </p:nvGrpSpPr>
        <p:grpSpPr>
          <a:xfrm>
            <a:off x="4244966" y="4089736"/>
            <a:ext cx="904075" cy="486176"/>
            <a:chOff x="3103932" y="1238934"/>
            <a:chExt cx="827983" cy="445256"/>
          </a:xfrm>
        </p:grpSpPr>
        <p:sp>
          <p:nvSpPr>
            <p:cNvPr id="117" name="Oval Callout 116"/>
            <p:cNvSpPr/>
            <p:nvPr/>
          </p:nvSpPr>
          <p:spPr>
            <a:xfrm flipH="1">
              <a:off x="3103932" y="1238934"/>
              <a:ext cx="827983" cy="445256"/>
            </a:xfrm>
            <a:prstGeom prst="wedgeEllipseCallout">
              <a:avLst/>
            </a:prstGeom>
            <a:noFill/>
            <a:ln w="2857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18" name="Straight Connector 117"/>
            <p:cNvCxnSpPr/>
            <p:nvPr/>
          </p:nvCxnSpPr>
          <p:spPr>
            <a:xfrm>
              <a:off x="3263126" y="1371600"/>
              <a:ext cx="492281" cy="0"/>
            </a:xfrm>
            <a:prstGeom prst="line">
              <a:avLst/>
            </a:prstGeom>
            <a:ln>
              <a:solidFill>
                <a:schemeClr val="tx2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9" name="Straight Connector 118"/>
            <p:cNvCxnSpPr/>
            <p:nvPr/>
          </p:nvCxnSpPr>
          <p:spPr>
            <a:xfrm>
              <a:off x="3263126" y="1447800"/>
              <a:ext cx="492281" cy="0"/>
            </a:xfrm>
            <a:prstGeom prst="line">
              <a:avLst/>
            </a:prstGeom>
            <a:ln>
              <a:solidFill>
                <a:schemeClr val="tx2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Connector 119"/>
            <p:cNvCxnSpPr/>
            <p:nvPr/>
          </p:nvCxnSpPr>
          <p:spPr>
            <a:xfrm>
              <a:off x="3263126" y="1524000"/>
              <a:ext cx="492281" cy="0"/>
            </a:xfrm>
            <a:prstGeom prst="line">
              <a:avLst/>
            </a:prstGeom>
            <a:ln>
              <a:solidFill>
                <a:schemeClr val="tx2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6" name="Group 4"/>
          <p:cNvGrpSpPr>
            <a:grpSpLocks noChangeAspect="1"/>
          </p:cNvGrpSpPr>
          <p:nvPr/>
        </p:nvGrpSpPr>
        <p:grpSpPr bwMode="auto">
          <a:xfrm>
            <a:off x="7684713" y="4681103"/>
            <a:ext cx="837572" cy="796912"/>
            <a:chOff x="2482" y="2181"/>
            <a:chExt cx="515" cy="490"/>
          </a:xfrm>
        </p:grpSpPr>
        <p:sp>
          <p:nvSpPr>
            <p:cNvPr id="127" name="AutoShape 3"/>
            <p:cNvSpPr>
              <a:spLocks noChangeAspect="1" noChangeArrowheads="1" noTextEdit="1"/>
            </p:cNvSpPr>
            <p:nvPr/>
          </p:nvSpPr>
          <p:spPr bwMode="auto">
            <a:xfrm>
              <a:off x="2482" y="2181"/>
              <a:ext cx="515" cy="4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8" name="Freeform 5"/>
            <p:cNvSpPr>
              <a:spLocks/>
            </p:cNvSpPr>
            <p:nvPr/>
          </p:nvSpPr>
          <p:spPr bwMode="auto">
            <a:xfrm>
              <a:off x="2597" y="2181"/>
              <a:ext cx="285" cy="284"/>
            </a:xfrm>
            <a:custGeom>
              <a:avLst/>
              <a:gdLst>
                <a:gd name="T0" fmla="*/ 143 w 285"/>
                <a:gd name="T1" fmla="*/ 0 h 284"/>
                <a:gd name="T2" fmla="*/ 171 w 285"/>
                <a:gd name="T3" fmla="*/ 2 h 284"/>
                <a:gd name="T4" fmla="*/ 199 w 285"/>
                <a:gd name="T5" fmla="*/ 10 h 284"/>
                <a:gd name="T6" fmla="*/ 223 w 285"/>
                <a:gd name="T7" fmla="*/ 24 h 284"/>
                <a:gd name="T8" fmla="*/ 245 w 285"/>
                <a:gd name="T9" fmla="*/ 42 h 284"/>
                <a:gd name="T10" fmla="*/ 261 w 285"/>
                <a:gd name="T11" fmla="*/ 62 h 284"/>
                <a:gd name="T12" fmla="*/ 275 w 285"/>
                <a:gd name="T13" fmla="*/ 86 h 284"/>
                <a:gd name="T14" fmla="*/ 283 w 285"/>
                <a:gd name="T15" fmla="*/ 114 h 284"/>
                <a:gd name="T16" fmla="*/ 285 w 285"/>
                <a:gd name="T17" fmla="*/ 142 h 284"/>
                <a:gd name="T18" fmla="*/ 285 w 285"/>
                <a:gd name="T19" fmla="*/ 156 h 284"/>
                <a:gd name="T20" fmla="*/ 279 w 285"/>
                <a:gd name="T21" fmla="*/ 184 h 284"/>
                <a:gd name="T22" fmla="*/ 269 w 285"/>
                <a:gd name="T23" fmla="*/ 210 h 284"/>
                <a:gd name="T24" fmla="*/ 253 w 285"/>
                <a:gd name="T25" fmla="*/ 232 h 284"/>
                <a:gd name="T26" fmla="*/ 233 w 285"/>
                <a:gd name="T27" fmla="*/ 252 h 284"/>
                <a:gd name="T28" fmla="*/ 211 w 285"/>
                <a:gd name="T29" fmla="*/ 268 h 284"/>
                <a:gd name="T30" fmla="*/ 185 w 285"/>
                <a:gd name="T31" fmla="*/ 278 h 284"/>
                <a:gd name="T32" fmla="*/ 157 w 285"/>
                <a:gd name="T33" fmla="*/ 284 h 284"/>
                <a:gd name="T34" fmla="*/ 143 w 285"/>
                <a:gd name="T35" fmla="*/ 284 h 284"/>
                <a:gd name="T36" fmla="*/ 114 w 285"/>
                <a:gd name="T37" fmla="*/ 282 h 284"/>
                <a:gd name="T38" fmla="*/ 86 w 285"/>
                <a:gd name="T39" fmla="*/ 274 h 284"/>
                <a:gd name="T40" fmla="*/ 62 w 285"/>
                <a:gd name="T41" fmla="*/ 260 h 284"/>
                <a:gd name="T42" fmla="*/ 42 w 285"/>
                <a:gd name="T43" fmla="*/ 242 h 284"/>
                <a:gd name="T44" fmla="*/ 24 w 285"/>
                <a:gd name="T45" fmla="*/ 222 h 284"/>
                <a:gd name="T46" fmla="*/ 10 w 285"/>
                <a:gd name="T47" fmla="*/ 198 h 284"/>
                <a:gd name="T48" fmla="*/ 2 w 285"/>
                <a:gd name="T49" fmla="*/ 170 h 284"/>
                <a:gd name="T50" fmla="*/ 0 w 285"/>
                <a:gd name="T51" fmla="*/ 142 h 284"/>
                <a:gd name="T52" fmla="*/ 0 w 285"/>
                <a:gd name="T53" fmla="*/ 128 h 284"/>
                <a:gd name="T54" fmla="*/ 6 w 285"/>
                <a:gd name="T55" fmla="*/ 100 h 284"/>
                <a:gd name="T56" fmla="*/ 16 w 285"/>
                <a:gd name="T57" fmla="*/ 74 h 284"/>
                <a:gd name="T58" fmla="*/ 32 w 285"/>
                <a:gd name="T59" fmla="*/ 52 h 284"/>
                <a:gd name="T60" fmla="*/ 52 w 285"/>
                <a:gd name="T61" fmla="*/ 32 h 284"/>
                <a:gd name="T62" fmla="*/ 74 w 285"/>
                <a:gd name="T63" fmla="*/ 16 h 284"/>
                <a:gd name="T64" fmla="*/ 100 w 285"/>
                <a:gd name="T65" fmla="*/ 6 h 284"/>
                <a:gd name="T66" fmla="*/ 128 w 285"/>
                <a:gd name="T67" fmla="*/ 0 h 284"/>
                <a:gd name="T68" fmla="*/ 143 w 285"/>
                <a:gd name="T69" fmla="*/ 0 h 2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285" h="284">
                  <a:moveTo>
                    <a:pt x="143" y="0"/>
                  </a:moveTo>
                  <a:lnTo>
                    <a:pt x="143" y="0"/>
                  </a:lnTo>
                  <a:lnTo>
                    <a:pt x="157" y="0"/>
                  </a:lnTo>
                  <a:lnTo>
                    <a:pt x="171" y="2"/>
                  </a:lnTo>
                  <a:lnTo>
                    <a:pt x="185" y="6"/>
                  </a:lnTo>
                  <a:lnTo>
                    <a:pt x="199" y="10"/>
                  </a:lnTo>
                  <a:lnTo>
                    <a:pt x="211" y="16"/>
                  </a:lnTo>
                  <a:lnTo>
                    <a:pt x="223" y="24"/>
                  </a:lnTo>
                  <a:lnTo>
                    <a:pt x="233" y="32"/>
                  </a:lnTo>
                  <a:lnTo>
                    <a:pt x="245" y="42"/>
                  </a:lnTo>
                  <a:lnTo>
                    <a:pt x="253" y="52"/>
                  </a:lnTo>
                  <a:lnTo>
                    <a:pt x="261" y="62"/>
                  </a:lnTo>
                  <a:lnTo>
                    <a:pt x="269" y="74"/>
                  </a:lnTo>
                  <a:lnTo>
                    <a:pt x="275" y="86"/>
                  </a:lnTo>
                  <a:lnTo>
                    <a:pt x="279" y="100"/>
                  </a:lnTo>
                  <a:lnTo>
                    <a:pt x="283" y="114"/>
                  </a:lnTo>
                  <a:lnTo>
                    <a:pt x="285" y="128"/>
                  </a:lnTo>
                  <a:lnTo>
                    <a:pt x="285" y="142"/>
                  </a:lnTo>
                  <a:lnTo>
                    <a:pt x="285" y="142"/>
                  </a:lnTo>
                  <a:lnTo>
                    <a:pt x="285" y="156"/>
                  </a:lnTo>
                  <a:lnTo>
                    <a:pt x="283" y="170"/>
                  </a:lnTo>
                  <a:lnTo>
                    <a:pt x="279" y="184"/>
                  </a:lnTo>
                  <a:lnTo>
                    <a:pt x="275" y="198"/>
                  </a:lnTo>
                  <a:lnTo>
                    <a:pt x="269" y="210"/>
                  </a:lnTo>
                  <a:lnTo>
                    <a:pt x="261" y="222"/>
                  </a:lnTo>
                  <a:lnTo>
                    <a:pt x="253" y="232"/>
                  </a:lnTo>
                  <a:lnTo>
                    <a:pt x="245" y="242"/>
                  </a:lnTo>
                  <a:lnTo>
                    <a:pt x="233" y="252"/>
                  </a:lnTo>
                  <a:lnTo>
                    <a:pt x="223" y="260"/>
                  </a:lnTo>
                  <a:lnTo>
                    <a:pt x="211" y="268"/>
                  </a:lnTo>
                  <a:lnTo>
                    <a:pt x="199" y="274"/>
                  </a:lnTo>
                  <a:lnTo>
                    <a:pt x="185" y="278"/>
                  </a:lnTo>
                  <a:lnTo>
                    <a:pt x="171" y="282"/>
                  </a:lnTo>
                  <a:lnTo>
                    <a:pt x="157" y="284"/>
                  </a:lnTo>
                  <a:lnTo>
                    <a:pt x="143" y="284"/>
                  </a:lnTo>
                  <a:lnTo>
                    <a:pt x="143" y="284"/>
                  </a:lnTo>
                  <a:lnTo>
                    <a:pt x="128" y="284"/>
                  </a:lnTo>
                  <a:lnTo>
                    <a:pt x="114" y="282"/>
                  </a:lnTo>
                  <a:lnTo>
                    <a:pt x="100" y="278"/>
                  </a:lnTo>
                  <a:lnTo>
                    <a:pt x="86" y="274"/>
                  </a:lnTo>
                  <a:lnTo>
                    <a:pt x="74" y="268"/>
                  </a:lnTo>
                  <a:lnTo>
                    <a:pt x="62" y="260"/>
                  </a:lnTo>
                  <a:lnTo>
                    <a:pt x="52" y="252"/>
                  </a:lnTo>
                  <a:lnTo>
                    <a:pt x="42" y="242"/>
                  </a:lnTo>
                  <a:lnTo>
                    <a:pt x="32" y="232"/>
                  </a:lnTo>
                  <a:lnTo>
                    <a:pt x="24" y="222"/>
                  </a:lnTo>
                  <a:lnTo>
                    <a:pt x="16" y="210"/>
                  </a:lnTo>
                  <a:lnTo>
                    <a:pt x="10" y="198"/>
                  </a:lnTo>
                  <a:lnTo>
                    <a:pt x="6" y="184"/>
                  </a:lnTo>
                  <a:lnTo>
                    <a:pt x="2" y="170"/>
                  </a:lnTo>
                  <a:lnTo>
                    <a:pt x="0" y="156"/>
                  </a:lnTo>
                  <a:lnTo>
                    <a:pt x="0" y="142"/>
                  </a:lnTo>
                  <a:lnTo>
                    <a:pt x="0" y="142"/>
                  </a:lnTo>
                  <a:lnTo>
                    <a:pt x="0" y="128"/>
                  </a:lnTo>
                  <a:lnTo>
                    <a:pt x="2" y="114"/>
                  </a:lnTo>
                  <a:lnTo>
                    <a:pt x="6" y="100"/>
                  </a:lnTo>
                  <a:lnTo>
                    <a:pt x="10" y="86"/>
                  </a:lnTo>
                  <a:lnTo>
                    <a:pt x="16" y="74"/>
                  </a:lnTo>
                  <a:lnTo>
                    <a:pt x="24" y="62"/>
                  </a:lnTo>
                  <a:lnTo>
                    <a:pt x="32" y="52"/>
                  </a:lnTo>
                  <a:lnTo>
                    <a:pt x="42" y="42"/>
                  </a:lnTo>
                  <a:lnTo>
                    <a:pt x="52" y="32"/>
                  </a:lnTo>
                  <a:lnTo>
                    <a:pt x="62" y="24"/>
                  </a:lnTo>
                  <a:lnTo>
                    <a:pt x="74" y="16"/>
                  </a:lnTo>
                  <a:lnTo>
                    <a:pt x="86" y="10"/>
                  </a:lnTo>
                  <a:lnTo>
                    <a:pt x="100" y="6"/>
                  </a:lnTo>
                  <a:lnTo>
                    <a:pt x="114" y="2"/>
                  </a:lnTo>
                  <a:lnTo>
                    <a:pt x="128" y="0"/>
                  </a:lnTo>
                  <a:lnTo>
                    <a:pt x="143" y="0"/>
                  </a:lnTo>
                  <a:lnTo>
                    <a:pt x="143" y="0"/>
                  </a:lnTo>
                  <a:close/>
                </a:path>
              </a:pathLst>
            </a:custGeom>
            <a:solidFill>
              <a:schemeClr val="tx2"/>
            </a:solidFill>
            <a:ln w="9525">
              <a:solidFill>
                <a:srgbClr val="000000"/>
              </a:solidFill>
              <a:round/>
              <a:headEnd/>
              <a:tailEnd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9" name="Freeform 6"/>
            <p:cNvSpPr>
              <a:spLocks/>
            </p:cNvSpPr>
            <p:nvPr/>
          </p:nvSpPr>
          <p:spPr bwMode="auto">
            <a:xfrm>
              <a:off x="2482" y="2437"/>
              <a:ext cx="515" cy="234"/>
            </a:xfrm>
            <a:custGeom>
              <a:avLst/>
              <a:gdLst>
                <a:gd name="T0" fmla="*/ 384 w 515"/>
                <a:gd name="T1" fmla="*/ 2 h 234"/>
                <a:gd name="T2" fmla="*/ 384 w 515"/>
                <a:gd name="T3" fmla="*/ 2 h 234"/>
                <a:gd name="T4" fmla="*/ 372 w 515"/>
                <a:gd name="T5" fmla="*/ 14 h 234"/>
                <a:gd name="T6" fmla="*/ 358 w 515"/>
                <a:gd name="T7" fmla="*/ 24 h 234"/>
                <a:gd name="T8" fmla="*/ 344 w 515"/>
                <a:gd name="T9" fmla="*/ 34 h 234"/>
                <a:gd name="T10" fmla="*/ 328 w 515"/>
                <a:gd name="T11" fmla="*/ 42 h 234"/>
                <a:gd name="T12" fmla="*/ 312 w 515"/>
                <a:gd name="T13" fmla="*/ 48 h 234"/>
                <a:gd name="T14" fmla="*/ 296 w 515"/>
                <a:gd name="T15" fmla="*/ 54 h 234"/>
                <a:gd name="T16" fmla="*/ 278 w 515"/>
                <a:gd name="T17" fmla="*/ 56 h 234"/>
                <a:gd name="T18" fmla="*/ 260 w 515"/>
                <a:gd name="T19" fmla="*/ 58 h 234"/>
                <a:gd name="T20" fmla="*/ 260 w 515"/>
                <a:gd name="T21" fmla="*/ 58 h 234"/>
                <a:gd name="T22" fmla="*/ 239 w 515"/>
                <a:gd name="T23" fmla="*/ 56 h 234"/>
                <a:gd name="T24" fmla="*/ 221 w 515"/>
                <a:gd name="T25" fmla="*/ 54 h 234"/>
                <a:gd name="T26" fmla="*/ 203 w 515"/>
                <a:gd name="T27" fmla="*/ 48 h 234"/>
                <a:gd name="T28" fmla="*/ 187 w 515"/>
                <a:gd name="T29" fmla="*/ 42 h 234"/>
                <a:gd name="T30" fmla="*/ 171 w 515"/>
                <a:gd name="T31" fmla="*/ 34 h 234"/>
                <a:gd name="T32" fmla="*/ 157 w 515"/>
                <a:gd name="T33" fmla="*/ 24 h 234"/>
                <a:gd name="T34" fmla="*/ 143 w 515"/>
                <a:gd name="T35" fmla="*/ 12 h 234"/>
                <a:gd name="T36" fmla="*/ 131 w 515"/>
                <a:gd name="T37" fmla="*/ 0 h 234"/>
                <a:gd name="T38" fmla="*/ 131 w 515"/>
                <a:gd name="T39" fmla="*/ 0 h 234"/>
                <a:gd name="T40" fmla="*/ 107 w 515"/>
                <a:gd name="T41" fmla="*/ 14 h 234"/>
                <a:gd name="T42" fmla="*/ 84 w 515"/>
                <a:gd name="T43" fmla="*/ 30 h 234"/>
                <a:gd name="T44" fmla="*/ 66 w 515"/>
                <a:gd name="T45" fmla="*/ 48 h 234"/>
                <a:gd name="T46" fmla="*/ 50 w 515"/>
                <a:gd name="T47" fmla="*/ 66 h 234"/>
                <a:gd name="T48" fmla="*/ 38 w 515"/>
                <a:gd name="T49" fmla="*/ 86 h 234"/>
                <a:gd name="T50" fmla="*/ 28 w 515"/>
                <a:gd name="T51" fmla="*/ 106 h 234"/>
                <a:gd name="T52" fmla="*/ 18 w 515"/>
                <a:gd name="T53" fmla="*/ 124 h 234"/>
                <a:gd name="T54" fmla="*/ 12 w 515"/>
                <a:gd name="T55" fmla="*/ 144 h 234"/>
                <a:gd name="T56" fmla="*/ 8 w 515"/>
                <a:gd name="T57" fmla="*/ 162 h 234"/>
                <a:gd name="T58" fmla="*/ 4 w 515"/>
                <a:gd name="T59" fmla="*/ 178 h 234"/>
                <a:gd name="T60" fmla="*/ 0 w 515"/>
                <a:gd name="T61" fmla="*/ 208 h 234"/>
                <a:gd name="T62" fmla="*/ 0 w 515"/>
                <a:gd name="T63" fmla="*/ 228 h 234"/>
                <a:gd name="T64" fmla="*/ 0 w 515"/>
                <a:gd name="T65" fmla="*/ 234 h 234"/>
                <a:gd name="T66" fmla="*/ 515 w 515"/>
                <a:gd name="T67" fmla="*/ 234 h 234"/>
                <a:gd name="T68" fmla="*/ 515 w 515"/>
                <a:gd name="T69" fmla="*/ 234 h 234"/>
                <a:gd name="T70" fmla="*/ 515 w 515"/>
                <a:gd name="T71" fmla="*/ 210 h 234"/>
                <a:gd name="T72" fmla="*/ 511 w 515"/>
                <a:gd name="T73" fmla="*/ 188 h 234"/>
                <a:gd name="T74" fmla="*/ 509 w 515"/>
                <a:gd name="T75" fmla="*/ 166 h 234"/>
                <a:gd name="T76" fmla="*/ 503 w 515"/>
                <a:gd name="T77" fmla="*/ 146 h 234"/>
                <a:gd name="T78" fmla="*/ 497 w 515"/>
                <a:gd name="T79" fmla="*/ 128 h 234"/>
                <a:gd name="T80" fmla="*/ 491 w 515"/>
                <a:gd name="T81" fmla="*/ 110 h 234"/>
                <a:gd name="T82" fmla="*/ 483 w 515"/>
                <a:gd name="T83" fmla="*/ 94 h 234"/>
                <a:gd name="T84" fmla="*/ 475 w 515"/>
                <a:gd name="T85" fmla="*/ 80 h 234"/>
                <a:gd name="T86" fmla="*/ 465 w 515"/>
                <a:gd name="T87" fmla="*/ 66 h 234"/>
                <a:gd name="T88" fmla="*/ 455 w 515"/>
                <a:gd name="T89" fmla="*/ 54 h 234"/>
                <a:gd name="T90" fmla="*/ 433 w 515"/>
                <a:gd name="T91" fmla="*/ 34 h 234"/>
                <a:gd name="T92" fmla="*/ 408 w 515"/>
                <a:gd name="T93" fmla="*/ 16 h 234"/>
                <a:gd name="T94" fmla="*/ 384 w 515"/>
                <a:gd name="T95" fmla="*/ 2 h 234"/>
                <a:gd name="T96" fmla="*/ 384 w 515"/>
                <a:gd name="T97" fmla="*/ 2 h 2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515" h="234">
                  <a:moveTo>
                    <a:pt x="384" y="2"/>
                  </a:moveTo>
                  <a:lnTo>
                    <a:pt x="384" y="2"/>
                  </a:lnTo>
                  <a:lnTo>
                    <a:pt x="372" y="14"/>
                  </a:lnTo>
                  <a:lnTo>
                    <a:pt x="358" y="24"/>
                  </a:lnTo>
                  <a:lnTo>
                    <a:pt x="344" y="34"/>
                  </a:lnTo>
                  <a:lnTo>
                    <a:pt x="328" y="42"/>
                  </a:lnTo>
                  <a:lnTo>
                    <a:pt x="312" y="48"/>
                  </a:lnTo>
                  <a:lnTo>
                    <a:pt x="296" y="54"/>
                  </a:lnTo>
                  <a:lnTo>
                    <a:pt x="278" y="56"/>
                  </a:lnTo>
                  <a:lnTo>
                    <a:pt x="260" y="58"/>
                  </a:lnTo>
                  <a:lnTo>
                    <a:pt x="260" y="58"/>
                  </a:lnTo>
                  <a:lnTo>
                    <a:pt x="239" y="56"/>
                  </a:lnTo>
                  <a:lnTo>
                    <a:pt x="221" y="54"/>
                  </a:lnTo>
                  <a:lnTo>
                    <a:pt x="203" y="48"/>
                  </a:lnTo>
                  <a:lnTo>
                    <a:pt x="187" y="42"/>
                  </a:lnTo>
                  <a:lnTo>
                    <a:pt x="171" y="34"/>
                  </a:lnTo>
                  <a:lnTo>
                    <a:pt x="157" y="24"/>
                  </a:lnTo>
                  <a:lnTo>
                    <a:pt x="143" y="12"/>
                  </a:lnTo>
                  <a:lnTo>
                    <a:pt x="131" y="0"/>
                  </a:lnTo>
                  <a:lnTo>
                    <a:pt x="131" y="0"/>
                  </a:lnTo>
                  <a:lnTo>
                    <a:pt x="107" y="14"/>
                  </a:lnTo>
                  <a:lnTo>
                    <a:pt x="84" y="30"/>
                  </a:lnTo>
                  <a:lnTo>
                    <a:pt x="66" y="48"/>
                  </a:lnTo>
                  <a:lnTo>
                    <a:pt x="50" y="66"/>
                  </a:lnTo>
                  <a:lnTo>
                    <a:pt x="38" y="86"/>
                  </a:lnTo>
                  <a:lnTo>
                    <a:pt x="28" y="106"/>
                  </a:lnTo>
                  <a:lnTo>
                    <a:pt x="18" y="124"/>
                  </a:lnTo>
                  <a:lnTo>
                    <a:pt x="12" y="144"/>
                  </a:lnTo>
                  <a:lnTo>
                    <a:pt x="8" y="162"/>
                  </a:lnTo>
                  <a:lnTo>
                    <a:pt x="4" y="178"/>
                  </a:lnTo>
                  <a:lnTo>
                    <a:pt x="0" y="208"/>
                  </a:lnTo>
                  <a:lnTo>
                    <a:pt x="0" y="228"/>
                  </a:lnTo>
                  <a:lnTo>
                    <a:pt x="0" y="234"/>
                  </a:lnTo>
                  <a:lnTo>
                    <a:pt x="515" y="234"/>
                  </a:lnTo>
                  <a:lnTo>
                    <a:pt x="515" y="234"/>
                  </a:lnTo>
                  <a:lnTo>
                    <a:pt x="515" y="210"/>
                  </a:lnTo>
                  <a:lnTo>
                    <a:pt x="511" y="188"/>
                  </a:lnTo>
                  <a:lnTo>
                    <a:pt x="509" y="166"/>
                  </a:lnTo>
                  <a:lnTo>
                    <a:pt x="503" y="146"/>
                  </a:lnTo>
                  <a:lnTo>
                    <a:pt x="497" y="128"/>
                  </a:lnTo>
                  <a:lnTo>
                    <a:pt x="491" y="110"/>
                  </a:lnTo>
                  <a:lnTo>
                    <a:pt x="483" y="94"/>
                  </a:lnTo>
                  <a:lnTo>
                    <a:pt x="475" y="80"/>
                  </a:lnTo>
                  <a:lnTo>
                    <a:pt x="465" y="66"/>
                  </a:lnTo>
                  <a:lnTo>
                    <a:pt x="455" y="54"/>
                  </a:lnTo>
                  <a:lnTo>
                    <a:pt x="433" y="34"/>
                  </a:lnTo>
                  <a:lnTo>
                    <a:pt x="408" y="16"/>
                  </a:lnTo>
                  <a:lnTo>
                    <a:pt x="384" y="2"/>
                  </a:lnTo>
                  <a:lnTo>
                    <a:pt x="384" y="2"/>
                  </a:lnTo>
                  <a:close/>
                </a:path>
              </a:pathLst>
            </a:custGeom>
            <a:solidFill>
              <a:schemeClr val="tx2"/>
            </a:solidFill>
            <a:ln w="9525">
              <a:solidFill>
                <a:srgbClr val="000000"/>
              </a:solidFill>
              <a:round/>
              <a:headEnd/>
              <a:tailEnd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0" name="Freeform 7"/>
            <p:cNvSpPr>
              <a:spLocks/>
            </p:cNvSpPr>
            <p:nvPr/>
          </p:nvSpPr>
          <p:spPr bwMode="auto">
            <a:xfrm>
              <a:off x="2744" y="2423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1" name="Freeform 8"/>
            <p:cNvSpPr>
              <a:spLocks/>
            </p:cNvSpPr>
            <p:nvPr/>
          </p:nvSpPr>
          <p:spPr bwMode="auto">
            <a:xfrm>
              <a:off x="2742" y="2423"/>
              <a:ext cx="2" cy="0"/>
            </a:xfrm>
            <a:custGeom>
              <a:avLst/>
              <a:gdLst>
                <a:gd name="T0" fmla="*/ 0 w 2"/>
                <a:gd name="T1" fmla="*/ 0 w 2"/>
                <a:gd name="T2" fmla="*/ 2 w 2"/>
                <a:gd name="T3" fmla="*/ 2 w 2"/>
                <a:gd name="T4" fmla="*/ 0 w 2"/>
                <a:gd name="T5" fmla="*/ 0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  <a:cxn ang="0">
                  <a:pos x="T5" y="0"/>
                </a:cxn>
              </a:cxnLst>
              <a:rect l="0" t="0" r="r" b="b"/>
              <a:pathLst>
                <a:path w="2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32" name="Group 4"/>
          <p:cNvGrpSpPr>
            <a:grpSpLocks noChangeAspect="1"/>
          </p:cNvGrpSpPr>
          <p:nvPr/>
        </p:nvGrpSpPr>
        <p:grpSpPr bwMode="auto">
          <a:xfrm>
            <a:off x="8447233" y="3608609"/>
            <a:ext cx="860781" cy="818994"/>
            <a:chOff x="2482" y="2181"/>
            <a:chExt cx="515" cy="490"/>
          </a:xfrm>
        </p:grpSpPr>
        <p:sp>
          <p:nvSpPr>
            <p:cNvPr id="133" name="AutoShape 3"/>
            <p:cNvSpPr>
              <a:spLocks noChangeAspect="1" noChangeArrowheads="1" noTextEdit="1"/>
            </p:cNvSpPr>
            <p:nvPr/>
          </p:nvSpPr>
          <p:spPr bwMode="auto">
            <a:xfrm>
              <a:off x="2482" y="2181"/>
              <a:ext cx="515" cy="4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4" name="Freeform 5"/>
            <p:cNvSpPr>
              <a:spLocks/>
            </p:cNvSpPr>
            <p:nvPr/>
          </p:nvSpPr>
          <p:spPr bwMode="auto">
            <a:xfrm>
              <a:off x="2597" y="2181"/>
              <a:ext cx="285" cy="284"/>
            </a:xfrm>
            <a:custGeom>
              <a:avLst/>
              <a:gdLst>
                <a:gd name="T0" fmla="*/ 143 w 285"/>
                <a:gd name="T1" fmla="*/ 0 h 284"/>
                <a:gd name="T2" fmla="*/ 171 w 285"/>
                <a:gd name="T3" fmla="*/ 2 h 284"/>
                <a:gd name="T4" fmla="*/ 199 w 285"/>
                <a:gd name="T5" fmla="*/ 10 h 284"/>
                <a:gd name="T6" fmla="*/ 223 w 285"/>
                <a:gd name="T7" fmla="*/ 24 h 284"/>
                <a:gd name="T8" fmla="*/ 245 w 285"/>
                <a:gd name="T9" fmla="*/ 42 h 284"/>
                <a:gd name="T10" fmla="*/ 261 w 285"/>
                <a:gd name="T11" fmla="*/ 62 h 284"/>
                <a:gd name="T12" fmla="*/ 275 w 285"/>
                <a:gd name="T13" fmla="*/ 86 h 284"/>
                <a:gd name="T14" fmla="*/ 283 w 285"/>
                <a:gd name="T15" fmla="*/ 114 h 284"/>
                <a:gd name="T16" fmla="*/ 285 w 285"/>
                <a:gd name="T17" fmla="*/ 142 h 284"/>
                <a:gd name="T18" fmla="*/ 285 w 285"/>
                <a:gd name="T19" fmla="*/ 156 h 284"/>
                <a:gd name="T20" fmla="*/ 279 w 285"/>
                <a:gd name="T21" fmla="*/ 184 h 284"/>
                <a:gd name="T22" fmla="*/ 269 w 285"/>
                <a:gd name="T23" fmla="*/ 210 h 284"/>
                <a:gd name="T24" fmla="*/ 253 w 285"/>
                <a:gd name="T25" fmla="*/ 232 h 284"/>
                <a:gd name="T26" fmla="*/ 233 w 285"/>
                <a:gd name="T27" fmla="*/ 252 h 284"/>
                <a:gd name="T28" fmla="*/ 211 w 285"/>
                <a:gd name="T29" fmla="*/ 268 h 284"/>
                <a:gd name="T30" fmla="*/ 185 w 285"/>
                <a:gd name="T31" fmla="*/ 278 h 284"/>
                <a:gd name="T32" fmla="*/ 157 w 285"/>
                <a:gd name="T33" fmla="*/ 284 h 284"/>
                <a:gd name="T34" fmla="*/ 143 w 285"/>
                <a:gd name="T35" fmla="*/ 284 h 284"/>
                <a:gd name="T36" fmla="*/ 114 w 285"/>
                <a:gd name="T37" fmla="*/ 282 h 284"/>
                <a:gd name="T38" fmla="*/ 86 w 285"/>
                <a:gd name="T39" fmla="*/ 274 h 284"/>
                <a:gd name="T40" fmla="*/ 62 w 285"/>
                <a:gd name="T41" fmla="*/ 260 h 284"/>
                <a:gd name="T42" fmla="*/ 42 w 285"/>
                <a:gd name="T43" fmla="*/ 242 h 284"/>
                <a:gd name="T44" fmla="*/ 24 w 285"/>
                <a:gd name="T45" fmla="*/ 222 h 284"/>
                <a:gd name="T46" fmla="*/ 10 w 285"/>
                <a:gd name="T47" fmla="*/ 198 h 284"/>
                <a:gd name="T48" fmla="*/ 2 w 285"/>
                <a:gd name="T49" fmla="*/ 170 h 284"/>
                <a:gd name="T50" fmla="*/ 0 w 285"/>
                <a:gd name="T51" fmla="*/ 142 h 284"/>
                <a:gd name="T52" fmla="*/ 0 w 285"/>
                <a:gd name="T53" fmla="*/ 128 h 284"/>
                <a:gd name="T54" fmla="*/ 6 w 285"/>
                <a:gd name="T55" fmla="*/ 100 h 284"/>
                <a:gd name="T56" fmla="*/ 16 w 285"/>
                <a:gd name="T57" fmla="*/ 74 h 284"/>
                <a:gd name="T58" fmla="*/ 32 w 285"/>
                <a:gd name="T59" fmla="*/ 52 h 284"/>
                <a:gd name="T60" fmla="*/ 52 w 285"/>
                <a:gd name="T61" fmla="*/ 32 h 284"/>
                <a:gd name="T62" fmla="*/ 74 w 285"/>
                <a:gd name="T63" fmla="*/ 16 h 284"/>
                <a:gd name="T64" fmla="*/ 100 w 285"/>
                <a:gd name="T65" fmla="*/ 6 h 284"/>
                <a:gd name="T66" fmla="*/ 128 w 285"/>
                <a:gd name="T67" fmla="*/ 0 h 284"/>
                <a:gd name="T68" fmla="*/ 143 w 285"/>
                <a:gd name="T69" fmla="*/ 0 h 2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285" h="284">
                  <a:moveTo>
                    <a:pt x="143" y="0"/>
                  </a:moveTo>
                  <a:lnTo>
                    <a:pt x="143" y="0"/>
                  </a:lnTo>
                  <a:lnTo>
                    <a:pt x="157" y="0"/>
                  </a:lnTo>
                  <a:lnTo>
                    <a:pt x="171" y="2"/>
                  </a:lnTo>
                  <a:lnTo>
                    <a:pt x="185" y="6"/>
                  </a:lnTo>
                  <a:lnTo>
                    <a:pt x="199" y="10"/>
                  </a:lnTo>
                  <a:lnTo>
                    <a:pt x="211" y="16"/>
                  </a:lnTo>
                  <a:lnTo>
                    <a:pt x="223" y="24"/>
                  </a:lnTo>
                  <a:lnTo>
                    <a:pt x="233" y="32"/>
                  </a:lnTo>
                  <a:lnTo>
                    <a:pt x="245" y="42"/>
                  </a:lnTo>
                  <a:lnTo>
                    <a:pt x="253" y="52"/>
                  </a:lnTo>
                  <a:lnTo>
                    <a:pt x="261" y="62"/>
                  </a:lnTo>
                  <a:lnTo>
                    <a:pt x="269" y="74"/>
                  </a:lnTo>
                  <a:lnTo>
                    <a:pt x="275" y="86"/>
                  </a:lnTo>
                  <a:lnTo>
                    <a:pt x="279" y="100"/>
                  </a:lnTo>
                  <a:lnTo>
                    <a:pt x="283" y="114"/>
                  </a:lnTo>
                  <a:lnTo>
                    <a:pt x="285" y="128"/>
                  </a:lnTo>
                  <a:lnTo>
                    <a:pt x="285" y="142"/>
                  </a:lnTo>
                  <a:lnTo>
                    <a:pt x="285" y="142"/>
                  </a:lnTo>
                  <a:lnTo>
                    <a:pt x="285" y="156"/>
                  </a:lnTo>
                  <a:lnTo>
                    <a:pt x="283" y="170"/>
                  </a:lnTo>
                  <a:lnTo>
                    <a:pt x="279" y="184"/>
                  </a:lnTo>
                  <a:lnTo>
                    <a:pt x="275" y="198"/>
                  </a:lnTo>
                  <a:lnTo>
                    <a:pt x="269" y="210"/>
                  </a:lnTo>
                  <a:lnTo>
                    <a:pt x="261" y="222"/>
                  </a:lnTo>
                  <a:lnTo>
                    <a:pt x="253" y="232"/>
                  </a:lnTo>
                  <a:lnTo>
                    <a:pt x="245" y="242"/>
                  </a:lnTo>
                  <a:lnTo>
                    <a:pt x="233" y="252"/>
                  </a:lnTo>
                  <a:lnTo>
                    <a:pt x="223" y="260"/>
                  </a:lnTo>
                  <a:lnTo>
                    <a:pt x="211" y="268"/>
                  </a:lnTo>
                  <a:lnTo>
                    <a:pt x="199" y="274"/>
                  </a:lnTo>
                  <a:lnTo>
                    <a:pt x="185" y="278"/>
                  </a:lnTo>
                  <a:lnTo>
                    <a:pt x="171" y="282"/>
                  </a:lnTo>
                  <a:lnTo>
                    <a:pt x="157" y="284"/>
                  </a:lnTo>
                  <a:lnTo>
                    <a:pt x="143" y="284"/>
                  </a:lnTo>
                  <a:lnTo>
                    <a:pt x="143" y="284"/>
                  </a:lnTo>
                  <a:lnTo>
                    <a:pt x="128" y="284"/>
                  </a:lnTo>
                  <a:lnTo>
                    <a:pt x="114" y="282"/>
                  </a:lnTo>
                  <a:lnTo>
                    <a:pt x="100" y="278"/>
                  </a:lnTo>
                  <a:lnTo>
                    <a:pt x="86" y="274"/>
                  </a:lnTo>
                  <a:lnTo>
                    <a:pt x="74" y="268"/>
                  </a:lnTo>
                  <a:lnTo>
                    <a:pt x="62" y="260"/>
                  </a:lnTo>
                  <a:lnTo>
                    <a:pt x="52" y="252"/>
                  </a:lnTo>
                  <a:lnTo>
                    <a:pt x="42" y="242"/>
                  </a:lnTo>
                  <a:lnTo>
                    <a:pt x="32" y="232"/>
                  </a:lnTo>
                  <a:lnTo>
                    <a:pt x="24" y="222"/>
                  </a:lnTo>
                  <a:lnTo>
                    <a:pt x="16" y="210"/>
                  </a:lnTo>
                  <a:lnTo>
                    <a:pt x="10" y="198"/>
                  </a:lnTo>
                  <a:lnTo>
                    <a:pt x="6" y="184"/>
                  </a:lnTo>
                  <a:lnTo>
                    <a:pt x="2" y="170"/>
                  </a:lnTo>
                  <a:lnTo>
                    <a:pt x="0" y="156"/>
                  </a:lnTo>
                  <a:lnTo>
                    <a:pt x="0" y="142"/>
                  </a:lnTo>
                  <a:lnTo>
                    <a:pt x="0" y="142"/>
                  </a:lnTo>
                  <a:lnTo>
                    <a:pt x="0" y="128"/>
                  </a:lnTo>
                  <a:lnTo>
                    <a:pt x="2" y="114"/>
                  </a:lnTo>
                  <a:lnTo>
                    <a:pt x="6" y="100"/>
                  </a:lnTo>
                  <a:lnTo>
                    <a:pt x="10" y="86"/>
                  </a:lnTo>
                  <a:lnTo>
                    <a:pt x="16" y="74"/>
                  </a:lnTo>
                  <a:lnTo>
                    <a:pt x="24" y="62"/>
                  </a:lnTo>
                  <a:lnTo>
                    <a:pt x="32" y="52"/>
                  </a:lnTo>
                  <a:lnTo>
                    <a:pt x="42" y="42"/>
                  </a:lnTo>
                  <a:lnTo>
                    <a:pt x="52" y="32"/>
                  </a:lnTo>
                  <a:lnTo>
                    <a:pt x="62" y="24"/>
                  </a:lnTo>
                  <a:lnTo>
                    <a:pt x="74" y="16"/>
                  </a:lnTo>
                  <a:lnTo>
                    <a:pt x="86" y="10"/>
                  </a:lnTo>
                  <a:lnTo>
                    <a:pt x="100" y="6"/>
                  </a:lnTo>
                  <a:lnTo>
                    <a:pt x="114" y="2"/>
                  </a:lnTo>
                  <a:lnTo>
                    <a:pt x="128" y="0"/>
                  </a:lnTo>
                  <a:lnTo>
                    <a:pt x="143" y="0"/>
                  </a:lnTo>
                  <a:lnTo>
                    <a:pt x="143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5" name="Freeform 6"/>
            <p:cNvSpPr>
              <a:spLocks/>
            </p:cNvSpPr>
            <p:nvPr/>
          </p:nvSpPr>
          <p:spPr bwMode="auto">
            <a:xfrm>
              <a:off x="2482" y="2437"/>
              <a:ext cx="515" cy="234"/>
            </a:xfrm>
            <a:custGeom>
              <a:avLst/>
              <a:gdLst>
                <a:gd name="T0" fmla="*/ 384 w 515"/>
                <a:gd name="T1" fmla="*/ 2 h 234"/>
                <a:gd name="T2" fmla="*/ 384 w 515"/>
                <a:gd name="T3" fmla="*/ 2 h 234"/>
                <a:gd name="T4" fmla="*/ 372 w 515"/>
                <a:gd name="T5" fmla="*/ 14 h 234"/>
                <a:gd name="T6" fmla="*/ 358 w 515"/>
                <a:gd name="T7" fmla="*/ 24 h 234"/>
                <a:gd name="T8" fmla="*/ 344 w 515"/>
                <a:gd name="T9" fmla="*/ 34 h 234"/>
                <a:gd name="T10" fmla="*/ 328 w 515"/>
                <a:gd name="T11" fmla="*/ 42 h 234"/>
                <a:gd name="T12" fmla="*/ 312 w 515"/>
                <a:gd name="T13" fmla="*/ 48 h 234"/>
                <a:gd name="T14" fmla="*/ 296 w 515"/>
                <a:gd name="T15" fmla="*/ 54 h 234"/>
                <a:gd name="T16" fmla="*/ 278 w 515"/>
                <a:gd name="T17" fmla="*/ 56 h 234"/>
                <a:gd name="T18" fmla="*/ 260 w 515"/>
                <a:gd name="T19" fmla="*/ 58 h 234"/>
                <a:gd name="T20" fmla="*/ 260 w 515"/>
                <a:gd name="T21" fmla="*/ 58 h 234"/>
                <a:gd name="T22" fmla="*/ 239 w 515"/>
                <a:gd name="T23" fmla="*/ 56 h 234"/>
                <a:gd name="T24" fmla="*/ 221 w 515"/>
                <a:gd name="T25" fmla="*/ 54 h 234"/>
                <a:gd name="T26" fmla="*/ 203 w 515"/>
                <a:gd name="T27" fmla="*/ 48 h 234"/>
                <a:gd name="T28" fmla="*/ 187 w 515"/>
                <a:gd name="T29" fmla="*/ 42 h 234"/>
                <a:gd name="T30" fmla="*/ 171 w 515"/>
                <a:gd name="T31" fmla="*/ 34 h 234"/>
                <a:gd name="T32" fmla="*/ 157 w 515"/>
                <a:gd name="T33" fmla="*/ 24 h 234"/>
                <a:gd name="T34" fmla="*/ 143 w 515"/>
                <a:gd name="T35" fmla="*/ 12 h 234"/>
                <a:gd name="T36" fmla="*/ 131 w 515"/>
                <a:gd name="T37" fmla="*/ 0 h 234"/>
                <a:gd name="T38" fmla="*/ 131 w 515"/>
                <a:gd name="T39" fmla="*/ 0 h 234"/>
                <a:gd name="T40" fmla="*/ 107 w 515"/>
                <a:gd name="T41" fmla="*/ 14 h 234"/>
                <a:gd name="T42" fmla="*/ 84 w 515"/>
                <a:gd name="T43" fmla="*/ 30 h 234"/>
                <a:gd name="T44" fmla="*/ 66 w 515"/>
                <a:gd name="T45" fmla="*/ 48 h 234"/>
                <a:gd name="T46" fmla="*/ 50 w 515"/>
                <a:gd name="T47" fmla="*/ 66 h 234"/>
                <a:gd name="T48" fmla="*/ 38 w 515"/>
                <a:gd name="T49" fmla="*/ 86 h 234"/>
                <a:gd name="T50" fmla="*/ 28 w 515"/>
                <a:gd name="T51" fmla="*/ 106 h 234"/>
                <a:gd name="T52" fmla="*/ 18 w 515"/>
                <a:gd name="T53" fmla="*/ 124 h 234"/>
                <a:gd name="T54" fmla="*/ 12 w 515"/>
                <a:gd name="T55" fmla="*/ 144 h 234"/>
                <a:gd name="T56" fmla="*/ 8 w 515"/>
                <a:gd name="T57" fmla="*/ 162 h 234"/>
                <a:gd name="T58" fmla="*/ 4 w 515"/>
                <a:gd name="T59" fmla="*/ 178 h 234"/>
                <a:gd name="T60" fmla="*/ 0 w 515"/>
                <a:gd name="T61" fmla="*/ 208 h 234"/>
                <a:gd name="T62" fmla="*/ 0 w 515"/>
                <a:gd name="T63" fmla="*/ 228 h 234"/>
                <a:gd name="T64" fmla="*/ 0 w 515"/>
                <a:gd name="T65" fmla="*/ 234 h 234"/>
                <a:gd name="T66" fmla="*/ 515 w 515"/>
                <a:gd name="T67" fmla="*/ 234 h 234"/>
                <a:gd name="T68" fmla="*/ 515 w 515"/>
                <a:gd name="T69" fmla="*/ 234 h 234"/>
                <a:gd name="T70" fmla="*/ 515 w 515"/>
                <a:gd name="T71" fmla="*/ 210 h 234"/>
                <a:gd name="T72" fmla="*/ 511 w 515"/>
                <a:gd name="T73" fmla="*/ 188 h 234"/>
                <a:gd name="T74" fmla="*/ 509 w 515"/>
                <a:gd name="T75" fmla="*/ 166 h 234"/>
                <a:gd name="T76" fmla="*/ 503 w 515"/>
                <a:gd name="T77" fmla="*/ 146 h 234"/>
                <a:gd name="T78" fmla="*/ 497 w 515"/>
                <a:gd name="T79" fmla="*/ 128 h 234"/>
                <a:gd name="T80" fmla="*/ 491 w 515"/>
                <a:gd name="T81" fmla="*/ 110 h 234"/>
                <a:gd name="T82" fmla="*/ 483 w 515"/>
                <a:gd name="T83" fmla="*/ 94 h 234"/>
                <a:gd name="T84" fmla="*/ 475 w 515"/>
                <a:gd name="T85" fmla="*/ 80 h 234"/>
                <a:gd name="T86" fmla="*/ 465 w 515"/>
                <a:gd name="T87" fmla="*/ 66 h 234"/>
                <a:gd name="T88" fmla="*/ 455 w 515"/>
                <a:gd name="T89" fmla="*/ 54 h 234"/>
                <a:gd name="T90" fmla="*/ 433 w 515"/>
                <a:gd name="T91" fmla="*/ 34 h 234"/>
                <a:gd name="T92" fmla="*/ 408 w 515"/>
                <a:gd name="T93" fmla="*/ 16 h 234"/>
                <a:gd name="T94" fmla="*/ 384 w 515"/>
                <a:gd name="T95" fmla="*/ 2 h 234"/>
                <a:gd name="T96" fmla="*/ 384 w 515"/>
                <a:gd name="T97" fmla="*/ 2 h 2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515" h="234">
                  <a:moveTo>
                    <a:pt x="384" y="2"/>
                  </a:moveTo>
                  <a:lnTo>
                    <a:pt x="384" y="2"/>
                  </a:lnTo>
                  <a:lnTo>
                    <a:pt x="372" y="14"/>
                  </a:lnTo>
                  <a:lnTo>
                    <a:pt x="358" y="24"/>
                  </a:lnTo>
                  <a:lnTo>
                    <a:pt x="344" y="34"/>
                  </a:lnTo>
                  <a:lnTo>
                    <a:pt x="328" y="42"/>
                  </a:lnTo>
                  <a:lnTo>
                    <a:pt x="312" y="48"/>
                  </a:lnTo>
                  <a:lnTo>
                    <a:pt x="296" y="54"/>
                  </a:lnTo>
                  <a:lnTo>
                    <a:pt x="278" y="56"/>
                  </a:lnTo>
                  <a:lnTo>
                    <a:pt x="260" y="58"/>
                  </a:lnTo>
                  <a:lnTo>
                    <a:pt x="260" y="58"/>
                  </a:lnTo>
                  <a:lnTo>
                    <a:pt x="239" y="56"/>
                  </a:lnTo>
                  <a:lnTo>
                    <a:pt x="221" y="54"/>
                  </a:lnTo>
                  <a:lnTo>
                    <a:pt x="203" y="48"/>
                  </a:lnTo>
                  <a:lnTo>
                    <a:pt x="187" y="42"/>
                  </a:lnTo>
                  <a:lnTo>
                    <a:pt x="171" y="34"/>
                  </a:lnTo>
                  <a:lnTo>
                    <a:pt x="157" y="24"/>
                  </a:lnTo>
                  <a:lnTo>
                    <a:pt x="143" y="12"/>
                  </a:lnTo>
                  <a:lnTo>
                    <a:pt x="131" y="0"/>
                  </a:lnTo>
                  <a:lnTo>
                    <a:pt x="131" y="0"/>
                  </a:lnTo>
                  <a:lnTo>
                    <a:pt x="107" y="14"/>
                  </a:lnTo>
                  <a:lnTo>
                    <a:pt x="84" y="30"/>
                  </a:lnTo>
                  <a:lnTo>
                    <a:pt x="66" y="48"/>
                  </a:lnTo>
                  <a:lnTo>
                    <a:pt x="50" y="66"/>
                  </a:lnTo>
                  <a:lnTo>
                    <a:pt x="38" y="86"/>
                  </a:lnTo>
                  <a:lnTo>
                    <a:pt x="28" y="106"/>
                  </a:lnTo>
                  <a:lnTo>
                    <a:pt x="18" y="124"/>
                  </a:lnTo>
                  <a:lnTo>
                    <a:pt x="12" y="144"/>
                  </a:lnTo>
                  <a:lnTo>
                    <a:pt x="8" y="162"/>
                  </a:lnTo>
                  <a:lnTo>
                    <a:pt x="4" y="178"/>
                  </a:lnTo>
                  <a:lnTo>
                    <a:pt x="0" y="208"/>
                  </a:lnTo>
                  <a:lnTo>
                    <a:pt x="0" y="228"/>
                  </a:lnTo>
                  <a:lnTo>
                    <a:pt x="0" y="234"/>
                  </a:lnTo>
                  <a:lnTo>
                    <a:pt x="515" y="234"/>
                  </a:lnTo>
                  <a:lnTo>
                    <a:pt x="515" y="234"/>
                  </a:lnTo>
                  <a:lnTo>
                    <a:pt x="515" y="210"/>
                  </a:lnTo>
                  <a:lnTo>
                    <a:pt x="511" y="188"/>
                  </a:lnTo>
                  <a:lnTo>
                    <a:pt x="509" y="166"/>
                  </a:lnTo>
                  <a:lnTo>
                    <a:pt x="503" y="146"/>
                  </a:lnTo>
                  <a:lnTo>
                    <a:pt x="497" y="128"/>
                  </a:lnTo>
                  <a:lnTo>
                    <a:pt x="491" y="110"/>
                  </a:lnTo>
                  <a:lnTo>
                    <a:pt x="483" y="94"/>
                  </a:lnTo>
                  <a:lnTo>
                    <a:pt x="475" y="80"/>
                  </a:lnTo>
                  <a:lnTo>
                    <a:pt x="465" y="66"/>
                  </a:lnTo>
                  <a:lnTo>
                    <a:pt x="455" y="54"/>
                  </a:lnTo>
                  <a:lnTo>
                    <a:pt x="433" y="34"/>
                  </a:lnTo>
                  <a:lnTo>
                    <a:pt x="408" y="16"/>
                  </a:lnTo>
                  <a:lnTo>
                    <a:pt x="384" y="2"/>
                  </a:lnTo>
                  <a:lnTo>
                    <a:pt x="384" y="2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6" name="Freeform 7"/>
            <p:cNvSpPr>
              <a:spLocks/>
            </p:cNvSpPr>
            <p:nvPr/>
          </p:nvSpPr>
          <p:spPr bwMode="auto">
            <a:xfrm>
              <a:off x="2744" y="2423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7" name="Freeform 8"/>
            <p:cNvSpPr>
              <a:spLocks/>
            </p:cNvSpPr>
            <p:nvPr/>
          </p:nvSpPr>
          <p:spPr bwMode="auto">
            <a:xfrm>
              <a:off x="2742" y="2423"/>
              <a:ext cx="2" cy="0"/>
            </a:xfrm>
            <a:custGeom>
              <a:avLst/>
              <a:gdLst>
                <a:gd name="T0" fmla="*/ 0 w 2"/>
                <a:gd name="T1" fmla="*/ 0 w 2"/>
                <a:gd name="T2" fmla="*/ 2 w 2"/>
                <a:gd name="T3" fmla="*/ 2 w 2"/>
                <a:gd name="T4" fmla="*/ 0 w 2"/>
                <a:gd name="T5" fmla="*/ 0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  <a:cxn ang="0">
                  <a:pos x="T5" y="0"/>
                </a:cxn>
              </a:cxnLst>
              <a:rect l="0" t="0" r="r" b="b"/>
              <a:pathLst>
                <a:path w="2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38" name="Group 137"/>
          <p:cNvGrpSpPr/>
          <p:nvPr/>
        </p:nvGrpSpPr>
        <p:grpSpPr>
          <a:xfrm>
            <a:off x="7722499" y="3200772"/>
            <a:ext cx="762000" cy="424871"/>
            <a:chOff x="1447800" y="1991542"/>
            <a:chExt cx="762000" cy="424871"/>
          </a:xfrm>
        </p:grpSpPr>
        <p:grpSp>
          <p:nvGrpSpPr>
            <p:cNvPr id="139" name="Group 138"/>
            <p:cNvGrpSpPr>
              <a:grpSpLocks noChangeAspect="1"/>
            </p:cNvGrpSpPr>
            <p:nvPr/>
          </p:nvGrpSpPr>
          <p:grpSpPr>
            <a:xfrm>
              <a:off x="1535670" y="2113230"/>
              <a:ext cx="586261" cy="181494"/>
              <a:chOff x="3263126" y="1371600"/>
              <a:chExt cx="492281" cy="152400"/>
            </a:xfrm>
          </p:grpSpPr>
          <p:cxnSp>
            <p:nvCxnSpPr>
              <p:cNvPr id="141" name="Straight Connector 140"/>
              <p:cNvCxnSpPr/>
              <p:nvPr/>
            </p:nvCxnSpPr>
            <p:spPr>
              <a:xfrm>
                <a:off x="3263126" y="1371600"/>
                <a:ext cx="492281" cy="0"/>
              </a:xfrm>
              <a:prstGeom prst="line">
                <a:avLst/>
              </a:prstGeom>
              <a:ln>
                <a:solidFill>
                  <a:schemeClr val="tx2">
                    <a:lumMod val="8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2" name="Straight Connector 141"/>
              <p:cNvCxnSpPr/>
              <p:nvPr/>
            </p:nvCxnSpPr>
            <p:spPr>
              <a:xfrm>
                <a:off x="3263126" y="1447800"/>
                <a:ext cx="492281" cy="0"/>
              </a:xfrm>
              <a:prstGeom prst="line">
                <a:avLst/>
              </a:prstGeom>
              <a:ln>
                <a:solidFill>
                  <a:schemeClr val="tx2">
                    <a:lumMod val="8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3" name="Straight Connector 142"/>
              <p:cNvCxnSpPr/>
              <p:nvPr/>
            </p:nvCxnSpPr>
            <p:spPr>
              <a:xfrm>
                <a:off x="3263126" y="1524000"/>
                <a:ext cx="492281" cy="0"/>
              </a:xfrm>
              <a:prstGeom prst="line">
                <a:avLst/>
              </a:prstGeom>
              <a:ln>
                <a:solidFill>
                  <a:schemeClr val="tx2">
                    <a:lumMod val="8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40" name="Rounded Rectangular Callout 139"/>
            <p:cNvSpPr/>
            <p:nvPr/>
          </p:nvSpPr>
          <p:spPr>
            <a:xfrm>
              <a:off x="1447800" y="1991542"/>
              <a:ext cx="762000" cy="424871"/>
            </a:xfrm>
            <a:prstGeom prst="wedgeRoundRectCallout">
              <a:avLst>
                <a:gd name="adj1" fmla="val 58491"/>
                <a:gd name="adj2" fmla="val 92829"/>
                <a:gd name="adj3" fmla="val 16667"/>
              </a:avLst>
            </a:prstGeom>
            <a:noFill/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44" name="Group 143"/>
          <p:cNvGrpSpPr/>
          <p:nvPr/>
        </p:nvGrpSpPr>
        <p:grpSpPr>
          <a:xfrm>
            <a:off x="3517840" y="3568414"/>
            <a:ext cx="762000" cy="424871"/>
            <a:chOff x="1447800" y="1991542"/>
            <a:chExt cx="762000" cy="424871"/>
          </a:xfrm>
        </p:grpSpPr>
        <p:grpSp>
          <p:nvGrpSpPr>
            <p:cNvPr id="145" name="Group 144"/>
            <p:cNvGrpSpPr>
              <a:grpSpLocks noChangeAspect="1"/>
            </p:cNvGrpSpPr>
            <p:nvPr/>
          </p:nvGrpSpPr>
          <p:grpSpPr>
            <a:xfrm>
              <a:off x="1535670" y="2113230"/>
              <a:ext cx="586261" cy="181494"/>
              <a:chOff x="3263126" y="1371600"/>
              <a:chExt cx="492281" cy="152400"/>
            </a:xfrm>
          </p:grpSpPr>
          <p:cxnSp>
            <p:nvCxnSpPr>
              <p:cNvPr id="147" name="Straight Connector 146"/>
              <p:cNvCxnSpPr/>
              <p:nvPr/>
            </p:nvCxnSpPr>
            <p:spPr>
              <a:xfrm>
                <a:off x="3263126" y="1371600"/>
                <a:ext cx="492281" cy="0"/>
              </a:xfrm>
              <a:prstGeom prst="line">
                <a:avLst/>
              </a:prstGeom>
              <a:ln>
                <a:solidFill>
                  <a:schemeClr val="tx2">
                    <a:lumMod val="8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8" name="Straight Connector 147"/>
              <p:cNvCxnSpPr/>
              <p:nvPr/>
            </p:nvCxnSpPr>
            <p:spPr>
              <a:xfrm>
                <a:off x="3263126" y="1447800"/>
                <a:ext cx="492281" cy="0"/>
              </a:xfrm>
              <a:prstGeom prst="line">
                <a:avLst/>
              </a:prstGeom>
              <a:ln>
                <a:solidFill>
                  <a:schemeClr val="tx2">
                    <a:lumMod val="8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9" name="Straight Connector 148"/>
              <p:cNvCxnSpPr/>
              <p:nvPr/>
            </p:nvCxnSpPr>
            <p:spPr>
              <a:xfrm>
                <a:off x="3263126" y="1524000"/>
                <a:ext cx="492281" cy="0"/>
              </a:xfrm>
              <a:prstGeom prst="line">
                <a:avLst/>
              </a:prstGeom>
              <a:ln>
                <a:solidFill>
                  <a:schemeClr val="tx2">
                    <a:lumMod val="8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46" name="Rounded Rectangular Callout 145"/>
            <p:cNvSpPr/>
            <p:nvPr/>
          </p:nvSpPr>
          <p:spPr>
            <a:xfrm>
              <a:off x="1447800" y="1991542"/>
              <a:ext cx="762000" cy="424871"/>
            </a:xfrm>
            <a:prstGeom prst="wedgeRoundRectCallout">
              <a:avLst>
                <a:gd name="adj1" fmla="val -51321"/>
                <a:gd name="adj2" fmla="val 76586"/>
                <a:gd name="adj3" fmla="val 16667"/>
              </a:avLst>
            </a:prstGeom>
            <a:noFill/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50" name="Group 149"/>
          <p:cNvGrpSpPr>
            <a:grpSpLocks noChangeAspect="1"/>
          </p:cNvGrpSpPr>
          <p:nvPr/>
        </p:nvGrpSpPr>
        <p:grpSpPr>
          <a:xfrm>
            <a:off x="3614069" y="4625195"/>
            <a:ext cx="904075" cy="486176"/>
            <a:chOff x="3103932" y="1238934"/>
            <a:chExt cx="827983" cy="445256"/>
          </a:xfrm>
        </p:grpSpPr>
        <p:sp>
          <p:nvSpPr>
            <p:cNvPr id="151" name="Oval Callout 150"/>
            <p:cNvSpPr/>
            <p:nvPr/>
          </p:nvSpPr>
          <p:spPr>
            <a:xfrm flipH="1">
              <a:off x="3103932" y="1238934"/>
              <a:ext cx="827983" cy="445256"/>
            </a:xfrm>
            <a:prstGeom prst="wedgeEllipseCallout">
              <a:avLst>
                <a:gd name="adj1" fmla="val 6838"/>
                <a:gd name="adj2" fmla="val 66049"/>
              </a:avLst>
            </a:prstGeom>
            <a:noFill/>
            <a:ln w="2857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52" name="Straight Connector 151"/>
            <p:cNvCxnSpPr/>
            <p:nvPr/>
          </p:nvCxnSpPr>
          <p:spPr>
            <a:xfrm>
              <a:off x="3263126" y="1371600"/>
              <a:ext cx="492281" cy="0"/>
            </a:xfrm>
            <a:prstGeom prst="line">
              <a:avLst/>
            </a:prstGeom>
            <a:ln>
              <a:solidFill>
                <a:schemeClr val="tx2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3" name="Straight Connector 152"/>
            <p:cNvCxnSpPr/>
            <p:nvPr/>
          </p:nvCxnSpPr>
          <p:spPr>
            <a:xfrm>
              <a:off x="3263126" y="1447800"/>
              <a:ext cx="492281" cy="0"/>
            </a:xfrm>
            <a:prstGeom prst="line">
              <a:avLst/>
            </a:prstGeom>
            <a:ln>
              <a:solidFill>
                <a:schemeClr val="tx2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4" name="Straight Connector 153"/>
            <p:cNvCxnSpPr/>
            <p:nvPr/>
          </p:nvCxnSpPr>
          <p:spPr>
            <a:xfrm>
              <a:off x="3263126" y="1524000"/>
              <a:ext cx="492281" cy="0"/>
            </a:xfrm>
            <a:prstGeom prst="line">
              <a:avLst/>
            </a:prstGeom>
            <a:ln>
              <a:solidFill>
                <a:schemeClr val="tx2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55" name="Group 154"/>
          <p:cNvGrpSpPr>
            <a:grpSpLocks noChangeAspect="1"/>
          </p:cNvGrpSpPr>
          <p:nvPr/>
        </p:nvGrpSpPr>
        <p:grpSpPr>
          <a:xfrm>
            <a:off x="5486753" y="3212327"/>
            <a:ext cx="1371247" cy="521473"/>
            <a:chOff x="3103932" y="1238934"/>
            <a:chExt cx="827983" cy="445256"/>
          </a:xfrm>
        </p:grpSpPr>
        <p:sp>
          <p:nvSpPr>
            <p:cNvPr id="156" name="Oval Callout 155"/>
            <p:cNvSpPr/>
            <p:nvPr/>
          </p:nvSpPr>
          <p:spPr>
            <a:xfrm flipH="1">
              <a:off x="3103932" y="1238934"/>
              <a:ext cx="827983" cy="445256"/>
            </a:xfrm>
            <a:prstGeom prst="wedgeEllipseCallout">
              <a:avLst>
                <a:gd name="adj1" fmla="val -5735"/>
                <a:gd name="adj2" fmla="val 81217"/>
              </a:avLst>
            </a:prstGeom>
            <a:noFill/>
            <a:ln w="2857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57" name="Straight Connector 156"/>
            <p:cNvCxnSpPr/>
            <p:nvPr/>
          </p:nvCxnSpPr>
          <p:spPr>
            <a:xfrm>
              <a:off x="3263126" y="1371600"/>
              <a:ext cx="492281" cy="0"/>
            </a:xfrm>
            <a:prstGeom prst="line">
              <a:avLst/>
            </a:prstGeom>
            <a:ln>
              <a:solidFill>
                <a:schemeClr val="tx2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8" name="Straight Connector 157"/>
            <p:cNvCxnSpPr/>
            <p:nvPr/>
          </p:nvCxnSpPr>
          <p:spPr>
            <a:xfrm>
              <a:off x="3263126" y="1447800"/>
              <a:ext cx="492281" cy="0"/>
            </a:xfrm>
            <a:prstGeom prst="line">
              <a:avLst/>
            </a:prstGeom>
            <a:ln>
              <a:solidFill>
                <a:schemeClr val="tx2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9" name="Straight Connector 158"/>
            <p:cNvCxnSpPr/>
            <p:nvPr/>
          </p:nvCxnSpPr>
          <p:spPr>
            <a:xfrm>
              <a:off x="3263126" y="1524000"/>
              <a:ext cx="492281" cy="0"/>
            </a:xfrm>
            <a:prstGeom prst="line">
              <a:avLst/>
            </a:prstGeom>
            <a:ln>
              <a:solidFill>
                <a:schemeClr val="tx2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60" name="Group 159"/>
          <p:cNvGrpSpPr/>
          <p:nvPr/>
        </p:nvGrpSpPr>
        <p:grpSpPr>
          <a:xfrm>
            <a:off x="6025650" y="5873272"/>
            <a:ext cx="762000" cy="424871"/>
            <a:chOff x="1447800" y="1991542"/>
            <a:chExt cx="762000" cy="424871"/>
          </a:xfrm>
        </p:grpSpPr>
        <p:grpSp>
          <p:nvGrpSpPr>
            <p:cNvPr id="161" name="Group 160"/>
            <p:cNvGrpSpPr>
              <a:grpSpLocks noChangeAspect="1"/>
            </p:cNvGrpSpPr>
            <p:nvPr/>
          </p:nvGrpSpPr>
          <p:grpSpPr>
            <a:xfrm>
              <a:off x="1535670" y="2113230"/>
              <a:ext cx="586261" cy="181494"/>
              <a:chOff x="3263126" y="1371600"/>
              <a:chExt cx="492281" cy="152400"/>
            </a:xfrm>
          </p:grpSpPr>
          <p:cxnSp>
            <p:nvCxnSpPr>
              <p:cNvPr id="163" name="Straight Connector 162"/>
              <p:cNvCxnSpPr/>
              <p:nvPr/>
            </p:nvCxnSpPr>
            <p:spPr>
              <a:xfrm>
                <a:off x="3263126" y="1371600"/>
                <a:ext cx="492281" cy="0"/>
              </a:xfrm>
              <a:prstGeom prst="line">
                <a:avLst/>
              </a:prstGeom>
              <a:ln>
                <a:solidFill>
                  <a:schemeClr val="tx2">
                    <a:lumMod val="8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4" name="Straight Connector 163"/>
              <p:cNvCxnSpPr/>
              <p:nvPr/>
            </p:nvCxnSpPr>
            <p:spPr>
              <a:xfrm>
                <a:off x="3263126" y="1447800"/>
                <a:ext cx="492281" cy="0"/>
              </a:xfrm>
              <a:prstGeom prst="line">
                <a:avLst/>
              </a:prstGeom>
              <a:ln>
                <a:solidFill>
                  <a:schemeClr val="tx2">
                    <a:lumMod val="8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5" name="Straight Connector 164"/>
              <p:cNvCxnSpPr/>
              <p:nvPr/>
            </p:nvCxnSpPr>
            <p:spPr>
              <a:xfrm>
                <a:off x="3263126" y="1524000"/>
                <a:ext cx="492281" cy="0"/>
              </a:xfrm>
              <a:prstGeom prst="line">
                <a:avLst/>
              </a:prstGeom>
              <a:ln>
                <a:solidFill>
                  <a:schemeClr val="tx2">
                    <a:lumMod val="8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62" name="Rounded Rectangular Callout 161"/>
            <p:cNvSpPr/>
            <p:nvPr/>
          </p:nvSpPr>
          <p:spPr>
            <a:xfrm>
              <a:off x="1447800" y="1991542"/>
              <a:ext cx="762000" cy="424871"/>
            </a:xfrm>
            <a:prstGeom prst="wedgeRoundRectCallout">
              <a:avLst>
                <a:gd name="adj1" fmla="val -44528"/>
                <a:gd name="adj2" fmla="val -227968"/>
                <a:gd name="adj3" fmla="val 16667"/>
              </a:avLst>
            </a:prstGeom>
            <a:noFill/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957137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9F58DC-70CE-0F74-3685-658CA9304E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563562"/>
          </a:xfrm>
        </p:spPr>
        <p:txBody>
          <a:bodyPr>
            <a:noAutofit/>
          </a:bodyPr>
          <a:lstStyle/>
          <a:p>
            <a:r>
              <a:rPr lang="en-US" dirty="0" smtClean="0"/>
              <a:t>Who are we?</a:t>
            </a:r>
            <a:endParaRPr lang="en-US" dirty="0"/>
          </a:p>
        </p:txBody>
      </p:sp>
      <p:sp>
        <p:nvSpPr>
          <p:cNvPr id="384" name="Rectangle 383"/>
          <p:cNvSpPr/>
          <p:nvPr/>
        </p:nvSpPr>
        <p:spPr>
          <a:xfrm>
            <a:off x="1828800" y="1981200"/>
            <a:ext cx="8001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tx2"/>
                </a:solidFill>
              </a:rPr>
              <a:t>There was a </a:t>
            </a:r>
            <a:r>
              <a:rPr lang="en-US" sz="2800" dirty="0" smtClean="0">
                <a:solidFill>
                  <a:schemeClr val="tx2"/>
                </a:solidFill>
              </a:rPr>
              <a:t>list</a:t>
            </a:r>
            <a:endParaRPr lang="en-US" sz="2800" dirty="0">
              <a:solidFill>
                <a:schemeClr val="tx2"/>
              </a:solidFill>
            </a:endParaRPr>
          </a:p>
        </p:txBody>
      </p:sp>
      <p:sp>
        <p:nvSpPr>
          <p:cNvPr id="385" name="Rectangle 384"/>
          <p:cNvSpPr/>
          <p:nvPr/>
        </p:nvSpPr>
        <p:spPr>
          <a:xfrm>
            <a:off x="1828800" y="2564200"/>
            <a:ext cx="913892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tx2"/>
                </a:solidFill>
              </a:rPr>
              <a:t>We had a zoom meeting and introduced </a:t>
            </a:r>
            <a:r>
              <a:rPr lang="en-US" sz="2800" dirty="0" smtClean="0">
                <a:solidFill>
                  <a:schemeClr val="tx2"/>
                </a:solidFill>
              </a:rPr>
              <a:t>ourselves</a:t>
            </a:r>
            <a:endParaRPr lang="en-US" sz="2800" dirty="0">
              <a:solidFill>
                <a:schemeClr val="tx2"/>
              </a:solidFill>
            </a:endParaRPr>
          </a:p>
        </p:txBody>
      </p:sp>
      <p:sp>
        <p:nvSpPr>
          <p:cNvPr id="386" name="Rectangle 385"/>
          <p:cNvSpPr/>
          <p:nvPr/>
        </p:nvSpPr>
        <p:spPr>
          <a:xfrm>
            <a:off x="1828800" y="3147199"/>
            <a:ext cx="8001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tx2"/>
                </a:solidFill>
              </a:rPr>
              <a:t>But then we got </a:t>
            </a:r>
            <a:r>
              <a:rPr lang="en-US" sz="2800" dirty="0" smtClean="0">
                <a:solidFill>
                  <a:schemeClr val="tx2"/>
                </a:solidFill>
              </a:rPr>
              <a:t>busy</a:t>
            </a:r>
            <a:endParaRPr lang="en-US" sz="2800" dirty="0">
              <a:solidFill>
                <a:schemeClr val="tx2"/>
              </a:solidFill>
            </a:endParaRPr>
          </a:p>
        </p:txBody>
      </p:sp>
      <p:sp>
        <p:nvSpPr>
          <p:cNvPr id="387" name="Rectangle 386"/>
          <p:cNvSpPr/>
          <p:nvPr/>
        </p:nvSpPr>
        <p:spPr>
          <a:xfrm>
            <a:off x="1828800" y="3730199"/>
            <a:ext cx="8001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tx2"/>
                </a:solidFill>
              </a:rPr>
              <a:t>And then Lena decided to write a huge grant</a:t>
            </a:r>
            <a:r>
              <a:rPr lang="en-US" sz="2800" dirty="0" smtClean="0">
                <a:solidFill>
                  <a:schemeClr val="tx2"/>
                </a:solidFill>
              </a:rPr>
              <a:t>…</a:t>
            </a:r>
            <a:endParaRPr lang="en-US" sz="2800" dirty="0">
              <a:solidFill>
                <a:schemeClr val="tx2"/>
              </a:solidFill>
            </a:endParaRPr>
          </a:p>
        </p:txBody>
      </p:sp>
      <p:sp>
        <p:nvSpPr>
          <p:cNvPr id="388" name="Rectangle 387"/>
          <p:cNvSpPr/>
          <p:nvPr/>
        </p:nvSpPr>
        <p:spPr>
          <a:xfrm>
            <a:off x="1828800" y="4313198"/>
            <a:ext cx="932298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tx2"/>
                </a:solidFill>
              </a:rPr>
              <a:t>…which meant that we all got very busy </a:t>
            </a:r>
            <a:r>
              <a:rPr lang="en-US" sz="2800" dirty="0"/>
              <a:t>🙂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429000" y="706591"/>
            <a:ext cx="41229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?</a:t>
            </a:r>
            <a:endParaRPr lang="en-US" sz="3200" dirty="0"/>
          </a:p>
        </p:txBody>
      </p:sp>
      <p:sp>
        <p:nvSpPr>
          <p:cNvPr id="9" name="TextBox 8"/>
          <p:cNvSpPr txBox="1"/>
          <p:nvPr/>
        </p:nvSpPr>
        <p:spPr>
          <a:xfrm>
            <a:off x="2609850" y="121816"/>
            <a:ext cx="41229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?</a:t>
            </a:r>
            <a:endParaRPr lang="en-US" sz="3200" dirty="0"/>
          </a:p>
        </p:txBody>
      </p:sp>
      <p:sp>
        <p:nvSpPr>
          <p:cNvPr id="10" name="TextBox 9"/>
          <p:cNvSpPr txBox="1"/>
          <p:nvPr/>
        </p:nvSpPr>
        <p:spPr>
          <a:xfrm>
            <a:off x="6286500" y="897979"/>
            <a:ext cx="41229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?</a:t>
            </a:r>
            <a:endParaRPr lang="en-US" sz="3200" dirty="0"/>
          </a:p>
        </p:txBody>
      </p:sp>
      <p:sp>
        <p:nvSpPr>
          <p:cNvPr id="11" name="TextBox 10"/>
          <p:cNvSpPr txBox="1"/>
          <p:nvPr/>
        </p:nvSpPr>
        <p:spPr>
          <a:xfrm>
            <a:off x="9144000" y="253425"/>
            <a:ext cx="41229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?</a:t>
            </a:r>
            <a:endParaRPr lang="en-US" sz="3200" dirty="0"/>
          </a:p>
        </p:txBody>
      </p:sp>
      <p:sp>
        <p:nvSpPr>
          <p:cNvPr id="12" name="Rectangle 11"/>
          <p:cNvSpPr/>
          <p:nvPr/>
        </p:nvSpPr>
        <p:spPr>
          <a:xfrm>
            <a:off x="4343400" y="5257800"/>
            <a:ext cx="272382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smtClean="0">
                <a:solidFill>
                  <a:schemeClr val="tx2"/>
                </a:solidFill>
              </a:rPr>
              <a:t>(</a:t>
            </a:r>
            <a:r>
              <a:rPr lang="en-US" sz="2800" smtClean="0">
                <a:solidFill>
                  <a:schemeClr val="tx2"/>
                </a:solidFill>
              </a:rPr>
              <a:t>and </a:t>
            </a:r>
            <a:r>
              <a:rPr lang="en-US" sz="2800" smtClean="0">
                <a:solidFill>
                  <a:schemeClr val="tx2"/>
                </a:solidFill>
              </a:rPr>
              <a:t>we </a:t>
            </a:r>
            <a:r>
              <a:rPr lang="en-US" sz="2800" dirty="0" smtClean="0">
                <a:solidFill>
                  <a:schemeClr val="tx2"/>
                </a:solidFill>
              </a:rPr>
              <a:t>won it!)</a:t>
            </a:r>
            <a:endParaRPr lang="en-US" sz="2800" dirty="0">
              <a:solidFill>
                <a:schemeClr val="tx2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888251" y="3244334"/>
            <a:ext cx="4154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🎉</a:t>
            </a:r>
          </a:p>
        </p:txBody>
      </p:sp>
      <p:pic>
        <p:nvPicPr>
          <p:cNvPr id="1026" name="Picture 2" descr="party popper&quot; Emoji - Download for free – Iconduck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1400" y="5056495"/>
            <a:ext cx="871036" cy="8438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69596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4" grpId="0"/>
      <p:bldP spid="385" grpId="0"/>
      <p:bldP spid="386" grpId="0"/>
      <p:bldP spid="387" grpId="0"/>
      <p:bldP spid="388" grpId="0"/>
      <p:bldP spid="3" grpId="0"/>
      <p:bldP spid="9" grpId="0"/>
      <p:bldP spid="10" grpId="0"/>
      <p:bldP spid="11" grpId="0"/>
      <p:bldP spid="1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9F58DC-70CE-0F74-3685-658CA9304E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5635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Activities: Lots of discussions of mechanisms and models</a:t>
            </a:r>
            <a:endParaRPr lang="en-US" dirty="0"/>
          </a:p>
        </p:txBody>
      </p:sp>
      <p:grpSp>
        <p:nvGrpSpPr>
          <p:cNvPr id="3" name="Group 2"/>
          <p:cNvGrpSpPr/>
          <p:nvPr/>
        </p:nvGrpSpPr>
        <p:grpSpPr>
          <a:xfrm>
            <a:off x="6629400" y="2007348"/>
            <a:ext cx="2323161" cy="1802652"/>
            <a:chOff x="6701761" y="1347861"/>
            <a:chExt cx="2323161" cy="1802652"/>
          </a:xfrm>
        </p:grpSpPr>
        <p:sp>
          <p:nvSpPr>
            <p:cNvPr id="64" name="TextBox 63">
              <a:extLst>
                <a:ext uri="{FF2B5EF4-FFF2-40B4-BE49-F238E27FC236}">
                  <a16:creationId xmlns:a16="http://schemas.microsoft.com/office/drawing/2014/main" id="{B2183D43-9A10-4E54-AE22-07F31FF329E6}"/>
                </a:ext>
              </a:extLst>
            </p:cNvPr>
            <p:cNvSpPr txBox="1"/>
            <p:nvPr/>
          </p:nvSpPr>
          <p:spPr>
            <a:xfrm>
              <a:off x="6701761" y="1456457"/>
              <a:ext cx="420978" cy="232263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pPr defTabSz="685800">
                <a:defRPr/>
              </a:pPr>
              <a:r>
                <a:rPr lang="en-US" sz="1200" b="1" dirty="0">
                  <a:solidFill>
                    <a:srgbClr val="FFFFFF"/>
                  </a:solidFill>
                  <a:latin typeface="Helvetica" panose="020B0604020202020204" pitchFamily="34" charset="0"/>
                  <a:cs typeface="Helvetica" panose="020B0604020202020204" pitchFamily="34" charset="0"/>
                </a:rPr>
                <a:t>GPT</a:t>
              </a:r>
              <a:endParaRPr lang="en-US" sz="1200" dirty="0">
                <a:solidFill>
                  <a:srgbClr val="FFFFFF"/>
                </a:solidFill>
                <a:latin typeface="Helvetica" panose="020B0604020202020204" pitchFamily="34" charset="0"/>
                <a:cs typeface="Helvetica" panose="020B0604020202020204" pitchFamily="34" charset="0"/>
              </a:endParaRPr>
            </a:p>
          </p:txBody>
        </p:sp>
        <p:grpSp>
          <p:nvGrpSpPr>
            <p:cNvPr id="65" name="Group 64">
              <a:extLst>
                <a:ext uri="{FF2B5EF4-FFF2-40B4-BE49-F238E27FC236}">
                  <a16:creationId xmlns:a16="http://schemas.microsoft.com/office/drawing/2014/main" id="{04E3AE50-8E7A-5B88-A615-1A7D84754B02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6741830" y="1694722"/>
              <a:ext cx="2283092" cy="1122986"/>
              <a:chOff x="3372045" y="1031330"/>
              <a:chExt cx="4249783" cy="2090343"/>
            </a:xfrm>
          </p:grpSpPr>
          <p:sp>
            <p:nvSpPr>
              <p:cNvPr id="66" name="Rounded Rectangle 65">
                <a:extLst>
                  <a:ext uri="{FF2B5EF4-FFF2-40B4-BE49-F238E27FC236}">
                    <a16:creationId xmlns:a16="http://schemas.microsoft.com/office/drawing/2014/main" id="{979158E6-22DF-4D1E-F9BA-D0E13DD1C296}"/>
                  </a:ext>
                </a:extLst>
              </p:cNvPr>
              <p:cNvSpPr/>
              <p:nvPr/>
            </p:nvSpPr>
            <p:spPr>
              <a:xfrm>
                <a:off x="3372045" y="1031330"/>
                <a:ext cx="4249783" cy="2090343"/>
              </a:xfrm>
              <a:prstGeom prst="roundRect">
                <a:avLst>
                  <a:gd name="adj" fmla="val 9004"/>
                </a:avLst>
              </a:prstGeom>
              <a:noFill/>
              <a:ln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457200">
                  <a:defRPr/>
                </a:pPr>
                <a:endParaRPr lang="en-US" sz="1050">
                  <a:solidFill>
                    <a:srgbClr val="FFFF00"/>
                  </a:solidFill>
                  <a:latin typeface="Arial"/>
                </a:endParaRPr>
              </a:p>
            </p:txBody>
          </p:sp>
          <p:grpSp>
            <p:nvGrpSpPr>
              <p:cNvPr id="67" name="Group 66">
                <a:extLst>
                  <a:ext uri="{FF2B5EF4-FFF2-40B4-BE49-F238E27FC236}">
                    <a16:creationId xmlns:a16="http://schemas.microsoft.com/office/drawing/2014/main" id="{EC9457AF-9E9E-4347-3D52-C034CF606A74}"/>
                  </a:ext>
                </a:extLst>
              </p:cNvPr>
              <p:cNvGrpSpPr/>
              <p:nvPr/>
            </p:nvGrpSpPr>
            <p:grpSpPr>
              <a:xfrm>
                <a:off x="3556626" y="1061464"/>
                <a:ext cx="3880621" cy="401031"/>
                <a:chOff x="445838" y="1109996"/>
                <a:chExt cx="3880621" cy="401031"/>
              </a:xfrm>
            </p:grpSpPr>
            <p:sp>
              <p:nvSpPr>
                <p:cNvPr id="82" name="Rounded Rectangle 81">
                  <a:extLst>
                    <a:ext uri="{FF2B5EF4-FFF2-40B4-BE49-F238E27FC236}">
                      <a16:creationId xmlns:a16="http://schemas.microsoft.com/office/drawing/2014/main" id="{AF04F60B-D898-CC14-7E56-FA56D10137C1}"/>
                    </a:ext>
                  </a:extLst>
                </p:cNvPr>
                <p:cNvSpPr/>
                <p:nvPr/>
              </p:nvSpPr>
              <p:spPr>
                <a:xfrm>
                  <a:off x="445838" y="1201610"/>
                  <a:ext cx="3880621" cy="194718"/>
                </a:xfrm>
                <a:prstGeom prst="roundRect">
                  <a:avLst>
                    <a:gd name="adj" fmla="val 44124"/>
                  </a:avLst>
                </a:prstGeom>
                <a:solidFill>
                  <a:srgbClr val="CC99FF">
                    <a:alpha val="34118"/>
                  </a:srgbClr>
                </a:solidFill>
                <a:ln w="127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defTabSz="457200">
                    <a:defRPr/>
                  </a:pPr>
                  <a:endParaRPr lang="en-US" sz="1050" dirty="0">
                    <a:solidFill>
                      <a:srgbClr val="FFFF00"/>
                    </a:solidFill>
                    <a:latin typeface="Arial"/>
                  </a:endParaRPr>
                </a:p>
              </p:txBody>
            </p:sp>
            <p:sp>
              <p:nvSpPr>
                <p:cNvPr id="83" name="TextBox 82">
                  <a:extLst>
                    <a:ext uri="{FF2B5EF4-FFF2-40B4-BE49-F238E27FC236}">
                      <a16:creationId xmlns:a16="http://schemas.microsoft.com/office/drawing/2014/main" id="{7F6D76E1-CB1F-D813-65C0-8C5783600785}"/>
                    </a:ext>
                  </a:extLst>
                </p:cNvPr>
                <p:cNvSpPr txBox="1"/>
                <p:nvPr/>
              </p:nvSpPr>
              <p:spPr>
                <a:xfrm>
                  <a:off x="1736862" y="1109996"/>
                  <a:ext cx="1298574" cy="401031"/>
                </a:xfrm>
                <a:prstGeom prst="rect">
                  <a:avLst/>
                </a:prstGeom>
                <a:noFill/>
              </p:spPr>
              <p:txBody>
                <a:bodyPr wrap="none" rtlCol="0" anchor="ctr">
                  <a:spAutoFit/>
                </a:bodyPr>
                <a:lstStyle/>
                <a:p>
                  <a:pPr algn="ctr" defTabSz="457200">
                    <a:defRPr/>
                  </a:pPr>
                  <a:r>
                    <a:rPr lang="en-US" sz="800" dirty="0">
                      <a:solidFill>
                        <a:srgbClr val="FFFFFF"/>
                      </a:solidFill>
                      <a:latin typeface="Helvetica" panose="020B0604020202020204" pitchFamily="34" charset="0"/>
                      <a:cs typeface="Helvetica" panose="020B0604020202020204" pitchFamily="34" charset="0"/>
                    </a:rPr>
                    <a:t>DECODER</a:t>
                  </a:r>
                </a:p>
              </p:txBody>
            </p:sp>
          </p:grpSp>
          <p:sp>
            <p:nvSpPr>
              <p:cNvPr id="68" name="Rounded Rectangle 67">
                <a:extLst>
                  <a:ext uri="{FF2B5EF4-FFF2-40B4-BE49-F238E27FC236}">
                    <a16:creationId xmlns:a16="http://schemas.microsoft.com/office/drawing/2014/main" id="{7F32C692-826F-2952-FEE5-E10037308A85}"/>
                  </a:ext>
                </a:extLst>
              </p:cNvPr>
              <p:cNvSpPr/>
              <p:nvPr/>
            </p:nvSpPr>
            <p:spPr>
              <a:xfrm>
                <a:off x="3556626" y="1501265"/>
                <a:ext cx="3880621" cy="194718"/>
              </a:xfrm>
              <a:prstGeom prst="roundRect">
                <a:avLst>
                  <a:gd name="adj" fmla="val 44124"/>
                </a:avLst>
              </a:prstGeom>
              <a:solidFill>
                <a:srgbClr val="CC99FF">
                  <a:alpha val="34118"/>
                </a:srgbClr>
              </a:solidFill>
              <a:ln w="12700">
                <a:solidFill>
                  <a:srgbClr val="9966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457200">
                  <a:defRPr/>
                </a:pPr>
                <a:endParaRPr lang="en-US" sz="1050" dirty="0">
                  <a:solidFill>
                    <a:srgbClr val="FFFF00"/>
                  </a:solidFill>
                  <a:latin typeface="Arial"/>
                </a:endParaRPr>
              </a:p>
            </p:txBody>
          </p:sp>
          <p:grpSp>
            <p:nvGrpSpPr>
              <p:cNvPr id="69" name="Group 68">
                <a:extLst>
                  <a:ext uri="{FF2B5EF4-FFF2-40B4-BE49-F238E27FC236}">
                    <a16:creationId xmlns:a16="http://schemas.microsoft.com/office/drawing/2014/main" id="{45FCAEEC-BCD1-FC44-16DB-D63E63D9581F}"/>
                  </a:ext>
                </a:extLst>
              </p:cNvPr>
              <p:cNvGrpSpPr/>
              <p:nvPr/>
            </p:nvGrpSpPr>
            <p:grpSpPr>
              <a:xfrm>
                <a:off x="3556626" y="2681182"/>
                <a:ext cx="3880621" cy="401031"/>
                <a:chOff x="445838" y="2681315"/>
                <a:chExt cx="3880621" cy="401031"/>
              </a:xfrm>
            </p:grpSpPr>
            <p:sp>
              <p:nvSpPr>
                <p:cNvPr id="80" name="Rounded Rectangle 79">
                  <a:extLst>
                    <a:ext uri="{FF2B5EF4-FFF2-40B4-BE49-F238E27FC236}">
                      <a16:creationId xmlns:a16="http://schemas.microsoft.com/office/drawing/2014/main" id="{D2850393-056A-11B9-C074-AC68B93252C7}"/>
                    </a:ext>
                  </a:extLst>
                </p:cNvPr>
                <p:cNvSpPr/>
                <p:nvPr/>
              </p:nvSpPr>
              <p:spPr>
                <a:xfrm>
                  <a:off x="445838" y="2784473"/>
                  <a:ext cx="3880621" cy="194718"/>
                </a:xfrm>
                <a:prstGeom prst="roundRect">
                  <a:avLst>
                    <a:gd name="adj" fmla="val 44124"/>
                  </a:avLst>
                </a:prstGeom>
                <a:solidFill>
                  <a:srgbClr val="CC99FF">
                    <a:alpha val="34118"/>
                  </a:srgbClr>
                </a:solidFill>
                <a:ln w="127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defTabSz="457200">
                    <a:defRPr/>
                  </a:pPr>
                  <a:endParaRPr lang="en-US" sz="1050" dirty="0">
                    <a:solidFill>
                      <a:srgbClr val="FFFF00"/>
                    </a:solidFill>
                    <a:latin typeface="Arial"/>
                  </a:endParaRPr>
                </a:p>
              </p:txBody>
            </p:sp>
            <p:sp>
              <p:nvSpPr>
                <p:cNvPr id="81" name="TextBox 80">
                  <a:extLst>
                    <a:ext uri="{FF2B5EF4-FFF2-40B4-BE49-F238E27FC236}">
                      <a16:creationId xmlns:a16="http://schemas.microsoft.com/office/drawing/2014/main" id="{FB19C03E-7198-C85A-44A6-29001A54BE31}"/>
                    </a:ext>
                  </a:extLst>
                </p:cNvPr>
                <p:cNvSpPr txBox="1"/>
                <p:nvPr/>
              </p:nvSpPr>
              <p:spPr>
                <a:xfrm>
                  <a:off x="1736862" y="2681315"/>
                  <a:ext cx="1298574" cy="401031"/>
                </a:xfrm>
                <a:prstGeom prst="rect">
                  <a:avLst/>
                </a:prstGeom>
                <a:noFill/>
              </p:spPr>
              <p:txBody>
                <a:bodyPr wrap="none" rtlCol="0" anchor="ctr">
                  <a:spAutoFit/>
                </a:bodyPr>
                <a:lstStyle/>
                <a:p>
                  <a:pPr algn="ctr" defTabSz="457200">
                    <a:defRPr/>
                  </a:pPr>
                  <a:r>
                    <a:rPr lang="en-US" sz="800" dirty="0">
                      <a:solidFill>
                        <a:srgbClr val="FFFFFF"/>
                      </a:solidFill>
                      <a:latin typeface="Helvetica" panose="020B0604020202020204" pitchFamily="34" charset="0"/>
                      <a:cs typeface="Helvetica" panose="020B0604020202020204" pitchFamily="34" charset="0"/>
                    </a:rPr>
                    <a:t>DECODER</a:t>
                  </a:r>
                </a:p>
              </p:txBody>
            </p:sp>
          </p:grpSp>
          <p:sp>
            <p:nvSpPr>
              <p:cNvPr id="70" name="Rounded Rectangle 69">
                <a:extLst>
                  <a:ext uri="{FF2B5EF4-FFF2-40B4-BE49-F238E27FC236}">
                    <a16:creationId xmlns:a16="http://schemas.microsoft.com/office/drawing/2014/main" id="{8D6F7A69-5A7C-5B1F-1288-DEA1A62C0EB5}"/>
                  </a:ext>
                </a:extLst>
              </p:cNvPr>
              <p:cNvSpPr/>
              <p:nvPr/>
            </p:nvSpPr>
            <p:spPr>
              <a:xfrm>
                <a:off x="3556626" y="1856644"/>
                <a:ext cx="3880621" cy="786391"/>
              </a:xfrm>
              <a:prstGeom prst="roundRect">
                <a:avLst>
                  <a:gd name="adj" fmla="val 19540"/>
                </a:avLst>
              </a:prstGeom>
              <a:noFill/>
              <a:ln w="28575">
                <a:solidFill>
                  <a:srgbClr val="9966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457200">
                  <a:defRPr/>
                </a:pPr>
                <a:endParaRPr lang="en-US" sz="1050" dirty="0">
                  <a:solidFill>
                    <a:srgbClr val="FFFF00"/>
                  </a:solidFill>
                  <a:latin typeface="Arial"/>
                </a:endParaRPr>
              </a:p>
            </p:txBody>
          </p:sp>
          <p:sp>
            <p:nvSpPr>
              <p:cNvPr id="71" name="TextBox 70">
                <a:extLst>
                  <a:ext uri="{FF2B5EF4-FFF2-40B4-BE49-F238E27FC236}">
                    <a16:creationId xmlns:a16="http://schemas.microsoft.com/office/drawing/2014/main" id="{9C84096A-A93A-F0E7-2781-38DFCAF30A17}"/>
                  </a:ext>
                </a:extLst>
              </p:cNvPr>
              <p:cNvSpPr txBox="1"/>
              <p:nvPr/>
            </p:nvSpPr>
            <p:spPr>
              <a:xfrm>
                <a:off x="5190791" y="2480384"/>
                <a:ext cx="612287" cy="401031"/>
              </a:xfrm>
              <a:prstGeom prst="rect">
                <a:avLst/>
              </a:prstGeom>
              <a:noFill/>
            </p:spPr>
            <p:txBody>
              <a:bodyPr wrap="none" rtlCol="0" anchor="ctr">
                <a:spAutoFit/>
              </a:bodyPr>
              <a:lstStyle/>
              <a:p>
                <a:pPr algn="ctr" defTabSz="457200">
                  <a:defRPr/>
                </a:pPr>
                <a:r>
                  <a:rPr lang="en-US" sz="800" b="1" dirty="0">
                    <a:solidFill>
                      <a:srgbClr val="FFFFFF"/>
                    </a:solidFill>
                    <a:latin typeface="Helvetica" panose="020B0604020202020204" pitchFamily="34" charset="0"/>
                    <a:cs typeface="Helvetica" panose="020B0604020202020204" pitchFamily="34" charset="0"/>
                  </a:rPr>
                  <a:t>. . .</a:t>
                </a:r>
              </a:p>
            </p:txBody>
          </p:sp>
          <p:sp>
            <p:nvSpPr>
              <p:cNvPr id="72" name="TextBox 71">
                <a:extLst>
                  <a:ext uri="{FF2B5EF4-FFF2-40B4-BE49-F238E27FC236}">
                    <a16:creationId xmlns:a16="http://schemas.microsoft.com/office/drawing/2014/main" id="{87893235-D71C-D621-0566-9C51CBE2AAD0}"/>
                  </a:ext>
                </a:extLst>
              </p:cNvPr>
              <p:cNvSpPr txBox="1"/>
              <p:nvPr/>
            </p:nvSpPr>
            <p:spPr>
              <a:xfrm>
                <a:off x="5190791" y="1186404"/>
                <a:ext cx="612287" cy="401031"/>
              </a:xfrm>
              <a:prstGeom prst="rect">
                <a:avLst/>
              </a:prstGeom>
              <a:noFill/>
            </p:spPr>
            <p:txBody>
              <a:bodyPr wrap="none" rtlCol="0" anchor="ctr">
                <a:spAutoFit/>
              </a:bodyPr>
              <a:lstStyle/>
              <a:p>
                <a:pPr algn="ctr" defTabSz="457200">
                  <a:defRPr/>
                </a:pPr>
                <a:r>
                  <a:rPr lang="en-US" sz="800" b="1" dirty="0">
                    <a:solidFill>
                      <a:srgbClr val="FFFFFF"/>
                    </a:solidFill>
                    <a:latin typeface="Helvetica" panose="020B0604020202020204" pitchFamily="34" charset="0"/>
                    <a:cs typeface="Helvetica" panose="020B0604020202020204" pitchFamily="34" charset="0"/>
                  </a:rPr>
                  <a:t>. . .</a:t>
                </a:r>
              </a:p>
            </p:txBody>
          </p:sp>
          <p:sp>
            <p:nvSpPr>
              <p:cNvPr id="73" name="TextBox 72">
                <a:extLst>
                  <a:ext uri="{FF2B5EF4-FFF2-40B4-BE49-F238E27FC236}">
                    <a16:creationId xmlns:a16="http://schemas.microsoft.com/office/drawing/2014/main" id="{156708E8-2E1B-3E54-80FD-FBDF980C95D0}"/>
                  </a:ext>
                </a:extLst>
              </p:cNvPr>
              <p:cNvSpPr txBox="1"/>
              <p:nvPr/>
            </p:nvSpPr>
            <p:spPr>
              <a:xfrm>
                <a:off x="5190791" y="1536607"/>
                <a:ext cx="612287" cy="401031"/>
              </a:xfrm>
              <a:prstGeom prst="rect">
                <a:avLst/>
              </a:prstGeom>
              <a:noFill/>
            </p:spPr>
            <p:txBody>
              <a:bodyPr wrap="none" rtlCol="0" anchor="ctr">
                <a:spAutoFit/>
              </a:bodyPr>
              <a:lstStyle/>
              <a:p>
                <a:pPr algn="ctr" defTabSz="457200">
                  <a:defRPr/>
                </a:pPr>
                <a:r>
                  <a:rPr lang="en-US" sz="800" b="1" dirty="0">
                    <a:solidFill>
                      <a:srgbClr val="FFFFFF"/>
                    </a:solidFill>
                    <a:latin typeface="Helvetica" panose="020B0604020202020204" pitchFamily="34" charset="0"/>
                    <a:cs typeface="Helvetica" panose="020B0604020202020204" pitchFamily="34" charset="0"/>
                  </a:rPr>
                  <a:t>. . .</a:t>
                </a:r>
              </a:p>
            </p:txBody>
          </p:sp>
          <p:grpSp>
            <p:nvGrpSpPr>
              <p:cNvPr id="74" name="Group 73">
                <a:extLst>
                  <a:ext uri="{FF2B5EF4-FFF2-40B4-BE49-F238E27FC236}">
                    <a16:creationId xmlns:a16="http://schemas.microsoft.com/office/drawing/2014/main" id="{463D897E-2FCE-3AD7-703C-5076878974C0}"/>
                  </a:ext>
                </a:extLst>
              </p:cNvPr>
              <p:cNvGrpSpPr/>
              <p:nvPr/>
            </p:nvGrpSpPr>
            <p:grpSpPr>
              <a:xfrm>
                <a:off x="3637656" y="1860374"/>
                <a:ext cx="3718560" cy="401031"/>
                <a:chOff x="502920" y="1908906"/>
                <a:chExt cx="3718560" cy="401031"/>
              </a:xfrm>
            </p:grpSpPr>
            <p:sp>
              <p:nvSpPr>
                <p:cNvPr id="78" name="Rounded Rectangle 77">
                  <a:extLst>
                    <a:ext uri="{FF2B5EF4-FFF2-40B4-BE49-F238E27FC236}">
                      <a16:creationId xmlns:a16="http://schemas.microsoft.com/office/drawing/2014/main" id="{3B8AA587-ED59-29CE-BF45-D33AC7E0CAD9}"/>
                    </a:ext>
                  </a:extLst>
                </p:cNvPr>
                <p:cNvSpPr/>
                <p:nvPr/>
              </p:nvSpPr>
              <p:spPr>
                <a:xfrm>
                  <a:off x="502920" y="2012063"/>
                  <a:ext cx="3718560" cy="194718"/>
                </a:xfrm>
                <a:prstGeom prst="roundRect">
                  <a:avLst>
                    <a:gd name="adj" fmla="val 44124"/>
                  </a:avLst>
                </a:prstGeom>
                <a:solidFill>
                  <a:srgbClr val="00B0F0">
                    <a:alpha val="34118"/>
                  </a:srgbClr>
                </a:solidFill>
                <a:ln w="12700">
                  <a:solidFill>
                    <a:srgbClr val="00B0F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defTabSz="457200">
                    <a:defRPr/>
                  </a:pPr>
                  <a:endParaRPr lang="en-US" sz="1050" dirty="0">
                    <a:solidFill>
                      <a:srgbClr val="FFFF00"/>
                    </a:solidFill>
                    <a:latin typeface="Arial"/>
                  </a:endParaRPr>
                </a:p>
              </p:txBody>
            </p:sp>
            <p:sp>
              <p:nvSpPr>
                <p:cNvPr id="79" name="TextBox 78">
                  <a:extLst>
                    <a:ext uri="{FF2B5EF4-FFF2-40B4-BE49-F238E27FC236}">
                      <a16:creationId xmlns:a16="http://schemas.microsoft.com/office/drawing/2014/main" id="{5FC81C45-E0B4-932F-3B08-6816584D6ACC}"/>
                    </a:ext>
                  </a:extLst>
                </p:cNvPr>
                <p:cNvSpPr txBox="1"/>
                <p:nvPr/>
              </p:nvSpPr>
              <p:spPr>
                <a:xfrm>
                  <a:off x="995292" y="1908906"/>
                  <a:ext cx="2733810" cy="401031"/>
                </a:xfrm>
                <a:prstGeom prst="rect">
                  <a:avLst/>
                </a:prstGeom>
                <a:noFill/>
              </p:spPr>
              <p:txBody>
                <a:bodyPr wrap="none" rtlCol="0" anchor="ctr">
                  <a:spAutoFit/>
                </a:bodyPr>
                <a:lstStyle/>
                <a:p>
                  <a:pPr algn="ctr" defTabSz="457200">
                    <a:defRPr/>
                  </a:pPr>
                  <a:r>
                    <a:rPr lang="en-US" sz="800" dirty="0">
                      <a:solidFill>
                        <a:srgbClr val="FFFFFF"/>
                      </a:solidFill>
                      <a:latin typeface="Helvetica" panose="020B0604020202020204" pitchFamily="34" charset="0"/>
                      <a:cs typeface="Helvetica" panose="020B0604020202020204" pitchFamily="34" charset="0"/>
                    </a:rPr>
                    <a:t>Feedforward neural network</a:t>
                  </a:r>
                </a:p>
              </p:txBody>
            </p:sp>
          </p:grpSp>
          <p:grpSp>
            <p:nvGrpSpPr>
              <p:cNvPr id="75" name="Group 74">
                <a:extLst>
                  <a:ext uri="{FF2B5EF4-FFF2-40B4-BE49-F238E27FC236}">
                    <a16:creationId xmlns:a16="http://schemas.microsoft.com/office/drawing/2014/main" id="{478D865A-8B53-31E5-3C38-337C76B06684}"/>
                  </a:ext>
                </a:extLst>
              </p:cNvPr>
              <p:cNvGrpSpPr/>
              <p:nvPr/>
            </p:nvGrpSpPr>
            <p:grpSpPr>
              <a:xfrm>
                <a:off x="3637656" y="2187722"/>
                <a:ext cx="3718560" cy="401031"/>
                <a:chOff x="526868" y="2182914"/>
                <a:chExt cx="3718560" cy="401031"/>
              </a:xfrm>
            </p:grpSpPr>
            <p:sp>
              <p:nvSpPr>
                <p:cNvPr id="76" name="Rounded Rectangle 75">
                  <a:extLst>
                    <a:ext uri="{FF2B5EF4-FFF2-40B4-BE49-F238E27FC236}">
                      <a16:creationId xmlns:a16="http://schemas.microsoft.com/office/drawing/2014/main" id="{FA3C8CEE-FBBE-DE5F-F721-CE703E6EA93D}"/>
                    </a:ext>
                  </a:extLst>
                </p:cNvPr>
                <p:cNvSpPr/>
                <p:nvPr/>
              </p:nvSpPr>
              <p:spPr>
                <a:xfrm>
                  <a:off x="526868" y="2246520"/>
                  <a:ext cx="3718560" cy="259646"/>
                </a:xfrm>
                <a:prstGeom prst="roundRect">
                  <a:avLst>
                    <a:gd name="adj" fmla="val 34221"/>
                  </a:avLst>
                </a:prstGeom>
                <a:noFill/>
                <a:ln w="12700">
                  <a:solidFill>
                    <a:srgbClr val="FFC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defTabSz="457200">
                    <a:defRPr/>
                  </a:pPr>
                  <a:endParaRPr lang="en-US" sz="1050" dirty="0">
                    <a:solidFill>
                      <a:srgbClr val="FFFF00"/>
                    </a:solidFill>
                    <a:latin typeface="Arial"/>
                  </a:endParaRPr>
                </a:p>
              </p:txBody>
            </p:sp>
            <p:sp>
              <p:nvSpPr>
                <p:cNvPr id="77" name="TextBox 76">
                  <a:extLst>
                    <a:ext uri="{FF2B5EF4-FFF2-40B4-BE49-F238E27FC236}">
                      <a16:creationId xmlns:a16="http://schemas.microsoft.com/office/drawing/2014/main" id="{E81C3197-FEEC-BE30-D6F6-37B0E458A7A5}"/>
                    </a:ext>
                  </a:extLst>
                </p:cNvPr>
                <p:cNvSpPr txBox="1"/>
                <p:nvPr/>
              </p:nvSpPr>
              <p:spPr>
                <a:xfrm>
                  <a:off x="1279224" y="2182914"/>
                  <a:ext cx="2301149" cy="401031"/>
                </a:xfrm>
                <a:prstGeom prst="rect">
                  <a:avLst/>
                </a:prstGeom>
                <a:noFill/>
              </p:spPr>
              <p:txBody>
                <a:bodyPr wrap="none" rtlCol="0" anchor="ctr">
                  <a:spAutoFit/>
                </a:bodyPr>
                <a:lstStyle/>
                <a:p>
                  <a:pPr algn="ctr" defTabSz="457200">
                    <a:defRPr/>
                  </a:pPr>
                  <a:r>
                    <a:rPr lang="en-US" sz="800" b="1" dirty="0">
                      <a:solidFill>
                        <a:srgbClr val="FFC000"/>
                      </a:solidFill>
                      <a:latin typeface="Helvetica" panose="020B0604020202020204" pitchFamily="34" charset="0"/>
                      <a:cs typeface="Helvetica" panose="020B0604020202020204" pitchFamily="34" charset="0"/>
                    </a:rPr>
                    <a:t>Masked self-attention</a:t>
                  </a:r>
                </a:p>
              </p:txBody>
            </p:sp>
          </p:grpSp>
        </p:grpSp>
        <p:cxnSp>
          <p:nvCxnSpPr>
            <p:cNvPr id="84" name="Straight Arrow Connector 83">
              <a:extLst>
                <a:ext uri="{FF2B5EF4-FFF2-40B4-BE49-F238E27FC236}">
                  <a16:creationId xmlns:a16="http://schemas.microsoft.com/office/drawing/2014/main" id="{9FB43C20-5D1E-365B-C2E6-14DD622D9890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7881986" y="1573394"/>
              <a:ext cx="0" cy="179556"/>
            </a:xfrm>
            <a:prstGeom prst="straightConnector1">
              <a:avLst/>
            </a:prstGeom>
            <a:ln w="25400">
              <a:solidFill>
                <a:schemeClr val="accent2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Arrow Connector 84">
              <a:extLst>
                <a:ext uri="{FF2B5EF4-FFF2-40B4-BE49-F238E27FC236}">
                  <a16:creationId xmlns:a16="http://schemas.microsoft.com/office/drawing/2014/main" id="{1E8C74C1-306D-2AE3-FBE3-036350BD1DBC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7881986" y="1973760"/>
              <a:ext cx="0" cy="455789"/>
            </a:xfrm>
            <a:prstGeom prst="straightConnector1">
              <a:avLst/>
            </a:prstGeom>
            <a:ln w="19050">
              <a:solidFill>
                <a:schemeClr val="accent2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Arrow Connector 85">
              <a:extLst>
                <a:ext uri="{FF2B5EF4-FFF2-40B4-BE49-F238E27FC236}">
                  <a16:creationId xmlns:a16="http://schemas.microsoft.com/office/drawing/2014/main" id="{44370341-1CB9-C5C8-16B8-9126799BD1FE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7881986" y="2836148"/>
              <a:ext cx="0" cy="145702"/>
            </a:xfrm>
            <a:prstGeom prst="straightConnector1">
              <a:avLst/>
            </a:prstGeom>
            <a:ln w="19050">
              <a:solidFill>
                <a:schemeClr val="accent2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7" name="TextBox 86">
              <a:extLst>
                <a:ext uri="{FF2B5EF4-FFF2-40B4-BE49-F238E27FC236}">
                  <a16:creationId xmlns:a16="http://schemas.microsoft.com/office/drawing/2014/main" id="{B3D1BD8B-E8E4-0826-93DD-CE81B298E761}"/>
                </a:ext>
              </a:extLst>
            </p:cNvPr>
            <p:cNvSpPr txBox="1"/>
            <p:nvPr/>
          </p:nvSpPr>
          <p:spPr>
            <a:xfrm>
              <a:off x="7968882" y="1347861"/>
              <a:ext cx="335989" cy="307777"/>
            </a:xfrm>
            <a:prstGeom prst="rect">
              <a:avLst/>
            </a:prstGeom>
            <a:noFill/>
          </p:spPr>
          <p:txBody>
            <a:bodyPr wrap="none" lIns="45720" rIns="45720" rtlCol="0" anchor="ctr">
              <a:spAutoFit/>
            </a:bodyPr>
            <a:lstStyle/>
            <a:p>
              <a:pPr algn="ctr" defTabSz="457200">
                <a:defRPr/>
              </a:pPr>
              <a:r>
                <a:rPr lang="en-US" sz="700" dirty="0">
                  <a:solidFill>
                    <a:srgbClr val="FFFFFF"/>
                  </a:solidFill>
                  <a:latin typeface="Helvetica" panose="020B0604020202020204" pitchFamily="34" charset="0"/>
                  <a:cs typeface="Helvetica" panose="020B0604020202020204" pitchFamily="34" charset="0"/>
                </a:rPr>
                <a:t>word2</a:t>
              </a:r>
            </a:p>
            <a:p>
              <a:pPr algn="ctr" defTabSz="457200">
                <a:defRPr/>
              </a:pPr>
              <a:r>
                <a:rPr lang="en-US" sz="700" dirty="0">
                  <a:solidFill>
                    <a:srgbClr val="FFFFFF"/>
                  </a:solidFill>
                  <a:latin typeface="Helvetica" panose="020B0604020202020204" pitchFamily="34" charset="0"/>
                  <a:cs typeface="Helvetica" panose="020B0604020202020204" pitchFamily="34" charset="0"/>
                </a:rPr>
                <a:t>30%</a:t>
              </a:r>
            </a:p>
          </p:txBody>
        </p:sp>
        <p:sp>
          <p:nvSpPr>
            <p:cNvPr id="88" name="TextBox 87">
              <a:extLst>
                <a:ext uri="{FF2B5EF4-FFF2-40B4-BE49-F238E27FC236}">
                  <a16:creationId xmlns:a16="http://schemas.microsoft.com/office/drawing/2014/main" id="{7518F8BC-D579-BD3F-11F7-B2E781EB0087}"/>
                </a:ext>
              </a:extLst>
            </p:cNvPr>
            <p:cNvSpPr txBox="1"/>
            <p:nvPr/>
          </p:nvSpPr>
          <p:spPr>
            <a:xfrm>
              <a:off x="7522021" y="1347861"/>
              <a:ext cx="335989" cy="307777"/>
            </a:xfrm>
            <a:prstGeom prst="rect">
              <a:avLst/>
            </a:prstGeom>
            <a:noFill/>
          </p:spPr>
          <p:txBody>
            <a:bodyPr wrap="none" lIns="45720" rIns="45720" rtlCol="0" anchor="ctr">
              <a:spAutoFit/>
            </a:bodyPr>
            <a:lstStyle/>
            <a:p>
              <a:pPr algn="ctr" defTabSz="457200">
                <a:defRPr/>
              </a:pPr>
              <a:r>
                <a:rPr lang="en-US" sz="700" dirty="0">
                  <a:solidFill>
                    <a:srgbClr val="FFFFFF"/>
                  </a:solidFill>
                  <a:latin typeface="Helvetica" panose="020B0604020202020204" pitchFamily="34" charset="0"/>
                  <a:cs typeface="Helvetica" panose="020B0604020202020204" pitchFamily="34" charset="0"/>
                </a:rPr>
                <a:t>word1</a:t>
              </a:r>
            </a:p>
            <a:p>
              <a:pPr algn="ctr" defTabSz="457200">
                <a:defRPr/>
              </a:pPr>
              <a:r>
                <a:rPr lang="en-US" sz="700" dirty="0" smtClean="0">
                  <a:solidFill>
                    <a:srgbClr val="FFFFFF"/>
                  </a:solidFill>
                  <a:latin typeface="Helvetica" panose="020B0604020202020204" pitchFamily="34" charset="0"/>
                  <a:cs typeface="Helvetica" panose="020B0604020202020204" pitchFamily="34" charset="0"/>
                </a:rPr>
                <a:t>70%</a:t>
              </a:r>
              <a:endParaRPr lang="en-US" sz="700" dirty="0">
                <a:solidFill>
                  <a:srgbClr val="FFFFFF"/>
                </a:solidFill>
                <a:latin typeface="Helvetica" panose="020B0604020202020204" pitchFamily="34" charset="0"/>
                <a:cs typeface="Helvetica" panose="020B0604020202020204" pitchFamily="34" charset="0"/>
              </a:endParaRPr>
            </a:p>
          </p:txBody>
        </p:sp>
        <p:sp>
          <p:nvSpPr>
            <p:cNvPr id="89" name="TextBox 88">
              <a:extLst>
                <a:ext uri="{FF2B5EF4-FFF2-40B4-BE49-F238E27FC236}">
                  <a16:creationId xmlns:a16="http://schemas.microsoft.com/office/drawing/2014/main" id="{7D2D6409-7665-0292-94CC-30BD883A2BE0}"/>
                </a:ext>
              </a:extLst>
            </p:cNvPr>
            <p:cNvSpPr txBox="1"/>
            <p:nvPr/>
          </p:nvSpPr>
          <p:spPr>
            <a:xfrm>
              <a:off x="7671193" y="2919681"/>
              <a:ext cx="438582" cy="230832"/>
            </a:xfrm>
            <a:prstGeom prst="rect">
              <a:avLst/>
            </a:prstGeom>
            <a:noFill/>
          </p:spPr>
          <p:txBody>
            <a:bodyPr wrap="none" lIns="45720" rIns="45720" rtlCol="0" anchor="ctr">
              <a:spAutoFit/>
            </a:bodyPr>
            <a:lstStyle/>
            <a:p>
              <a:pPr algn="ctr" defTabSz="457200">
                <a:defRPr/>
              </a:pPr>
              <a:r>
                <a:rPr lang="en-US" sz="900" dirty="0">
                  <a:solidFill>
                    <a:srgbClr val="FFFFFF"/>
                  </a:solidFill>
                  <a:latin typeface="Helvetica" panose="020B0604020202020204" pitchFamily="34" charset="0"/>
                  <a:cs typeface="Helvetica" panose="020B0604020202020204" pitchFamily="34" charset="0"/>
                </a:rPr>
                <a:t>INPUT</a:t>
              </a:r>
              <a:endParaRPr lang="en-US" sz="1000" dirty="0">
                <a:solidFill>
                  <a:srgbClr val="FFFFFF"/>
                </a:solidFill>
                <a:latin typeface="Helvetica" panose="020B0604020202020204" pitchFamily="34" charset="0"/>
                <a:cs typeface="Helvetica" panose="020B0604020202020204" pitchFamily="34" charset="0"/>
              </a:endParaRPr>
            </a:p>
          </p:txBody>
        </p:sp>
      </p:grpSp>
      <p:pic>
        <p:nvPicPr>
          <p:cNvPr id="90" name="Picture 89">
            <a:extLst>
              <a:ext uri="{FF2B5EF4-FFF2-40B4-BE49-F238E27FC236}">
                <a16:creationId xmlns:a16="http://schemas.microsoft.com/office/drawing/2014/main" id="{1B4C41BA-F83F-AE19-6627-2823B0E60B0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87000" y="2212933"/>
            <a:ext cx="1571232" cy="1013504"/>
          </a:xfrm>
          <a:prstGeom prst="rect">
            <a:avLst/>
          </a:prstGeom>
        </p:spPr>
      </p:pic>
      <p:cxnSp>
        <p:nvCxnSpPr>
          <p:cNvPr id="91" name="Straight Arrow Connector 90"/>
          <p:cNvCxnSpPr/>
          <p:nvPr/>
        </p:nvCxnSpPr>
        <p:spPr>
          <a:xfrm>
            <a:off x="9090816" y="2769580"/>
            <a:ext cx="1130291" cy="0"/>
          </a:xfrm>
          <a:prstGeom prst="straightConnector1">
            <a:avLst/>
          </a:prstGeom>
          <a:ln w="28575">
            <a:solidFill>
              <a:schemeClr val="tx2"/>
            </a:solidFill>
            <a:headEnd type="triangl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1" name="Group 30"/>
          <p:cNvGrpSpPr/>
          <p:nvPr/>
        </p:nvGrpSpPr>
        <p:grpSpPr>
          <a:xfrm>
            <a:off x="4148826" y="1606143"/>
            <a:ext cx="1915015" cy="2168503"/>
            <a:chOff x="3706560" y="1293279"/>
            <a:chExt cx="1915015" cy="2168503"/>
          </a:xfrm>
        </p:grpSpPr>
        <p:grpSp>
          <p:nvGrpSpPr>
            <p:cNvPr id="21" name="Group 20"/>
            <p:cNvGrpSpPr/>
            <p:nvPr/>
          </p:nvGrpSpPr>
          <p:grpSpPr>
            <a:xfrm>
              <a:off x="4106522" y="1399519"/>
              <a:ext cx="1515053" cy="338554"/>
              <a:chOff x="3948432" y="1370570"/>
              <a:chExt cx="1515053" cy="338554"/>
            </a:xfrm>
          </p:grpSpPr>
          <p:sp>
            <p:nvSpPr>
              <p:cNvPr id="23" name="TextBox 22"/>
              <p:cNvSpPr txBox="1"/>
              <p:nvPr/>
            </p:nvSpPr>
            <p:spPr>
              <a:xfrm>
                <a:off x="4254500" y="1370570"/>
                <a:ext cx="1208985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00" dirty="0" smtClean="0">
                    <a:solidFill>
                      <a:schemeClr val="tx2"/>
                    </a:solidFill>
                  </a:rPr>
                  <a:t>Reviewer 1</a:t>
                </a:r>
                <a:endParaRPr lang="en-US" sz="1600" dirty="0">
                  <a:solidFill>
                    <a:schemeClr val="tx2"/>
                  </a:solidFill>
                </a:endParaRPr>
              </a:p>
            </p:txBody>
          </p:sp>
          <p:grpSp>
            <p:nvGrpSpPr>
              <p:cNvPr id="93" name="Group 4"/>
              <p:cNvGrpSpPr>
                <a:grpSpLocks noChangeAspect="1"/>
              </p:cNvGrpSpPr>
              <p:nvPr/>
            </p:nvGrpSpPr>
            <p:grpSpPr bwMode="auto">
              <a:xfrm>
                <a:off x="3948432" y="1378974"/>
                <a:ext cx="338163" cy="321747"/>
                <a:chOff x="2482" y="2181"/>
                <a:chExt cx="515" cy="490"/>
              </a:xfrm>
            </p:grpSpPr>
            <p:sp>
              <p:nvSpPr>
                <p:cNvPr id="99" name="AutoShape 3"/>
                <p:cNvSpPr>
                  <a:spLocks noChangeAspect="1" noChangeArrowheads="1" noTextEdit="1"/>
                </p:cNvSpPr>
                <p:nvPr/>
              </p:nvSpPr>
              <p:spPr bwMode="auto">
                <a:xfrm>
                  <a:off x="2482" y="2181"/>
                  <a:ext cx="515" cy="49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00" name="Freeform 5"/>
                <p:cNvSpPr>
                  <a:spLocks/>
                </p:cNvSpPr>
                <p:nvPr/>
              </p:nvSpPr>
              <p:spPr bwMode="auto">
                <a:xfrm>
                  <a:off x="2597" y="2181"/>
                  <a:ext cx="285" cy="284"/>
                </a:xfrm>
                <a:custGeom>
                  <a:avLst/>
                  <a:gdLst>
                    <a:gd name="T0" fmla="*/ 143 w 285"/>
                    <a:gd name="T1" fmla="*/ 0 h 284"/>
                    <a:gd name="T2" fmla="*/ 171 w 285"/>
                    <a:gd name="T3" fmla="*/ 2 h 284"/>
                    <a:gd name="T4" fmla="*/ 199 w 285"/>
                    <a:gd name="T5" fmla="*/ 10 h 284"/>
                    <a:gd name="T6" fmla="*/ 223 w 285"/>
                    <a:gd name="T7" fmla="*/ 24 h 284"/>
                    <a:gd name="T8" fmla="*/ 245 w 285"/>
                    <a:gd name="T9" fmla="*/ 42 h 284"/>
                    <a:gd name="T10" fmla="*/ 261 w 285"/>
                    <a:gd name="T11" fmla="*/ 62 h 284"/>
                    <a:gd name="T12" fmla="*/ 275 w 285"/>
                    <a:gd name="T13" fmla="*/ 86 h 284"/>
                    <a:gd name="T14" fmla="*/ 283 w 285"/>
                    <a:gd name="T15" fmla="*/ 114 h 284"/>
                    <a:gd name="T16" fmla="*/ 285 w 285"/>
                    <a:gd name="T17" fmla="*/ 142 h 284"/>
                    <a:gd name="T18" fmla="*/ 285 w 285"/>
                    <a:gd name="T19" fmla="*/ 156 h 284"/>
                    <a:gd name="T20" fmla="*/ 279 w 285"/>
                    <a:gd name="T21" fmla="*/ 184 h 284"/>
                    <a:gd name="T22" fmla="*/ 269 w 285"/>
                    <a:gd name="T23" fmla="*/ 210 h 284"/>
                    <a:gd name="T24" fmla="*/ 253 w 285"/>
                    <a:gd name="T25" fmla="*/ 232 h 284"/>
                    <a:gd name="T26" fmla="*/ 233 w 285"/>
                    <a:gd name="T27" fmla="*/ 252 h 284"/>
                    <a:gd name="T28" fmla="*/ 211 w 285"/>
                    <a:gd name="T29" fmla="*/ 268 h 284"/>
                    <a:gd name="T30" fmla="*/ 185 w 285"/>
                    <a:gd name="T31" fmla="*/ 278 h 284"/>
                    <a:gd name="T32" fmla="*/ 157 w 285"/>
                    <a:gd name="T33" fmla="*/ 284 h 284"/>
                    <a:gd name="T34" fmla="*/ 143 w 285"/>
                    <a:gd name="T35" fmla="*/ 284 h 284"/>
                    <a:gd name="T36" fmla="*/ 114 w 285"/>
                    <a:gd name="T37" fmla="*/ 282 h 284"/>
                    <a:gd name="T38" fmla="*/ 86 w 285"/>
                    <a:gd name="T39" fmla="*/ 274 h 284"/>
                    <a:gd name="T40" fmla="*/ 62 w 285"/>
                    <a:gd name="T41" fmla="*/ 260 h 284"/>
                    <a:gd name="T42" fmla="*/ 42 w 285"/>
                    <a:gd name="T43" fmla="*/ 242 h 284"/>
                    <a:gd name="T44" fmla="*/ 24 w 285"/>
                    <a:gd name="T45" fmla="*/ 222 h 284"/>
                    <a:gd name="T46" fmla="*/ 10 w 285"/>
                    <a:gd name="T47" fmla="*/ 198 h 284"/>
                    <a:gd name="T48" fmla="*/ 2 w 285"/>
                    <a:gd name="T49" fmla="*/ 170 h 284"/>
                    <a:gd name="T50" fmla="*/ 0 w 285"/>
                    <a:gd name="T51" fmla="*/ 142 h 284"/>
                    <a:gd name="T52" fmla="*/ 0 w 285"/>
                    <a:gd name="T53" fmla="*/ 128 h 284"/>
                    <a:gd name="T54" fmla="*/ 6 w 285"/>
                    <a:gd name="T55" fmla="*/ 100 h 284"/>
                    <a:gd name="T56" fmla="*/ 16 w 285"/>
                    <a:gd name="T57" fmla="*/ 74 h 284"/>
                    <a:gd name="T58" fmla="*/ 32 w 285"/>
                    <a:gd name="T59" fmla="*/ 52 h 284"/>
                    <a:gd name="T60" fmla="*/ 52 w 285"/>
                    <a:gd name="T61" fmla="*/ 32 h 284"/>
                    <a:gd name="T62" fmla="*/ 74 w 285"/>
                    <a:gd name="T63" fmla="*/ 16 h 284"/>
                    <a:gd name="T64" fmla="*/ 100 w 285"/>
                    <a:gd name="T65" fmla="*/ 6 h 284"/>
                    <a:gd name="T66" fmla="*/ 128 w 285"/>
                    <a:gd name="T67" fmla="*/ 0 h 284"/>
                    <a:gd name="T68" fmla="*/ 143 w 285"/>
                    <a:gd name="T69" fmla="*/ 0 h 28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</a:cxnLst>
                  <a:rect l="0" t="0" r="r" b="b"/>
                  <a:pathLst>
                    <a:path w="285" h="284">
                      <a:moveTo>
                        <a:pt x="143" y="0"/>
                      </a:moveTo>
                      <a:lnTo>
                        <a:pt x="143" y="0"/>
                      </a:lnTo>
                      <a:lnTo>
                        <a:pt x="157" y="0"/>
                      </a:lnTo>
                      <a:lnTo>
                        <a:pt x="171" y="2"/>
                      </a:lnTo>
                      <a:lnTo>
                        <a:pt x="185" y="6"/>
                      </a:lnTo>
                      <a:lnTo>
                        <a:pt x="199" y="10"/>
                      </a:lnTo>
                      <a:lnTo>
                        <a:pt x="211" y="16"/>
                      </a:lnTo>
                      <a:lnTo>
                        <a:pt x="223" y="24"/>
                      </a:lnTo>
                      <a:lnTo>
                        <a:pt x="233" y="32"/>
                      </a:lnTo>
                      <a:lnTo>
                        <a:pt x="245" y="42"/>
                      </a:lnTo>
                      <a:lnTo>
                        <a:pt x="253" y="52"/>
                      </a:lnTo>
                      <a:lnTo>
                        <a:pt x="261" y="62"/>
                      </a:lnTo>
                      <a:lnTo>
                        <a:pt x="269" y="74"/>
                      </a:lnTo>
                      <a:lnTo>
                        <a:pt x="275" y="86"/>
                      </a:lnTo>
                      <a:lnTo>
                        <a:pt x="279" y="100"/>
                      </a:lnTo>
                      <a:lnTo>
                        <a:pt x="283" y="114"/>
                      </a:lnTo>
                      <a:lnTo>
                        <a:pt x="285" y="128"/>
                      </a:lnTo>
                      <a:lnTo>
                        <a:pt x="285" y="142"/>
                      </a:lnTo>
                      <a:lnTo>
                        <a:pt x="285" y="142"/>
                      </a:lnTo>
                      <a:lnTo>
                        <a:pt x="285" y="156"/>
                      </a:lnTo>
                      <a:lnTo>
                        <a:pt x="283" y="170"/>
                      </a:lnTo>
                      <a:lnTo>
                        <a:pt x="279" y="184"/>
                      </a:lnTo>
                      <a:lnTo>
                        <a:pt x="275" y="198"/>
                      </a:lnTo>
                      <a:lnTo>
                        <a:pt x="269" y="210"/>
                      </a:lnTo>
                      <a:lnTo>
                        <a:pt x="261" y="222"/>
                      </a:lnTo>
                      <a:lnTo>
                        <a:pt x="253" y="232"/>
                      </a:lnTo>
                      <a:lnTo>
                        <a:pt x="245" y="242"/>
                      </a:lnTo>
                      <a:lnTo>
                        <a:pt x="233" y="252"/>
                      </a:lnTo>
                      <a:lnTo>
                        <a:pt x="223" y="260"/>
                      </a:lnTo>
                      <a:lnTo>
                        <a:pt x="211" y="268"/>
                      </a:lnTo>
                      <a:lnTo>
                        <a:pt x="199" y="274"/>
                      </a:lnTo>
                      <a:lnTo>
                        <a:pt x="185" y="278"/>
                      </a:lnTo>
                      <a:lnTo>
                        <a:pt x="171" y="282"/>
                      </a:lnTo>
                      <a:lnTo>
                        <a:pt x="157" y="284"/>
                      </a:lnTo>
                      <a:lnTo>
                        <a:pt x="143" y="284"/>
                      </a:lnTo>
                      <a:lnTo>
                        <a:pt x="143" y="284"/>
                      </a:lnTo>
                      <a:lnTo>
                        <a:pt x="128" y="284"/>
                      </a:lnTo>
                      <a:lnTo>
                        <a:pt x="114" y="282"/>
                      </a:lnTo>
                      <a:lnTo>
                        <a:pt x="100" y="278"/>
                      </a:lnTo>
                      <a:lnTo>
                        <a:pt x="86" y="274"/>
                      </a:lnTo>
                      <a:lnTo>
                        <a:pt x="74" y="268"/>
                      </a:lnTo>
                      <a:lnTo>
                        <a:pt x="62" y="260"/>
                      </a:lnTo>
                      <a:lnTo>
                        <a:pt x="52" y="252"/>
                      </a:lnTo>
                      <a:lnTo>
                        <a:pt x="42" y="242"/>
                      </a:lnTo>
                      <a:lnTo>
                        <a:pt x="32" y="232"/>
                      </a:lnTo>
                      <a:lnTo>
                        <a:pt x="24" y="222"/>
                      </a:lnTo>
                      <a:lnTo>
                        <a:pt x="16" y="210"/>
                      </a:lnTo>
                      <a:lnTo>
                        <a:pt x="10" y="198"/>
                      </a:lnTo>
                      <a:lnTo>
                        <a:pt x="6" y="184"/>
                      </a:lnTo>
                      <a:lnTo>
                        <a:pt x="2" y="170"/>
                      </a:lnTo>
                      <a:lnTo>
                        <a:pt x="0" y="156"/>
                      </a:lnTo>
                      <a:lnTo>
                        <a:pt x="0" y="142"/>
                      </a:lnTo>
                      <a:lnTo>
                        <a:pt x="0" y="142"/>
                      </a:lnTo>
                      <a:lnTo>
                        <a:pt x="0" y="128"/>
                      </a:lnTo>
                      <a:lnTo>
                        <a:pt x="2" y="114"/>
                      </a:lnTo>
                      <a:lnTo>
                        <a:pt x="6" y="100"/>
                      </a:lnTo>
                      <a:lnTo>
                        <a:pt x="10" y="86"/>
                      </a:lnTo>
                      <a:lnTo>
                        <a:pt x="16" y="74"/>
                      </a:lnTo>
                      <a:lnTo>
                        <a:pt x="24" y="62"/>
                      </a:lnTo>
                      <a:lnTo>
                        <a:pt x="32" y="52"/>
                      </a:lnTo>
                      <a:lnTo>
                        <a:pt x="42" y="42"/>
                      </a:lnTo>
                      <a:lnTo>
                        <a:pt x="52" y="32"/>
                      </a:lnTo>
                      <a:lnTo>
                        <a:pt x="62" y="24"/>
                      </a:lnTo>
                      <a:lnTo>
                        <a:pt x="74" y="16"/>
                      </a:lnTo>
                      <a:lnTo>
                        <a:pt x="86" y="10"/>
                      </a:lnTo>
                      <a:lnTo>
                        <a:pt x="100" y="6"/>
                      </a:lnTo>
                      <a:lnTo>
                        <a:pt x="114" y="2"/>
                      </a:lnTo>
                      <a:lnTo>
                        <a:pt x="128" y="0"/>
                      </a:lnTo>
                      <a:lnTo>
                        <a:pt x="143" y="0"/>
                      </a:lnTo>
                      <a:lnTo>
                        <a:pt x="143" y="0"/>
                      </a:lnTo>
                      <a:close/>
                    </a:path>
                  </a:pathLst>
                </a:custGeom>
                <a:solidFill>
                  <a:schemeClr val="accent6">
                    <a:lumMod val="20000"/>
                    <a:lumOff val="80000"/>
                  </a:scheme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01" name="Freeform 6"/>
                <p:cNvSpPr>
                  <a:spLocks/>
                </p:cNvSpPr>
                <p:nvPr/>
              </p:nvSpPr>
              <p:spPr bwMode="auto">
                <a:xfrm>
                  <a:off x="2482" y="2437"/>
                  <a:ext cx="515" cy="234"/>
                </a:xfrm>
                <a:custGeom>
                  <a:avLst/>
                  <a:gdLst>
                    <a:gd name="T0" fmla="*/ 384 w 515"/>
                    <a:gd name="T1" fmla="*/ 2 h 234"/>
                    <a:gd name="T2" fmla="*/ 384 w 515"/>
                    <a:gd name="T3" fmla="*/ 2 h 234"/>
                    <a:gd name="T4" fmla="*/ 372 w 515"/>
                    <a:gd name="T5" fmla="*/ 14 h 234"/>
                    <a:gd name="T6" fmla="*/ 358 w 515"/>
                    <a:gd name="T7" fmla="*/ 24 h 234"/>
                    <a:gd name="T8" fmla="*/ 344 w 515"/>
                    <a:gd name="T9" fmla="*/ 34 h 234"/>
                    <a:gd name="T10" fmla="*/ 328 w 515"/>
                    <a:gd name="T11" fmla="*/ 42 h 234"/>
                    <a:gd name="T12" fmla="*/ 312 w 515"/>
                    <a:gd name="T13" fmla="*/ 48 h 234"/>
                    <a:gd name="T14" fmla="*/ 296 w 515"/>
                    <a:gd name="T15" fmla="*/ 54 h 234"/>
                    <a:gd name="T16" fmla="*/ 278 w 515"/>
                    <a:gd name="T17" fmla="*/ 56 h 234"/>
                    <a:gd name="T18" fmla="*/ 260 w 515"/>
                    <a:gd name="T19" fmla="*/ 58 h 234"/>
                    <a:gd name="T20" fmla="*/ 260 w 515"/>
                    <a:gd name="T21" fmla="*/ 58 h 234"/>
                    <a:gd name="T22" fmla="*/ 239 w 515"/>
                    <a:gd name="T23" fmla="*/ 56 h 234"/>
                    <a:gd name="T24" fmla="*/ 221 w 515"/>
                    <a:gd name="T25" fmla="*/ 54 h 234"/>
                    <a:gd name="T26" fmla="*/ 203 w 515"/>
                    <a:gd name="T27" fmla="*/ 48 h 234"/>
                    <a:gd name="T28" fmla="*/ 187 w 515"/>
                    <a:gd name="T29" fmla="*/ 42 h 234"/>
                    <a:gd name="T30" fmla="*/ 171 w 515"/>
                    <a:gd name="T31" fmla="*/ 34 h 234"/>
                    <a:gd name="T32" fmla="*/ 157 w 515"/>
                    <a:gd name="T33" fmla="*/ 24 h 234"/>
                    <a:gd name="T34" fmla="*/ 143 w 515"/>
                    <a:gd name="T35" fmla="*/ 12 h 234"/>
                    <a:gd name="T36" fmla="*/ 131 w 515"/>
                    <a:gd name="T37" fmla="*/ 0 h 234"/>
                    <a:gd name="T38" fmla="*/ 131 w 515"/>
                    <a:gd name="T39" fmla="*/ 0 h 234"/>
                    <a:gd name="T40" fmla="*/ 107 w 515"/>
                    <a:gd name="T41" fmla="*/ 14 h 234"/>
                    <a:gd name="T42" fmla="*/ 84 w 515"/>
                    <a:gd name="T43" fmla="*/ 30 h 234"/>
                    <a:gd name="T44" fmla="*/ 66 w 515"/>
                    <a:gd name="T45" fmla="*/ 48 h 234"/>
                    <a:gd name="T46" fmla="*/ 50 w 515"/>
                    <a:gd name="T47" fmla="*/ 66 h 234"/>
                    <a:gd name="T48" fmla="*/ 38 w 515"/>
                    <a:gd name="T49" fmla="*/ 86 h 234"/>
                    <a:gd name="T50" fmla="*/ 28 w 515"/>
                    <a:gd name="T51" fmla="*/ 106 h 234"/>
                    <a:gd name="T52" fmla="*/ 18 w 515"/>
                    <a:gd name="T53" fmla="*/ 124 h 234"/>
                    <a:gd name="T54" fmla="*/ 12 w 515"/>
                    <a:gd name="T55" fmla="*/ 144 h 234"/>
                    <a:gd name="T56" fmla="*/ 8 w 515"/>
                    <a:gd name="T57" fmla="*/ 162 h 234"/>
                    <a:gd name="T58" fmla="*/ 4 w 515"/>
                    <a:gd name="T59" fmla="*/ 178 h 234"/>
                    <a:gd name="T60" fmla="*/ 0 w 515"/>
                    <a:gd name="T61" fmla="*/ 208 h 234"/>
                    <a:gd name="T62" fmla="*/ 0 w 515"/>
                    <a:gd name="T63" fmla="*/ 228 h 234"/>
                    <a:gd name="T64" fmla="*/ 0 w 515"/>
                    <a:gd name="T65" fmla="*/ 234 h 234"/>
                    <a:gd name="T66" fmla="*/ 515 w 515"/>
                    <a:gd name="T67" fmla="*/ 234 h 234"/>
                    <a:gd name="T68" fmla="*/ 515 w 515"/>
                    <a:gd name="T69" fmla="*/ 234 h 234"/>
                    <a:gd name="T70" fmla="*/ 515 w 515"/>
                    <a:gd name="T71" fmla="*/ 210 h 234"/>
                    <a:gd name="T72" fmla="*/ 511 w 515"/>
                    <a:gd name="T73" fmla="*/ 188 h 234"/>
                    <a:gd name="T74" fmla="*/ 509 w 515"/>
                    <a:gd name="T75" fmla="*/ 166 h 234"/>
                    <a:gd name="T76" fmla="*/ 503 w 515"/>
                    <a:gd name="T77" fmla="*/ 146 h 234"/>
                    <a:gd name="T78" fmla="*/ 497 w 515"/>
                    <a:gd name="T79" fmla="*/ 128 h 234"/>
                    <a:gd name="T80" fmla="*/ 491 w 515"/>
                    <a:gd name="T81" fmla="*/ 110 h 234"/>
                    <a:gd name="T82" fmla="*/ 483 w 515"/>
                    <a:gd name="T83" fmla="*/ 94 h 234"/>
                    <a:gd name="T84" fmla="*/ 475 w 515"/>
                    <a:gd name="T85" fmla="*/ 80 h 234"/>
                    <a:gd name="T86" fmla="*/ 465 w 515"/>
                    <a:gd name="T87" fmla="*/ 66 h 234"/>
                    <a:gd name="T88" fmla="*/ 455 w 515"/>
                    <a:gd name="T89" fmla="*/ 54 h 234"/>
                    <a:gd name="T90" fmla="*/ 433 w 515"/>
                    <a:gd name="T91" fmla="*/ 34 h 234"/>
                    <a:gd name="T92" fmla="*/ 408 w 515"/>
                    <a:gd name="T93" fmla="*/ 16 h 234"/>
                    <a:gd name="T94" fmla="*/ 384 w 515"/>
                    <a:gd name="T95" fmla="*/ 2 h 234"/>
                    <a:gd name="T96" fmla="*/ 384 w 515"/>
                    <a:gd name="T97" fmla="*/ 2 h 23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</a:cxnLst>
                  <a:rect l="0" t="0" r="r" b="b"/>
                  <a:pathLst>
                    <a:path w="515" h="234">
                      <a:moveTo>
                        <a:pt x="384" y="2"/>
                      </a:moveTo>
                      <a:lnTo>
                        <a:pt x="384" y="2"/>
                      </a:lnTo>
                      <a:lnTo>
                        <a:pt x="372" y="14"/>
                      </a:lnTo>
                      <a:lnTo>
                        <a:pt x="358" y="24"/>
                      </a:lnTo>
                      <a:lnTo>
                        <a:pt x="344" y="34"/>
                      </a:lnTo>
                      <a:lnTo>
                        <a:pt x="328" y="42"/>
                      </a:lnTo>
                      <a:lnTo>
                        <a:pt x="312" y="48"/>
                      </a:lnTo>
                      <a:lnTo>
                        <a:pt x="296" y="54"/>
                      </a:lnTo>
                      <a:lnTo>
                        <a:pt x="278" y="56"/>
                      </a:lnTo>
                      <a:lnTo>
                        <a:pt x="260" y="58"/>
                      </a:lnTo>
                      <a:lnTo>
                        <a:pt x="260" y="58"/>
                      </a:lnTo>
                      <a:lnTo>
                        <a:pt x="239" y="56"/>
                      </a:lnTo>
                      <a:lnTo>
                        <a:pt x="221" y="54"/>
                      </a:lnTo>
                      <a:lnTo>
                        <a:pt x="203" y="48"/>
                      </a:lnTo>
                      <a:lnTo>
                        <a:pt x="187" y="42"/>
                      </a:lnTo>
                      <a:lnTo>
                        <a:pt x="171" y="34"/>
                      </a:lnTo>
                      <a:lnTo>
                        <a:pt x="157" y="24"/>
                      </a:lnTo>
                      <a:lnTo>
                        <a:pt x="143" y="12"/>
                      </a:lnTo>
                      <a:lnTo>
                        <a:pt x="131" y="0"/>
                      </a:lnTo>
                      <a:lnTo>
                        <a:pt x="131" y="0"/>
                      </a:lnTo>
                      <a:lnTo>
                        <a:pt x="107" y="14"/>
                      </a:lnTo>
                      <a:lnTo>
                        <a:pt x="84" y="30"/>
                      </a:lnTo>
                      <a:lnTo>
                        <a:pt x="66" y="48"/>
                      </a:lnTo>
                      <a:lnTo>
                        <a:pt x="50" y="66"/>
                      </a:lnTo>
                      <a:lnTo>
                        <a:pt x="38" y="86"/>
                      </a:lnTo>
                      <a:lnTo>
                        <a:pt x="28" y="106"/>
                      </a:lnTo>
                      <a:lnTo>
                        <a:pt x="18" y="124"/>
                      </a:lnTo>
                      <a:lnTo>
                        <a:pt x="12" y="144"/>
                      </a:lnTo>
                      <a:lnTo>
                        <a:pt x="8" y="162"/>
                      </a:lnTo>
                      <a:lnTo>
                        <a:pt x="4" y="178"/>
                      </a:lnTo>
                      <a:lnTo>
                        <a:pt x="0" y="208"/>
                      </a:lnTo>
                      <a:lnTo>
                        <a:pt x="0" y="228"/>
                      </a:lnTo>
                      <a:lnTo>
                        <a:pt x="0" y="234"/>
                      </a:lnTo>
                      <a:lnTo>
                        <a:pt x="515" y="234"/>
                      </a:lnTo>
                      <a:lnTo>
                        <a:pt x="515" y="234"/>
                      </a:lnTo>
                      <a:lnTo>
                        <a:pt x="515" y="210"/>
                      </a:lnTo>
                      <a:lnTo>
                        <a:pt x="511" y="188"/>
                      </a:lnTo>
                      <a:lnTo>
                        <a:pt x="509" y="166"/>
                      </a:lnTo>
                      <a:lnTo>
                        <a:pt x="503" y="146"/>
                      </a:lnTo>
                      <a:lnTo>
                        <a:pt x="497" y="128"/>
                      </a:lnTo>
                      <a:lnTo>
                        <a:pt x="491" y="110"/>
                      </a:lnTo>
                      <a:lnTo>
                        <a:pt x="483" y="94"/>
                      </a:lnTo>
                      <a:lnTo>
                        <a:pt x="475" y="80"/>
                      </a:lnTo>
                      <a:lnTo>
                        <a:pt x="465" y="66"/>
                      </a:lnTo>
                      <a:lnTo>
                        <a:pt x="455" y="54"/>
                      </a:lnTo>
                      <a:lnTo>
                        <a:pt x="433" y="34"/>
                      </a:lnTo>
                      <a:lnTo>
                        <a:pt x="408" y="16"/>
                      </a:lnTo>
                      <a:lnTo>
                        <a:pt x="384" y="2"/>
                      </a:lnTo>
                      <a:lnTo>
                        <a:pt x="384" y="2"/>
                      </a:lnTo>
                      <a:close/>
                    </a:path>
                  </a:pathLst>
                </a:custGeom>
                <a:solidFill>
                  <a:schemeClr val="accent6">
                    <a:lumMod val="20000"/>
                    <a:lumOff val="80000"/>
                  </a:scheme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02" name="Freeform 7"/>
                <p:cNvSpPr>
                  <a:spLocks/>
                </p:cNvSpPr>
                <p:nvPr/>
              </p:nvSpPr>
              <p:spPr bwMode="auto">
                <a:xfrm>
                  <a:off x="2744" y="2423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03" name="Freeform 8"/>
                <p:cNvSpPr>
                  <a:spLocks/>
                </p:cNvSpPr>
                <p:nvPr/>
              </p:nvSpPr>
              <p:spPr bwMode="auto">
                <a:xfrm>
                  <a:off x="2742" y="2423"/>
                  <a:ext cx="2" cy="0"/>
                </a:xfrm>
                <a:custGeom>
                  <a:avLst/>
                  <a:gdLst>
                    <a:gd name="T0" fmla="*/ 0 w 2"/>
                    <a:gd name="T1" fmla="*/ 0 w 2"/>
                    <a:gd name="T2" fmla="*/ 2 w 2"/>
                    <a:gd name="T3" fmla="*/ 2 w 2"/>
                    <a:gd name="T4" fmla="*/ 0 w 2"/>
                    <a:gd name="T5" fmla="*/ 0 w 2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  <a:cxn ang="0">
                      <a:pos x="T4" y="0"/>
                    </a:cxn>
                    <a:cxn ang="0">
                      <a:pos x="T5" y="0"/>
                    </a:cxn>
                  </a:cxnLst>
                  <a:rect l="0" t="0" r="r" b="b"/>
                  <a:pathLst>
                    <a:path w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2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  <p:grpSp>
          <p:nvGrpSpPr>
            <p:cNvPr id="94" name="Group 93"/>
            <p:cNvGrpSpPr>
              <a:grpSpLocks noChangeAspect="1"/>
            </p:cNvGrpSpPr>
            <p:nvPr/>
          </p:nvGrpSpPr>
          <p:grpSpPr>
            <a:xfrm>
              <a:off x="3780346" y="1293279"/>
              <a:ext cx="350515" cy="188493"/>
              <a:chOff x="3103932" y="1238934"/>
              <a:chExt cx="827983" cy="445256"/>
            </a:xfrm>
          </p:grpSpPr>
          <p:sp>
            <p:nvSpPr>
              <p:cNvPr id="95" name="Oval Callout 94"/>
              <p:cNvSpPr/>
              <p:nvPr/>
            </p:nvSpPr>
            <p:spPr>
              <a:xfrm flipH="1">
                <a:off x="3103932" y="1238934"/>
                <a:ext cx="827983" cy="445256"/>
              </a:xfrm>
              <a:prstGeom prst="wedgeEllipseCallout">
                <a:avLst/>
              </a:prstGeom>
              <a:noFill/>
              <a:ln w="12700">
                <a:solidFill>
                  <a:schemeClr val="tx2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96" name="Straight Connector 95"/>
              <p:cNvCxnSpPr/>
              <p:nvPr/>
            </p:nvCxnSpPr>
            <p:spPr>
              <a:xfrm>
                <a:off x="3263126" y="1371600"/>
                <a:ext cx="492281" cy="0"/>
              </a:xfrm>
              <a:prstGeom prst="line">
                <a:avLst/>
              </a:prstGeom>
              <a:ln>
                <a:solidFill>
                  <a:schemeClr val="tx2">
                    <a:lumMod val="8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7" name="Straight Connector 96"/>
              <p:cNvCxnSpPr/>
              <p:nvPr/>
            </p:nvCxnSpPr>
            <p:spPr>
              <a:xfrm>
                <a:off x="3263126" y="1447800"/>
                <a:ext cx="492281" cy="0"/>
              </a:xfrm>
              <a:prstGeom prst="line">
                <a:avLst/>
              </a:prstGeom>
              <a:ln>
                <a:solidFill>
                  <a:schemeClr val="tx2">
                    <a:lumMod val="8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8" name="Straight Connector 97"/>
              <p:cNvCxnSpPr/>
              <p:nvPr/>
            </p:nvCxnSpPr>
            <p:spPr>
              <a:xfrm>
                <a:off x="3263126" y="1524000"/>
                <a:ext cx="492281" cy="0"/>
              </a:xfrm>
              <a:prstGeom prst="line">
                <a:avLst/>
              </a:prstGeom>
              <a:ln>
                <a:solidFill>
                  <a:schemeClr val="tx2">
                    <a:lumMod val="8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2" name="Group 21"/>
            <p:cNvGrpSpPr/>
            <p:nvPr/>
          </p:nvGrpSpPr>
          <p:grpSpPr>
            <a:xfrm>
              <a:off x="4106522" y="1830446"/>
              <a:ext cx="1515053" cy="338554"/>
              <a:chOff x="3948432" y="1758244"/>
              <a:chExt cx="1515053" cy="338554"/>
            </a:xfrm>
          </p:grpSpPr>
          <p:sp>
            <p:nvSpPr>
              <p:cNvPr id="24" name="TextBox 23"/>
              <p:cNvSpPr txBox="1"/>
              <p:nvPr/>
            </p:nvSpPr>
            <p:spPr>
              <a:xfrm>
                <a:off x="4254500" y="1758244"/>
                <a:ext cx="1208985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00" dirty="0" smtClean="0">
                    <a:solidFill>
                      <a:schemeClr val="tx2"/>
                    </a:solidFill>
                  </a:rPr>
                  <a:t>Reviewer 2</a:t>
                </a:r>
                <a:endParaRPr lang="en-US" sz="1600" dirty="0">
                  <a:solidFill>
                    <a:schemeClr val="tx2"/>
                  </a:solidFill>
                </a:endParaRPr>
              </a:p>
            </p:txBody>
          </p:sp>
          <p:grpSp>
            <p:nvGrpSpPr>
              <p:cNvPr id="105" name="Group 4"/>
              <p:cNvGrpSpPr>
                <a:grpSpLocks noChangeAspect="1"/>
              </p:cNvGrpSpPr>
              <p:nvPr/>
            </p:nvGrpSpPr>
            <p:grpSpPr bwMode="auto">
              <a:xfrm>
                <a:off x="3948432" y="1766648"/>
                <a:ext cx="338163" cy="321747"/>
                <a:chOff x="2482" y="2181"/>
                <a:chExt cx="515" cy="490"/>
              </a:xfrm>
            </p:grpSpPr>
            <p:sp>
              <p:nvSpPr>
                <p:cNvPr id="111" name="AutoShape 3"/>
                <p:cNvSpPr>
                  <a:spLocks noChangeAspect="1" noChangeArrowheads="1" noTextEdit="1"/>
                </p:cNvSpPr>
                <p:nvPr/>
              </p:nvSpPr>
              <p:spPr bwMode="auto">
                <a:xfrm>
                  <a:off x="2482" y="2181"/>
                  <a:ext cx="515" cy="49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12" name="Freeform 5"/>
                <p:cNvSpPr>
                  <a:spLocks/>
                </p:cNvSpPr>
                <p:nvPr/>
              </p:nvSpPr>
              <p:spPr bwMode="auto">
                <a:xfrm>
                  <a:off x="2597" y="2181"/>
                  <a:ext cx="285" cy="284"/>
                </a:xfrm>
                <a:custGeom>
                  <a:avLst/>
                  <a:gdLst>
                    <a:gd name="T0" fmla="*/ 143 w 285"/>
                    <a:gd name="T1" fmla="*/ 0 h 284"/>
                    <a:gd name="T2" fmla="*/ 171 w 285"/>
                    <a:gd name="T3" fmla="*/ 2 h 284"/>
                    <a:gd name="T4" fmla="*/ 199 w 285"/>
                    <a:gd name="T5" fmla="*/ 10 h 284"/>
                    <a:gd name="T6" fmla="*/ 223 w 285"/>
                    <a:gd name="T7" fmla="*/ 24 h 284"/>
                    <a:gd name="T8" fmla="*/ 245 w 285"/>
                    <a:gd name="T9" fmla="*/ 42 h 284"/>
                    <a:gd name="T10" fmla="*/ 261 w 285"/>
                    <a:gd name="T11" fmla="*/ 62 h 284"/>
                    <a:gd name="T12" fmla="*/ 275 w 285"/>
                    <a:gd name="T13" fmla="*/ 86 h 284"/>
                    <a:gd name="T14" fmla="*/ 283 w 285"/>
                    <a:gd name="T15" fmla="*/ 114 h 284"/>
                    <a:gd name="T16" fmla="*/ 285 w 285"/>
                    <a:gd name="T17" fmla="*/ 142 h 284"/>
                    <a:gd name="T18" fmla="*/ 285 w 285"/>
                    <a:gd name="T19" fmla="*/ 156 h 284"/>
                    <a:gd name="T20" fmla="*/ 279 w 285"/>
                    <a:gd name="T21" fmla="*/ 184 h 284"/>
                    <a:gd name="T22" fmla="*/ 269 w 285"/>
                    <a:gd name="T23" fmla="*/ 210 h 284"/>
                    <a:gd name="T24" fmla="*/ 253 w 285"/>
                    <a:gd name="T25" fmla="*/ 232 h 284"/>
                    <a:gd name="T26" fmla="*/ 233 w 285"/>
                    <a:gd name="T27" fmla="*/ 252 h 284"/>
                    <a:gd name="T28" fmla="*/ 211 w 285"/>
                    <a:gd name="T29" fmla="*/ 268 h 284"/>
                    <a:gd name="T30" fmla="*/ 185 w 285"/>
                    <a:gd name="T31" fmla="*/ 278 h 284"/>
                    <a:gd name="T32" fmla="*/ 157 w 285"/>
                    <a:gd name="T33" fmla="*/ 284 h 284"/>
                    <a:gd name="T34" fmla="*/ 143 w 285"/>
                    <a:gd name="T35" fmla="*/ 284 h 284"/>
                    <a:gd name="T36" fmla="*/ 114 w 285"/>
                    <a:gd name="T37" fmla="*/ 282 h 284"/>
                    <a:gd name="T38" fmla="*/ 86 w 285"/>
                    <a:gd name="T39" fmla="*/ 274 h 284"/>
                    <a:gd name="T40" fmla="*/ 62 w 285"/>
                    <a:gd name="T41" fmla="*/ 260 h 284"/>
                    <a:gd name="T42" fmla="*/ 42 w 285"/>
                    <a:gd name="T43" fmla="*/ 242 h 284"/>
                    <a:gd name="T44" fmla="*/ 24 w 285"/>
                    <a:gd name="T45" fmla="*/ 222 h 284"/>
                    <a:gd name="T46" fmla="*/ 10 w 285"/>
                    <a:gd name="T47" fmla="*/ 198 h 284"/>
                    <a:gd name="T48" fmla="*/ 2 w 285"/>
                    <a:gd name="T49" fmla="*/ 170 h 284"/>
                    <a:gd name="T50" fmla="*/ 0 w 285"/>
                    <a:gd name="T51" fmla="*/ 142 h 284"/>
                    <a:gd name="T52" fmla="*/ 0 w 285"/>
                    <a:gd name="T53" fmla="*/ 128 h 284"/>
                    <a:gd name="T54" fmla="*/ 6 w 285"/>
                    <a:gd name="T55" fmla="*/ 100 h 284"/>
                    <a:gd name="T56" fmla="*/ 16 w 285"/>
                    <a:gd name="T57" fmla="*/ 74 h 284"/>
                    <a:gd name="T58" fmla="*/ 32 w 285"/>
                    <a:gd name="T59" fmla="*/ 52 h 284"/>
                    <a:gd name="T60" fmla="*/ 52 w 285"/>
                    <a:gd name="T61" fmla="*/ 32 h 284"/>
                    <a:gd name="T62" fmla="*/ 74 w 285"/>
                    <a:gd name="T63" fmla="*/ 16 h 284"/>
                    <a:gd name="T64" fmla="*/ 100 w 285"/>
                    <a:gd name="T65" fmla="*/ 6 h 284"/>
                    <a:gd name="T66" fmla="*/ 128 w 285"/>
                    <a:gd name="T67" fmla="*/ 0 h 284"/>
                    <a:gd name="T68" fmla="*/ 143 w 285"/>
                    <a:gd name="T69" fmla="*/ 0 h 28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</a:cxnLst>
                  <a:rect l="0" t="0" r="r" b="b"/>
                  <a:pathLst>
                    <a:path w="285" h="284">
                      <a:moveTo>
                        <a:pt x="143" y="0"/>
                      </a:moveTo>
                      <a:lnTo>
                        <a:pt x="143" y="0"/>
                      </a:lnTo>
                      <a:lnTo>
                        <a:pt x="157" y="0"/>
                      </a:lnTo>
                      <a:lnTo>
                        <a:pt x="171" y="2"/>
                      </a:lnTo>
                      <a:lnTo>
                        <a:pt x="185" y="6"/>
                      </a:lnTo>
                      <a:lnTo>
                        <a:pt x="199" y="10"/>
                      </a:lnTo>
                      <a:lnTo>
                        <a:pt x="211" y="16"/>
                      </a:lnTo>
                      <a:lnTo>
                        <a:pt x="223" y="24"/>
                      </a:lnTo>
                      <a:lnTo>
                        <a:pt x="233" y="32"/>
                      </a:lnTo>
                      <a:lnTo>
                        <a:pt x="245" y="42"/>
                      </a:lnTo>
                      <a:lnTo>
                        <a:pt x="253" y="52"/>
                      </a:lnTo>
                      <a:lnTo>
                        <a:pt x="261" y="62"/>
                      </a:lnTo>
                      <a:lnTo>
                        <a:pt x="269" y="74"/>
                      </a:lnTo>
                      <a:lnTo>
                        <a:pt x="275" y="86"/>
                      </a:lnTo>
                      <a:lnTo>
                        <a:pt x="279" y="100"/>
                      </a:lnTo>
                      <a:lnTo>
                        <a:pt x="283" y="114"/>
                      </a:lnTo>
                      <a:lnTo>
                        <a:pt x="285" y="128"/>
                      </a:lnTo>
                      <a:lnTo>
                        <a:pt x="285" y="142"/>
                      </a:lnTo>
                      <a:lnTo>
                        <a:pt x="285" y="142"/>
                      </a:lnTo>
                      <a:lnTo>
                        <a:pt x="285" y="156"/>
                      </a:lnTo>
                      <a:lnTo>
                        <a:pt x="283" y="170"/>
                      </a:lnTo>
                      <a:lnTo>
                        <a:pt x="279" y="184"/>
                      </a:lnTo>
                      <a:lnTo>
                        <a:pt x="275" y="198"/>
                      </a:lnTo>
                      <a:lnTo>
                        <a:pt x="269" y="210"/>
                      </a:lnTo>
                      <a:lnTo>
                        <a:pt x="261" y="222"/>
                      </a:lnTo>
                      <a:lnTo>
                        <a:pt x="253" y="232"/>
                      </a:lnTo>
                      <a:lnTo>
                        <a:pt x="245" y="242"/>
                      </a:lnTo>
                      <a:lnTo>
                        <a:pt x="233" y="252"/>
                      </a:lnTo>
                      <a:lnTo>
                        <a:pt x="223" y="260"/>
                      </a:lnTo>
                      <a:lnTo>
                        <a:pt x="211" y="268"/>
                      </a:lnTo>
                      <a:lnTo>
                        <a:pt x="199" y="274"/>
                      </a:lnTo>
                      <a:lnTo>
                        <a:pt x="185" y="278"/>
                      </a:lnTo>
                      <a:lnTo>
                        <a:pt x="171" y="282"/>
                      </a:lnTo>
                      <a:lnTo>
                        <a:pt x="157" y="284"/>
                      </a:lnTo>
                      <a:lnTo>
                        <a:pt x="143" y="284"/>
                      </a:lnTo>
                      <a:lnTo>
                        <a:pt x="143" y="284"/>
                      </a:lnTo>
                      <a:lnTo>
                        <a:pt x="128" y="284"/>
                      </a:lnTo>
                      <a:lnTo>
                        <a:pt x="114" y="282"/>
                      </a:lnTo>
                      <a:lnTo>
                        <a:pt x="100" y="278"/>
                      </a:lnTo>
                      <a:lnTo>
                        <a:pt x="86" y="274"/>
                      </a:lnTo>
                      <a:lnTo>
                        <a:pt x="74" y="268"/>
                      </a:lnTo>
                      <a:lnTo>
                        <a:pt x="62" y="260"/>
                      </a:lnTo>
                      <a:lnTo>
                        <a:pt x="52" y="252"/>
                      </a:lnTo>
                      <a:lnTo>
                        <a:pt x="42" y="242"/>
                      </a:lnTo>
                      <a:lnTo>
                        <a:pt x="32" y="232"/>
                      </a:lnTo>
                      <a:lnTo>
                        <a:pt x="24" y="222"/>
                      </a:lnTo>
                      <a:lnTo>
                        <a:pt x="16" y="210"/>
                      </a:lnTo>
                      <a:lnTo>
                        <a:pt x="10" y="198"/>
                      </a:lnTo>
                      <a:lnTo>
                        <a:pt x="6" y="184"/>
                      </a:lnTo>
                      <a:lnTo>
                        <a:pt x="2" y="170"/>
                      </a:lnTo>
                      <a:lnTo>
                        <a:pt x="0" y="156"/>
                      </a:lnTo>
                      <a:lnTo>
                        <a:pt x="0" y="142"/>
                      </a:lnTo>
                      <a:lnTo>
                        <a:pt x="0" y="142"/>
                      </a:lnTo>
                      <a:lnTo>
                        <a:pt x="0" y="128"/>
                      </a:lnTo>
                      <a:lnTo>
                        <a:pt x="2" y="114"/>
                      </a:lnTo>
                      <a:lnTo>
                        <a:pt x="6" y="100"/>
                      </a:lnTo>
                      <a:lnTo>
                        <a:pt x="10" y="86"/>
                      </a:lnTo>
                      <a:lnTo>
                        <a:pt x="16" y="74"/>
                      </a:lnTo>
                      <a:lnTo>
                        <a:pt x="24" y="62"/>
                      </a:lnTo>
                      <a:lnTo>
                        <a:pt x="32" y="52"/>
                      </a:lnTo>
                      <a:lnTo>
                        <a:pt x="42" y="42"/>
                      </a:lnTo>
                      <a:lnTo>
                        <a:pt x="52" y="32"/>
                      </a:lnTo>
                      <a:lnTo>
                        <a:pt x="62" y="24"/>
                      </a:lnTo>
                      <a:lnTo>
                        <a:pt x="74" y="16"/>
                      </a:lnTo>
                      <a:lnTo>
                        <a:pt x="86" y="10"/>
                      </a:lnTo>
                      <a:lnTo>
                        <a:pt x="100" y="6"/>
                      </a:lnTo>
                      <a:lnTo>
                        <a:pt x="114" y="2"/>
                      </a:lnTo>
                      <a:lnTo>
                        <a:pt x="128" y="0"/>
                      </a:lnTo>
                      <a:lnTo>
                        <a:pt x="143" y="0"/>
                      </a:lnTo>
                      <a:lnTo>
                        <a:pt x="143" y="0"/>
                      </a:lnTo>
                      <a:close/>
                    </a:path>
                  </a:pathLst>
                </a:custGeom>
                <a:solidFill>
                  <a:schemeClr val="accent6">
                    <a:lumMod val="20000"/>
                    <a:lumOff val="80000"/>
                  </a:scheme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13" name="Freeform 6"/>
                <p:cNvSpPr>
                  <a:spLocks/>
                </p:cNvSpPr>
                <p:nvPr/>
              </p:nvSpPr>
              <p:spPr bwMode="auto">
                <a:xfrm>
                  <a:off x="2482" y="2437"/>
                  <a:ext cx="515" cy="234"/>
                </a:xfrm>
                <a:custGeom>
                  <a:avLst/>
                  <a:gdLst>
                    <a:gd name="T0" fmla="*/ 384 w 515"/>
                    <a:gd name="T1" fmla="*/ 2 h 234"/>
                    <a:gd name="T2" fmla="*/ 384 w 515"/>
                    <a:gd name="T3" fmla="*/ 2 h 234"/>
                    <a:gd name="T4" fmla="*/ 372 w 515"/>
                    <a:gd name="T5" fmla="*/ 14 h 234"/>
                    <a:gd name="T6" fmla="*/ 358 w 515"/>
                    <a:gd name="T7" fmla="*/ 24 h 234"/>
                    <a:gd name="T8" fmla="*/ 344 w 515"/>
                    <a:gd name="T9" fmla="*/ 34 h 234"/>
                    <a:gd name="T10" fmla="*/ 328 w 515"/>
                    <a:gd name="T11" fmla="*/ 42 h 234"/>
                    <a:gd name="T12" fmla="*/ 312 w 515"/>
                    <a:gd name="T13" fmla="*/ 48 h 234"/>
                    <a:gd name="T14" fmla="*/ 296 w 515"/>
                    <a:gd name="T15" fmla="*/ 54 h 234"/>
                    <a:gd name="T16" fmla="*/ 278 w 515"/>
                    <a:gd name="T17" fmla="*/ 56 h 234"/>
                    <a:gd name="T18" fmla="*/ 260 w 515"/>
                    <a:gd name="T19" fmla="*/ 58 h 234"/>
                    <a:gd name="T20" fmla="*/ 260 w 515"/>
                    <a:gd name="T21" fmla="*/ 58 h 234"/>
                    <a:gd name="T22" fmla="*/ 239 w 515"/>
                    <a:gd name="T23" fmla="*/ 56 h 234"/>
                    <a:gd name="T24" fmla="*/ 221 w 515"/>
                    <a:gd name="T25" fmla="*/ 54 h 234"/>
                    <a:gd name="T26" fmla="*/ 203 w 515"/>
                    <a:gd name="T27" fmla="*/ 48 h 234"/>
                    <a:gd name="T28" fmla="*/ 187 w 515"/>
                    <a:gd name="T29" fmla="*/ 42 h 234"/>
                    <a:gd name="T30" fmla="*/ 171 w 515"/>
                    <a:gd name="T31" fmla="*/ 34 h 234"/>
                    <a:gd name="T32" fmla="*/ 157 w 515"/>
                    <a:gd name="T33" fmla="*/ 24 h 234"/>
                    <a:gd name="T34" fmla="*/ 143 w 515"/>
                    <a:gd name="T35" fmla="*/ 12 h 234"/>
                    <a:gd name="T36" fmla="*/ 131 w 515"/>
                    <a:gd name="T37" fmla="*/ 0 h 234"/>
                    <a:gd name="T38" fmla="*/ 131 w 515"/>
                    <a:gd name="T39" fmla="*/ 0 h 234"/>
                    <a:gd name="T40" fmla="*/ 107 w 515"/>
                    <a:gd name="T41" fmla="*/ 14 h 234"/>
                    <a:gd name="T42" fmla="*/ 84 w 515"/>
                    <a:gd name="T43" fmla="*/ 30 h 234"/>
                    <a:gd name="T44" fmla="*/ 66 w 515"/>
                    <a:gd name="T45" fmla="*/ 48 h 234"/>
                    <a:gd name="T46" fmla="*/ 50 w 515"/>
                    <a:gd name="T47" fmla="*/ 66 h 234"/>
                    <a:gd name="T48" fmla="*/ 38 w 515"/>
                    <a:gd name="T49" fmla="*/ 86 h 234"/>
                    <a:gd name="T50" fmla="*/ 28 w 515"/>
                    <a:gd name="T51" fmla="*/ 106 h 234"/>
                    <a:gd name="T52" fmla="*/ 18 w 515"/>
                    <a:gd name="T53" fmla="*/ 124 h 234"/>
                    <a:gd name="T54" fmla="*/ 12 w 515"/>
                    <a:gd name="T55" fmla="*/ 144 h 234"/>
                    <a:gd name="T56" fmla="*/ 8 w 515"/>
                    <a:gd name="T57" fmla="*/ 162 h 234"/>
                    <a:gd name="T58" fmla="*/ 4 w 515"/>
                    <a:gd name="T59" fmla="*/ 178 h 234"/>
                    <a:gd name="T60" fmla="*/ 0 w 515"/>
                    <a:gd name="T61" fmla="*/ 208 h 234"/>
                    <a:gd name="T62" fmla="*/ 0 w 515"/>
                    <a:gd name="T63" fmla="*/ 228 h 234"/>
                    <a:gd name="T64" fmla="*/ 0 w 515"/>
                    <a:gd name="T65" fmla="*/ 234 h 234"/>
                    <a:gd name="T66" fmla="*/ 515 w 515"/>
                    <a:gd name="T67" fmla="*/ 234 h 234"/>
                    <a:gd name="T68" fmla="*/ 515 w 515"/>
                    <a:gd name="T69" fmla="*/ 234 h 234"/>
                    <a:gd name="T70" fmla="*/ 515 w 515"/>
                    <a:gd name="T71" fmla="*/ 210 h 234"/>
                    <a:gd name="T72" fmla="*/ 511 w 515"/>
                    <a:gd name="T73" fmla="*/ 188 h 234"/>
                    <a:gd name="T74" fmla="*/ 509 w 515"/>
                    <a:gd name="T75" fmla="*/ 166 h 234"/>
                    <a:gd name="T76" fmla="*/ 503 w 515"/>
                    <a:gd name="T77" fmla="*/ 146 h 234"/>
                    <a:gd name="T78" fmla="*/ 497 w 515"/>
                    <a:gd name="T79" fmla="*/ 128 h 234"/>
                    <a:gd name="T80" fmla="*/ 491 w 515"/>
                    <a:gd name="T81" fmla="*/ 110 h 234"/>
                    <a:gd name="T82" fmla="*/ 483 w 515"/>
                    <a:gd name="T83" fmla="*/ 94 h 234"/>
                    <a:gd name="T84" fmla="*/ 475 w 515"/>
                    <a:gd name="T85" fmla="*/ 80 h 234"/>
                    <a:gd name="T86" fmla="*/ 465 w 515"/>
                    <a:gd name="T87" fmla="*/ 66 h 234"/>
                    <a:gd name="T88" fmla="*/ 455 w 515"/>
                    <a:gd name="T89" fmla="*/ 54 h 234"/>
                    <a:gd name="T90" fmla="*/ 433 w 515"/>
                    <a:gd name="T91" fmla="*/ 34 h 234"/>
                    <a:gd name="T92" fmla="*/ 408 w 515"/>
                    <a:gd name="T93" fmla="*/ 16 h 234"/>
                    <a:gd name="T94" fmla="*/ 384 w 515"/>
                    <a:gd name="T95" fmla="*/ 2 h 234"/>
                    <a:gd name="T96" fmla="*/ 384 w 515"/>
                    <a:gd name="T97" fmla="*/ 2 h 23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</a:cxnLst>
                  <a:rect l="0" t="0" r="r" b="b"/>
                  <a:pathLst>
                    <a:path w="515" h="234">
                      <a:moveTo>
                        <a:pt x="384" y="2"/>
                      </a:moveTo>
                      <a:lnTo>
                        <a:pt x="384" y="2"/>
                      </a:lnTo>
                      <a:lnTo>
                        <a:pt x="372" y="14"/>
                      </a:lnTo>
                      <a:lnTo>
                        <a:pt x="358" y="24"/>
                      </a:lnTo>
                      <a:lnTo>
                        <a:pt x="344" y="34"/>
                      </a:lnTo>
                      <a:lnTo>
                        <a:pt x="328" y="42"/>
                      </a:lnTo>
                      <a:lnTo>
                        <a:pt x="312" y="48"/>
                      </a:lnTo>
                      <a:lnTo>
                        <a:pt x="296" y="54"/>
                      </a:lnTo>
                      <a:lnTo>
                        <a:pt x="278" y="56"/>
                      </a:lnTo>
                      <a:lnTo>
                        <a:pt x="260" y="58"/>
                      </a:lnTo>
                      <a:lnTo>
                        <a:pt x="260" y="58"/>
                      </a:lnTo>
                      <a:lnTo>
                        <a:pt x="239" y="56"/>
                      </a:lnTo>
                      <a:lnTo>
                        <a:pt x="221" y="54"/>
                      </a:lnTo>
                      <a:lnTo>
                        <a:pt x="203" y="48"/>
                      </a:lnTo>
                      <a:lnTo>
                        <a:pt x="187" y="42"/>
                      </a:lnTo>
                      <a:lnTo>
                        <a:pt x="171" y="34"/>
                      </a:lnTo>
                      <a:lnTo>
                        <a:pt x="157" y="24"/>
                      </a:lnTo>
                      <a:lnTo>
                        <a:pt x="143" y="12"/>
                      </a:lnTo>
                      <a:lnTo>
                        <a:pt x="131" y="0"/>
                      </a:lnTo>
                      <a:lnTo>
                        <a:pt x="131" y="0"/>
                      </a:lnTo>
                      <a:lnTo>
                        <a:pt x="107" y="14"/>
                      </a:lnTo>
                      <a:lnTo>
                        <a:pt x="84" y="30"/>
                      </a:lnTo>
                      <a:lnTo>
                        <a:pt x="66" y="48"/>
                      </a:lnTo>
                      <a:lnTo>
                        <a:pt x="50" y="66"/>
                      </a:lnTo>
                      <a:lnTo>
                        <a:pt x="38" y="86"/>
                      </a:lnTo>
                      <a:lnTo>
                        <a:pt x="28" y="106"/>
                      </a:lnTo>
                      <a:lnTo>
                        <a:pt x="18" y="124"/>
                      </a:lnTo>
                      <a:lnTo>
                        <a:pt x="12" y="144"/>
                      </a:lnTo>
                      <a:lnTo>
                        <a:pt x="8" y="162"/>
                      </a:lnTo>
                      <a:lnTo>
                        <a:pt x="4" y="178"/>
                      </a:lnTo>
                      <a:lnTo>
                        <a:pt x="0" y="208"/>
                      </a:lnTo>
                      <a:lnTo>
                        <a:pt x="0" y="228"/>
                      </a:lnTo>
                      <a:lnTo>
                        <a:pt x="0" y="234"/>
                      </a:lnTo>
                      <a:lnTo>
                        <a:pt x="515" y="234"/>
                      </a:lnTo>
                      <a:lnTo>
                        <a:pt x="515" y="234"/>
                      </a:lnTo>
                      <a:lnTo>
                        <a:pt x="515" y="210"/>
                      </a:lnTo>
                      <a:lnTo>
                        <a:pt x="511" y="188"/>
                      </a:lnTo>
                      <a:lnTo>
                        <a:pt x="509" y="166"/>
                      </a:lnTo>
                      <a:lnTo>
                        <a:pt x="503" y="146"/>
                      </a:lnTo>
                      <a:lnTo>
                        <a:pt x="497" y="128"/>
                      </a:lnTo>
                      <a:lnTo>
                        <a:pt x="491" y="110"/>
                      </a:lnTo>
                      <a:lnTo>
                        <a:pt x="483" y="94"/>
                      </a:lnTo>
                      <a:lnTo>
                        <a:pt x="475" y="80"/>
                      </a:lnTo>
                      <a:lnTo>
                        <a:pt x="465" y="66"/>
                      </a:lnTo>
                      <a:lnTo>
                        <a:pt x="455" y="54"/>
                      </a:lnTo>
                      <a:lnTo>
                        <a:pt x="433" y="34"/>
                      </a:lnTo>
                      <a:lnTo>
                        <a:pt x="408" y="16"/>
                      </a:lnTo>
                      <a:lnTo>
                        <a:pt x="384" y="2"/>
                      </a:lnTo>
                      <a:lnTo>
                        <a:pt x="384" y="2"/>
                      </a:lnTo>
                      <a:close/>
                    </a:path>
                  </a:pathLst>
                </a:custGeom>
                <a:solidFill>
                  <a:schemeClr val="accent6">
                    <a:lumMod val="20000"/>
                    <a:lumOff val="80000"/>
                  </a:scheme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14" name="Freeform 7"/>
                <p:cNvSpPr>
                  <a:spLocks/>
                </p:cNvSpPr>
                <p:nvPr/>
              </p:nvSpPr>
              <p:spPr bwMode="auto">
                <a:xfrm>
                  <a:off x="2744" y="2423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15" name="Freeform 8"/>
                <p:cNvSpPr>
                  <a:spLocks/>
                </p:cNvSpPr>
                <p:nvPr/>
              </p:nvSpPr>
              <p:spPr bwMode="auto">
                <a:xfrm>
                  <a:off x="2742" y="2423"/>
                  <a:ext cx="2" cy="0"/>
                </a:xfrm>
                <a:custGeom>
                  <a:avLst/>
                  <a:gdLst>
                    <a:gd name="T0" fmla="*/ 0 w 2"/>
                    <a:gd name="T1" fmla="*/ 0 w 2"/>
                    <a:gd name="T2" fmla="*/ 2 w 2"/>
                    <a:gd name="T3" fmla="*/ 2 w 2"/>
                    <a:gd name="T4" fmla="*/ 0 w 2"/>
                    <a:gd name="T5" fmla="*/ 0 w 2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  <a:cxn ang="0">
                      <a:pos x="T4" y="0"/>
                    </a:cxn>
                    <a:cxn ang="0">
                      <a:pos x="T5" y="0"/>
                    </a:cxn>
                  </a:cxnLst>
                  <a:rect l="0" t="0" r="r" b="b"/>
                  <a:pathLst>
                    <a:path w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2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  <p:grpSp>
          <p:nvGrpSpPr>
            <p:cNvPr id="106" name="Group 105"/>
            <p:cNvGrpSpPr>
              <a:grpSpLocks noChangeAspect="1"/>
            </p:cNvGrpSpPr>
            <p:nvPr/>
          </p:nvGrpSpPr>
          <p:grpSpPr>
            <a:xfrm>
              <a:off x="3746591" y="1792220"/>
              <a:ext cx="280365" cy="188493"/>
              <a:chOff x="3103932" y="1238932"/>
              <a:chExt cx="827983" cy="445256"/>
            </a:xfrm>
          </p:grpSpPr>
          <p:sp>
            <p:nvSpPr>
              <p:cNvPr id="107" name="Oval Callout 106"/>
              <p:cNvSpPr/>
              <p:nvPr/>
            </p:nvSpPr>
            <p:spPr>
              <a:xfrm flipH="1">
                <a:off x="3103932" y="1238932"/>
                <a:ext cx="827983" cy="445256"/>
              </a:xfrm>
              <a:prstGeom prst="wedgeEllipseCallout">
                <a:avLst>
                  <a:gd name="adj1" fmla="val -53442"/>
                  <a:gd name="adj2" fmla="val 45656"/>
                </a:avLst>
              </a:prstGeom>
              <a:noFill/>
              <a:ln w="12700">
                <a:solidFill>
                  <a:schemeClr val="tx2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108" name="Straight Connector 107"/>
              <p:cNvCxnSpPr/>
              <p:nvPr/>
            </p:nvCxnSpPr>
            <p:spPr>
              <a:xfrm>
                <a:off x="3263126" y="1371600"/>
                <a:ext cx="492281" cy="0"/>
              </a:xfrm>
              <a:prstGeom prst="line">
                <a:avLst/>
              </a:prstGeom>
              <a:ln>
                <a:solidFill>
                  <a:schemeClr val="tx2">
                    <a:lumMod val="8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9" name="Straight Connector 108"/>
              <p:cNvCxnSpPr/>
              <p:nvPr/>
            </p:nvCxnSpPr>
            <p:spPr>
              <a:xfrm>
                <a:off x="3263126" y="1447800"/>
                <a:ext cx="492281" cy="0"/>
              </a:xfrm>
              <a:prstGeom prst="line">
                <a:avLst/>
              </a:prstGeom>
              <a:ln>
                <a:solidFill>
                  <a:schemeClr val="tx2">
                    <a:lumMod val="8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0" name="Straight Connector 109"/>
              <p:cNvCxnSpPr/>
              <p:nvPr/>
            </p:nvCxnSpPr>
            <p:spPr>
              <a:xfrm>
                <a:off x="3263126" y="1524000"/>
                <a:ext cx="492281" cy="0"/>
              </a:xfrm>
              <a:prstGeom prst="line">
                <a:avLst/>
              </a:prstGeom>
              <a:ln>
                <a:solidFill>
                  <a:schemeClr val="tx2">
                    <a:lumMod val="8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8" name="Group 27"/>
            <p:cNvGrpSpPr/>
            <p:nvPr/>
          </p:nvGrpSpPr>
          <p:grpSpPr>
            <a:xfrm>
              <a:off x="4106522" y="2261373"/>
              <a:ext cx="1515053" cy="338554"/>
              <a:chOff x="3948432" y="2131434"/>
              <a:chExt cx="1515053" cy="338554"/>
            </a:xfrm>
          </p:grpSpPr>
          <p:sp>
            <p:nvSpPr>
              <p:cNvPr id="25" name="TextBox 24"/>
              <p:cNvSpPr txBox="1"/>
              <p:nvPr/>
            </p:nvSpPr>
            <p:spPr>
              <a:xfrm>
                <a:off x="4254500" y="2131434"/>
                <a:ext cx="1208985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00" dirty="0" smtClean="0">
                    <a:solidFill>
                      <a:schemeClr val="tx2"/>
                    </a:solidFill>
                  </a:rPr>
                  <a:t>Reviewer 3</a:t>
                </a:r>
                <a:endParaRPr lang="en-US" sz="1600" dirty="0">
                  <a:solidFill>
                    <a:schemeClr val="tx2"/>
                  </a:solidFill>
                </a:endParaRPr>
              </a:p>
            </p:txBody>
          </p:sp>
          <p:grpSp>
            <p:nvGrpSpPr>
              <p:cNvPr id="117" name="Group 4"/>
              <p:cNvGrpSpPr>
                <a:grpSpLocks noChangeAspect="1"/>
              </p:cNvGrpSpPr>
              <p:nvPr/>
            </p:nvGrpSpPr>
            <p:grpSpPr bwMode="auto">
              <a:xfrm>
                <a:off x="3948432" y="2139838"/>
                <a:ext cx="338163" cy="321747"/>
                <a:chOff x="2482" y="2181"/>
                <a:chExt cx="515" cy="490"/>
              </a:xfrm>
            </p:grpSpPr>
            <p:sp>
              <p:nvSpPr>
                <p:cNvPr id="123" name="AutoShape 3"/>
                <p:cNvSpPr>
                  <a:spLocks noChangeAspect="1" noChangeArrowheads="1" noTextEdit="1"/>
                </p:cNvSpPr>
                <p:nvPr/>
              </p:nvSpPr>
              <p:spPr bwMode="auto">
                <a:xfrm>
                  <a:off x="2482" y="2181"/>
                  <a:ext cx="515" cy="49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24" name="Freeform 5"/>
                <p:cNvSpPr>
                  <a:spLocks/>
                </p:cNvSpPr>
                <p:nvPr/>
              </p:nvSpPr>
              <p:spPr bwMode="auto">
                <a:xfrm>
                  <a:off x="2597" y="2181"/>
                  <a:ext cx="285" cy="284"/>
                </a:xfrm>
                <a:custGeom>
                  <a:avLst/>
                  <a:gdLst>
                    <a:gd name="T0" fmla="*/ 143 w 285"/>
                    <a:gd name="T1" fmla="*/ 0 h 284"/>
                    <a:gd name="T2" fmla="*/ 171 w 285"/>
                    <a:gd name="T3" fmla="*/ 2 h 284"/>
                    <a:gd name="T4" fmla="*/ 199 w 285"/>
                    <a:gd name="T5" fmla="*/ 10 h 284"/>
                    <a:gd name="T6" fmla="*/ 223 w 285"/>
                    <a:gd name="T7" fmla="*/ 24 h 284"/>
                    <a:gd name="T8" fmla="*/ 245 w 285"/>
                    <a:gd name="T9" fmla="*/ 42 h 284"/>
                    <a:gd name="T10" fmla="*/ 261 w 285"/>
                    <a:gd name="T11" fmla="*/ 62 h 284"/>
                    <a:gd name="T12" fmla="*/ 275 w 285"/>
                    <a:gd name="T13" fmla="*/ 86 h 284"/>
                    <a:gd name="T14" fmla="*/ 283 w 285"/>
                    <a:gd name="T15" fmla="*/ 114 h 284"/>
                    <a:gd name="T16" fmla="*/ 285 w 285"/>
                    <a:gd name="T17" fmla="*/ 142 h 284"/>
                    <a:gd name="T18" fmla="*/ 285 w 285"/>
                    <a:gd name="T19" fmla="*/ 156 h 284"/>
                    <a:gd name="T20" fmla="*/ 279 w 285"/>
                    <a:gd name="T21" fmla="*/ 184 h 284"/>
                    <a:gd name="T22" fmla="*/ 269 w 285"/>
                    <a:gd name="T23" fmla="*/ 210 h 284"/>
                    <a:gd name="T24" fmla="*/ 253 w 285"/>
                    <a:gd name="T25" fmla="*/ 232 h 284"/>
                    <a:gd name="T26" fmla="*/ 233 w 285"/>
                    <a:gd name="T27" fmla="*/ 252 h 284"/>
                    <a:gd name="T28" fmla="*/ 211 w 285"/>
                    <a:gd name="T29" fmla="*/ 268 h 284"/>
                    <a:gd name="T30" fmla="*/ 185 w 285"/>
                    <a:gd name="T31" fmla="*/ 278 h 284"/>
                    <a:gd name="T32" fmla="*/ 157 w 285"/>
                    <a:gd name="T33" fmla="*/ 284 h 284"/>
                    <a:gd name="T34" fmla="*/ 143 w 285"/>
                    <a:gd name="T35" fmla="*/ 284 h 284"/>
                    <a:gd name="T36" fmla="*/ 114 w 285"/>
                    <a:gd name="T37" fmla="*/ 282 h 284"/>
                    <a:gd name="T38" fmla="*/ 86 w 285"/>
                    <a:gd name="T39" fmla="*/ 274 h 284"/>
                    <a:gd name="T40" fmla="*/ 62 w 285"/>
                    <a:gd name="T41" fmla="*/ 260 h 284"/>
                    <a:gd name="T42" fmla="*/ 42 w 285"/>
                    <a:gd name="T43" fmla="*/ 242 h 284"/>
                    <a:gd name="T44" fmla="*/ 24 w 285"/>
                    <a:gd name="T45" fmla="*/ 222 h 284"/>
                    <a:gd name="T46" fmla="*/ 10 w 285"/>
                    <a:gd name="T47" fmla="*/ 198 h 284"/>
                    <a:gd name="T48" fmla="*/ 2 w 285"/>
                    <a:gd name="T49" fmla="*/ 170 h 284"/>
                    <a:gd name="T50" fmla="*/ 0 w 285"/>
                    <a:gd name="T51" fmla="*/ 142 h 284"/>
                    <a:gd name="T52" fmla="*/ 0 w 285"/>
                    <a:gd name="T53" fmla="*/ 128 h 284"/>
                    <a:gd name="T54" fmla="*/ 6 w 285"/>
                    <a:gd name="T55" fmla="*/ 100 h 284"/>
                    <a:gd name="T56" fmla="*/ 16 w 285"/>
                    <a:gd name="T57" fmla="*/ 74 h 284"/>
                    <a:gd name="T58" fmla="*/ 32 w 285"/>
                    <a:gd name="T59" fmla="*/ 52 h 284"/>
                    <a:gd name="T60" fmla="*/ 52 w 285"/>
                    <a:gd name="T61" fmla="*/ 32 h 284"/>
                    <a:gd name="T62" fmla="*/ 74 w 285"/>
                    <a:gd name="T63" fmla="*/ 16 h 284"/>
                    <a:gd name="T64" fmla="*/ 100 w 285"/>
                    <a:gd name="T65" fmla="*/ 6 h 284"/>
                    <a:gd name="T66" fmla="*/ 128 w 285"/>
                    <a:gd name="T67" fmla="*/ 0 h 284"/>
                    <a:gd name="T68" fmla="*/ 143 w 285"/>
                    <a:gd name="T69" fmla="*/ 0 h 28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</a:cxnLst>
                  <a:rect l="0" t="0" r="r" b="b"/>
                  <a:pathLst>
                    <a:path w="285" h="284">
                      <a:moveTo>
                        <a:pt x="143" y="0"/>
                      </a:moveTo>
                      <a:lnTo>
                        <a:pt x="143" y="0"/>
                      </a:lnTo>
                      <a:lnTo>
                        <a:pt x="157" y="0"/>
                      </a:lnTo>
                      <a:lnTo>
                        <a:pt x="171" y="2"/>
                      </a:lnTo>
                      <a:lnTo>
                        <a:pt x="185" y="6"/>
                      </a:lnTo>
                      <a:lnTo>
                        <a:pt x="199" y="10"/>
                      </a:lnTo>
                      <a:lnTo>
                        <a:pt x="211" y="16"/>
                      </a:lnTo>
                      <a:lnTo>
                        <a:pt x="223" y="24"/>
                      </a:lnTo>
                      <a:lnTo>
                        <a:pt x="233" y="32"/>
                      </a:lnTo>
                      <a:lnTo>
                        <a:pt x="245" y="42"/>
                      </a:lnTo>
                      <a:lnTo>
                        <a:pt x="253" y="52"/>
                      </a:lnTo>
                      <a:lnTo>
                        <a:pt x="261" y="62"/>
                      </a:lnTo>
                      <a:lnTo>
                        <a:pt x="269" y="74"/>
                      </a:lnTo>
                      <a:lnTo>
                        <a:pt x="275" y="86"/>
                      </a:lnTo>
                      <a:lnTo>
                        <a:pt x="279" y="100"/>
                      </a:lnTo>
                      <a:lnTo>
                        <a:pt x="283" y="114"/>
                      </a:lnTo>
                      <a:lnTo>
                        <a:pt x="285" y="128"/>
                      </a:lnTo>
                      <a:lnTo>
                        <a:pt x="285" y="142"/>
                      </a:lnTo>
                      <a:lnTo>
                        <a:pt x="285" y="142"/>
                      </a:lnTo>
                      <a:lnTo>
                        <a:pt x="285" y="156"/>
                      </a:lnTo>
                      <a:lnTo>
                        <a:pt x="283" y="170"/>
                      </a:lnTo>
                      <a:lnTo>
                        <a:pt x="279" y="184"/>
                      </a:lnTo>
                      <a:lnTo>
                        <a:pt x="275" y="198"/>
                      </a:lnTo>
                      <a:lnTo>
                        <a:pt x="269" y="210"/>
                      </a:lnTo>
                      <a:lnTo>
                        <a:pt x="261" y="222"/>
                      </a:lnTo>
                      <a:lnTo>
                        <a:pt x="253" y="232"/>
                      </a:lnTo>
                      <a:lnTo>
                        <a:pt x="245" y="242"/>
                      </a:lnTo>
                      <a:lnTo>
                        <a:pt x="233" y="252"/>
                      </a:lnTo>
                      <a:lnTo>
                        <a:pt x="223" y="260"/>
                      </a:lnTo>
                      <a:lnTo>
                        <a:pt x="211" y="268"/>
                      </a:lnTo>
                      <a:lnTo>
                        <a:pt x="199" y="274"/>
                      </a:lnTo>
                      <a:lnTo>
                        <a:pt x="185" y="278"/>
                      </a:lnTo>
                      <a:lnTo>
                        <a:pt x="171" y="282"/>
                      </a:lnTo>
                      <a:lnTo>
                        <a:pt x="157" y="284"/>
                      </a:lnTo>
                      <a:lnTo>
                        <a:pt x="143" y="284"/>
                      </a:lnTo>
                      <a:lnTo>
                        <a:pt x="143" y="284"/>
                      </a:lnTo>
                      <a:lnTo>
                        <a:pt x="128" y="284"/>
                      </a:lnTo>
                      <a:lnTo>
                        <a:pt x="114" y="282"/>
                      </a:lnTo>
                      <a:lnTo>
                        <a:pt x="100" y="278"/>
                      </a:lnTo>
                      <a:lnTo>
                        <a:pt x="86" y="274"/>
                      </a:lnTo>
                      <a:lnTo>
                        <a:pt x="74" y="268"/>
                      </a:lnTo>
                      <a:lnTo>
                        <a:pt x="62" y="260"/>
                      </a:lnTo>
                      <a:lnTo>
                        <a:pt x="52" y="252"/>
                      </a:lnTo>
                      <a:lnTo>
                        <a:pt x="42" y="242"/>
                      </a:lnTo>
                      <a:lnTo>
                        <a:pt x="32" y="232"/>
                      </a:lnTo>
                      <a:lnTo>
                        <a:pt x="24" y="222"/>
                      </a:lnTo>
                      <a:lnTo>
                        <a:pt x="16" y="210"/>
                      </a:lnTo>
                      <a:lnTo>
                        <a:pt x="10" y="198"/>
                      </a:lnTo>
                      <a:lnTo>
                        <a:pt x="6" y="184"/>
                      </a:lnTo>
                      <a:lnTo>
                        <a:pt x="2" y="170"/>
                      </a:lnTo>
                      <a:lnTo>
                        <a:pt x="0" y="156"/>
                      </a:lnTo>
                      <a:lnTo>
                        <a:pt x="0" y="142"/>
                      </a:lnTo>
                      <a:lnTo>
                        <a:pt x="0" y="142"/>
                      </a:lnTo>
                      <a:lnTo>
                        <a:pt x="0" y="128"/>
                      </a:lnTo>
                      <a:lnTo>
                        <a:pt x="2" y="114"/>
                      </a:lnTo>
                      <a:lnTo>
                        <a:pt x="6" y="100"/>
                      </a:lnTo>
                      <a:lnTo>
                        <a:pt x="10" y="86"/>
                      </a:lnTo>
                      <a:lnTo>
                        <a:pt x="16" y="74"/>
                      </a:lnTo>
                      <a:lnTo>
                        <a:pt x="24" y="62"/>
                      </a:lnTo>
                      <a:lnTo>
                        <a:pt x="32" y="52"/>
                      </a:lnTo>
                      <a:lnTo>
                        <a:pt x="42" y="42"/>
                      </a:lnTo>
                      <a:lnTo>
                        <a:pt x="52" y="32"/>
                      </a:lnTo>
                      <a:lnTo>
                        <a:pt x="62" y="24"/>
                      </a:lnTo>
                      <a:lnTo>
                        <a:pt x="74" y="16"/>
                      </a:lnTo>
                      <a:lnTo>
                        <a:pt x="86" y="10"/>
                      </a:lnTo>
                      <a:lnTo>
                        <a:pt x="100" y="6"/>
                      </a:lnTo>
                      <a:lnTo>
                        <a:pt x="114" y="2"/>
                      </a:lnTo>
                      <a:lnTo>
                        <a:pt x="128" y="0"/>
                      </a:lnTo>
                      <a:lnTo>
                        <a:pt x="143" y="0"/>
                      </a:lnTo>
                      <a:lnTo>
                        <a:pt x="143" y="0"/>
                      </a:lnTo>
                      <a:close/>
                    </a:path>
                  </a:pathLst>
                </a:custGeom>
                <a:solidFill>
                  <a:schemeClr val="accent6">
                    <a:lumMod val="20000"/>
                    <a:lumOff val="80000"/>
                  </a:scheme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25" name="Freeform 6"/>
                <p:cNvSpPr>
                  <a:spLocks/>
                </p:cNvSpPr>
                <p:nvPr/>
              </p:nvSpPr>
              <p:spPr bwMode="auto">
                <a:xfrm>
                  <a:off x="2482" y="2437"/>
                  <a:ext cx="515" cy="234"/>
                </a:xfrm>
                <a:custGeom>
                  <a:avLst/>
                  <a:gdLst>
                    <a:gd name="T0" fmla="*/ 384 w 515"/>
                    <a:gd name="T1" fmla="*/ 2 h 234"/>
                    <a:gd name="T2" fmla="*/ 384 w 515"/>
                    <a:gd name="T3" fmla="*/ 2 h 234"/>
                    <a:gd name="T4" fmla="*/ 372 w 515"/>
                    <a:gd name="T5" fmla="*/ 14 h 234"/>
                    <a:gd name="T6" fmla="*/ 358 w 515"/>
                    <a:gd name="T7" fmla="*/ 24 h 234"/>
                    <a:gd name="T8" fmla="*/ 344 w 515"/>
                    <a:gd name="T9" fmla="*/ 34 h 234"/>
                    <a:gd name="T10" fmla="*/ 328 w 515"/>
                    <a:gd name="T11" fmla="*/ 42 h 234"/>
                    <a:gd name="T12" fmla="*/ 312 w 515"/>
                    <a:gd name="T13" fmla="*/ 48 h 234"/>
                    <a:gd name="T14" fmla="*/ 296 w 515"/>
                    <a:gd name="T15" fmla="*/ 54 h 234"/>
                    <a:gd name="T16" fmla="*/ 278 w 515"/>
                    <a:gd name="T17" fmla="*/ 56 h 234"/>
                    <a:gd name="T18" fmla="*/ 260 w 515"/>
                    <a:gd name="T19" fmla="*/ 58 h 234"/>
                    <a:gd name="T20" fmla="*/ 260 w 515"/>
                    <a:gd name="T21" fmla="*/ 58 h 234"/>
                    <a:gd name="T22" fmla="*/ 239 w 515"/>
                    <a:gd name="T23" fmla="*/ 56 h 234"/>
                    <a:gd name="T24" fmla="*/ 221 w 515"/>
                    <a:gd name="T25" fmla="*/ 54 h 234"/>
                    <a:gd name="T26" fmla="*/ 203 w 515"/>
                    <a:gd name="T27" fmla="*/ 48 h 234"/>
                    <a:gd name="T28" fmla="*/ 187 w 515"/>
                    <a:gd name="T29" fmla="*/ 42 h 234"/>
                    <a:gd name="T30" fmla="*/ 171 w 515"/>
                    <a:gd name="T31" fmla="*/ 34 h 234"/>
                    <a:gd name="T32" fmla="*/ 157 w 515"/>
                    <a:gd name="T33" fmla="*/ 24 h 234"/>
                    <a:gd name="T34" fmla="*/ 143 w 515"/>
                    <a:gd name="T35" fmla="*/ 12 h 234"/>
                    <a:gd name="T36" fmla="*/ 131 w 515"/>
                    <a:gd name="T37" fmla="*/ 0 h 234"/>
                    <a:gd name="T38" fmla="*/ 131 w 515"/>
                    <a:gd name="T39" fmla="*/ 0 h 234"/>
                    <a:gd name="T40" fmla="*/ 107 w 515"/>
                    <a:gd name="T41" fmla="*/ 14 h 234"/>
                    <a:gd name="T42" fmla="*/ 84 w 515"/>
                    <a:gd name="T43" fmla="*/ 30 h 234"/>
                    <a:gd name="T44" fmla="*/ 66 w 515"/>
                    <a:gd name="T45" fmla="*/ 48 h 234"/>
                    <a:gd name="T46" fmla="*/ 50 w 515"/>
                    <a:gd name="T47" fmla="*/ 66 h 234"/>
                    <a:gd name="T48" fmla="*/ 38 w 515"/>
                    <a:gd name="T49" fmla="*/ 86 h 234"/>
                    <a:gd name="T50" fmla="*/ 28 w 515"/>
                    <a:gd name="T51" fmla="*/ 106 h 234"/>
                    <a:gd name="T52" fmla="*/ 18 w 515"/>
                    <a:gd name="T53" fmla="*/ 124 h 234"/>
                    <a:gd name="T54" fmla="*/ 12 w 515"/>
                    <a:gd name="T55" fmla="*/ 144 h 234"/>
                    <a:gd name="T56" fmla="*/ 8 w 515"/>
                    <a:gd name="T57" fmla="*/ 162 h 234"/>
                    <a:gd name="T58" fmla="*/ 4 w 515"/>
                    <a:gd name="T59" fmla="*/ 178 h 234"/>
                    <a:gd name="T60" fmla="*/ 0 w 515"/>
                    <a:gd name="T61" fmla="*/ 208 h 234"/>
                    <a:gd name="T62" fmla="*/ 0 w 515"/>
                    <a:gd name="T63" fmla="*/ 228 h 234"/>
                    <a:gd name="T64" fmla="*/ 0 w 515"/>
                    <a:gd name="T65" fmla="*/ 234 h 234"/>
                    <a:gd name="T66" fmla="*/ 515 w 515"/>
                    <a:gd name="T67" fmla="*/ 234 h 234"/>
                    <a:gd name="T68" fmla="*/ 515 w 515"/>
                    <a:gd name="T69" fmla="*/ 234 h 234"/>
                    <a:gd name="T70" fmla="*/ 515 w 515"/>
                    <a:gd name="T71" fmla="*/ 210 h 234"/>
                    <a:gd name="T72" fmla="*/ 511 w 515"/>
                    <a:gd name="T73" fmla="*/ 188 h 234"/>
                    <a:gd name="T74" fmla="*/ 509 w 515"/>
                    <a:gd name="T75" fmla="*/ 166 h 234"/>
                    <a:gd name="T76" fmla="*/ 503 w 515"/>
                    <a:gd name="T77" fmla="*/ 146 h 234"/>
                    <a:gd name="T78" fmla="*/ 497 w 515"/>
                    <a:gd name="T79" fmla="*/ 128 h 234"/>
                    <a:gd name="T80" fmla="*/ 491 w 515"/>
                    <a:gd name="T81" fmla="*/ 110 h 234"/>
                    <a:gd name="T82" fmla="*/ 483 w 515"/>
                    <a:gd name="T83" fmla="*/ 94 h 234"/>
                    <a:gd name="T84" fmla="*/ 475 w 515"/>
                    <a:gd name="T85" fmla="*/ 80 h 234"/>
                    <a:gd name="T86" fmla="*/ 465 w 515"/>
                    <a:gd name="T87" fmla="*/ 66 h 234"/>
                    <a:gd name="T88" fmla="*/ 455 w 515"/>
                    <a:gd name="T89" fmla="*/ 54 h 234"/>
                    <a:gd name="T90" fmla="*/ 433 w 515"/>
                    <a:gd name="T91" fmla="*/ 34 h 234"/>
                    <a:gd name="T92" fmla="*/ 408 w 515"/>
                    <a:gd name="T93" fmla="*/ 16 h 234"/>
                    <a:gd name="T94" fmla="*/ 384 w 515"/>
                    <a:gd name="T95" fmla="*/ 2 h 234"/>
                    <a:gd name="T96" fmla="*/ 384 w 515"/>
                    <a:gd name="T97" fmla="*/ 2 h 23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</a:cxnLst>
                  <a:rect l="0" t="0" r="r" b="b"/>
                  <a:pathLst>
                    <a:path w="515" h="234">
                      <a:moveTo>
                        <a:pt x="384" y="2"/>
                      </a:moveTo>
                      <a:lnTo>
                        <a:pt x="384" y="2"/>
                      </a:lnTo>
                      <a:lnTo>
                        <a:pt x="372" y="14"/>
                      </a:lnTo>
                      <a:lnTo>
                        <a:pt x="358" y="24"/>
                      </a:lnTo>
                      <a:lnTo>
                        <a:pt x="344" y="34"/>
                      </a:lnTo>
                      <a:lnTo>
                        <a:pt x="328" y="42"/>
                      </a:lnTo>
                      <a:lnTo>
                        <a:pt x="312" y="48"/>
                      </a:lnTo>
                      <a:lnTo>
                        <a:pt x="296" y="54"/>
                      </a:lnTo>
                      <a:lnTo>
                        <a:pt x="278" y="56"/>
                      </a:lnTo>
                      <a:lnTo>
                        <a:pt x="260" y="58"/>
                      </a:lnTo>
                      <a:lnTo>
                        <a:pt x="260" y="58"/>
                      </a:lnTo>
                      <a:lnTo>
                        <a:pt x="239" y="56"/>
                      </a:lnTo>
                      <a:lnTo>
                        <a:pt x="221" y="54"/>
                      </a:lnTo>
                      <a:lnTo>
                        <a:pt x="203" y="48"/>
                      </a:lnTo>
                      <a:lnTo>
                        <a:pt x="187" y="42"/>
                      </a:lnTo>
                      <a:lnTo>
                        <a:pt x="171" y="34"/>
                      </a:lnTo>
                      <a:lnTo>
                        <a:pt x="157" y="24"/>
                      </a:lnTo>
                      <a:lnTo>
                        <a:pt x="143" y="12"/>
                      </a:lnTo>
                      <a:lnTo>
                        <a:pt x="131" y="0"/>
                      </a:lnTo>
                      <a:lnTo>
                        <a:pt x="131" y="0"/>
                      </a:lnTo>
                      <a:lnTo>
                        <a:pt x="107" y="14"/>
                      </a:lnTo>
                      <a:lnTo>
                        <a:pt x="84" y="30"/>
                      </a:lnTo>
                      <a:lnTo>
                        <a:pt x="66" y="48"/>
                      </a:lnTo>
                      <a:lnTo>
                        <a:pt x="50" y="66"/>
                      </a:lnTo>
                      <a:lnTo>
                        <a:pt x="38" y="86"/>
                      </a:lnTo>
                      <a:lnTo>
                        <a:pt x="28" y="106"/>
                      </a:lnTo>
                      <a:lnTo>
                        <a:pt x="18" y="124"/>
                      </a:lnTo>
                      <a:lnTo>
                        <a:pt x="12" y="144"/>
                      </a:lnTo>
                      <a:lnTo>
                        <a:pt x="8" y="162"/>
                      </a:lnTo>
                      <a:lnTo>
                        <a:pt x="4" y="178"/>
                      </a:lnTo>
                      <a:lnTo>
                        <a:pt x="0" y="208"/>
                      </a:lnTo>
                      <a:lnTo>
                        <a:pt x="0" y="228"/>
                      </a:lnTo>
                      <a:lnTo>
                        <a:pt x="0" y="234"/>
                      </a:lnTo>
                      <a:lnTo>
                        <a:pt x="515" y="234"/>
                      </a:lnTo>
                      <a:lnTo>
                        <a:pt x="515" y="234"/>
                      </a:lnTo>
                      <a:lnTo>
                        <a:pt x="515" y="210"/>
                      </a:lnTo>
                      <a:lnTo>
                        <a:pt x="511" y="188"/>
                      </a:lnTo>
                      <a:lnTo>
                        <a:pt x="509" y="166"/>
                      </a:lnTo>
                      <a:lnTo>
                        <a:pt x="503" y="146"/>
                      </a:lnTo>
                      <a:lnTo>
                        <a:pt x="497" y="128"/>
                      </a:lnTo>
                      <a:lnTo>
                        <a:pt x="491" y="110"/>
                      </a:lnTo>
                      <a:lnTo>
                        <a:pt x="483" y="94"/>
                      </a:lnTo>
                      <a:lnTo>
                        <a:pt x="475" y="80"/>
                      </a:lnTo>
                      <a:lnTo>
                        <a:pt x="465" y="66"/>
                      </a:lnTo>
                      <a:lnTo>
                        <a:pt x="455" y="54"/>
                      </a:lnTo>
                      <a:lnTo>
                        <a:pt x="433" y="34"/>
                      </a:lnTo>
                      <a:lnTo>
                        <a:pt x="408" y="16"/>
                      </a:lnTo>
                      <a:lnTo>
                        <a:pt x="384" y="2"/>
                      </a:lnTo>
                      <a:lnTo>
                        <a:pt x="384" y="2"/>
                      </a:lnTo>
                      <a:close/>
                    </a:path>
                  </a:pathLst>
                </a:custGeom>
                <a:solidFill>
                  <a:schemeClr val="accent6">
                    <a:lumMod val="20000"/>
                    <a:lumOff val="80000"/>
                  </a:scheme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26" name="Freeform 7"/>
                <p:cNvSpPr>
                  <a:spLocks/>
                </p:cNvSpPr>
                <p:nvPr/>
              </p:nvSpPr>
              <p:spPr bwMode="auto">
                <a:xfrm>
                  <a:off x="2744" y="2423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27" name="Freeform 8"/>
                <p:cNvSpPr>
                  <a:spLocks/>
                </p:cNvSpPr>
                <p:nvPr/>
              </p:nvSpPr>
              <p:spPr bwMode="auto">
                <a:xfrm>
                  <a:off x="2742" y="2423"/>
                  <a:ext cx="2" cy="0"/>
                </a:xfrm>
                <a:custGeom>
                  <a:avLst/>
                  <a:gdLst>
                    <a:gd name="T0" fmla="*/ 0 w 2"/>
                    <a:gd name="T1" fmla="*/ 0 w 2"/>
                    <a:gd name="T2" fmla="*/ 2 w 2"/>
                    <a:gd name="T3" fmla="*/ 2 w 2"/>
                    <a:gd name="T4" fmla="*/ 0 w 2"/>
                    <a:gd name="T5" fmla="*/ 0 w 2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  <a:cxn ang="0">
                      <a:pos x="T4" y="0"/>
                    </a:cxn>
                    <a:cxn ang="0">
                      <a:pos x="T5" y="0"/>
                    </a:cxn>
                  </a:cxnLst>
                  <a:rect l="0" t="0" r="r" b="b"/>
                  <a:pathLst>
                    <a:path w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2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  <p:grpSp>
          <p:nvGrpSpPr>
            <p:cNvPr id="118" name="Group 117"/>
            <p:cNvGrpSpPr>
              <a:grpSpLocks noChangeAspect="1"/>
            </p:cNvGrpSpPr>
            <p:nvPr/>
          </p:nvGrpSpPr>
          <p:grpSpPr>
            <a:xfrm>
              <a:off x="3743659" y="2249116"/>
              <a:ext cx="280365" cy="188493"/>
              <a:chOff x="3103932" y="1238932"/>
              <a:chExt cx="827983" cy="445256"/>
            </a:xfrm>
          </p:grpSpPr>
          <p:sp>
            <p:nvSpPr>
              <p:cNvPr id="119" name="Oval Callout 118"/>
              <p:cNvSpPr/>
              <p:nvPr/>
            </p:nvSpPr>
            <p:spPr>
              <a:xfrm flipH="1">
                <a:off x="3103932" y="1238932"/>
                <a:ext cx="827983" cy="445256"/>
              </a:xfrm>
              <a:prstGeom prst="wedgeEllipseCallout">
                <a:avLst>
                  <a:gd name="adj1" fmla="val -53442"/>
                  <a:gd name="adj2" fmla="val 45656"/>
                </a:avLst>
              </a:prstGeom>
              <a:noFill/>
              <a:ln w="12700">
                <a:solidFill>
                  <a:schemeClr val="tx2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120" name="Straight Connector 119"/>
              <p:cNvCxnSpPr/>
              <p:nvPr/>
            </p:nvCxnSpPr>
            <p:spPr>
              <a:xfrm>
                <a:off x="3263126" y="1371600"/>
                <a:ext cx="492281" cy="0"/>
              </a:xfrm>
              <a:prstGeom prst="line">
                <a:avLst/>
              </a:prstGeom>
              <a:ln>
                <a:solidFill>
                  <a:schemeClr val="tx2">
                    <a:lumMod val="8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1" name="Straight Connector 120"/>
              <p:cNvCxnSpPr/>
              <p:nvPr/>
            </p:nvCxnSpPr>
            <p:spPr>
              <a:xfrm>
                <a:off x="3263126" y="1447800"/>
                <a:ext cx="492281" cy="0"/>
              </a:xfrm>
              <a:prstGeom prst="line">
                <a:avLst/>
              </a:prstGeom>
              <a:ln>
                <a:solidFill>
                  <a:schemeClr val="tx2">
                    <a:lumMod val="8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2" name="Straight Connector 121"/>
              <p:cNvCxnSpPr/>
              <p:nvPr/>
            </p:nvCxnSpPr>
            <p:spPr>
              <a:xfrm>
                <a:off x="3263126" y="1524000"/>
                <a:ext cx="492281" cy="0"/>
              </a:xfrm>
              <a:prstGeom prst="line">
                <a:avLst/>
              </a:prstGeom>
              <a:ln>
                <a:solidFill>
                  <a:schemeClr val="tx2">
                    <a:lumMod val="8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9" name="Group 28"/>
            <p:cNvGrpSpPr/>
            <p:nvPr/>
          </p:nvGrpSpPr>
          <p:grpSpPr>
            <a:xfrm>
              <a:off x="4106522" y="2692300"/>
              <a:ext cx="1515053" cy="338554"/>
              <a:chOff x="3948432" y="2502783"/>
              <a:chExt cx="1515053" cy="338554"/>
            </a:xfrm>
          </p:grpSpPr>
          <p:sp>
            <p:nvSpPr>
              <p:cNvPr id="26" name="TextBox 25"/>
              <p:cNvSpPr txBox="1"/>
              <p:nvPr/>
            </p:nvSpPr>
            <p:spPr>
              <a:xfrm>
                <a:off x="4254500" y="2502783"/>
                <a:ext cx="1208985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00" dirty="0" smtClean="0">
                    <a:solidFill>
                      <a:schemeClr val="tx2"/>
                    </a:solidFill>
                  </a:rPr>
                  <a:t>Reviewer 4</a:t>
                </a:r>
                <a:endParaRPr lang="en-US" sz="1600" dirty="0">
                  <a:solidFill>
                    <a:schemeClr val="tx2"/>
                  </a:solidFill>
                </a:endParaRPr>
              </a:p>
            </p:txBody>
          </p:sp>
          <p:grpSp>
            <p:nvGrpSpPr>
              <p:cNvPr id="129" name="Group 4"/>
              <p:cNvGrpSpPr>
                <a:grpSpLocks noChangeAspect="1"/>
              </p:cNvGrpSpPr>
              <p:nvPr/>
            </p:nvGrpSpPr>
            <p:grpSpPr bwMode="auto">
              <a:xfrm>
                <a:off x="3948432" y="2511187"/>
                <a:ext cx="338163" cy="321747"/>
                <a:chOff x="2482" y="2181"/>
                <a:chExt cx="515" cy="490"/>
              </a:xfrm>
            </p:grpSpPr>
            <p:sp>
              <p:nvSpPr>
                <p:cNvPr id="135" name="AutoShape 3"/>
                <p:cNvSpPr>
                  <a:spLocks noChangeAspect="1" noChangeArrowheads="1" noTextEdit="1"/>
                </p:cNvSpPr>
                <p:nvPr/>
              </p:nvSpPr>
              <p:spPr bwMode="auto">
                <a:xfrm>
                  <a:off x="2482" y="2181"/>
                  <a:ext cx="515" cy="49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36" name="Freeform 5"/>
                <p:cNvSpPr>
                  <a:spLocks/>
                </p:cNvSpPr>
                <p:nvPr/>
              </p:nvSpPr>
              <p:spPr bwMode="auto">
                <a:xfrm>
                  <a:off x="2597" y="2181"/>
                  <a:ext cx="285" cy="284"/>
                </a:xfrm>
                <a:custGeom>
                  <a:avLst/>
                  <a:gdLst>
                    <a:gd name="T0" fmla="*/ 143 w 285"/>
                    <a:gd name="T1" fmla="*/ 0 h 284"/>
                    <a:gd name="T2" fmla="*/ 171 w 285"/>
                    <a:gd name="T3" fmla="*/ 2 h 284"/>
                    <a:gd name="T4" fmla="*/ 199 w 285"/>
                    <a:gd name="T5" fmla="*/ 10 h 284"/>
                    <a:gd name="T6" fmla="*/ 223 w 285"/>
                    <a:gd name="T7" fmla="*/ 24 h 284"/>
                    <a:gd name="T8" fmla="*/ 245 w 285"/>
                    <a:gd name="T9" fmla="*/ 42 h 284"/>
                    <a:gd name="T10" fmla="*/ 261 w 285"/>
                    <a:gd name="T11" fmla="*/ 62 h 284"/>
                    <a:gd name="T12" fmla="*/ 275 w 285"/>
                    <a:gd name="T13" fmla="*/ 86 h 284"/>
                    <a:gd name="T14" fmla="*/ 283 w 285"/>
                    <a:gd name="T15" fmla="*/ 114 h 284"/>
                    <a:gd name="T16" fmla="*/ 285 w 285"/>
                    <a:gd name="T17" fmla="*/ 142 h 284"/>
                    <a:gd name="T18" fmla="*/ 285 w 285"/>
                    <a:gd name="T19" fmla="*/ 156 h 284"/>
                    <a:gd name="T20" fmla="*/ 279 w 285"/>
                    <a:gd name="T21" fmla="*/ 184 h 284"/>
                    <a:gd name="T22" fmla="*/ 269 w 285"/>
                    <a:gd name="T23" fmla="*/ 210 h 284"/>
                    <a:gd name="T24" fmla="*/ 253 w 285"/>
                    <a:gd name="T25" fmla="*/ 232 h 284"/>
                    <a:gd name="T26" fmla="*/ 233 w 285"/>
                    <a:gd name="T27" fmla="*/ 252 h 284"/>
                    <a:gd name="T28" fmla="*/ 211 w 285"/>
                    <a:gd name="T29" fmla="*/ 268 h 284"/>
                    <a:gd name="T30" fmla="*/ 185 w 285"/>
                    <a:gd name="T31" fmla="*/ 278 h 284"/>
                    <a:gd name="T32" fmla="*/ 157 w 285"/>
                    <a:gd name="T33" fmla="*/ 284 h 284"/>
                    <a:gd name="T34" fmla="*/ 143 w 285"/>
                    <a:gd name="T35" fmla="*/ 284 h 284"/>
                    <a:gd name="T36" fmla="*/ 114 w 285"/>
                    <a:gd name="T37" fmla="*/ 282 h 284"/>
                    <a:gd name="T38" fmla="*/ 86 w 285"/>
                    <a:gd name="T39" fmla="*/ 274 h 284"/>
                    <a:gd name="T40" fmla="*/ 62 w 285"/>
                    <a:gd name="T41" fmla="*/ 260 h 284"/>
                    <a:gd name="T42" fmla="*/ 42 w 285"/>
                    <a:gd name="T43" fmla="*/ 242 h 284"/>
                    <a:gd name="T44" fmla="*/ 24 w 285"/>
                    <a:gd name="T45" fmla="*/ 222 h 284"/>
                    <a:gd name="T46" fmla="*/ 10 w 285"/>
                    <a:gd name="T47" fmla="*/ 198 h 284"/>
                    <a:gd name="T48" fmla="*/ 2 w 285"/>
                    <a:gd name="T49" fmla="*/ 170 h 284"/>
                    <a:gd name="T50" fmla="*/ 0 w 285"/>
                    <a:gd name="T51" fmla="*/ 142 h 284"/>
                    <a:gd name="T52" fmla="*/ 0 w 285"/>
                    <a:gd name="T53" fmla="*/ 128 h 284"/>
                    <a:gd name="T54" fmla="*/ 6 w 285"/>
                    <a:gd name="T55" fmla="*/ 100 h 284"/>
                    <a:gd name="T56" fmla="*/ 16 w 285"/>
                    <a:gd name="T57" fmla="*/ 74 h 284"/>
                    <a:gd name="T58" fmla="*/ 32 w 285"/>
                    <a:gd name="T59" fmla="*/ 52 h 284"/>
                    <a:gd name="T60" fmla="*/ 52 w 285"/>
                    <a:gd name="T61" fmla="*/ 32 h 284"/>
                    <a:gd name="T62" fmla="*/ 74 w 285"/>
                    <a:gd name="T63" fmla="*/ 16 h 284"/>
                    <a:gd name="T64" fmla="*/ 100 w 285"/>
                    <a:gd name="T65" fmla="*/ 6 h 284"/>
                    <a:gd name="T66" fmla="*/ 128 w 285"/>
                    <a:gd name="T67" fmla="*/ 0 h 284"/>
                    <a:gd name="T68" fmla="*/ 143 w 285"/>
                    <a:gd name="T69" fmla="*/ 0 h 28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</a:cxnLst>
                  <a:rect l="0" t="0" r="r" b="b"/>
                  <a:pathLst>
                    <a:path w="285" h="284">
                      <a:moveTo>
                        <a:pt x="143" y="0"/>
                      </a:moveTo>
                      <a:lnTo>
                        <a:pt x="143" y="0"/>
                      </a:lnTo>
                      <a:lnTo>
                        <a:pt x="157" y="0"/>
                      </a:lnTo>
                      <a:lnTo>
                        <a:pt x="171" y="2"/>
                      </a:lnTo>
                      <a:lnTo>
                        <a:pt x="185" y="6"/>
                      </a:lnTo>
                      <a:lnTo>
                        <a:pt x="199" y="10"/>
                      </a:lnTo>
                      <a:lnTo>
                        <a:pt x="211" y="16"/>
                      </a:lnTo>
                      <a:lnTo>
                        <a:pt x="223" y="24"/>
                      </a:lnTo>
                      <a:lnTo>
                        <a:pt x="233" y="32"/>
                      </a:lnTo>
                      <a:lnTo>
                        <a:pt x="245" y="42"/>
                      </a:lnTo>
                      <a:lnTo>
                        <a:pt x="253" y="52"/>
                      </a:lnTo>
                      <a:lnTo>
                        <a:pt x="261" y="62"/>
                      </a:lnTo>
                      <a:lnTo>
                        <a:pt x="269" y="74"/>
                      </a:lnTo>
                      <a:lnTo>
                        <a:pt x="275" y="86"/>
                      </a:lnTo>
                      <a:lnTo>
                        <a:pt x="279" y="100"/>
                      </a:lnTo>
                      <a:lnTo>
                        <a:pt x="283" y="114"/>
                      </a:lnTo>
                      <a:lnTo>
                        <a:pt x="285" y="128"/>
                      </a:lnTo>
                      <a:lnTo>
                        <a:pt x="285" y="142"/>
                      </a:lnTo>
                      <a:lnTo>
                        <a:pt x="285" y="142"/>
                      </a:lnTo>
                      <a:lnTo>
                        <a:pt x="285" y="156"/>
                      </a:lnTo>
                      <a:lnTo>
                        <a:pt x="283" y="170"/>
                      </a:lnTo>
                      <a:lnTo>
                        <a:pt x="279" y="184"/>
                      </a:lnTo>
                      <a:lnTo>
                        <a:pt x="275" y="198"/>
                      </a:lnTo>
                      <a:lnTo>
                        <a:pt x="269" y="210"/>
                      </a:lnTo>
                      <a:lnTo>
                        <a:pt x="261" y="222"/>
                      </a:lnTo>
                      <a:lnTo>
                        <a:pt x="253" y="232"/>
                      </a:lnTo>
                      <a:lnTo>
                        <a:pt x="245" y="242"/>
                      </a:lnTo>
                      <a:lnTo>
                        <a:pt x="233" y="252"/>
                      </a:lnTo>
                      <a:lnTo>
                        <a:pt x="223" y="260"/>
                      </a:lnTo>
                      <a:lnTo>
                        <a:pt x="211" y="268"/>
                      </a:lnTo>
                      <a:lnTo>
                        <a:pt x="199" y="274"/>
                      </a:lnTo>
                      <a:lnTo>
                        <a:pt x="185" y="278"/>
                      </a:lnTo>
                      <a:lnTo>
                        <a:pt x="171" y="282"/>
                      </a:lnTo>
                      <a:lnTo>
                        <a:pt x="157" y="284"/>
                      </a:lnTo>
                      <a:lnTo>
                        <a:pt x="143" y="284"/>
                      </a:lnTo>
                      <a:lnTo>
                        <a:pt x="143" y="284"/>
                      </a:lnTo>
                      <a:lnTo>
                        <a:pt x="128" y="284"/>
                      </a:lnTo>
                      <a:lnTo>
                        <a:pt x="114" y="282"/>
                      </a:lnTo>
                      <a:lnTo>
                        <a:pt x="100" y="278"/>
                      </a:lnTo>
                      <a:lnTo>
                        <a:pt x="86" y="274"/>
                      </a:lnTo>
                      <a:lnTo>
                        <a:pt x="74" y="268"/>
                      </a:lnTo>
                      <a:lnTo>
                        <a:pt x="62" y="260"/>
                      </a:lnTo>
                      <a:lnTo>
                        <a:pt x="52" y="252"/>
                      </a:lnTo>
                      <a:lnTo>
                        <a:pt x="42" y="242"/>
                      </a:lnTo>
                      <a:lnTo>
                        <a:pt x="32" y="232"/>
                      </a:lnTo>
                      <a:lnTo>
                        <a:pt x="24" y="222"/>
                      </a:lnTo>
                      <a:lnTo>
                        <a:pt x="16" y="210"/>
                      </a:lnTo>
                      <a:lnTo>
                        <a:pt x="10" y="198"/>
                      </a:lnTo>
                      <a:lnTo>
                        <a:pt x="6" y="184"/>
                      </a:lnTo>
                      <a:lnTo>
                        <a:pt x="2" y="170"/>
                      </a:lnTo>
                      <a:lnTo>
                        <a:pt x="0" y="156"/>
                      </a:lnTo>
                      <a:lnTo>
                        <a:pt x="0" y="142"/>
                      </a:lnTo>
                      <a:lnTo>
                        <a:pt x="0" y="142"/>
                      </a:lnTo>
                      <a:lnTo>
                        <a:pt x="0" y="128"/>
                      </a:lnTo>
                      <a:lnTo>
                        <a:pt x="2" y="114"/>
                      </a:lnTo>
                      <a:lnTo>
                        <a:pt x="6" y="100"/>
                      </a:lnTo>
                      <a:lnTo>
                        <a:pt x="10" y="86"/>
                      </a:lnTo>
                      <a:lnTo>
                        <a:pt x="16" y="74"/>
                      </a:lnTo>
                      <a:lnTo>
                        <a:pt x="24" y="62"/>
                      </a:lnTo>
                      <a:lnTo>
                        <a:pt x="32" y="52"/>
                      </a:lnTo>
                      <a:lnTo>
                        <a:pt x="42" y="42"/>
                      </a:lnTo>
                      <a:lnTo>
                        <a:pt x="52" y="32"/>
                      </a:lnTo>
                      <a:lnTo>
                        <a:pt x="62" y="24"/>
                      </a:lnTo>
                      <a:lnTo>
                        <a:pt x="74" y="16"/>
                      </a:lnTo>
                      <a:lnTo>
                        <a:pt x="86" y="10"/>
                      </a:lnTo>
                      <a:lnTo>
                        <a:pt x="100" y="6"/>
                      </a:lnTo>
                      <a:lnTo>
                        <a:pt x="114" y="2"/>
                      </a:lnTo>
                      <a:lnTo>
                        <a:pt x="128" y="0"/>
                      </a:lnTo>
                      <a:lnTo>
                        <a:pt x="143" y="0"/>
                      </a:lnTo>
                      <a:lnTo>
                        <a:pt x="143" y="0"/>
                      </a:lnTo>
                      <a:close/>
                    </a:path>
                  </a:pathLst>
                </a:custGeom>
                <a:solidFill>
                  <a:schemeClr val="accent6">
                    <a:lumMod val="20000"/>
                    <a:lumOff val="80000"/>
                  </a:scheme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37" name="Freeform 6"/>
                <p:cNvSpPr>
                  <a:spLocks/>
                </p:cNvSpPr>
                <p:nvPr/>
              </p:nvSpPr>
              <p:spPr bwMode="auto">
                <a:xfrm>
                  <a:off x="2482" y="2437"/>
                  <a:ext cx="515" cy="234"/>
                </a:xfrm>
                <a:custGeom>
                  <a:avLst/>
                  <a:gdLst>
                    <a:gd name="T0" fmla="*/ 384 w 515"/>
                    <a:gd name="T1" fmla="*/ 2 h 234"/>
                    <a:gd name="T2" fmla="*/ 384 w 515"/>
                    <a:gd name="T3" fmla="*/ 2 h 234"/>
                    <a:gd name="T4" fmla="*/ 372 w 515"/>
                    <a:gd name="T5" fmla="*/ 14 h 234"/>
                    <a:gd name="T6" fmla="*/ 358 w 515"/>
                    <a:gd name="T7" fmla="*/ 24 h 234"/>
                    <a:gd name="T8" fmla="*/ 344 w 515"/>
                    <a:gd name="T9" fmla="*/ 34 h 234"/>
                    <a:gd name="T10" fmla="*/ 328 w 515"/>
                    <a:gd name="T11" fmla="*/ 42 h 234"/>
                    <a:gd name="T12" fmla="*/ 312 w 515"/>
                    <a:gd name="T13" fmla="*/ 48 h 234"/>
                    <a:gd name="T14" fmla="*/ 296 w 515"/>
                    <a:gd name="T15" fmla="*/ 54 h 234"/>
                    <a:gd name="T16" fmla="*/ 278 w 515"/>
                    <a:gd name="T17" fmla="*/ 56 h 234"/>
                    <a:gd name="T18" fmla="*/ 260 w 515"/>
                    <a:gd name="T19" fmla="*/ 58 h 234"/>
                    <a:gd name="T20" fmla="*/ 260 w 515"/>
                    <a:gd name="T21" fmla="*/ 58 h 234"/>
                    <a:gd name="T22" fmla="*/ 239 w 515"/>
                    <a:gd name="T23" fmla="*/ 56 h 234"/>
                    <a:gd name="T24" fmla="*/ 221 w 515"/>
                    <a:gd name="T25" fmla="*/ 54 h 234"/>
                    <a:gd name="T26" fmla="*/ 203 w 515"/>
                    <a:gd name="T27" fmla="*/ 48 h 234"/>
                    <a:gd name="T28" fmla="*/ 187 w 515"/>
                    <a:gd name="T29" fmla="*/ 42 h 234"/>
                    <a:gd name="T30" fmla="*/ 171 w 515"/>
                    <a:gd name="T31" fmla="*/ 34 h 234"/>
                    <a:gd name="T32" fmla="*/ 157 w 515"/>
                    <a:gd name="T33" fmla="*/ 24 h 234"/>
                    <a:gd name="T34" fmla="*/ 143 w 515"/>
                    <a:gd name="T35" fmla="*/ 12 h 234"/>
                    <a:gd name="T36" fmla="*/ 131 w 515"/>
                    <a:gd name="T37" fmla="*/ 0 h 234"/>
                    <a:gd name="T38" fmla="*/ 131 w 515"/>
                    <a:gd name="T39" fmla="*/ 0 h 234"/>
                    <a:gd name="T40" fmla="*/ 107 w 515"/>
                    <a:gd name="T41" fmla="*/ 14 h 234"/>
                    <a:gd name="T42" fmla="*/ 84 w 515"/>
                    <a:gd name="T43" fmla="*/ 30 h 234"/>
                    <a:gd name="T44" fmla="*/ 66 w 515"/>
                    <a:gd name="T45" fmla="*/ 48 h 234"/>
                    <a:gd name="T46" fmla="*/ 50 w 515"/>
                    <a:gd name="T47" fmla="*/ 66 h 234"/>
                    <a:gd name="T48" fmla="*/ 38 w 515"/>
                    <a:gd name="T49" fmla="*/ 86 h 234"/>
                    <a:gd name="T50" fmla="*/ 28 w 515"/>
                    <a:gd name="T51" fmla="*/ 106 h 234"/>
                    <a:gd name="T52" fmla="*/ 18 w 515"/>
                    <a:gd name="T53" fmla="*/ 124 h 234"/>
                    <a:gd name="T54" fmla="*/ 12 w 515"/>
                    <a:gd name="T55" fmla="*/ 144 h 234"/>
                    <a:gd name="T56" fmla="*/ 8 w 515"/>
                    <a:gd name="T57" fmla="*/ 162 h 234"/>
                    <a:gd name="T58" fmla="*/ 4 w 515"/>
                    <a:gd name="T59" fmla="*/ 178 h 234"/>
                    <a:gd name="T60" fmla="*/ 0 w 515"/>
                    <a:gd name="T61" fmla="*/ 208 h 234"/>
                    <a:gd name="T62" fmla="*/ 0 w 515"/>
                    <a:gd name="T63" fmla="*/ 228 h 234"/>
                    <a:gd name="T64" fmla="*/ 0 w 515"/>
                    <a:gd name="T65" fmla="*/ 234 h 234"/>
                    <a:gd name="T66" fmla="*/ 515 w 515"/>
                    <a:gd name="T67" fmla="*/ 234 h 234"/>
                    <a:gd name="T68" fmla="*/ 515 w 515"/>
                    <a:gd name="T69" fmla="*/ 234 h 234"/>
                    <a:gd name="T70" fmla="*/ 515 w 515"/>
                    <a:gd name="T71" fmla="*/ 210 h 234"/>
                    <a:gd name="T72" fmla="*/ 511 w 515"/>
                    <a:gd name="T73" fmla="*/ 188 h 234"/>
                    <a:gd name="T74" fmla="*/ 509 w 515"/>
                    <a:gd name="T75" fmla="*/ 166 h 234"/>
                    <a:gd name="T76" fmla="*/ 503 w 515"/>
                    <a:gd name="T77" fmla="*/ 146 h 234"/>
                    <a:gd name="T78" fmla="*/ 497 w 515"/>
                    <a:gd name="T79" fmla="*/ 128 h 234"/>
                    <a:gd name="T80" fmla="*/ 491 w 515"/>
                    <a:gd name="T81" fmla="*/ 110 h 234"/>
                    <a:gd name="T82" fmla="*/ 483 w 515"/>
                    <a:gd name="T83" fmla="*/ 94 h 234"/>
                    <a:gd name="T84" fmla="*/ 475 w 515"/>
                    <a:gd name="T85" fmla="*/ 80 h 234"/>
                    <a:gd name="T86" fmla="*/ 465 w 515"/>
                    <a:gd name="T87" fmla="*/ 66 h 234"/>
                    <a:gd name="T88" fmla="*/ 455 w 515"/>
                    <a:gd name="T89" fmla="*/ 54 h 234"/>
                    <a:gd name="T90" fmla="*/ 433 w 515"/>
                    <a:gd name="T91" fmla="*/ 34 h 234"/>
                    <a:gd name="T92" fmla="*/ 408 w 515"/>
                    <a:gd name="T93" fmla="*/ 16 h 234"/>
                    <a:gd name="T94" fmla="*/ 384 w 515"/>
                    <a:gd name="T95" fmla="*/ 2 h 234"/>
                    <a:gd name="T96" fmla="*/ 384 w 515"/>
                    <a:gd name="T97" fmla="*/ 2 h 23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</a:cxnLst>
                  <a:rect l="0" t="0" r="r" b="b"/>
                  <a:pathLst>
                    <a:path w="515" h="234">
                      <a:moveTo>
                        <a:pt x="384" y="2"/>
                      </a:moveTo>
                      <a:lnTo>
                        <a:pt x="384" y="2"/>
                      </a:lnTo>
                      <a:lnTo>
                        <a:pt x="372" y="14"/>
                      </a:lnTo>
                      <a:lnTo>
                        <a:pt x="358" y="24"/>
                      </a:lnTo>
                      <a:lnTo>
                        <a:pt x="344" y="34"/>
                      </a:lnTo>
                      <a:lnTo>
                        <a:pt x="328" y="42"/>
                      </a:lnTo>
                      <a:lnTo>
                        <a:pt x="312" y="48"/>
                      </a:lnTo>
                      <a:lnTo>
                        <a:pt x="296" y="54"/>
                      </a:lnTo>
                      <a:lnTo>
                        <a:pt x="278" y="56"/>
                      </a:lnTo>
                      <a:lnTo>
                        <a:pt x="260" y="58"/>
                      </a:lnTo>
                      <a:lnTo>
                        <a:pt x="260" y="58"/>
                      </a:lnTo>
                      <a:lnTo>
                        <a:pt x="239" y="56"/>
                      </a:lnTo>
                      <a:lnTo>
                        <a:pt x="221" y="54"/>
                      </a:lnTo>
                      <a:lnTo>
                        <a:pt x="203" y="48"/>
                      </a:lnTo>
                      <a:lnTo>
                        <a:pt x="187" y="42"/>
                      </a:lnTo>
                      <a:lnTo>
                        <a:pt x="171" y="34"/>
                      </a:lnTo>
                      <a:lnTo>
                        <a:pt x="157" y="24"/>
                      </a:lnTo>
                      <a:lnTo>
                        <a:pt x="143" y="12"/>
                      </a:lnTo>
                      <a:lnTo>
                        <a:pt x="131" y="0"/>
                      </a:lnTo>
                      <a:lnTo>
                        <a:pt x="131" y="0"/>
                      </a:lnTo>
                      <a:lnTo>
                        <a:pt x="107" y="14"/>
                      </a:lnTo>
                      <a:lnTo>
                        <a:pt x="84" y="30"/>
                      </a:lnTo>
                      <a:lnTo>
                        <a:pt x="66" y="48"/>
                      </a:lnTo>
                      <a:lnTo>
                        <a:pt x="50" y="66"/>
                      </a:lnTo>
                      <a:lnTo>
                        <a:pt x="38" y="86"/>
                      </a:lnTo>
                      <a:lnTo>
                        <a:pt x="28" y="106"/>
                      </a:lnTo>
                      <a:lnTo>
                        <a:pt x="18" y="124"/>
                      </a:lnTo>
                      <a:lnTo>
                        <a:pt x="12" y="144"/>
                      </a:lnTo>
                      <a:lnTo>
                        <a:pt x="8" y="162"/>
                      </a:lnTo>
                      <a:lnTo>
                        <a:pt x="4" y="178"/>
                      </a:lnTo>
                      <a:lnTo>
                        <a:pt x="0" y="208"/>
                      </a:lnTo>
                      <a:lnTo>
                        <a:pt x="0" y="228"/>
                      </a:lnTo>
                      <a:lnTo>
                        <a:pt x="0" y="234"/>
                      </a:lnTo>
                      <a:lnTo>
                        <a:pt x="515" y="234"/>
                      </a:lnTo>
                      <a:lnTo>
                        <a:pt x="515" y="234"/>
                      </a:lnTo>
                      <a:lnTo>
                        <a:pt x="515" y="210"/>
                      </a:lnTo>
                      <a:lnTo>
                        <a:pt x="511" y="188"/>
                      </a:lnTo>
                      <a:lnTo>
                        <a:pt x="509" y="166"/>
                      </a:lnTo>
                      <a:lnTo>
                        <a:pt x="503" y="146"/>
                      </a:lnTo>
                      <a:lnTo>
                        <a:pt x="497" y="128"/>
                      </a:lnTo>
                      <a:lnTo>
                        <a:pt x="491" y="110"/>
                      </a:lnTo>
                      <a:lnTo>
                        <a:pt x="483" y="94"/>
                      </a:lnTo>
                      <a:lnTo>
                        <a:pt x="475" y="80"/>
                      </a:lnTo>
                      <a:lnTo>
                        <a:pt x="465" y="66"/>
                      </a:lnTo>
                      <a:lnTo>
                        <a:pt x="455" y="54"/>
                      </a:lnTo>
                      <a:lnTo>
                        <a:pt x="433" y="34"/>
                      </a:lnTo>
                      <a:lnTo>
                        <a:pt x="408" y="16"/>
                      </a:lnTo>
                      <a:lnTo>
                        <a:pt x="384" y="2"/>
                      </a:lnTo>
                      <a:lnTo>
                        <a:pt x="384" y="2"/>
                      </a:lnTo>
                      <a:close/>
                    </a:path>
                  </a:pathLst>
                </a:custGeom>
                <a:solidFill>
                  <a:schemeClr val="accent6">
                    <a:lumMod val="20000"/>
                    <a:lumOff val="80000"/>
                  </a:scheme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38" name="Freeform 7"/>
                <p:cNvSpPr>
                  <a:spLocks/>
                </p:cNvSpPr>
                <p:nvPr/>
              </p:nvSpPr>
              <p:spPr bwMode="auto">
                <a:xfrm>
                  <a:off x="2744" y="2423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39" name="Freeform 8"/>
                <p:cNvSpPr>
                  <a:spLocks/>
                </p:cNvSpPr>
                <p:nvPr/>
              </p:nvSpPr>
              <p:spPr bwMode="auto">
                <a:xfrm>
                  <a:off x="2742" y="2423"/>
                  <a:ext cx="2" cy="0"/>
                </a:xfrm>
                <a:custGeom>
                  <a:avLst/>
                  <a:gdLst>
                    <a:gd name="T0" fmla="*/ 0 w 2"/>
                    <a:gd name="T1" fmla="*/ 0 w 2"/>
                    <a:gd name="T2" fmla="*/ 2 w 2"/>
                    <a:gd name="T3" fmla="*/ 2 w 2"/>
                    <a:gd name="T4" fmla="*/ 0 w 2"/>
                    <a:gd name="T5" fmla="*/ 0 w 2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  <a:cxn ang="0">
                      <a:pos x="T4" y="0"/>
                    </a:cxn>
                    <a:cxn ang="0">
                      <a:pos x="T5" y="0"/>
                    </a:cxn>
                  </a:cxnLst>
                  <a:rect l="0" t="0" r="r" b="b"/>
                  <a:pathLst>
                    <a:path w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2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  <p:grpSp>
          <p:nvGrpSpPr>
            <p:cNvPr id="130" name="Group 129"/>
            <p:cNvGrpSpPr>
              <a:grpSpLocks noChangeAspect="1"/>
            </p:cNvGrpSpPr>
            <p:nvPr/>
          </p:nvGrpSpPr>
          <p:grpSpPr>
            <a:xfrm>
              <a:off x="3710783" y="2656389"/>
              <a:ext cx="280365" cy="188493"/>
              <a:chOff x="3103932" y="1238932"/>
              <a:chExt cx="827983" cy="445256"/>
            </a:xfrm>
          </p:grpSpPr>
          <p:sp>
            <p:nvSpPr>
              <p:cNvPr id="131" name="Oval Callout 130"/>
              <p:cNvSpPr/>
              <p:nvPr/>
            </p:nvSpPr>
            <p:spPr>
              <a:xfrm flipH="1">
                <a:off x="3103932" y="1238932"/>
                <a:ext cx="827983" cy="445256"/>
              </a:xfrm>
              <a:prstGeom prst="wedgeEllipseCallout">
                <a:avLst>
                  <a:gd name="adj1" fmla="val -53442"/>
                  <a:gd name="adj2" fmla="val 45656"/>
                </a:avLst>
              </a:prstGeom>
              <a:noFill/>
              <a:ln w="12700">
                <a:solidFill>
                  <a:schemeClr val="tx2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132" name="Straight Connector 131"/>
              <p:cNvCxnSpPr/>
              <p:nvPr/>
            </p:nvCxnSpPr>
            <p:spPr>
              <a:xfrm>
                <a:off x="3263126" y="1371600"/>
                <a:ext cx="492281" cy="0"/>
              </a:xfrm>
              <a:prstGeom prst="line">
                <a:avLst/>
              </a:prstGeom>
              <a:ln>
                <a:solidFill>
                  <a:schemeClr val="tx2">
                    <a:lumMod val="8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3" name="Straight Connector 132"/>
              <p:cNvCxnSpPr/>
              <p:nvPr/>
            </p:nvCxnSpPr>
            <p:spPr>
              <a:xfrm>
                <a:off x="3263126" y="1447800"/>
                <a:ext cx="492281" cy="0"/>
              </a:xfrm>
              <a:prstGeom prst="line">
                <a:avLst/>
              </a:prstGeom>
              <a:ln>
                <a:solidFill>
                  <a:schemeClr val="tx2">
                    <a:lumMod val="8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4" name="Straight Connector 133"/>
              <p:cNvCxnSpPr/>
              <p:nvPr/>
            </p:nvCxnSpPr>
            <p:spPr>
              <a:xfrm>
                <a:off x="3263126" y="1524000"/>
                <a:ext cx="492281" cy="0"/>
              </a:xfrm>
              <a:prstGeom prst="line">
                <a:avLst/>
              </a:prstGeom>
              <a:ln>
                <a:solidFill>
                  <a:schemeClr val="tx2">
                    <a:lumMod val="8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0" name="Group 29"/>
            <p:cNvGrpSpPr/>
            <p:nvPr/>
          </p:nvGrpSpPr>
          <p:grpSpPr>
            <a:xfrm>
              <a:off x="4106522" y="3123228"/>
              <a:ext cx="1515053" cy="338554"/>
              <a:chOff x="3948432" y="2902407"/>
              <a:chExt cx="1515053" cy="338554"/>
            </a:xfrm>
          </p:grpSpPr>
          <p:sp>
            <p:nvSpPr>
              <p:cNvPr id="27" name="TextBox 26"/>
              <p:cNvSpPr txBox="1"/>
              <p:nvPr/>
            </p:nvSpPr>
            <p:spPr>
              <a:xfrm>
                <a:off x="4254500" y="2902407"/>
                <a:ext cx="1208985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00" dirty="0" smtClean="0">
                    <a:solidFill>
                      <a:schemeClr val="tx2"/>
                    </a:solidFill>
                  </a:rPr>
                  <a:t>Reviewer 5</a:t>
                </a:r>
                <a:endParaRPr lang="en-US" sz="1600" dirty="0">
                  <a:solidFill>
                    <a:schemeClr val="tx2"/>
                  </a:solidFill>
                </a:endParaRPr>
              </a:p>
            </p:txBody>
          </p:sp>
          <p:grpSp>
            <p:nvGrpSpPr>
              <p:cNvPr id="141" name="Group 4"/>
              <p:cNvGrpSpPr>
                <a:grpSpLocks noChangeAspect="1"/>
              </p:cNvGrpSpPr>
              <p:nvPr/>
            </p:nvGrpSpPr>
            <p:grpSpPr bwMode="auto">
              <a:xfrm>
                <a:off x="3948432" y="2910811"/>
                <a:ext cx="338163" cy="321747"/>
                <a:chOff x="2482" y="2181"/>
                <a:chExt cx="515" cy="490"/>
              </a:xfrm>
            </p:grpSpPr>
            <p:sp>
              <p:nvSpPr>
                <p:cNvPr id="147" name="AutoShape 3"/>
                <p:cNvSpPr>
                  <a:spLocks noChangeAspect="1" noChangeArrowheads="1" noTextEdit="1"/>
                </p:cNvSpPr>
                <p:nvPr/>
              </p:nvSpPr>
              <p:spPr bwMode="auto">
                <a:xfrm>
                  <a:off x="2482" y="2181"/>
                  <a:ext cx="515" cy="49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48" name="Freeform 5"/>
                <p:cNvSpPr>
                  <a:spLocks/>
                </p:cNvSpPr>
                <p:nvPr/>
              </p:nvSpPr>
              <p:spPr bwMode="auto">
                <a:xfrm>
                  <a:off x="2597" y="2181"/>
                  <a:ext cx="285" cy="284"/>
                </a:xfrm>
                <a:custGeom>
                  <a:avLst/>
                  <a:gdLst>
                    <a:gd name="T0" fmla="*/ 143 w 285"/>
                    <a:gd name="T1" fmla="*/ 0 h 284"/>
                    <a:gd name="T2" fmla="*/ 171 w 285"/>
                    <a:gd name="T3" fmla="*/ 2 h 284"/>
                    <a:gd name="T4" fmla="*/ 199 w 285"/>
                    <a:gd name="T5" fmla="*/ 10 h 284"/>
                    <a:gd name="T6" fmla="*/ 223 w 285"/>
                    <a:gd name="T7" fmla="*/ 24 h 284"/>
                    <a:gd name="T8" fmla="*/ 245 w 285"/>
                    <a:gd name="T9" fmla="*/ 42 h 284"/>
                    <a:gd name="T10" fmla="*/ 261 w 285"/>
                    <a:gd name="T11" fmla="*/ 62 h 284"/>
                    <a:gd name="T12" fmla="*/ 275 w 285"/>
                    <a:gd name="T13" fmla="*/ 86 h 284"/>
                    <a:gd name="T14" fmla="*/ 283 w 285"/>
                    <a:gd name="T15" fmla="*/ 114 h 284"/>
                    <a:gd name="T16" fmla="*/ 285 w 285"/>
                    <a:gd name="T17" fmla="*/ 142 h 284"/>
                    <a:gd name="T18" fmla="*/ 285 w 285"/>
                    <a:gd name="T19" fmla="*/ 156 h 284"/>
                    <a:gd name="T20" fmla="*/ 279 w 285"/>
                    <a:gd name="T21" fmla="*/ 184 h 284"/>
                    <a:gd name="T22" fmla="*/ 269 w 285"/>
                    <a:gd name="T23" fmla="*/ 210 h 284"/>
                    <a:gd name="T24" fmla="*/ 253 w 285"/>
                    <a:gd name="T25" fmla="*/ 232 h 284"/>
                    <a:gd name="T26" fmla="*/ 233 w 285"/>
                    <a:gd name="T27" fmla="*/ 252 h 284"/>
                    <a:gd name="T28" fmla="*/ 211 w 285"/>
                    <a:gd name="T29" fmla="*/ 268 h 284"/>
                    <a:gd name="T30" fmla="*/ 185 w 285"/>
                    <a:gd name="T31" fmla="*/ 278 h 284"/>
                    <a:gd name="T32" fmla="*/ 157 w 285"/>
                    <a:gd name="T33" fmla="*/ 284 h 284"/>
                    <a:gd name="T34" fmla="*/ 143 w 285"/>
                    <a:gd name="T35" fmla="*/ 284 h 284"/>
                    <a:gd name="T36" fmla="*/ 114 w 285"/>
                    <a:gd name="T37" fmla="*/ 282 h 284"/>
                    <a:gd name="T38" fmla="*/ 86 w 285"/>
                    <a:gd name="T39" fmla="*/ 274 h 284"/>
                    <a:gd name="T40" fmla="*/ 62 w 285"/>
                    <a:gd name="T41" fmla="*/ 260 h 284"/>
                    <a:gd name="T42" fmla="*/ 42 w 285"/>
                    <a:gd name="T43" fmla="*/ 242 h 284"/>
                    <a:gd name="T44" fmla="*/ 24 w 285"/>
                    <a:gd name="T45" fmla="*/ 222 h 284"/>
                    <a:gd name="T46" fmla="*/ 10 w 285"/>
                    <a:gd name="T47" fmla="*/ 198 h 284"/>
                    <a:gd name="T48" fmla="*/ 2 w 285"/>
                    <a:gd name="T49" fmla="*/ 170 h 284"/>
                    <a:gd name="T50" fmla="*/ 0 w 285"/>
                    <a:gd name="T51" fmla="*/ 142 h 284"/>
                    <a:gd name="T52" fmla="*/ 0 w 285"/>
                    <a:gd name="T53" fmla="*/ 128 h 284"/>
                    <a:gd name="T54" fmla="*/ 6 w 285"/>
                    <a:gd name="T55" fmla="*/ 100 h 284"/>
                    <a:gd name="T56" fmla="*/ 16 w 285"/>
                    <a:gd name="T57" fmla="*/ 74 h 284"/>
                    <a:gd name="T58" fmla="*/ 32 w 285"/>
                    <a:gd name="T59" fmla="*/ 52 h 284"/>
                    <a:gd name="T60" fmla="*/ 52 w 285"/>
                    <a:gd name="T61" fmla="*/ 32 h 284"/>
                    <a:gd name="T62" fmla="*/ 74 w 285"/>
                    <a:gd name="T63" fmla="*/ 16 h 284"/>
                    <a:gd name="T64" fmla="*/ 100 w 285"/>
                    <a:gd name="T65" fmla="*/ 6 h 284"/>
                    <a:gd name="T66" fmla="*/ 128 w 285"/>
                    <a:gd name="T67" fmla="*/ 0 h 284"/>
                    <a:gd name="T68" fmla="*/ 143 w 285"/>
                    <a:gd name="T69" fmla="*/ 0 h 28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</a:cxnLst>
                  <a:rect l="0" t="0" r="r" b="b"/>
                  <a:pathLst>
                    <a:path w="285" h="284">
                      <a:moveTo>
                        <a:pt x="143" y="0"/>
                      </a:moveTo>
                      <a:lnTo>
                        <a:pt x="143" y="0"/>
                      </a:lnTo>
                      <a:lnTo>
                        <a:pt x="157" y="0"/>
                      </a:lnTo>
                      <a:lnTo>
                        <a:pt x="171" y="2"/>
                      </a:lnTo>
                      <a:lnTo>
                        <a:pt x="185" y="6"/>
                      </a:lnTo>
                      <a:lnTo>
                        <a:pt x="199" y="10"/>
                      </a:lnTo>
                      <a:lnTo>
                        <a:pt x="211" y="16"/>
                      </a:lnTo>
                      <a:lnTo>
                        <a:pt x="223" y="24"/>
                      </a:lnTo>
                      <a:lnTo>
                        <a:pt x="233" y="32"/>
                      </a:lnTo>
                      <a:lnTo>
                        <a:pt x="245" y="42"/>
                      </a:lnTo>
                      <a:lnTo>
                        <a:pt x="253" y="52"/>
                      </a:lnTo>
                      <a:lnTo>
                        <a:pt x="261" y="62"/>
                      </a:lnTo>
                      <a:lnTo>
                        <a:pt x="269" y="74"/>
                      </a:lnTo>
                      <a:lnTo>
                        <a:pt x="275" y="86"/>
                      </a:lnTo>
                      <a:lnTo>
                        <a:pt x="279" y="100"/>
                      </a:lnTo>
                      <a:lnTo>
                        <a:pt x="283" y="114"/>
                      </a:lnTo>
                      <a:lnTo>
                        <a:pt x="285" y="128"/>
                      </a:lnTo>
                      <a:lnTo>
                        <a:pt x="285" y="142"/>
                      </a:lnTo>
                      <a:lnTo>
                        <a:pt x="285" y="142"/>
                      </a:lnTo>
                      <a:lnTo>
                        <a:pt x="285" y="156"/>
                      </a:lnTo>
                      <a:lnTo>
                        <a:pt x="283" y="170"/>
                      </a:lnTo>
                      <a:lnTo>
                        <a:pt x="279" y="184"/>
                      </a:lnTo>
                      <a:lnTo>
                        <a:pt x="275" y="198"/>
                      </a:lnTo>
                      <a:lnTo>
                        <a:pt x="269" y="210"/>
                      </a:lnTo>
                      <a:lnTo>
                        <a:pt x="261" y="222"/>
                      </a:lnTo>
                      <a:lnTo>
                        <a:pt x="253" y="232"/>
                      </a:lnTo>
                      <a:lnTo>
                        <a:pt x="245" y="242"/>
                      </a:lnTo>
                      <a:lnTo>
                        <a:pt x="233" y="252"/>
                      </a:lnTo>
                      <a:lnTo>
                        <a:pt x="223" y="260"/>
                      </a:lnTo>
                      <a:lnTo>
                        <a:pt x="211" y="268"/>
                      </a:lnTo>
                      <a:lnTo>
                        <a:pt x="199" y="274"/>
                      </a:lnTo>
                      <a:lnTo>
                        <a:pt x="185" y="278"/>
                      </a:lnTo>
                      <a:lnTo>
                        <a:pt x="171" y="282"/>
                      </a:lnTo>
                      <a:lnTo>
                        <a:pt x="157" y="284"/>
                      </a:lnTo>
                      <a:lnTo>
                        <a:pt x="143" y="284"/>
                      </a:lnTo>
                      <a:lnTo>
                        <a:pt x="143" y="284"/>
                      </a:lnTo>
                      <a:lnTo>
                        <a:pt x="128" y="284"/>
                      </a:lnTo>
                      <a:lnTo>
                        <a:pt x="114" y="282"/>
                      </a:lnTo>
                      <a:lnTo>
                        <a:pt x="100" y="278"/>
                      </a:lnTo>
                      <a:lnTo>
                        <a:pt x="86" y="274"/>
                      </a:lnTo>
                      <a:lnTo>
                        <a:pt x="74" y="268"/>
                      </a:lnTo>
                      <a:lnTo>
                        <a:pt x="62" y="260"/>
                      </a:lnTo>
                      <a:lnTo>
                        <a:pt x="52" y="252"/>
                      </a:lnTo>
                      <a:lnTo>
                        <a:pt x="42" y="242"/>
                      </a:lnTo>
                      <a:lnTo>
                        <a:pt x="32" y="232"/>
                      </a:lnTo>
                      <a:lnTo>
                        <a:pt x="24" y="222"/>
                      </a:lnTo>
                      <a:lnTo>
                        <a:pt x="16" y="210"/>
                      </a:lnTo>
                      <a:lnTo>
                        <a:pt x="10" y="198"/>
                      </a:lnTo>
                      <a:lnTo>
                        <a:pt x="6" y="184"/>
                      </a:lnTo>
                      <a:lnTo>
                        <a:pt x="2" y="170"/>
                      </a:lnTo>
                      <a:lnTo>
                        <a:pt x="0" y="156"/>
                      </a:lnTo>
                      <a:lnTo>
                        <a:pt x="0" y="142"/>
                      </a:lnTo>
                      <a:lnTo>
                        <a:pt x="0" y="142"/>
                      </a:lnTo>
                      <a:lnTo>
                        <a:pt x="0" y="128"/>
                      </a:lnTo>
                      <a:lnTo>
                        <a:pt x="2" y="114"/>
                      </a:lnTo>
                      <a:lnTo>
                        <a:pt x="6" y="100"/>
                      </a:lnTo>
                      <a:lnTo>
                        <a:pt x="10" y="86"/>
                      </a:lnTo>
                      <a:lnTo>
                        <a:pt x="16" y="74"/>
                      </a:lnTo>
                      <a:lnTo>
                        <a:pt x="24" y="62"/>
                      </a:lnTo>
                      <a:lnTo>
                        <a:pt x="32" y="52"/>
                      </a:lnTo>
                      <a:lnTo>
                        <a:pt x="42" y="42"/>
                      </a:lnTo>
                      <a:lnTo>
                        <a:pt x="52" y="32"/>
                      </a:lnTo>
                      <a:lnTo>
                        <a:pt x="62" y="24"/>
                      </a:lnTo>
                      <a:lnTo>
                        <a:pt x="74" y="16"/>
                      </a:lnTo>
                      <a:lnTo>
                        <a:pt x="86" y="10"/>
                      </a:lnTo>
                      <a:lnTo>
                        <a:pt x="100" y="6"/>
                      </a:lnTo>
                      <a:lnTo>
                        <a:pt x="114" y="2"/>
                      </a:lnTo>
                      <a:lnTo>
                        <a:pt x="128" y="0"/>
                      </a:lnTo>
                      <a:lnTo>
                        <a:pt x="143" y="0"/>
                      </a:lnTo>
                      <a:lnTo>
                        <a:pt x="143" y="0"/>
                      </a:lnTo>
                      <a:close/>
                    </a:path>
                  </a:pathLst>
                </a:custGeom>
                <a:solidFill>
                  <a:schemeClr val="accent6">
                    <a:lumMod val="20000"/>
                    <a:lumOff val="80000"/>
                  </a:scheme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49" name="Freeform 6"/>
                <p:cNvSpPr>
                  <a:spLocks/>
                </p:cNvSpPr>
                <p:nvPr/>
              </p:nvSpPr>
              <p:spPr bwMode="auto">
                <a:xfrm>
                  <a:off x="2482" y="2437"/>
                  <a:ext cx="515" cy="234"/>
                </a:xfrm>
                <a:custGeom>
                  <a:avLst/>
                  <a:gdLst>
                    <a:gd name="T0" fmla="*/ 384 w 515"/>
                    <a:gd name="T1" fmla="*/ 2 h 234"/>
                    <a:gd name="T2" fmla="*/ 384 w 515"/>
                    <a:gd name="T3" fmla="*/ 2 h 234"/>
                    <a:gd name="T4" fmla="*/ 372 w 515"/>
                    <a:gd name="T5" fmla="*/ 14 h 234"/>
                    <a:gd name="T6" fmla="*/ 358 w 515"/>
                    <a:gd name="T7" fmla="*/ 24 h 234"/>
                    <a:gd name="T8" fmla="*/ 344 w 515"/>
                    <a:gd name="T9" fmla="*/ 34 h 234"/>
                    <a:gd name="T10" fmla="*/ 328 w 515"/>
                    <a:gd name="T11" fmla="*/ 42 h 234"/>
                    <a:gd name="T12" fmla="*/ 312 w 515"/>
                    <a:gd name="T13" fmla="*/ 48 h 234"/>
                    <a:gd name="T14" fmla="*/ 296 w 515"/>
                    <a:gd name="T15" fmla="*/ 54 h 234"/>
                    <a:gd name="T16" fmla="*/ 278 w 515"/>
                    <a:gd name="T17" fmla="*/ 56 h 234"/>
                    <a:gd name="T18" fmla="*/ 260 w 515"/>
                    <a:gd name="T19" fmla="*/ 58 h 234"/>
                    <a:gd name="T20" fmla="*/ 260 w 515"/>
                    <a:gd name="T21" fmla="*/ 58 h 234"/>
                    <a:gd name="T22" fmla="*/ 239 w 515"/>
                    <a:gd name="T23" fmla="*/ 56 h 234"/>
                    <a:gd name="T24" fmla="*/ 221 w 515"/>
                    <a:gd name="T25" fmla="*/ 54 h 234"/>
                    <a:gd name="T26" fmla="*/ 203 w 515"/>
                    <a:gd name="T27" fmla="*/ 48 h 234"/>
                    <a:gd name="T28" fmla="*/ 187 w 515"/>
                    <a:gd name="T29" fmla="*/ 42 h 234"/>
                    <a:gd name="T30" fmla="*/ 171 w 515"/>
                    <a:gd name="T31" fmla="*/ 34 h 234"/>
                    <a:gd name="T32" fmla="*/ 157 w 515"/>
                    <a:gd name="T33" fmla="*/ 24 h 234"/>
                    <a:gd name="T34" fmla="*/ 143 w 515"/>
                    <a:gd name="T35" fmla="*/ 12 h 234"/>
                    <a:gd name="T36" fmla="*/ 131 w 515"/>
                    <a:gd name="T37" fmla="*/ 0 h 234"/>
                    <a:gd name="T38" fmla="*/ 131 w 515"/>
                    <a:gd name="T39" fmla="*/ 0 h 234"/>
                    <a:gd name="T40" fmla="*/ 107 w 515"/>
                    <a:gd name="T41" fmla="*/ 14 h 234"/>
                    <a:gd name="T42" fmla="*/ 84 w 515"/>
                    <a:gd name="T43" fmla="*/ 30 h 234"/>
                    <a:gd name="T44" fmla="*/ 66 w 515"/>
                    <a:gd name="T45" fmla="*/ 48 h 234"/>
                    <a:gd name="T46" fmla="*/ 50 w 515"/>
                    <a:gd name="T47" fmla="*/ 66 h 234"/>
                    <a:gd name="T48" fmla="*/ 38 w 515"/>
                    <a:gd name="T49" fmla="*/ 86 h 234"/>
                    <a:gd name="T50" fmla="*/ 28 w 515"/>
                    <a:gd name="T51" fmla="*/ 106 h 234"/>
                    <a:gd name="T52" fmla="*/ 18 w 515"/>
                    <a:gd name="T53" fmla="*/ 124 h 234"/>
                    <a:gd name="T54" fmla="*/ 12 w 515"/>
                    <a:gd name="T55" fmla="*/ 144 h 234"/>
                    <a:gd name="T56" fmla="*/ 8 w 515"/>
                    <a:gd name="T57" fmla="*/ 162 h 234"/>
                    <a:gd name="T58" fmla="*/ 4 w 515"/>
                    <a:gd name="T59" fmla="*/ 178 h 234"/>
                    <a:gd name="T60" fmla="*/ 0 w 515"/>
                    <a:gd name="T61" fmla="*/ 208 h 234"/>
                    <a:gd name="T62" fmla="*/ 0 w 515"/>
                    <a:gd name="T63" fmla="*/ 228 h 234"/>
                    <a:gd name="T64" fmla="*/ 0 w 515"/>
                    <a:gd name="T65" fmla="*/ 234 h 234"/>
                    <a:gd name="T66" fmla="*/ 515 w 515"/>
                    <a:gd name="T67" fmla="*/ 234 h 234"/>
                    <a:gd name="T68" fmla="*/ 515 w 515"/>
                    <a:gd name="T69" fmla="*/ 234 h 234"/>
                    <a:gd name="T70" fmla="*/ 515 w 515"/>
                    <a:gd name="T71" fmla="*/ 210 h 234"/>
                    <a:gd name="T72" fmla="*/ 511 w 515"/>
                    <a:gd name="T73" fmla="*/ 188 h 234"/>
                    <a:gd name="T74" fmla="*/ 509 w 515"/>
                    <a:gd name="T75" fmla="*/ 166 h 234"/>
                    <a:gd name="T76" fmla="*/ 503 w 515"/>
                    <a:gd name="T77" fmla="*/ 146 h 234"/>
                    <a:gd name="T78" fmla="*/ 497 w 515"/>
                    <a:gd name="T79" fmla="*/ 128 h 234"/>
                    <a:gd name="T80" fmla="*/ 491 w 515"/>
                    <a:gd name="T81" fmla="*/ 110 h 234"/>
                    <a:gd name="T82" fmla="*/ 483 w 515"/>
                    <a:gd name="T83" fmla="*/ 94 h 234"/>
                    <a:gd name="T84" fmla="*/ 475 w 515"/>
                    <a:gd name="T85" fmla="*/ 80 h 234"/>
                    <a:gd name="T86" fmla="*/ 465 w 515"/>
                    <a:gd name="T87" fmla="*/ 66 h 234"/>
                    <a:gd name="T88" fmla="*/ 455 w 515"/>
                    <a:gd name="T89" fmla="*/ 54 h 234"/>
                    <a:gd name="T90" fmla="*/ 433 w 515"/>
                    <a:gd name="T91" fmla="*/ 34 h 234"/>
                    <a:gd name="T92" fmla="*/ 408 w 515"/>
                    <a:gd name="T93" fmla="*/ 16 h 234"/>
                    <a:gd name="T94" fmla="*/ 384 w 515"/>
                    <a:gd name="T95" fmla="*/ 2 h 234"/>
                    <a:gd name="T96" fmla="*/ 384 w 515"/>
                    <a:gd name="T97" fmla="*/ 2 h 23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</a:cxnLst>
                  <a:rect l="0" t="0" r="r" b="b"/>
                  <a:pathLst>
                    <a:path w="515" h="234">
                      <a:moveTo>
                        <a:pt x="384" y="2"/>
                      </a:moveTo>
                      <a:lnTo>
                        <a:pt x="384" y="2"/>
                      </a:lnTo>
                      <a:lnTo>
                        <a:pt x="372" y="14"/>
                      </a:lnTo>
                      <a:lnTo>
                        <a:pt x="358" y="24"/>
                      </a:lnTo>
                      <a:lnTo>
                        <a:pt x="344" y="34"/>
                      </a:lnTo>
                      <a:lnTo>
                        <a:pt x="328" y="42"/>
                      </a:lnTo>
                      <a:lnTo>
                        <a:pt x="312" y="48"/>
                      </a:lnTo>
                      <a:lnTo>
                        <a:pt x="296" y="54"/>
                      </a:lnTo>
                      <a:lnTo>
                        <a:pt x="278" y="56"/>
                      </a:lnTo>
                      <a:lnTo>
                        <a:pt x="260" y="58"/>
                      </a:lnTo>
                      <a:lnTo>
                        <a:pt x="260" y="58"/>
                      </a:lnTo>
                      <a:lnTo>
                        <a:pt x="239" y="56"/>
                      </a:lnTo>
                      <a:lnTo>
                        <a:pt x="221" y="54"/>
                      </a:lnTo>
                      <a:lnTo>
                        <a:pt x="203" y="48"/>
                      </a:lnTo>
                      <a:lnTo>
                        <a:pt x="187" y="42"/>
                      </a:lnTo>
                      <a:lnTo>
                        <a:pt x="171" y="34"/>
                      </a:lnTo>
                      <a:lnTo>
                        <a:pt x="157" y="24"/>
                      </a:lnTo>
                      <a:lnTo>
                        <a:pt x="143" y="12"/>
                      </a:lnTo>
                      <a:lnTo>
                        <a:pt x="131" y="0"/>
                      </a:lnTo>
                      <a:lnTo>
                        <a:pt x="131" y="0"/>
                      </a:lnTo>
                      <a:lnTo>
                        <a:pt x="107" y="14"/>
                      </a:lnTo>
                      <a:lnTo>
                        <a:pt x="84" y="30"/>
                      </a:lnTo>
                      <a:lnTo>
                        <a:pt x="66" y="48"/>
                      </a:lnTo>
                      <a:lnTo>
                        <a:pt x="50" y="66"/>
                      </a:lnTo>
                      <a:lnTo>
                        <a:pt x="38" y="86"/>
                      </a:lnTo>
                      <a:lnTo>
                        <a:pt x="28" y="106"/>
                      </a:lnTo>
                      <a:lnTo>
                        <a:pt x="18" y="124"/>
                      </a:lnTo>
                      <a:lnTo>
                        <a:pt x="12" y="144"/>
                      </a:lnTo>
                      <a:lnTo>
                        <a:pt x="8" y="162"/>
                      </a:lnTo>
                      <a:lnTo>
                        <a:pt x="4" y="178"/>
                      </a:lnTo>
                      <a:lnTo>
                        <a:pt x="0" y="208"/>
                      </a:lnTo>
                      <a:lnTo>
                        <a:pt x="0" y="228"/>
                      </a:lnTo>
                      <a:lnTo>
                        <a:pt x="0" y="234"/>
                      </a:lnTo>
                      <a:lnTo>
                        <a:pt x="515" y="234"/>
                      </a:lnTo>
                      <a:lnTo>
                        <a:pt x="515" y="234"/>
                      </a:lnTo>
                      <a:lnTo>
                        <a:pt x="515" y="210"/>
                      </a:lnTo>
                      <a:lnTo>
                        <a:pt x="511" y="188"/>
                      </a:lnTo>
                      <a:lnTo>
                        <a:pt x="509" y="166"/>
                      </a:lnTo>
                      <a:lnTo>
                        <a:pt x="503" y="146"/>
                      </a:lnTo>
                      <a:lnTo>
                        <a:pt x="497" y="128"/>
                      </a:lnTo>
                      <a:lnTo>
                        <a:pt x="491" y="110"/>
                      </a:lnTo>
                      <a:lnTo>
                        <a:pt x="483" y="94"/>
                      </a:lnTo>
                      <a:lnTo>
                        <a:pt x="475" y="80"/>
                      </a:lnTo>
                      <a:lnTo>
                        <a:pt x="465" y="66"/>
                      </a:lnTo>
                      <a:lnTo>
                        <a:pt x="455" y="54"/>
                      </a:lnTo>
                      <a:lnTo>
                        <a:pt x="433" y="34"/>
                      </a:lnTo>
                      <a:lnTo>
                        <a:pt x="408" y="16"/>
                      </a:lnTo>
                      <a:lnTo>
                        <a:pt x="384" y="2"/>
                      </a:lnTo>
                      <a:lnTo>
                        <a:pt x="384" y="2"/>
                      </a:lnTo>
                      <a:close/>
                    </a:path>
                  </a:pathLst>
                </a:custGeom>
                <a:solidFill>
                  <a:schemeClr val="accent6">
                    <a:lumMod val="20000"/>
                    <a:lumOff val="80000"/>
                  </a:scheme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0" name="Freeform 7"/>
                <p:cNvSpPr>
                  <a:spLocks/>
                </p:cNvSpPr>
                <p:nvPr/>
              </p:nvSpPr>
              <p:spPr bwMode="auto">
                <a:xfrm>
                  <a:off x="2744" y="2423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1" name="Freeform 8"/>
                <p:cNvSpPr>
                  <a:spLocks/>
                </p:cNvSpPr>
                <p:nvPr/>
              </p:nvSpPr>
              <p:spPr bwMode="auto">
                <a:xfrm>
                  <a:off x="2742" y="2423"/>
                  <a:ext cx="2" cy="0"/>
                </a:xfrm>
                <a:custGeom>
                  <a:avLst/>
                  <a:gdLst>
                    <a:gd name="T0" fmla="*/ 0 w 2"/>
                    <a:gd name="T1" fmla="*/ 0 w 2"/>
                    <a:gd name="T2" fmla="*/ 2 w 2"/>
                    <a:gd name="T3" fmla="*/ 2 w 2"/>
                    <a:gd name="T4" fmla="*/ 0 w 2"/>
                    <a:gd name="T5" fmla="*/ 0 w 2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  <a:cxn ang="0">
                      <a:pos x="T4" y="0"/>
                    </a:cxn>
                    <a:cxn ang="0">
                      <a:pos x="T5" y="0"/>
                    </a:cxn>
                  </a:cxnLst>
                  <a:rect l="0" t="0" r="r" b="b"/>
                  <a:pathLst>
                    <a:path w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2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  <p:grpSp>
          <p:nvGrpSpPr>
            <p:cNvPr id="142" name="Group 141"/>
            <p:cNvGrpSpPr>
              <a:grpSpLocks noChangeAspect="1"/>
            </p:cNvGrpSpPr>
            <p:nvPr/>
          </p:nvGrpSpPr>
          <p:grpSpPr>
            <a:xfrm>
              <a:off x="3706560" y="3099603"/>
              <a:ext cx="280365" cy="188493"/>
              <a:chOff x="3103932" y="1238932"/>
              <a:chExt cx="827983" cy="445256"/>
            </a:xfrm>
          </p:grpSpPr>
          <p:sp>
            <p:nvSpPr>
              <p:cNvPr id="143" name="Oval Callout 142"/>
              <p:cNvSpPr/>
              <p:nvPr/>
            </p:nvSpPr>
            <p:spPr>
              <a:xfrm flipH="1">
                <a:off x="3103932" y="1238932"/>
                <a:ext cx="827983" cy="445256"/>
              </a:xfrm>
              <a:prstGeom prst="wedgeEllipseCallout">
                <a:avLst>
                  <a:gd name="adj1" fmla="val -53442"/>
                  <a:gd name="adj2" fmla="val 45656"/>
                </a:avLst>
              </a:prstGeom>
              <a:noFill/>
              <a:ln w="12700">
                <a:solidFill>
                  <a:schemeClr val="tx2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144" name="Straight Connector 143"/>
              <p:cNvCxnSpPr/>
              <p:nvPr/>
            </p:nvCxnSpPr>
            <p:spPr>
              <a:xfrm>
                <a:off x="3263126" y="1371600"/>
                <a:ext cx="492281" cy="0"/>
              </a:xfrm>
              <a:prstGeom prst="line">
                <a:avLst/>
              </a:prstGeom>
              <a:ln>
                <a:solidFill>
                  <a:schemeClr val="tx2">
                    <a:lumMod val="8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5" name="Straight Connector 144"/>
              <p:cNvCxnSpPr/>
              <p:nvPr/>
            </p:nvCxnSpPr>
            <p:spPr>
              <a:xfrm>
                <a:off x="3263126" y="1447800"/>
                <a:ext cx="492281" cy="0"/>
              </a:xfrm>
              <a:prstGeom prst="line">
                <a:avLst/>
              </a:prstGeom>
              <a:ln>
                <a:solidFill>
                  <a:schemeClr val="tx2">
                    <a:lumMod val="8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6" name="Straight Connector 145"/>
              <p:cNvCxnSpPr/>
              <p:nvPr/>
            </p:nvCxnSpPr>
            <p:spPr>
              <a:xfrm>
                <a:off x="3263126" y="1524000"/>
                <a:ext cx="492281" cy="0"/>
              </a:xfrm>
              <a:prstGeom prst="line">
                <a:avLst/>
              </a:prstGeom>
              <a:ln>
                <a:solidFill>
                  <a:schemeClr val="tx2">
                    <a:lumMod val="8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193" name="TextBox 192"/>
          <p:cNvSpPr txBox="1"/>
          <p:nvPr/>
        </p:nvSpPr>
        <p:spPr>
          <a:xfrm>
            <a:off x="9304226" y="2013832"/>
            <a:ext cx="80983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 smtClean="0">
                <a:solidFill>
                  <a:srgbClr val="FF0000"/>
                </a:solidFill>
              </a:rPr>
              <a:t>??</a:t>
            </a:r>
            <a:endParaRPr lang="en-US" sz="4000" b="1" dirty="0">
              <a:solidFill>
                <a:srgbClr val="FF0000"/>
              </a:solidFill>
            </a:endParaRPr>
          </a:p>
        </p:txBody>
      </p:sp>
      <p:grpSp>
        <p:nvGrpSpPr>
          <p:cNvPr id="228" name="Group 227"/>
          <p:cNvGrpSpPr/>
          <p:nvPr/>
        </p:nvGrpSpPr>
        <p:grpSpPr>
          <a:xfrm>
            <a:off x="305488" y="849408"/>
            <a:ext cx="4266512" cy="1682778"/>
            <a:chOff x="305488" y="849408"/>
            <a:chExt cx="4266512" cy="1682778"/>
          </a:xfrm>
        </p:grpSpPr>
        <p:grpSp>
          <p:nvGrpSpPr>
            <p:cNvPr id="13" name="Group 12"/>
            <p:cNvGrpSpPr/>
            <p:nvPr/>
          </p:nvGrpSpPr>
          <p:grpSpPr>
            <a:xfrm>
              <a:off x="305488" y="2074986"/>
              <a:ext cx="2285312" cy="457200"/>
              <a:chOff x="305488" y="1931600"/>
              <a:chExt cx="2285312" cy="457200"/>
            </a:xfrm>
          </p:grpSpPr>
          <p:pic>
            <p:nvPicPr>
              <p:cNvPr id="179" name="Picture 178" descr="A person wearing glasses and a suit&#10;&#10;Description automatically generated">
                <a:extLst>
                  <a:ext uri="{FF2B5EF4-FFF2-40B4-BE49-F238E27FC236}">
                    <a16:creationId xmlns:a16="http://schemas.microsoft.com/office/drawing/2014/main" id="{4DBEED9F-C16B-0C4C-81AD-F91120B1A61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305488" y="1931600"/>
                <a:ext cx="457200" cy="457200"/>
              </a:xfrm>
              <a:prstGeom prst="rect">
                <a:avLst/>
              </a:prstGeom>
            </p:spPr>
          </p:pic>
          <p:sp>
            <p:nvSpPr>
              <p:cNvPr id="180" name="TextBox 179"/>
              <p:cNvSpPr txBox="1"/>
              <p:nvPr/>
            </p:nvSpPr>
            <p:spPr>
              <a:xfrm>
                <a:off x="823970" y="2006312"/>
                <a:ext cx="1766830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400" dirty="0">
                    <a:solidFill>
                      <a:schemeClr val="tx2"/>
                    </a:solidFill>
                  </a:rPr>
                  <a:t>Lena Palaniyappan </a:t>
                </a:r>
              </a:p>
            </p:txBody>
          </p:sp>
        </p:grpSp>
        <p:grpSp>
          <p:nvGrpSpPr>
            <p:cNvPr id="17" name="Group 16"/>
            <p:cNvGrpSpPr/>
            <p:nvPr/>
          </p:nvGrpSpPr>
          <p:grpSpPr>
            <a:xfrm>
              <a:off x="305488" y="871210"/>
              <a:ext cx="1966314" cy="457200"/>
              <a:chOff x="305488" y="871210"/>
              <a:chExt cx="1966314" cy="457200"/>
            </a:xfrm>
          </p:grpSpPr>
          <p:sp>
            <p:nvSpPr>
              <p:cNvPr id="5" name="TextBox 4"/>
              <p:cNvSpPr txBox="1"/>
              <p:nvPr/>
            </p:nvSpPr>
            <p:spPr>
              <a:xfrm>
                <a:off x="823970" y="945922"/>
                <a:ext cx="144783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400" dirty="0" smtClean="0">
                    <a:solidFill>
                      <a:schemeClr val="tx2"/>
                    </a:solidFill>
                  </a:rPr>
                  <a:t>Gina Kuperberg</a:t>
                </a:r>
                <a:endParaRPr lang="en-US" sz="1400" dirty="0">
                  <a:solidFill>
                    <a:schemeClr val="tx2"/>
                  </a:solidFill>
                </a:endParaRPr>
              </a:p>
            </p:txBody>
          </p:sp>
          <p:pic>
            <p:nvPicPr>
              <p:cNvPr id="182" name="Picture 3"/>
              <p:cNvPicPr>
                <a:picLocks noChangeAspect="1" noChangeArrowheads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05488" y="871210"/>
                <a:ext cx="457200" cy="45720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</p:grpSp>
        <p:grpSp>
          <p:nvGrpSpPr>
            <p:cNvPr id="16" name="Group 15"/>
            <p:cNvGrpSpPr/>
            <p:nvPr/>
          </p:nvGrpSpPr>
          <p:grpSpPr>
            <a:xfrm>
              <a:off x="306352" y="1473098"/>
              <a:ext cx="1616958" cy="457200"/>
              <a:chOff x="306352" y="1401405"/>
              <a:chExt cx="1616958" cy="457200"/>
            </a:xfrm>
          </p:grpSpPr>
          <p:sp>
            <p:nvSpPr>
              <p:cNvPr id="6" name="TextBox 5"/>
              <p:cNvSpPr txBox="1"/>
              <p:nvPr/>
            </p:nvSpPr>
            <p:spPr>
              <a:xfrm>
                <a:off x="823970" y="1476117"/>
                <a:ext cx="1099340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400" dirty="0" smtClean="0">
                    <a:solidFill>
                      <a:schemeClr val="tx2"/>
                    </a:solidFill>
                  </a:rPr>
                  <a:t>Tori Sharpe</a:t>
                </a:r>
                <a:endParaRPr lang="en-US" sz="1400" dirty="0">
                  <a:solidFill>
                    <a:schemeClr val="tx2"/>
                  </a:solidFill>
                </a:endParaRPr>
              </a:p>
            </p:txBody>
          </p:sp>
          <p:pic>
            <p:nvPicPr>
              <p:cNvPr id="190" name="Picture 189"/>
              <p:cNvPicPr>
                <a:picLocks noChangeAspect="1"/>
              </p:cNvPicPr>
              <p:nvPr/>
            </p:nvPicPr>
            <p:blipFill rotWithShape="1"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542" t="1329" r="-542" b="16698"/>
              <a:stretch/>
            </p:blipFill>
            <p:spPr>
              <a:xfrm>
                <a:off x="306352" y="1401405"/>
                <a:ext cx="456336" cy="457200"/>
              </a:xfrm>
              <a:prstGeom prst="rect">
                <a:avLst/>
              </a:prstGeom>
            </p:spPr>
          </p:pic>
        </p:grpSp>
        <p:grpSp>
          <p:nvGrpSpPr>
            <p:cNvPr id="14" name="Group 13"/>
            <p:cNvGrpSpPr/>
            <p:nvPr/>
          </p:nvGrpSpPr>
          <p:grpSpPr>
            <a:xfrm>
              <a:off x="2506462" y="849408"/>
              <a:ext cx="2065538" cy="523220"/>
              <a:chOff x="2283737" y="849408"/>
              <a:chExt cx="2065538" cy="523220"/>
            </a:xfrm>
          </p:grpSpPr>
          <p:pic>
            <p:nvPicPr>
              <p:cNvPr id="158" name="Picture 22" descr="https://media.licdn.com/dms/image/v2/C4E03AQEf_WuuSOV_2Q/profile-displayphoto-shrink_200_200/profile-displayphoto-shrink_200_200/0/1636388551911?e=1748476800&amp;v=beta&amp;t=b1uvM9NyHLFR0pCUwvEjYllSyp8xBEj3kAo45iO_lm8"/>
              <p:cNvPicPr>
                <a:picLocks noChangeAspect="1" noChangeArrowheads="1"/>
              </p:cNvPicPr>
              <p:nvPr/>
            </p:nvPicPr>
            <p:blipFill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283737" y="882418"/>
                <a:ext cx="457200" cy="45720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191" name="TextBox 190"/>
              <p:cNvSpPr txBox="1"/>
              <p:nvPr/>
            </p:nvSpPr>
            <p:spPr>
              <a:xfrm>
                <a:off x="2802219" y="849408"/>
                <a:ext cx="1547056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400" dirty="0">
                    <a:solidFill>
                      <a:schemeClr val="tx2"/>
                    </a:solidFill>
                  </a:rPr>
                  <a:t>María Francisca Alonso Sanchez</a:t>
                </a:r>
              </a:p>
            </p:txBody>
          </p:sp>
        </p:grpSp>
      </p:grpSp>
      <p:sp>
        <p:nvSpPr>
          <p:cNvPr id="19" name="Rectangle 18"/>
          <p:cNvSpPr/>
          <p:nvPr/>
        </p:nvSpPr>
        <p:spPr>
          <a:xfrm>
            <a:off x="6527274" y="821972"/>
            <a:ext cx="5270225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 smtClean="0">
                <a:solidFill>
                  <a:schemeClr val="tx2"/>
                </a:solidFill>
              </a:rPr>
              <a:t>GPT-3 </a:t>
            </a:r>
            <a:r>
              <a:rPr lang="en-US" sz="1600" dirty="0">
                <a:solidFill>
                  <a:schemeClr val="tx2"/>
                </a:solidFill>
              </a:rPr>
              <a:t>reveals selective insensitivity to global vs. local linguistic context in speech produced by treatment-naïve patients with positive thought disorder</a:t>
            </a:r>
            <a:r>
              <a:rPr lang="en-US" sz="1600" dirty="0" smtClean="0">
                <a:solidFill>
                  <a:schemeClr val="tx2"/>
                </a:solidFill>
              </a:rPr>
              <a:t>. (Under review) </a:t>
            </a:r>
            <a:r>
              <a:rPr lang="en-US" sz="1600" dirty="0" err="1">
                <a:solidFill>
                  <a:schemeClr val="tx2"/>
                </a:solidFill>
              </a:rPr>
              <a:t>bioRxiv</a:t>
            </a:r>
            <a:r>
              <a:rPr lang="en-US" sz="1600" dirty="0">
                <a:solidFill>
                  <a:schemeClr val="tx2"/>
                </a:solidFill>
              </a:rPr>
              <a:t>. </a:t>
            </a:r>
            <a:r>
              <a:rPr lang="en-US" sz="1600" dirty="0" err="1">
                <a:solidFill>
                  <a:schemeClr val="tx2"/>
                </a:solidFill>
              </a:rPr>
              <a:t>doi</a:t>
            </a:r>
            <a:r>
              <a:rPr lang="en-US" sz="1600" dirty="0">
                <a:solidFill>
                  <a:schemeClr val="tx2"/>
                </a:solidFill>
              </a:rPr>
              <a:t>: 10.1101/2024.07.08.602512</a:t>
            </a:r>
          </a:p>
        </p:txBody>
      </p:sp>
      <p:grpSp>
        <p:nvGrpSpPr>
          <p:cNvPr id="236" name="Group 235"/>
          <p:cNvGrpSpPr/>
          <p:nvPr/>
        </p:nvGrpSpPr>
        <p:grpSpPr>
          <a:xfrm>
            <a:off x="7269641" y="3920207"/>
            <a:ext cx="4181527" cy="2556793"/>
            <a:chOff x="7269641" y="3920207"/>
            <a:chExt cx="4181527" cy="2556793"/>
          </a:xfrm>
        </p:grpSpPr>
        <p:sp>
          <p:nvSpPr>
            <p:cNvPr id="231" name="Rectangle 230"/>
            <p:cNvSpPr/>
            <p:nvPr/>
          </p:nvSpPr>
          <p:spPr>
            <a:xfrm>
              <a:off x="7269641" y="4242762"/>
              <a:ext cx="3983568" cy="2049537"/>
            </a:xfrm>
            <a:prstGeom prst="rect">
              <a:avLst/>
            </a:prstGeom>
            <a:solidFill>
              <a:schemeClr val="tx2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32" name="Rectangle 231"/>
            <p:cNvSpPr/>
            <p:nvPr/>
          </p:nvSpPr>
          <p:spPr>
            <a:xfrm>
              <a:off x="8077768" y="3920207"/>
              <a:ext cx="2452916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600" dirty="0">
                  <a:solidFill>
                    <a:schemeClr val="tx2"/>
                  </a:solidFill>
                </a:rPr>
                <a:t>Supplementary Materials</a:t>
              </a:r>
            </a:p>
          </p:txBody>
        </p:sp>
        <p:sp>
          <p:nvSpPr>
            <p:cNvPr id="233" name="Rectangle 232"/>
            <p:cNvSpPr/>
            <p:nvPr/>
          </p:nvSpPr>
          <p:spPr>
            <a:xfrm>
              <a:off x="7370232" y="4343400"/>
              <a:ext cx="3983568" cy="2049537"/>
            </a:xfrm>
            <a:prstGeom prst="rect">
              <a:avLst/>
            </a:prstGeom>
            <a:solidFill>
              <a:schemeClr val="tx2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34" name="Rectangle 233"/>
            <p:cNvSpPr/>
            <p:nvPr/>
          </p:nvSpPr>
          <p:spPr>
            <a:xfrm>
              <a:off x="7467600" y="4419600"/>
              <a:ext cx="3983568" cy="2049537"/>
            </a:xfrm>
            <a:prstGeom prst="rect">
              <a:avLst/>
            </a:prstGeom>
            <a:solidFill>
              <a:schemeClr val="tx2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30" name="TextBox 229"/>
            <p:cNvSpPr txBox="1"/>
            <p:nvPr/>
          </p:nvSpPr>
          <p:spPr>
            <a:xfrm>
              <a:off x="7620000" y="4538008"/>
              <a:ext cx="3186118" cy="193899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0" u="sng" dirty="0" smtClean="0">
                  <a:solidFill>
                    <a:schemeClr val="bg1"/>
                  </a:solidFill>
                </a:rPr>
                <a:t>Table </a:t>
              </a:r>
              <a:r>
                <a:rPr lang="en-US" sz="1000" u="sng" dirty="0">
                  <a:solidFill>
                    <a:schemeClr val="bg1"/>
                  </a:solidFill>
                </a:rPr>
                <a:t>of Contents</a:t>
              </a:r>
              <a:endParaRPr lang="en-US" sz="1000" dirty="0">
                <a:solidFill>
                  <a:schemeClr val="bg1"/>
                </a:solidFill>
              </a:endParaRPr>
            </a:p>
            <a:p>
              <a:r>
                <a:rPr lang="en-US" sz="1000" dirty="0">
                  <a:solidFill>
                    <a:schemeClr val="bg1"/>
                  </a:solidFill>
                </a:rPr>
                <a:t>1. Data Collection: Additional Methodological Details</a:t>
              </a:r>
            </a:p>
            <a:p>
              <a:r>
                <a:rPr lang="en-US" sz="1000" dirty="0">
                  <a:solidFill>
                    <a:schemeClr val="bg1"/>
                  </a:solidFill>
                </a:rPr>
                <a:t>2. Background: Context and Lexical Probability</a:t>
              </a:r>
            </a:p>
            <a:p>
              <a:r>
                <a:rPr lang="en-US" sz="1000" dirty="0">
                  <a:solidFill>
                    <a:schemeClr val="bg1"/>
                  </a:solidFill>
                </a:rPr>
                <a:t>3. Estimating Lexical Probability in Natural Language</a:t>
              </a:r>
            </a:p>
            <a:p>
              <a:r>
                <a:rPr lang="en-US" sz="1000" dirty="0">
                  <a:solidFill>
                    <a:schemeClr val="bg1"/>
                  </a:solidFill>
                </a:rPr>
                <a:t>4. The Present Study: Extraction of Lexical Probability Values Under Multiple Conditions</a:t>
              </a:r>
            </a:p>
            <a:p>
              <a:r>
                <a:rPr lang="en-US" sz="1000" dirty="0">
                  <a:solidFill>
                    <a:schemeClr val="bg1"/>
                  </a:solidFill>
                </a:rPr>
                <a:t>5. Preparation of Data for Statistical Analysis</a:t>
              </a:r>
            </a:p>
            <a:p>
              <a:r>
                <a:rPr lang="en-US" sz="1000" dirty="0">
                  <a:solidFill>
                    <a:schemeClr val="bg1"/>
                  </a:solidFill>
                </a:rPr>
                <a:t>6. Assumptions for Hypothesis Testing</a:t>
              </a:r>
            </a:p>
            <a:p>
              <a:r>
                <a:rPr lang="en-US" sz="1000" dirty="0">
                  <a:solidFill>
                    <a:schemeClr val="bg1"/>
                  </a:solidFill>
                </a:rPr>
                <a:t>7. Complete Results Tables for Analyses Reported in the Main Manuscript</a:t>
              </a:r>
            </a:p>
            <a:p>
              <a:r>
                <a:rPr lang="en-US" sz="1000" dirty="0">
                  <a:solidFill>
                    <a:schemeClr val="bg1"/>
                  </a:solidFill>
                </a:rPr>
                <a:t>8. Additional Statistical </a:t>
              </a:r>
              <a:r>
                <a:rPr lang="en-US" sz="1000" dirty="0" smtClean="0">
                  <a:solidFill>
                    <a:schemeClr val="bg1"/>
                  </a:solidFill>
                </a:rPr>
                <a:t>Analyses</a:t>
              </a:r>
              <a:endParaRPr lang="en-US" sz="1000" dirty="0">
                <a:solidFill>
                  <a:schemeClr val="bg1"/>
                </a:solidFill>
              </a:endParaRPr>
            </a:p>
            <a:p>
              <a:endParaRPr lang="en-US" sz="1000" dirty="0">
                <a:solidFill>
                  <a:schemeClr val="bg1"/>
                </a:solidFill>
              </a:endParaRPr>
            </a:p>
          </p:txBody>
        </p:sp>
        <p:sp>
          <p:nvSpPr>
            <p:cNvPr id="235" name="TextBox 234"/>
            <p:cNvSpPr txBox="1"/>
            <p:nvPr/>
          </p:nvSpPr>
          <p:spPr>
            <a:xfrm>
              <a:off x="10300306" y="6093023"/>
              <a:ext cx="1053494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b="1" dirty="0" smtClean="0">
                  <a:solidFill>
                    <a:schemeClr val="bg1"/>
                  </a:solidFill>
                </a:rPr>
                <a:t>50+ pages</a:t>
              </a:r>
              <a:endParaRPr lang="en-US" sz="1400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227" name="Group 226"/>
          <p:cNvGrpSpPr/>
          <p:nvPr/>
        </p:nvGrpSpPr>
        <p:grpSpPr>
          <a:xfrm>
            <a:off x="305489" y="2676874"/>
            <a:ext cx="4752724" cy="3466639"/>
            <a:chOff x="305489" y="2676874"/>
            <a:chExt cx="4752724" cy="3466639"/>
          </a:xfrm>
        </p:grpSpPr>
        <p:grpSp>
          <p:nvGrpSpPr>
            <p:cNvPr id="12" name="Group 11"/>
            <p:cNvGrpSpPr/>
            <p:nvPr/>
          </p:nvGrpSpPr>
          <p:grpSpPr>
            <a:xfrm>
              <a:off x="305489" y="2676874"/>
              <a:ext cx="2134116" cy="457200"/>
              <a:chOff x="305489" y="2461795"/>
              <a:chExt cx="2134116" cy="457200"/>
            </a:xfrm>
          </p:grpSpPr>
          <p:pic>
            <p:nvPicPr>
              <p:cNvPr id="161" name="Picture 12" descr="Bambini Valentina"/>
              <p:cNvPicPr>
                <a:picLocks noChangeAspect="1" noChangeArrowheads="1"/>
              </p:cNvPicPr>
              <p:nvPr/>
            </p:nvPicPr>
            <p:blipFill rotWithShape="1">
              <a:blip r:embed="rId7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4346" t="6000" r="2987" b="1333"/>
              <a:stretch/>
            </p:blipFill>
            <p:spPr bwMode="auto">
              <a:xfrm>
                <a:off x="305489" y="2461795"/>
                <a:ext cx="457199" cy="45720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162" name="TextBox 161"/>
              <p:cNvSpPr txBox="1"/>
              <p:nvPr/>
            </p:nvSpPr>
            <p:spPr>
              <a:xfrm>
                <a:off x="823970" y="2536507"/>
                <a:ext cx="1615635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400" dirty="0" smtClean="0">
                    <a:solidFill>
                      <a:schemeClr val="tx2"/>
                    </a:solidFill>
                  </a:rPr>
                  <a:t>Valentina Bambini</a:t>
                </a:r>
                <a:endParaRPr lang="en-US" sz="1400" dirty="0">
                  <a:solidFill>
                    <a:schemeClr val="tx2"/>
                  </a:solidFill>
                </a:endParaRPr>
              </a:p>
            </p:txBody>
          </p:sp>
        </p:grpSp>
        <p:grpSp>
          <p:nvGrpSpPr>
            <p:cNvPr id="4" name="Group 3"/>
            <p:cNvGrpSpPr/>
            <p:nvPr/>
          </p:nvGrpSpPr>
          <p:grpSpPr>
            <a:xfrm>
              <a:off x="324667" y="3278762"/>
              <a:ext cx="1849404" cy="457200"/>
              <a:chOff x="324667" y="3052987"/>
              <a:chExt cx="1849404" cy="457200"/>
            </a:xfrm>
          </p:grpSpPr>
          <p:pic>
            <p:nvPicPr>
              <p:cNvPr id="185" name="Picture 26" descr="Picture"/>
              <p:cNvPicPr>
                <a:picLocks noChangeAspect="1" noChangeArrowheads="1"/>
              </p:cNvPicPr>
              <p:nvPr/>
            </p:nvPicPr>
            <p:blipFill rotWithShape="1">
              <a:blip r:embed="rId8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32904" r="-1" b="32917"/>
              <a:stretch/>
            </p:blipFill>
            <p:spPr bwMode="auto">
              <a:xfrm>
                <a:off x="324667" y="3052987"/>
                <a:ext cx="457308" cy="45720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186" name="TextBox 185"/>
              <p:cNvSpPr txBox="1"/>
              <p:nvPr/>
            </p:nvSpPr>
            <p:spPr>
              <a:xfrm>
                <a:off x="843257" y="3127699"/>
                <a:ext cx="1330814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400" dirty="0" smtClean="0">
                    <a:solidFill>
                      <a:schemeClr val="tx2"/>
                    </a:solidFill>
                  </a:rPr>
                  <a:t>Susan </a:t>
                </a:r>
                <a:r>
                  <a:rPr lang="en-US" sz="1400" dirty="0" err="1" smtClean="0">
                    <a:solidFill>
                      <a:schemeClr val="tx2"/>
                    </a:solidFill>
                  </a:rPr>
                  <a:t>Rossell</a:t>
                </a:r>
                <a:endParaRPr lang="en-US" sz="1400" dirty="0">
                  <a:solidFill>
                    <a:schemeClr val="tx2"/>
                  </a:solidFill>
                </a:endParaRPr>
              </a:p>
            </p:txBody>
          </p:sp>
        </p:grpSp>
        <p:grpSp>
          <p:nvGrpSpPr>
            <p:cNvPr id="9" name="Group 8"/>
            <p:cNvGrpSpPr/>
            <p:nvPr/>
          </p:nvGrpSpPr>
          <p:grpSpPr>
            <a:xfrm>
              <a:off x="324805" y="5084426"/>
              <a:ext cx="1799572" cy="457200"/>
              <a:chOff x="324805" y="5156119"/>
              <a:chExt cx="1799572" cy="457200"/>
            </a:xfrm>
          </p:grpSpPr>
          <p:pic>
            <p:nvPicPr>
              <p:cNvPr id="153" name="Picture 18" descr="https://profiles-cardiff.imgix.net/attachments/6213?w=200&amp;h=200&amp;auto=format&amp;crop=faces&amp;fit=crop&amp;q=90%22"/>
              <p:cNvPicPr>
                <a:picLocks noChangeAspect="1" noChangeArrowheads="1"/>
              </p:cNvPicPr>
              <p:nvPr/>
            </p:nvPicPr>
            <p:blipFill rotWithShape="1">
              <a:blip r:embed="rId9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15224" r="15230"/>
              <a:stretch/>
            </p:blipFill>
            <p:spPr bwMode="auto">
              <a:xfrm>
                <a:off x="324805" y="5156119"/>
                <a:ext cx="457170" cy="45720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155" name="TextBox 154"/>
              <p:cNvSpPr txBox="1"/>
              <p:nvPr/>
            </p:nvSpPr>
            <p:spPr>
              <a:xfrm>
                <a:off x="843257" y="5230831"/>
                <a:ext cx="1281120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defTabSz="457200"/>
                <a:r>
                  <a:rPr lang="en-US" sz="1400" dirty="0" err="1">
                    <a:solidFill>
                      <a:srgbClr val="FFFFFF"/>
                    </a:solidFill>
                    <a:latin typeface="Arial"/>
                  </a:rPr>
                  <a:t>Krish</a:t>
                </a:r>
                <a:r>
                  <a:rPr lang="en-US" sz="1400" dirty="0">
                    <a:solidFill>
                      <a:srgbClr val="FFFFFF"/>
                    </a:solidFill>
                    <a:latin typeface="Arial"/>
                  </a:rPr>
                  <a:t> D Singh</a:t>
                </a:r>
              </a:p>
            </p:txBody>
          </p:sp>
        </p:grpSp>
        <p:grpSp>
          <p:nvGrpSpPr>
            <p:cNvPr id="10" name="Group 9"/>
            <p:cNvGrpSpPr/>
            <p:nvPr/>
          </p:nvGrpSpPr>
          <p:grpSpPr>
            <a:xfrm>
              <a:off x="324775" y="4482538"/>
              <a:ext cx="1668157" cy="457200"/>
              <a:chOff x="324775" y="4625924"/>
              <a:chExt cx="1668157" cy="457200"/>
            </a:xfrm>
          </p:grpSpPr>
          <p:pic>
            <p:nvPicPr>
              <p:cNvPr id="159" name="Picture 16" descr="https://bscs.umcg.nl/en/wp-content/uploads/sites/3/2018/02/Iris_Sommer_small-e1536922635351-800x800.jpg"/>
              <p:cNvPicPr>
                <a:picLocks noChangeAspect="1" noChangeArrowheads="1"/>
              </p:cNvPicPr>
              <p:nvPr/>
            </p:nvPicPr>
            <p:blipFill>
              <a:blip r:embed="rId10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24775" y="4625924"/>
                <a:ext cx="457200" cy="45720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160" name="TextBox 159"/>
              <p:cNvSpPr txBox="1"/>
              <p:nvPr/>
            </p:nvSpPr>
            <p:spPr>
              <a:xfrm>
                <a:off x="843257" y="4700636"/>
                <a:ext cx="1149675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defTabSz="457200"/>
                <a:r>
                  <a:rPr lang="en-US" sz="1400" dirty="0">
                    <a:solidFill>
                      <a:srgbClr val="FFFFFF"/>
                    </a:solidFill>
                    <a:latin typeface="Arial"/>
                  </a:rPr>
                  <a:t>Iris </a:t>
                </a:r>
                <a:r>
                  <a:rPr lang="en-US" sz="1400" dirty="0" err="1">
                    <a:solidFill>
                      <a:srgbClr val="FFFFFF"/>
                    </a:solidFill>
                    <a:latin typeface="Arial"/>
                  </a:rPr>
                  <a:t>Sommer</a:t>
                </a:r>
                <a:endParaRPr lang="en-US" sz="1400" dirty="0">
                  <a:solidFill>
                    <a:srgbClr val="FFFFFF"/>
                  </a:solidFill>
                  <a:latin typeface="Arial"/>
                </a:endParaRPr>
              </a:p>
            </p:txBody>
          </p:sp>
        </p:grpSp>
        <p:grpSp>
          <p:nvGrpSpPr>
            <p:cNvPr id="11" name="Group 10"/>
            <p:cNvGrpSpPr/>
            <p:nvPr/>
          </p:nvGrpSpPr>
          <p:grpSpPr>
            <a:xfrm>
              <a:off x="324775" y="3880650"/>
              <a:ext cx="1602177" cy="457200"/>
              <a:chOff x="324775" y="3572181"/>
              <a:chExt cx="1602177" cy="457200"/>
            </a:xfrm>
          </p:grpSpPr>
          <p:pic>
            <p:nvPicPr>
              <p:cNvPr id="168" name="Picture 14" descr="Prof. Dr. med. Tilo Kircher"/>
              <p:cNvPicPr>
                <a:picLocks noChangeAspect="1" noChangeArrowheads="1"/>
              </p:cNvPicPr>
              <p:nvPr/>
            </p:nvPicPr>
            <p:blipFill>
              <a:blip r:embed="rId11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24775" y="3572181"/>
                <a:ext cx="457200" cy="45720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172" name="TextBox 171"/>
              <p:cNvSpPr txBox="1"/>
              <p:nvPr/>
            </p:nvSpPr>
            <p:spPr>
              <a:xfrm>
                <a:off x="843257" y="3646893"/>
                <a:ext cx="1083695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defTabSz="457200"/>
                <a:r>
                  <a:rPr lang="en-US" sz="1400" dirty="0" err="1">
                    <a:solidFill>
                      <a:srgbClr val="FFFFFF"/>
                    </a:solidFill>
                    <a:latin typeface="Arial"/>
                  </a:rPr>
                  <a:t>Tilo</a:t>
                </a:r>
                <a:r>
                  <a:rPr lang="en-US" sz="1400" dirty="0">
                    <a:solidFill>
                      <a:srgbClr val="FFFFFF"/>
                    </a:solidFill>
                    <a:latin typeface="Arial"/>
                  </a:rPr>
                  <a:t> </a:t>
                </a:r>
                <a:r>
                  <a:rPr lang="en-US" sz="1400" dirty="0" err="1">
                    <a:solidFill>
                      <a:srgbClr val="FFFFFF"/>
                    </a:solidFill>
                    <a:latin typeface="Arial"/>
                  </a:rPr>
                  <a:t>Kircher</a:t>
                </a:r>
                <a:endParaRPr lang="en-US" sz="1400" dirty="0">
                  <a:solidFill>
                    <a:srgbClr val="FFFFFF"/>
                  </a:solidFill>
                  <a:latin typeface="Arial"/>
                </a:endParaRPr>
              </a:p>
            </p:txBody>
          </p:sp>
        </p:grpSp>
        <p:grpSp>
          <p:nvGrpSpPr>
            <p:cNvPr id="8" name="Group 7"/>
            <p:cNvGrpSpPr/>
            <p:nvPr/>
          </p:nvGrpSpPr>
          <p:grpSpPr>
            <a:xfrm>
              <a:off x="324775" y="5686313"/>
              <a:ext cx="1738688" cy="457200"/>
              <a:chOff x="324775" y="5686313"/>
              <a:chExt cx="1738688" cy="457200"/>
            </a:xfrm>
          </p:grpSpPr>
          <p:pic>
            <p:nvPicPr>
              <p:cNvPr id="181" name="Picture 20" descr="https://profiles-cardiff.imgix.net/attachments/2450?w=200&amp;h=200&amp;auto=format&amp;crop=faces&amp;fit=crop&amp;q=90%22"/>
              <p:cNvPicPr>
                <a:picLocks noChangeAspect="1" noChangeArrowheads="1"/>
              </p:cNvPicPr>
              <p:nvPr/>
            </p:nvPicPr>
            <p:blipFill>
              <a:blip r:embed="rId1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24775" y="5686313"/>
                <a:ext cx="457200" cy="45720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183" name="TextBox 182"/>
              <p:cNvSpPr txBox="1"/>
              <p:nvPr/>
            </p:nvSpPr>
            <p:spPr>
              <a:xfrm>
                <a:off x="843257" y="5761025"/>
                <a:ext cx="1220206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defTabSz="457200"/>
                <a:r>
                  <a:rPr lang="en-US" sz="1400" dirty="0">
                    <a:solidFill>
                      <a:srgbClr val="FFFFFF"/>
                    </a:solidFill>
                    <a:latin typeface="Arial"/>
                  </a:rPr>
                  <a:t>Neil Harrison</a:t>
                </a:r>
              </a:p>
            </p:txBody>
          </p:sp>
        </p:grpSp>
        <p:sp>
          <p:nvSpPr>
            <p:cNvPr id="18" name="Right Brace 17"/>
            <p:cNvSpPr/>
            <p:nvPr/>
          </p:nvSpPr>
          <p:spPr>
            <a:xfrm>
              <a:off x="2460906" y="2741546"/>
              <a:ext cx="236738" cy="3218228"/>
            </a:xfrm>
            <a:prstGeom prst="rightBrace">
              <a:avLst>
                <a:gd name="adj1" fmla="val 52591"/>
                <a:gd name="adj2" fmla="val 50000"/>
              </a:avLst>
            </a:prstGeom>
            <a:ln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20" name="Picture 19"/>
            <p:cNvPicPr>
              <a:picLocks noChangeAspect="1"/>
            </p:cNvPicPr>
            <p:nvPr/>
          </p:nvPicPr>
          <p:blipFill>
            <a:blip r:embed="rId13"/>
            <a:stretch>
              <a:fillRect/>
            </a:stretch>
          </p:blipFill>
          <p:spPr>
            <a:xfrm>
              <a:off x="2872278" y="4269413"/>
              <a:ext cx="2185935" cy="796234"/>
            </a:xfrm>
            <a:prstGeom prst="rect">
              <a:avLst/>
            </a:prstGeom>
          </p:spPr>
        </p:pic>
        <p:pic>
          <p:nvPicPr>
            <p:cNvPr id="225" name="Picture 224"/>
            <p:cNvPicPr>
              <a:picLocks noChangeAspect="1"/>
            </p:cNvPicPr>
            <p:nvPr/>
          </p:nvPicPr>
          <p:blipFill>
            <a:blip r:embed="rId14"/>
            <a:stretch>
              <a:fillRect/>
            </a:stretch>
          </p:blipFill>
          <p:spPr>
            <a:xfrm>
              <a:off x="2872278" y="5140740"/>
              <a:ext cx="743054" cy="733527"/>
            </a:xfrm>
            <a:prstGeom prst="rect">
              <a:avLst/>
            </a:prstGeom>
          </p:spPr>
        </p:pic>
        <p:sp>
          <p:nvSpPr>
            <p:cNvPr id="152" name="TextBox 151"/>
            <p:cNvSpPr txBox="1"/>
            <p:nvPr/>
          </p:nvSpPr>
          <p:spPr>
            <a:xfrm>
              <a:off x="3544333" y="5363175"/>
              <a:ext cx="1441420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smtClean="0">
                  <a:solidFill>
                    <a:schemeClr val="tx2"/>
                  </a:solidFill>
                </a:rPr>
                <a:t>Grant funded!</a:t>
              </a:r>
              <a:endParaRPr lang="en-US" sz="1600" dirty="0">
                <a:solidFill>
                  <a:schemeClr val="tx2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3424408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3" grpId="0"/>
      <p:bldP spid="1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 flipV="1">
            <a:off x="562917" y="1314653"/>
            <a:ext cx="4941425" cy="4781347"/>
            <a:chOff x="214254" y="1723394"/>
            <a:chExt cx="4941425" cy="4781347"/>
          </a:xfrm>
        </p:grpSpPr>
        <p:sp>
          <p:nvSpPr>
            <p:cNvPr id="5" name="Oval 4"/>
            <p:cNvSpPr/>
            <p:nvPr/>
          </p:nvSpPr>
          <p:spPr>
            <a:xfrm>
              <a:off x="609600" y="1723394"/>
              <a:ext cx="2895453" cy="2895453"/>
            </a:xfrm>
            <a:prstGeom prst="ellipse">
              <a:avLst/>
            </a:prstGeom>
            <a:solidFill>
              <a:schemeClr val="accent6">
                <a:lumMod val="50000"/>
                <a:alpha val="50000"/>
              </a:schemeClr>
            </a:solidFill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Oval 21"/>
            <p:cNvSpPr/>
            <p:nvPr/>
          </p:nvSpPr>
          <p:spPr>
            <a:xfrm>
              <a:off x="1919078" y="1723394"/>
              <a:ext cx="2895453" cy="2895453"/>
            </a:xfrm>
            <a:prstGeom prst="ellipse">
              <a:avLst/>
            </a:prstGeom>
            <a:solidFill>
              <a:schemeClr val="accent6">
                <a:lumMod val="50000"/>
                <a:alpha val="50000"/>
              </a:schemeClr>
            </a:solidFill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Oval 22"/>
            <p:cNvSpPr/>
            <p:nvPr/>
          </p:nvSpPr>
          <p:spPr>
            <a:xfrm>
              <a:off x="214254" y="2876640"/>
              <a:ext cx="2895453" cy="2895453"/>
            </a:xfrm>
            <a:prstGeom prst="ellipse">
              <a:avLst/>
            </a:prstGeom>
            <a:solidFill>
              <a:schemeClr val="accent6">
                <a:lumMod val="50000"/>
                <a:alpha val="50000"/>
              </a:schemeClr>
            </a:solidFill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Oval 23"/>
            <p:cNvSpPr/>
            <p:nvPr/>
          </p:nvSpPr>
          <p:spPr>
            <a:xfrm>
              <a:off x="2260226" y="2876640"/>
              <a:ext cx="2895453" cy="2895453"/>
            </a:xfrm>
            <a:prstGeom prst="ellipse">
              <a:avLst/>
            </a:prstGeom>
            <a:solidFill>
              <a:schemeClr val="accent6">
                <a:lumMod val="50000"/>
                <a:alpha val="50000"/>
              </a:schemeClr>
            </a:solidFill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Oval 25"/>
            <p:cNvSpPr/>
            <p:nvPr/>
          </p:nvSpPr>
          <p:spPr>
            <a:xfrm>
              <a:off x="1237240" y="3609288"/>
              <a:ext cx="2895453" cy="2895453"/>
            </a:xfrm>
            <a:prstGeom prst="ellipse">
              <a:avLst/>
            </a:prstGeom>
            <a:solidFill>
              <a:schemeClr val="accent6">
                <a:lumMod val="50000"/>
                <a:alpha val="50000"/>
              </a:schemeClr>
            </a:solidFill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499F58DC-70CE-0F74-3685-658CA9304E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5635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Mechanisms and Models of Language: Plans</a:t>
            </a:r>
            <a:endParaRPr 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6362416" y="1517888"/>
            <a:ext cx="54485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?"/>
            </a:pPr>
            <a:r>
              <a:rPr lang="en-US" sz="2000" dirty="0" smtClean="0">
                <a:solidFill>
                  <a:schemeClr val="tx2"/>
                </a:solidFill>
              </a:rPr>
              <a:t>Open discussions on Zoom</a:t>
            </a:r>
            <a:endParaRPr lang="en-US" sz="2000" dirty="0">
              <a:solidFill>
                <a:schemeClr val="tx2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6362416" y="4171890"/>
            <a:ext cx="53673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?"/>
            </a:pPr>
            <a:r>
              <a:rPr lang="en-US" sz="2000" i="1" dirty="0" smtClean="0">
                <a:solidFill>
                  <a:schemeClr val="tx2"/>
                </a:solidFill>
              </a:rPr>
              <a:t>Open to suggestions!</a:t>
            </a:r>
            <a:endParaRPr lang="en-US" sz="2000" i="1" dirty="0">
              <a:solidFill>
                <a:schemeClr val="tx2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6362416" y="2094779"/>
            <a:ext cx="544858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?"/>
            </a:pPr>
            <a:r>
              <a:rPr lang="en-US" sz="2000" dirty="0" smtClean="0">
                <a:solidFill>
                  <a:schemeClr val="tx2"/>
                </a:solidFill>
              </a:rPr>
              <a:t>Invited speakers from the psycholinguistics and computational linguistics communities</a:t>
            </a:r>
            <a:endParaRPr lang="en-US" sz="2000" dirty="0">
              <a:solidFill>
                <a:schemeClr val="tx2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6362416" y="2979446"/>
            <a:ext cx="544858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?"/>
            </a:pPr>
            <a:r>
              <a:rPr lang="en-US" sz="2000" dirty="0" smtClean="0">
                <a:solidFill>
                  <a:schemeClr val="tx2"/>
                </a:solidFill>
              </a:rPr>
              <a:t>Collaborations through grants, e.g. </a:t>
            </a:r>
            <a:r>
              <a:rPr lang="en-US" sz="2000" dirty="0" err="1" smtClean="0">
                <a:solidFill>
                  <a:schemeClr val="tx2"/>
                </a:solidFill>
              </a:rPr>
              <a:t>Wellcome</a:t>
            </a:r>
            <a:r>
              <a:rPr lang="en-US" sz="2000" dirty="0" smtClean="0">
                <a:solidFill>
                  <a:schemeClr val="tx2"/>
                </a:solidFill>
              </a:rPr>
              <a:t> Trust Mental Health Award: DIALOG grant</a:t>
            </a:r>
            <a:endParaRPr lang="en-US" sz="2000" dirty="0">
              <a:solidFill>
                <a:schemeClr val="tx2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917553" y="1470594"/>
            <a:ext cx="2334685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/>
              <a:t>Computational Methods </a:t>
            </a:r>
            <a:r>
              <a:rPr lang="en-US" dirty="0" smtClean="0"/>
              <a:t>Development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5318774" y="5029071"/>
            <a:ext cx="284928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/>
              <a:t>Mechanisms </a:t>
            </a:r>
            <a:r>
              <a:rPr lang="en-US" dirty="0" smtClean="0"/>
              <a:t>and Models, </a:t>
            </a:r>
            <a:br>
              <a:rPr lang="en-US" dirty="0" smtClean="0"/>
            </a:br>
            <a:r>
              <a:rPr lang="en-US" dirty="0" smtClean="0"/>
              <a:t>Theory </a:t>
            </a:r>
            <a:r>
              <a:rPr lang="en-US" dirty="0"/>
              <a:t>of </a:t>
            </a:r>
            <a:r>
              <a:rPr lang="en-US" dirty="0" smtClean="0"/>
              <a:t>Language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167571" y="2734911"/>
            <a:ext cx="199509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/>
              <a:t>Clinical </a:t>
            </a:r>
            <a:r>
              <a:rPr lang="en-US" dirty="0" smtClean="0"/>
              <a:t>Harmonization 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4045109" y="2766216"/>
            <a:ext cx="181578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/>
              <a:t>Clinical </a:t>
            </a:r>
            <a:r>
              <a:rPr lang="en-US" dirty="0" smtClean="0"/>
              <a:t>Translation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2719183" y="4706094"/>
            <a:ext cx="231994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/>
              <a:t>Industry Collaborations and Stakeholders </a:t>
            </a:r>
          </a:p>
        </p:txBody>
      </p:sp>
      <p:sp>
        <p:nvSpPr>
          <p:cNvPr id="9" name="Rectangle 8"/>
          <p:cNvSpPr/>
          <p:nvPr/>
        </p:nvSpPr>
        <p:spPr>
          <a:xfrm>
            <a:off x="833621" y="4715183"/>
            <a:ext cx="174982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/>
              <a:t>Lived Experience</a:t>
            </a:r>
            <a:endParaRPr lang="en-US" dirty="0"/>
          </a:p>
        </p:txBody>
      </p:sp>
      <p:cxnSp>
        <p:nvCxnSpPr>
          <p:cNvPr id="27" name="Straight Arrow Connector 26"/>
          <p:cNvCxnSpPr/>
          <p:nvPr/>
        </p:nvCxnSpPr>
        <p:spPr>
          <a:xfrm flipH="1" flipV="1">
            <a:off x="3265288" y="3899471"/>
            <a:ext cx="2690496" cy="1138877"/>
          </a:xfrm>
          <a:prstGeom prst="straightConnector1">
            <a:avLst/>
          </a:prstGeom>
          <a:ln w="1905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Freeform 34"/>
          <p:cNvSpPr/>
          <p:nvPr/>
        </p:nvSpPr>
        <p:spPr>
          <a:xfrm>
            <a:off x="2615614" y="3344110"/>
            <a:ext cx="843829" cy="872620"/>
          </a:xfrm>
          <a:custGeom>
            <a:avLst/>
            <a:gdLst>
              <a:gd name="connsiteX0" fmla="*/ 0 w 828675"/>
              <a:gd name="connsiteY0" fmla="*/ 352425 h 885825"/>
              <a:gd name="connsiteX1" fmla="*/ 409575 w 828675"/>
              <a:gd name="connsiteY1" fmla="*/ 0 h 885825"/>
              <a:gd name="connsiteX2" fmla="*/ 828675 w 828675"/>
              <a:gd name="connsiteY2" fmla="*/ 276225 h 885825"/>
              <a:gd name="connsiteX3" fmla="*/ 676275 w 828675"/>
              <a:gd name="connsiteY3" fmla="*/ 885825 h 885825"/>
              <a:gd name="connsiteX4" fmla="*/ 142875 w 828675"/>
              <a:gd name="connsiteY4" fmla="*/ 876300 h 885825"/>
              <a:gd name="connsiteX5" fmla="*/ 0 w 828675"/>
              <a:gd name="connsiteY5" fmla="*/ 352425 h 885825"/>
              <a:gd name="connsiteX0" fmla="*/ 0 w 828675"/>
              <a:gd name="connsiteY0" fmla="*/ 352425 h 885825"/>
              <a:gd name="connsiteX1" fmla="*/ 409575 w 828675"/>
              <a:gd name="connsiteY1" fmla="*/ 0 h 885825"/>
              <a:gd name="connsiteX2" fmla="*/ 828675 w 828675"/>
              <a:gd name="connsiteY2" fmla="*/ 276225 h 885825"/>
              <a:gd name="connsiteX3" fmla="*/ 800100 w 828675"/>
              <a:gd name="connsiteY3" fmla="*/ 576263 h 885825"/>
              <a:gd name="connsiteX4" fmla="*/ 676275 w 828675"/>
              <a:gd name="connsiteY4" fmla="*/ 885825 h 885825"/>
              <a:gd name="connsiteX5" fmla="*/ 142875 w 828675"/>
              <a:gd name="connsiteY5" fmla="*/ 876300 h 885825"/>
              <a:gd name="connsiteX6" fmla="*/ 0 w 828675"/>
              <a:gd name="connsiteY6" fmla="*/ 352425 h 885825"/>
              <a:gd name="connsiteX0" fmla="*/ 0 w 852488"/>
              <a:gd name="connsiteY0" fmla="*/ 352425 h 885825"/>
              <a:gd name="connsiteX1" fmla="*/ 409575 w 852488"/>
              <a:gd name="connsiteY1" fmla="*/ 0 h 885825"/>
              <a:gd name="connsiteX2" fmla="*/ 852488 w 852488"/>
              <a:gd name="connsiteY2" fmla="*/ 300037 h 885825"/>
              <a:gd name="connsiteX3" fmla="*/ 800100 w 852488"/>
              <a:gd name="connsiteY3" fmla="*/ 576263 h 885825"/>
              <a:gd name="connsiteX4" fmla="*/ 676275 w 852488"/>
              <a:gd name="connsiteY4" fmla="*/ 885825 h 885825"/>
              <a:gd name="connsiteX5" fmla="*/ 142875 w 852488"/>
              <a:gd name="connsiteY5" fmla="*/ 876300 h 885825"/>
              <a:gd name="connsiteX6" fmla="*/ 0 w 852488"/>
              <a:gd name="connsiteY6" fmla="*/ 352425 h 885825"/>
              <a:gd name="connsiteX0" fmla="*/ 0 w 852488"/>
              <a:gd name="connsiteY0" fmla="*/ 352425 h 885825"/>
              <a:gd name="connsiteX1" fmla="*/ 409575 w 852488"/>
              <a:gd name="connsiteY1" fmla="*/ 0 h 885825"/>
              <a:gd name="connsiteX2" fmla="*/ 852488 w 852488"/>
              <a:gd name="connsiteY2" fmla="*/ 300037 h 885825"/>
              <a:gd name="connsiteX3" fmla="*/ 800100 w 852488"/>
              <a:gd name="connsiteY3" fmla="*/ 576263 h 885825"/>
              <a:gd name="connsiteX4" fmla="*/ 676275 w 852488"/>
              <a:gd name="connsiteY4" fmla="*/ 885825 h 885825"/>
              <a:gd name="connsiteX5" fmla="*/ 142875 w 852488"/>
              <a:gd name="connsiteY5" fmla="*/ 876300 h 885825"/>
              <a:gd name="connsiteX6" fmla="*/ 0 w 852488"/>
              <a:gd name="connsiteY6" fmla="*/ 352425 h 885825"/>
              <a:gd name="connsiteX0" fmla="*/ 0 w 852488"/>
              <a:gd name="connsiteY0" fmla="*/ 352425 h 885825"/>
              <a:gd name="connsiteX1" fmla="*/ 409575 w 852488"/>
              <a:gd name="connsiteY1" fmla="*/ 0 h 885825"/>
              <a:gd name="connsiteX2" fmla="*/ 852488 w 852488"/>
              <a:gd name="connsiteY2" fmla="*/ 300037 h 885825"/>
              <a:gd name="connsiteX3" fmla="*/ 800100 w 852488"/>
              <a:gd name="connsiteY3" fmla="*/ 576263 h 885825"/>
              <a:gd name="connsiteX4" fmla="*/ 676275 w 852488"/>
              <a:gd name="connsiteY4" fmla="*/ 885825 h 885825"/>
              <a:gd name="connsiteX5" fmla="*/ 142875 w 852488"/>
              <a:gd name="connsiteY5" fmla="*/ 876300 h 885825"/>
              <a:gd name="connsiteX6" fmla="*/ 0 w 852488"/>
              <a:gd name="connsiteY6" fmla="*/ 352425 h 885825"/>
              <a:gd name="connsiteX0" fmla="*/ 0 w 852488"/>
              <a:gd name="connsiteY0" fmla="*/ 338138 h 871538"/>
              <a:gd name="connsiteX1" fmla="*/ 423862 w 852488"/>
              <a:gd name="connsiteY1" fmla="*/ 0 h 871538"/>
              <a:gd name="connsiteX2" fmla="*/ 852488 w 852488"/>
              <a:gd name="connsiteY2" fmla="*/ 285750 h 871538"/>
              <a:gd name="connsiteX3" fmla="*/ 800100 w 852488"/>
              <a:gd name="connsiteY3" fmla="*/ 561976 h 871538"/>
              <a:gd name="connsiteX4" fmla="*/ 676275 w 852488"/>
              <a:gd name="connsiteY4" fmla="*/ 871538 h 871538"/>
              <a:gd name="connsiteX5" fmla="*/ 142875 w 852488"/>
              <a:gd name="connsiteY5" fmla="*/ 862013 h 871538"/>
              <a:gd name="connsiteX6" fmla="*/ 0 w 852488"/>
              <a:gd name="connsiteY6" fmla="*/ 338138 h 871538"/>
              <a:gd name="connsiteX0" fmla="*/ 0 w 852488"/>
              <a:gd name="connsiteY0" fmla="*/ 352425 h 885825"/>
              <a:gd name="connsiteX1" fmla="*/ 457200 w 852488"/>
              <a:gd name="connsiteY1" fmla="*/ 0 h 885825"/>
              <a:gd name="connsiteX2" fmla="*/ 852488 w 852488"/>
              <a:gd name="connsiteY2" fmla="*/ 300037 h 885825"/>
              <a:gd name="connsiteX3" fmla="*/ 800100 w 852488"/>
              <a:gd name="connsiteY3" fmla="*/ 576263 h 885825"/>
              <a:gd name="connsiteX4" fmla="*/ 676275 w 852488"/>
              <a:gd name="connsiteY4" fmla="*/ 885825 h 885825"/>
              <a:gd name="connsiteX5" fmla="*/ 142875 w 852488"/>
              <a:gd name="connsiteY5" fmla="*/ 876300 h 885825"/>
              <a:gd name="connsiteX6" fmla="*/ 0 w 852488"/>
              <a:gd name="connsiteY6" fmla="*/ 352425 h 885825"/>
              <a:gd name="connsiteX0" fmla="*/ 0 w 852488"/>
              <a:gd name="connsiteY0" fmla="*/ 352425 h 885825"/>
              <a:gd name="connsiteX1" fmla="*/ 457200 w 852488"/>
              <a:gd name="connsiteY1" fmla="*/ 0 h 885825"/>
              <a:gd name="connsiteX2" fmla="*/ 852488 w 852488"/>
              <a:gd name="connsiteY2" fmla="*/ 300037 h 885825"/>
              <a:gd name="connsiteX3" fmla="*/ 800100 w 852488"/>
              <a:gd name="connsiteY3" fmla="*/ 576263 h 885825"/>
              <a:gd name="connsiteX4" fmla="*/ 676275 w 852488"/>
              <a:gd name="connsiteY4" fmla="*/ 885825 h 885825"/>
              <a:gd name="connsiteX5" fmla="*/ 185737 w 852488"/>
              <a:gd name="connsiteY5" fmla="*/ 866775 h 885825"/>
              <a:gd name="connsiteX6" fmla="*/ 0 w 852488"/>
              <a:gd name="connsiteY6" fmla="*/ 352425 h 885825"/>
              <a:gd name="connsiteX0" fmla="*/ 0 w 852488"/>
              <a:gd name="connsiteY0" fmla="*/ 352425 h 885825"/>
              <a:gd name="connsiteX1" fmla="*/ 457200 w 852488"/>
              <a:gd name="connsiteY1" fmla="*/ 0 h 885825"/>
              <a:gd name="connsiteX2" fmla="*/ 852488 w 852488"/>
              <a:gd name="connsiteY2" fmla="*/ 300037 h 885825"/>
              <a:gd name="connsiteX3" fmla="*/ 800100 w 852488"/>
              <a:gd name="connsiteY3" fmla="*/ 576263 h 885825"/>
              <a:gd name="connsiteX4" fmla="*/ 676275 w 852488"/>
              <a:gd name="connsiteY4" fmla="*/ 885825 h 885825"/>
              <a:gd name="connsiteX5" fmla="*/ 185737 w 852488"/>
              <a:gd name="connsiteY5" fmla="*/ 866775 h 885825"/>
              <a:gd name="connsiteX6" fmla="*/ 0 w 852488"/>
              <a:gd name="connsiteY6" fmla="*/ 352425 h 885825"/>
              <a:gd name="connsiteX0" fmla="*/ 0 w 852488"/>
              <a:gd name="connsiteY0" fmla="*/ 352425 h 885825"/>
              <a:gd name="connsiteX1" fmla="*/ 457200 w 852488"/>
              <a:gd name="connsiteY1" fmla="*/ 0 h 885825"/>
              <a:gd name="connsiteX2" fmla="*/ 852488 w 852488"/>
              <a:gd name="connsiteY2" fmla="*/ 300037 h 885825"/>
              <a:gd name="connsiteX3" fmla="*/ 800100 w 852488"/>
              <a:gd name="connsiteY3" fmla="*/ 576263 h 885825"/>
              <a:gd name="connsiteX4" fmla="*/ 676275 w 852488"/>
              <a:gd name="connsiteY4" fmla="*/ 885825 h 885825"/>
              <a:gd name="connsiteX5" fmla="*/ 185737 w 852488"/>
              <a:gd name="connsiteY5" fmla="*/ 866775 h 885825"/>
              <a:gd name="connsiteX6" fmla="*/ 0 w 852488"/>
              <a:gd name="connsiteY6" fmla="*/ 352425 h 885825"/>
              <a:gd name="connsiteX0" fmla="*/ 0 w 852488"/>
              <a:gd name="connsiteY0" fmla="*/ 352425 h 866775"/>
              <a:gd name="connsiteX1" fmla="*/ 457200 w 852488"/>
              <a:gd name="connsiteY1" fmla="*/ 0 h 866775"/>
              <a:gd name="connsiteX2" fmla="*/ 852488 w 852488"/>
              <a:gd name="connsiteY2" fmla="*/ 300037 h 866775"/>
              <a:gd name="connsiteX3" fmla="*/ 800100 w 852488"/>
              <a:gd name="connsiteY3" fmla="*/ 576263 h 866775"/>
              <a:gd name="connsiteX4" fmla="*/ 685800 w 852488"/>
              <a:gd name="connsiteY4" fmla="*/ 852487 h 866775"/>
              <a:gd name="connsiteX5" fmla="*/ 185737 w 852488"/>
              <a:gd name="connsiteY5" fmla="*/ 866775 h 866775"/>
              <a:gd name="connsiteX6" fmla="*/ 0 w 852488"/>
              <a:gd name="connsiteY6" fmla="*/ 352425 h 866775"/>
              <a:gd name="connsiteX0" fmla="*/ 0 w 852488"/>
              <a:gd name="connsiteY0" fmla="*/ 352425 h 872620"/>
              <a:gd name="connsiteX1" fmla="*/ 457200 w 852488"/>
              <a:gd name="connsiteY1" fmla="*/ 0 h 872620"/>
              <a:gd name="connsiteX2" fmla="*/ 852488 w 852488"/>
              <a:gd name="connsiteY2" fmla="*/ 300037 h 872620"/>
              <a:gd name="connsiteX3" fmla="*/ 800100 w 852488"/>
              <a:gd name="connsiteY3" fmla="*/ 576263 h 872620"/>
              <a:gd name="connsiteX4" fmla="*/ 685800 w 852488"/>
              <a:gd name="connsiteY4" fmla="*/ 852487 h 872620"/>
              <a:gd name="connsiteX5" fmla="*/ 185737 w 852488"/>
              <a:gd name="connsiteY5" fmla="*/ 866775 h 872620"/>
              <a:gd name="connsiteX6" fmla="*/ 0 w 852488"/>
              <a:gd name="connsiteY6" fmla="*/ 352425 h 872620"/>
              <a:gd name="connsiteX0" fmla="*/ 0 w 861133"/>
              <a:gd name="connsiteY0" fmla="*/ 352425 h 872620"/>
              <a:gd name="connsiteX1" fmla="*/ 457200 w 861133"/>
              <a:gd name="connsiteY1" fmla="*/ 0 h 872620"/>
              <a:gd name="connsiteX2" fmla="*/ 852488 w 861133"/>
              <a:gd name="connsiteY2" fmla="*/ 300037 h 872620"/>
              <a:gd name="connsiteX3" fmla="*/ 685800 w 861133"/>
              <a:gd name="connsiteY3" fmla="*/ 852487 h 872620"/>
              <a:gd name="connsiteX4" fmla="*/ 185737 w 861133"/>
              <a:gd name="connsiteY4" fmla="*/ 866775 h 872620"/>
              <a:gd name="connsiteX5" fmla="*/ 0 w 861133"/>
              <a:gd name="connsiteY5" fmla="*/ 352425 h 872620"/>
              <a:gd name="connsiteX0" fmla="*/ 0 w 853407"/>
              <a:gd name="connsiteY0" fmla="*/ 352425 h 872620"/>
              <a:gd name="connsiteX1" fmla="*/ 457200 w 853407"/>
              <a:gd name="connsiteY1" fmla="*/ 0 h 872620"/>
              <a:gd name="connsiteX2" fmla="*/ 852488 w 853407"/>
              <a:gd name="connsiteY2" fmla="*/ 300037 h 872620"/>
              <a:gd name="connsiteX3" fmla="*/ 685800 w 853407"/>
              <a:gd name="connsiteY3" fmla="*/ 852487 h 872620"/>
              <a:gd name="connsiteX4" fmla="*/ 185737 w 853407"/>
              <a:gd name="connsiteY4" fmla="*/ 866775 h 872620"/>
              <a:gd name="connsiteX5" fmla="*/ 0 w 853407"/>
              <a:gd name="connsiteY5" fmla="*/ 352425 h 872620"/>
              <a:gd name="connsiteX0" fmla="*/ 0 w 853354"/>
              <a:gd name="connsiteY0" fmla="*/ 352425 h 872620"/>
              <a:gd name="connsiteX1" fmla="*/ 457200 w 853354"/>
              <a:gd name="connsiteY1" fmla="*/ 0 h 872620"/>
              <a:gd name="connsiteX2" fmla="*/ 852488 w 853354"/>
              <a:gd name="connsiteY2" fmla="*/ 300037 h 872620"/>
              <a:gd name="connsiteX3" fmla="*/ 685800 w 853354"/>
              <a:gd name="connsiteY3" fmla="*/ 852487 h 872620"/>
              <a:gd name="connsiteX4" fmla="*/ 185737 w 853354"/>
              <a:gd name="connsiteY4" fmla="*/ 866775 h 872620"/>
              <a:gd name="connsiteX5" fmla="*/ 0 w 853354"/>
              <a:gd name="connsiteY5" fmla="*/ 352425 h 872620"/>
              <a:gd name="connsiteX0" fmla="*/ 0 w 853354"/>
              <a:gd name="connsiteY0" fmla="*/ 352425 h 872620"/>
              <a:gd name="connsiteX1" fmla="*/ 457200 w 853354"/>
              <a:gd name="connsiteY1" fmla="*/ 0 h 872620"/>
              <a:gd name="connsiteX2" fmla="*/ 852488 w 853354"/>
              <a:gd name="connsiteY2" fmla="*/ 300037 h 872620"/>
              <a:gd name="connsiteX3" fmla="*/ 685800 w 853354"/>
              <a:gd name="connsiteY3" fmla="*/ 852487 h 872620"/>
              <a:gd name="connsiteX4" fmla="*/ 185737 w 853354"/>
              <a:gd name="connsiteY4" fmla="*/ 866775 h 872620"/>
              <a:gd name="connsiteX5" fmla="*/ 0 w 853354"/>
              <a:gd name="connsiteY5" fmla="*/ 352425 h 872620"/>
              <a:gd name="connsiteX0" fmla="*/ 0 w 843829"/>
              <a:gd name="connsiteY0" fmla="*/ 352425 h 872620"/>
              <a:gd name="connsiteX1" fmla="*/ 447675 w 843829"/>
              <a:gd name="connsiteY1" fmla="*/ 0 h 872620"/>
              <a:gd name="connsiteX2" fmla="*/ 842963 w 843829"/>
              <a:gd name="connsiteY2" fmla="*/ 300037 h 872620"/>
              <a:gd name="connsiteX3" fmla="*/ 676275 w 843829"/>
              <a:gd name="connsiteY3" fmla="*/ 852487 h 872620"/>
              <a:gd name="connsiteX4" fmla="*/ 176212 w 843829"/>
              <a:gd name="connsiteY4" fmla="*/ 866775 h 872620"/>
              <a:gd name="connsiteX5" fmla="*/ 0 w 843829"/>
              <a:gd name="connsiteY5" fmla="*/ 352425 h 872620"/>
              <a:gd name="connsiteX0" fmla="*/ 0 w 843829"/>
              <a:gd name="connsiteY0" fmla="*/ 352425 h 872620"/>
              <a:gd name="connsiteX1" fmla="*/ 447675 w 843829"/>
              <a:gd name="connsiteY1" fmla="*/ 0 h 872620"/>
              <a:gd name="connsiteX2" fmla="*/ 842963 w 843829"/>
              <a:gd name="connsiteY2" fmla="*/ 300037 h 872620"/>
              <a:gd name="connsiteX3" fmla="*/ 676275 w 843829"/>
              <a:gd name="connsiteY3" fmla="*/ 852487 h 872620"/>
              <a:gd name="connsiteX4" fmla="*/ 176212 w 843829"/>
              <a:gd name="connsiteY4" fmla="*/ 866775 h 872620"/>
              <a:gd name="connsiteX5" fmla="*/ 0 w 843829"/>
              <a:gd name="connsiteY5" fmla="*/ 352425 h 872620"/>
              <a:gd name="connsiteX0" fmla="*/ 0 w 843829"/>
              <a:gd name="connsiteY0" fmla="*/ 352425 h 872620"/>
              <a:gd name="connsiteX1" fmla="*/ 447675 w 843829"/>
              <a:gd name="connsiteY1" fmla="*/ 0 h 872620"/>
              <a:gd name="connsiteX2" fmla="*/ 842963 w 843829"/>
              <a:gd name="connsiteY2" fmla="*/ 300037 h 872620"/>
              <a:gd name="connsiteX3" fmla="*/ 676275 w 843829"/>
              <a:gd name="connsiteY3" fmla="*/ 852487 h 872620"/>
              <a:gd name="connsiteX4" fmla="*/ 176212 w 843829"/>
              <a:gd name="connsiteY4" fmla="*/ 866775 h 872620"/>
              <a:gd name="connsiteX5" fmla="*/ 0 w 843829"/>
              <a:gd name="connsiteY5" fmla="*/ 352425 h 872620"/>
              <a:gd name="connsiteX0" fmla="*/ 0 w 843829"/>
              <a:gd name="connsiteY0" fmla="*/ 352425 h 872620"/>
              <a:gd name="connsiteX1" fmla="*/ 447675 w 843829"/>
              <a:gd name="connsiteY1" fmla="*/ 0 h 872620"/>
              <a:gd name="connsiteX2" fmla="*/ 842963 w 843829"/>
              <a:gd name="connsiteY2" fmla="*/ 300037 h 872620"/>
              <a:gd name="connsiteX3" fmla="*/ 676275 w 843829"/>
              <a:gd name="connsiteY3" fmla="*/ 852487 h 872620"/>
              <a:gd name="connsiteX4" fmla="*/ 176212 w 843829"/>
              <a:gd name="connsiteY4" fmla="*/ 866775 h 872620"/>
              <a:gd name="connsiteX5" fmla="*/ 0 w 843829"/>
              <a:gd name="connsiteY5" fmla="*/ 352425 h 8726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43829" h="872620">
                <a:moveTo>
                  <a:pt x="0" y="352425"/>
                </a:moveTo>
                <a:cubicBezTo>
                  <a:pt x="130175" y="215900"/>
                  <a:pt x="269875" y="93663"/>
                  <a:pt x="447675" y="0"/>
                </a:cubicBezTo>
                <a:cubicBezTo>
                  <a:pt x="595313" y="100012"/>
                  <a:pt x="600075" y="80962"/>
                  <a:pt x="842963" y="300037"/>
                </a:cubicBezTo>
                <a:cubicBezTo>
                  <a:pt x="852488" y="442118"/>
                  <a:pt x="782637" y="686593"/>
                  <a:pt x="676275" y="852487"/>
                </a:cubicBezTo>
                <a:cubicBezTo>
                  <a:pt x="428625" y="890588"/>
                  <a:pt x="342900" y="862012"/>
                  <a:pt x="176212" y="866775"/>
                </a:cubicBezTo>
                <a:cubicBezTo>
                  <a:pt x="38100" y="623888"/>
                  <a:pt x="38099" y="523875"/>
                  <a:pt x="0" y="352425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38370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  <p:bldP spid="29" grpId="0"/>
      <p:bldP spid="30" grpId="0"/>
      <p:bldP spid="31" grpId="0"/>
    </p:bldLst>
  </p:timing>
</p:sld>
</file>

<file path=ppt/theme/theme1.xml><?xml version="1.0" encoding="utf-8"?>
<a:theme xmlns:a="http://schemas.openxmlformats.org/drawingml/2006/main" name="Gina_ppt_template">
  <a:themeElements>
    <a:clrScheme name="Custom 1">
      <a:dk1>
        <a:srgbClr val="000000"/>
      </a:dk1>
      <a:lt1>
        <a:srgbClr val="FFFF00"/>
      </a:lt1>
      <a:dk2>
        <a:srgbClr val="000000"/>
      </a:dk2>
      <a:lt2>
        <a:srgbClr val="FFFFFF"/>
      </a:lt2>
      <a:accent1>
        <a:srgbClr val="00FFFF"/>
      </a:accent1>
      <a:accent2>
        <a:srgbClr val="FF0000"/>
      </a:accent2>
      <a:accent3>
        <a:srgbClr val="FF46D1"/>
      </a:accent3>
      <a:accent4>
        <a:srgbClr val="00FF00"/>
      </a:accent4>
      <a:accent5>
        <a:srgbClr val="FF99FF"/>
      </a:accent5>
      <a:accent6>
        <a:srgbClr val="7F7F7F"/>
      </a:accent6>
      <a:hlink>
        <a:srgbClr val="0000FF"/>
      </a:hlink>
      <a:folHlink>
        <a:srgbClr val="9900FF"/>
      </a:folHlink>
    </a:clrScheme>
    <a:fontScheme name="Gina_ppt_tx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Gina_ppt_template copy">
  <a:themeElements>
    <a:clrScheme name="Custom 1">
      <a:dk1>
        <a:srgbClr val="000000"/>
      </a:dk1>
      <a:lt1>
        <a:srgbClr val="FFFF00"/>
      </a:lt1>
      <a:dk2>
        <a:srgbClr val="000000"/>
      </a:dk2>
      <a:lt2>
        <a:srgbClr val="FFFFFF"/>
      </a:lt2>
      <a:accent1>
        <a:srgbClr val="00FFFF"/>
      </a:accent1>
      <a:accent2>
        <a:srgbClr val="FF0000"/>
      </a:accent2>
      <a:accent3>
        <a:srgbClr val="FF46D1"/>
      </a:accent3>
      <a:accent4>
        <a:srgbClr val="00FF00"/>
      </a:accent4>
      <a:accent5>
        <a:srgbClr val="FF99FF"/>
      </a:accent5>
      <a:accent6>
        <a:srgbClr val="7F7F7F"/>
      </a:accent6>
      <a:hlink>
        <a:srgbClr val="0000FF"/>
      </a:hlink>
      <a:folHlink>
        <a:srgbClr val="9900FF"/>
      </a:folHlink>
    </a:clrScheme>
    <a:fontScheme name="Gina_ppt_tx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Gina_ppt_template</Template>
  <TotalTime>21582</TotalTime>
  <Words>306</Words>
  <Application>Microsoft Office PowerPoint</Application>
  <PresentationFormat>Widescreen</PresentationFormat>
  <Paragraphs>69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</vt:lpstr>
      <vt:lpstr>Calibri</vt:lpstr>
      <vt:lpstr>Helvetica</vt:lpstr>
      <vt:lpstr>Times New Roman</vt:lpstr>
      <vt:lpstr>Gina_ppt_template</vt:lpstr>
      <vt:lpstr>1_Gina_ppt_template copy</vt:lpstr>
      <vt:lpstr>PowerPoint Presentation</vt:lpstr>
      <vt:lpstr>Who are we?</vt:lpstr>
      <vt:lpstr>Activities: Lots of discussions of mechanisms and models</vt:lpstr>
      <vt:lpstr>Mechanisms and Models of Language: Plans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Kuperberg, Gina R.</dc:creator>
  <cp:lastModifiedBy>Choi, Arim</cp:lastModifiedBy>
  <cp:revision>610</cp:revision>
  <cp:lastPrinted>2024-11-06T18:15:46Z</cp:lastPrinted>
  <dcterms:created xsi:type="dcterms:W3CDTF">2023-05-20T16:19:08Z</dcterms:created>
  <dcterms:modified xsi:type="dcterms:W3CDTF">2025-04-01T21:10:49Z</dcterms:modified>
</cp:coreProperties>
</file>