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4" r:id="rId8"/>
    <p:sldId id="265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9FAE6A-030B-0A00-2BEF-F346FF2890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6C038F-5662-E7CE-21F5-00E51A5A0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7AF0FD8-4D5C-CA4C-05A4-3E9272D88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EFB931-107D-3AE4-DAE9-61E30AB80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D35443-11C5-E95B-8376-7D58593B5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998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39074D-89E0-DBB5-13A1-D9AAEB89E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C5D9A29-639A-8C6D-0C40-56825DC35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6313592-2241-DB8C-BC4F-8714E489B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AE30E0-EAC7-8444-D3B3-8CD6EF70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688244-10F6-74EF-D85C-757CD7AD0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38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3E00B3-FC5E-EA98-78EC-2D1D0321D2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A9D7D82-E5DC-0697-E616-4B6F8C47E7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4E4590-FEA5-7115-2B02-3D7FEF104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F83D1D-C19F-4E72-67AC-96A1AE941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377929A-973D-0263-15C8-0ABD576F4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647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08AD24-2FAF-DFC5-B782-04ECD497E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F4DE58-7F4B-9692-0C79-0EE39832A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034303-795A-298C-2864-3EE3BA755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CAEB27-3DB8-9A43-1B7D-2B2852AE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AF584D-B7AE-8ACE-7E04-9678AF91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994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40AE7A-8D8E-8A0F-F134-65AF4D253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5AB28D-10E5-6E74-C191-711A2F4EC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85323D1-8EF6-F17A-A281-C6E22C9DF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9E4F3D-6EDE-EDA7-E153-24044644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43F3A57-62A5-1C91-5A6C-D0A5186A5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1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D65700-4A2F-3062-7E55-DBA4B5396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3E089E-559C-3377-A422-63C4CF6C73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1E03DD2-7C7D-1B9A-04FD-5799F2E0B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0686F32-FD49-38AD-A681-50632CB3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90FE76-14A8-3946-6B39-2F8A75099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9AA5AE-0A4D-A5D4-5C21-D783C889B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20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F415AD-0FAB-192C-AEAD-F90B4ADE8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FDEAE5-63FF-91F9-62E6-0460EB758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216A3F6-D2E6-EDF2-D6AA-B676CC2ED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B894395-1E14-4E49-8FF7-A1D9E0528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08E8C4D-C291-FF5F-D32E-078F35930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0774656-FEAF-BF66-4BF5-09B812CA4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C68871-B14F-BE89-A846-E10AF04F4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A76A9A0-E4FA-9EF8-393A-7A0247CB3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30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C45743-5755-4264-46A7-F08E2CD2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CB72A6C-5965-EC82-2945-5E1C916B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D30E07-E288-D66C-B96E-D9A1F6DCB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A2D5E5B-4BC9-FA79-1482-C3499BB00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93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2D2069F-6CFA-C8B3-6591-928637EE6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8F02A01-D4E7-FEDC-F8AD-419C689CE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E0E25F9-6387-9853-3F2F-6631D7C2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08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C012B6-AAED-F321-1D95-8DAA1729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8300A0-92EA-74B2-14F7-798EA85C5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1D6B04-9DCF-7567-D63F-9DF732C8B3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B8C303-1092-5298-5508-A6B7F18A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5CBBD5-1E3E-375C-CAF2-AA22E488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3FFCB18-980D-EADD-88A0-8873EDC1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477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9F9DFD-3C05-5D0F-7374-7A8D28792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D3B4FE7-1DE4-2F00-5480-8F5A73CBE1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C62A79F-308E-2045-7C21-FDC034E07B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57161A-024B-3919-FF2A-61F2308A2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0F2615-2513-404F-7E8D-462092DF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085A6C0-0F8F-E82F-D016-FB392D3D1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58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26A6A3B-3553-587A-F9CB-366A0D12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69A204-20B4-7166-4486-A2C4B619F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066E254-CEDD-22D0-28CA-2D1CF75DA6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307BDD-7293-4FB2-842D-532D552F8E3B}" type="datetimeFigureOut">
              <a:rPr lang="it-IT" smtClean="0"/>
              <a:t>25/03/2025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11B2C9-C809-4697-F834-33BEB0D002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509E53-F8E1-DC73-7806-E5B5DEED4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F56091-8F6F-4EE6-9F1D-861BF1578E6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77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hyperlink" Target="mailto:federico.frau@iusspavia.it" TargetMode="External"/><Relationship Id="rId18" Type="http://schemas.openxmlformats.org/officeDocument/2006/relationships/hyperlink" Target="mailto:gkuperberg@mgh.harvard.edu" TargetMode="External"/><Relationship Id="rId26" Type="http://schemas.openxmlformats.org/officeDocument/2006/relationships/hyperlink" Target="mailto:chaimaa.elmouslih@mail.mcgill.ca" TargetMode="External"/><Relationship Id="rId39" Type="http://schemas.openxmlformats.org/officeDocument/2006/relationships/hyperlink" Target="mailto:boremre@gmail.com" TargetMode="External"/><Relationship Id="rId21" Type="http://schemas.openxmlformats.org/officeDocument/2006/relationships/hyperlink" Target="mailto:valeria.lucarini@inserm.fr" TargetMode="External"/><Relationship Id="rId34" Type="http://schemas.openxmlformats.org/officeDocument/2006/relationships/hyperlink" Target="mailto:resnik@umd.edu" TargetMode="External"/><Relationship Id="rId7" Type="http://schemas.openxmlformats.org/officeDocument/2006/relationships/hyperlink" Target="mailto:tugce1cabuk@gmail.com" TargetMode="External"/><Relationship Id="rId2" Type="http://schemas.openxmlformats.org/officeDocument/2006/relationships/hyperlink" Target="mailto:stang3@northwell.edu" TargetMode="External"/><Relationship Id="rId16" Type="http://schemas.openxmlformats.org/officeDocument/2006/relationships/hyperlink" Target="mailto:wolfram.hinzen@upf.edu" TargetMode="External"/><Relationship Id="rId20" Type="http://schemas.openxmlformats.org/officeDocument/2006/relationships/hyperlink" Target="mailto:markyliberman@gmail.com" TargetMode="External"/><Relationship Id="rId29" Type="http://schemas.openxmlformats.org/officeDocument/2006/relationships/hyperlink" Target="mailto:matthew.nour.18@ucl.ac.uk" TargetMode="External"/><Relationship Id="rId41" Type="http://schemas.openxmlformats.org/officeDocument/2006/relationships/hyperlink" Target="mailto:elif.irem.kizilay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.n.de.boer@umcg.nl" TargetMode="External"/><Relationship Id="rId11" Type="http://schemas.openxmlformats.org/officeDocument/2006/relationships/hyperlink" Target="mailto:anthony.deo@rutgers.edu" TargetMode="External"/><Relationship Id="rId24" Type="http://schemas.openxmlformats.org/officeDocument/2006/relationships/hyperlink" Target="mailto:fiona.meister.comtl@ssss.gouv.qc.ca" TargetMode="External"/><Relationship Id="rId32" Type="http://schemas.openxmlformats.org/officeDocument/2006/relationships/hyperlink" Target="mailto:rpartlan@northwell.edu" TargetMode="External"/><Relationship Id="rId37" Type="http://schemas.openxmlformats.org/officeDocument/2006/relationships/hyperlink" Target="mailto:alban.voppel@mail.mcgill.ca" TargetMode="External"/><Relationship Id="rId40" Type="http://schemas.openxmlformats.org/officeDocument/2006/relationships/hyperlink" Target="mailto:arslan.ufuk.berat@gmail.com" TargetMode="External"/><Relationship Id="rId5" Type="http://schemas.openxmlformats.org/officeDocument/2006/relationships/hyperlink" Target="mailto:chiara.barattieridisanpietro@iusspavia.it" TargetMode="External"/><Relationship Id="rId15" Type="http://schemas.openxmlformats.org/officeDocument/2006/relationships/hyperlink" Target="mailto:rui.he@upf.edu" TargetMode="External"/><Relationship Id="rId23" Type="http://schemas.openxmlformats.org/officeDocument/2006/relationships/hyperlink" Target="mailto:macw@andrew.cmu.edu" TargetMode="External"/><Relationship Id="rId28" Type="http://schemas.openxmlformats.org/officeDocument/2006/relationships/hyperlink" Target="mailto:ANikzad@northwell.edu" TargetMode="External"/><Relationship Id="rId36" Type="http://schemas.openxmlformats.org/officeDocument/2006/relationships/hyperlink" Target="mailto:ksupekar@stanford.edu" TargetMode="External"/><Relationship Id="rId10" Type="http://schemas.openxmlformats.org/officeDocument/2006/relationships/hyperlink" Target="mailto:yancong222@gmail.com" TargetMode="External"/><Relationship Id="rId19" Type="http://schemas.openxmlformats.org/officeDocument/2006/relationships/hyperlink" Target="mailto:Esra.Lenz@zi-mannheim.de" TargetMode="External"/><Relationship Id="rId31" Type="http://schemas.openxmlformats.org/officeDocument/2006/relationships/hyperlink" Target="mailto:alberto.parol@gmail.com" TargetMode="External"/><Relationship Id="rId4" Type="http://schemas.openxmlformats.org/officeDocument/2006/relationships/hyperlink" Target="mailto:mariafrancisca.alonso@uv.cl" TargetMode="External"/><Relationship Id="rId9" Type="http://schemas.openxmlformats.org/officeDocument/2006/relationships/hyperlink" Target="mailto:csunghye@ldc.upenn.edu" TargetMode="External"/><Relationship Id="rId14" Type="http://schemas.openxmlformats.org/officeDocument/2006/relationships/hyperlink" Target="mailto:claudio.palominos@upf.edu" TargetMode="External"/><Relationship Id="rId22" Type="http://schemas.openxmlformats.org/officeDocument/2006/relationships/hyperlink" Target="mailto:Nancy.Lundin@osumc.edu" TargetMode="External"/><Relationship Id="rId27" Type="http://schemas.openxmlformats.org/officeDocument/2006/relationships/hyperlink" Target="mailto:cnetteko@uwo.ca" TargetMode="External"/><Relationship Id="rId30" Type="http://schemas.openxmlformats.org/officeDocument/2006/relationships/hyperlink" Target="mailto:lena.palaniyappan@mcgill.ca" TargetMode="External"/><Relationship Id="rId35" Type="http://schemas.openxmlformats.org/officeDocument/2006/relationships/hyperlink" Target="mailto:roberta.rocca@cas.au.dk" TargetMode="External"/><Relationship Id="rId8" Type="http://schemas.openxmlformats.org/officeDocument/2006/relationships/hyperlink" Target="mailto:s.ciampelli@umcg.nl" TargetMode="External"/><Relationship Id="rId3" Type="http://schemas.openxmlformats.org/officeDocument/2006/relationships/hyperlink" Target="mailto:Alban.voppel@mail.mcgill.ca" TargetMode="External"/><Relationship Id="rId12" Type="http://schemas.openxmlformats.org/officeDocument/2006/relationships/hyperlink" Target="mailto:dlkelly@som.umaryland.edu" TargetMode="External"/><Relationship Id="rId17" Type="http://schemas.openxmlformats.org/officeDocument/2006/relationships/hyperlink" Target="mailto:Alexandra.Korda@uksh.de" TargetMode="External"/><Relationship Id="rId25" Type="http://schemas.openxmlformats.org/officeDocument/2006/relationships/hyperlink" Target="mailto:natalia.mota@ipub.ufrj.br" TargetMode="External"/><Relationship Id="rId33" Type="http://schemas.openxmlformats.org/officeDocument/2006/relationships/hyperlink" Target="mailto:pradhan@cemantix.org" TargetMode="External"/><Relationship Id="rId38" Type="http://schemas.openxmlformats.org/officeDocument/2006/relationships/hyperlink" Target="mailto:yuqian.zhuang@ubc.c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2A4C35-C3F1-C673-C5DB-50FE3B67FA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Computational Methods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F98F43-C1B7-D2E6-8E62-D271AFD903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Working group update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Chicago, april 2025</a:t>
            </a:r>
          </a:p>
        </p:txBody>
      </p:sp>
      <p:pic>
        <p:nvPicPr>
          <p:cNvPr id="2050" name="Picture 2" descr="Z (405×124)">
            <a:extLst>
              <a:ext uri="{FF2B5EF4-FFF2-40B4-BE49-F238E27FC236}">
                <a16:creationId xmlns:a16="http://schemas.microsoft.com/office/drawing/2014/main" id="{12077A82-7DE1-CE9A-8F8C-F5C6B259F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169" y="368294"/>
            <a:ext cx="6361991" cy="1947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5160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60DCC7-B3CB-44BA-0C64-3CC88A387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Computational Methods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425DB8-4E90-6A2D-3602-58AFD9A31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Goal – (work in progress): </a:t>
            </a: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dirty="0"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lvl="0" indent="-34290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NL" sz="18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</a:t>
            </a:r>
            <a:r>
              <a:rPr lang="en-NL" sz="1800" b="1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specific mission of this working group</a:t>
            </a:r>
            <a:r>
              <a:rPr lang="en-NL" sz="1800" dirty="0"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 is to facilitate collaboration on projects that use computational methods as the key way for investigating these goals, particularly with regard to the linguistic and cultural context. </a:t>
            </a:r>
            <a:endParaRPr lang="en-NL" sz="20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NL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Understanding the nature of what the computational methods are measuring</a:t>
            </a:r>
            <a:endParaRPr lang="en-NL" sz="2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NL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Harmonize guidelines and develop standards for data collection and research methodology</a:t>
            </a:r>
            <a:endParaRPr lang="en-NL" sz="2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NL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Collate and disseminate tools for computational methods</a:t>
            </a:r>
            <a:endParaRPr lang="en-NL" sz="20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NL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Develop and test novel computational methods</a:t>
            </a:r>
            <a:endParaRPr lang="en-US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sz="18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sz="18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2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Organize ~ </a:t>
            </a:r>
            <a:r>
              <a:rPr lang="en-US" sz="2400" dirty="0">
                <a:ea typeface="Aptos" panose="020B0004020202020204" pitchFamily="34" charset="0"/>
                <a:cs typeface="Times New Roman" panose="02020603050405020304" pitchFamily="18" charset="0"/>
              </a:rPr>
              <a:t>bi-monthly meetings with resources, progress updates, project talks.</a:t>
            </a:r>
            <a:endParaRPr lang="en-NL" sz="24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68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60DCC7-B3CB-44BA-0C64-3CC88A387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865" y="153192"/>
            <a:ext cx="2574956" cy="1325563"/>
          </a:xfrm>
        </p:spPr>
        <p:txBody>
          <a:bodyPr/>
          <a:lstStyle/>
          <a:p>
            <a:r>
              <a:rPr lang="it-IT" dirty="0"/>
              <a:t>Members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425DB8-4E90-6A2D-3602-58AFD9A31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532" y="1690688"/>
            <a:ext cx="408613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Co-chairs – Sunny Tang &amp; Alban Voppel </a:t>
            </a:r>
          </a:p>
          <a:p>
            <a:endParaRPr lang="it-IT" sz="2000" dirty="0"/>
          </a:p>
          <a:p>
            <a:endParaRPr lang="it-IT" sz="2000" dirty="0"/>
          </a:p>
          <a:p>
            <a:pPr marL="0" indent="0">
              <a:buNone/>
            </a:pPr>
            <a:r>
              <a:rPr lang="it-IT" sz="2000" dirty="0"/>
              <a:t>Want to join? </a:t>
            </a:r>
          </a:p>
          <a:p>
            <a:pPr marL="0" indent="0">
              <a:buNone/>
            </a:pPr>
            <a:r>
              <a:rPr lang="it-IT" sz="2000" dirty="0"/>
              <a:t>Mail us at </a:t>
            </a:r>
          </a:p>
          <a:p>
            <a:pPr marL="0" indent="0">
              <a:buNone/>
            </a:pPr>
            <a:r>
              <a:rPr lang="it-IT" sz="2000" dirty="0">
                <a:hlinkClick r:id="rId2"/>
              </a:rPr>
              <a:t>stang3@northwell.edu</a:t>
            </a:r>
            <a:r>
              <a:rPr lang="it-IT" sz="2000" dirty="0"/>
              <a:t> </a:t>
            </a:r>
          </a:p>
          <a:p>
            <a:pPr marL="0" indent="0">
              <a:buNone/>
            </a:pPr>
            <a:r>
              <a:rPr lang="it-IT" sz="2000" dirty="0"/>
              <a:t>or</a:t>
            </a:r>
          </a:p>
          <a:p>
            <a:pPr marL="0" indent="0">
              <a:buNone/>
            </a:pPr>
            <a:r>
              <a:rPr lang="it-IT" sz="2000" dirty="0">
                <a:hlinkClick r:id="rId3"/>
              </a:rPr>
              <a:t>Alban.voppel@mail.mcgill.ca</a:t>
            </a:r>
            <a:endParaRPr lang="it-IT" sz="2000" dirty="0"/>
          </a:p>
          <a:p>
            <a:pPr marL="0" indent="0">
              <a:buNone/>
            </a:pPr>
            <a:endParaRPr lang="it-IT" sz="2000" dirty="0"/>
          </a:p>
          <a:p>
            <a:endParaRPr lang="it-IT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5B8D22-84E9-5749-76C2-E9AA809101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906260"/>
              </p:ext>
            </p:extLst>
          </p:nvPr>
        </p:nvGraphicFramePr>
        <p:xfrm>
          <a:off x="4095749" y="71960"/>
          <a:ext cx="7547385" cy="6625857"/>
        </p:xfrm>
        <a:graphic>
          <a:graphicData uri="http://schemas.openxmlformats.org/drawingml/2006/table">
            <a:tbl>
              <a:tblPr/>
              <a:tblGrid>
                <a:gridCol w="2255700">
                  <a:extLst>
                    <a:ext uri="{9D8B030D-6E8A-4147-A177-3AD203B41FA5}">
                      <a16:colId xmlns:a16="http://schemas.microsoft.com/office/drawing/2014/main" val="3104101640"/>
                    </a:ext>
                  </a:extLst>
                </a:gridCol>
                <a:gridCol w="2502457">
                  <a:extLst>
                    <a:ext uri="{9D8B030D-6E8A-4147-A177-3AD203B41FA5}">
                      <a16:colId xmlns:a16="http://schemas.microsoft.com/office/drawing/2014/main" val="647934005"/>
                    </a:ext>
                  </a:extLst>
                </a:gridCol>
                <a:gridCol w="2789228">
                  <a:extLst>
                    <a:ext uri="{9D8B030D-6E8A-4147-A177-3AD203B41FA5}">
                      <a16:colId xmlns:a16="http://schemas.microsoft.com/office/drawing/2014/main" val="941343269"/>
                    </a:ext>
                  </a:extLst>
                </a:gridCol>
              </a:tblGrid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María Francisca Alonso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4"/>
                        </a:rPr>
                        <a:t>mariafrancisca.alonso@uv.cl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050559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it-IT" sz="900" dirty="0">
                          <a:effectLst/>
                        </a:rPr>
                        <a:t>Chiara Barattieri di San Pietro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IUSS, Pavia, Italy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5"/>
                        </a:rPr>
                        <a:t>chiara.barattieridisanpietro@iusspavia.it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198452"/>
                  </a:ext>
                </a:extLst>
              </a:tr>
              <a:tr h="187076"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</a:rPr>
                        <a:t>Janna de Boer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UMCG, Groningen Netherlands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6"/>
                        </a:rPr>
                        <a:t>j.n.de.boer@umcg.nl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172187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Tuğçe Çabuk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7"/>
                        </a:rPr>
                        <a:t>tugce1cabuk@gmail.com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971461"/>
                  </a:ext>
                </a:extLst>
              </a:tr>
              <a:tr h="187076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Sylvia Ciampelli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UMCG, Groningen Netherlands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8"/>
                        </a:rPr>
                        <a:t>s.ciampelli@umcg.nl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727533"/>
                  </a:ext>
                </a:extLst>
              </a:tr>
              <a:tr h="150474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Sunghye Cho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LDC, Philadelphia,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9"/>
                        </a:rPr>
                        <a:t>csunghye@ldc.upenn.edu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2393"/>
                  </a:ext>
                </a:extLst>
              </a:tr>
              <a:tr h="187076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Yan Cong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Purdue University, Indiana,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10"/>
                        </a:rPr>
                        <a:t>yancong222@gmail.com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6086819"/>
                  </a:ext>
                </a:extLst>
              </a:tr>
              <a:tr h="235879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Anthony Deo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Rutgers University, New Jersey,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11"/>
                        </a:rPr>
                        <a:t>anthony.deo@rutgers.edu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4032283"/>
                  </a:ext>
                </a:extLst>
              </a:tr>
              <a:tr h="174875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Deanna Kelly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U Maryland, Baltimore,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12"/>
                        </a:rPr>
                        <a:t>dlkelly@som.umaryland.edu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3138434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</a:rPr>
                        <a:t>Federico Frau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IUSS, Pavia, Italy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13"/>
                        </a:rPr>
                        <a:t>federico.frau@iusspavia.it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4236335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</a:rPr>
                        <a:t>Claudio Palominos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UPF, Barcelona, Spain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14"/>
                        </a:rPr>
                        <a:t>claudio.palominos@upf.edu</a:t>
                      </a:r>
                      <a:r>
                        <a:rPr lang="en-US" sz="900">
                          <a:effectLst/>
                        </a:rPr>
                        <a:t> 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694614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Rui He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UPF, Barcelona, Spain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15"/>
                        </a:rPr>
                        <a:t>rui.he@upf.edu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6505835"/>
                  </a:ext>
                </a:extLst>
              </a:tr>
              <a:tr h="138274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Wolfram Hinzen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UPF, Barcelona, Spain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16"/>
                        </a:rPr>
                        <a:t>wolfram.hinzen@upf.edu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938240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</a:rPr>
                        <a:t>Alexandra Korda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17"/>
                        </a:rPr>
                        <a:t>Alexandra.Korda@uksh.de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955960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</a:rPr>
                        <a:t>Gina Kuperberg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MGH, Boston,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18"/>
                        </a:rPr>
                        <a:t>gkuperberg@mgh.harvard.edu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7686559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Esra Lenz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19"/>
                        </a:rPr>
                        <a:t>Esra.Lenz@zi-mannheim.de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1466125"/>
                  </a:ext>
                </a:extLst>
              </a:tr>
              <a:tr h="150474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Mark Liberman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LDS, Philadelphia,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0"/>
                        </a:rPr>
                        <a:t>markyliberman@gmail.com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2413075"/>
                  </a:ext>
                </a:extLst>
              </a:tr>
              <a:tr h="187076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Valeria Lucarini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900"/>
                        <a:t>Université Paris Cité, Paris, France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1"/>
                        </a:rPr>
                        <a:t>valeria.lucarini@inserm.fr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499973"/>
                  </a:ext>
                </a:extLst>
              </a:tr>
              <a:tr h="211477"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</a:rPr>
                        <a:t>Nancy B. Lundin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it-IT" sz="900"/>
                        <a:t>Ohio State University, Ohio,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2"/>
                        </a:rPr>
                        <a:t>Nancy.Lundin@osumc.edu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7429187"/>
                  </a:ext>
                </a:extLst>
              </a:tr>
              <a:tr h="260280"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</a:rPr>
                        <a:t>Brian </a:t>
                      </a:r>
                      <a:r>
                        <a:rPr lang="en-US" sz="900" dirty="0" err="1">
                          <a:effectLst/>
                        </a:rPr>
                        <a:t>MacWhinney</a:t>
                      </a:r>
                      <a:endParaRPr lang="en-US" sz="900" dirty="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Carnegie Mellon Univeristy, Pittsburgh,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3"/>
                        </a:rPr>
                        <a:t>macw@andrew.cmu.edu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345355"/>
                  </a:ext>
                </a:extLst>
              </a:tr>
              <a:tr h="223678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Fiona Meister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Mcgill &amp; Douglas, Montreal, Canada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4"/>
                        </a:rPr>
                        <a:t>fiona.meister.comtl@ssss.gouv.qc.ca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536944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Natália Mota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5"/>
                        </a:rPr>
                        <a:t>natalia.mota@ipub.ufrj.br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5626559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Chaimaa El Mouslih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McGill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6"/>
                        </a:rPr>
                        <a:t>chaimaa.elmouslih@mail.mcgill.ca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534007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Caroline Nettekoven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7"/>
                        </a:rPr>
                        <a:t>cnetteko@uwo.ca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7489286"/>
                  </a:ext>
                </a:extLst>
              </a:tr>
              <a:tr h="211477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Amir Nikzad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Northwell Health, New York,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8"/>
                        </a:rPr>
                        <a:t>ANikzad@northwell.edu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3232364"/>
                  </a:ext>
                </a:extLst>
              </a:tr>
              <a:tr h="162675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Matthew Nour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Kings College, London, UK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9"/>
                        </a:rPr>
                        <a:t>matthew.nour.18@ucl.ac.uk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8449344"/>
                  </a:ext>
                </a:extLst>
              </a:tr>
              <a:tr h="223678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Lena Palaniyappan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McGill University, Montreal, Canada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30"/>
                        </a:rPr>
                        <a:t>lena.palaniyappan@mcgill.ca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751748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Alberto Parola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31"/>
                        </a:rPr>
                        <a:t>alberto.parol@gmail.com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76411"/>
                  </a:ext>
                </a:extLst>
              </a:tr>
              <a:tr h="211477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Ryan Partlan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Northwell Health, New York,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32"/>
                        </a:rPr>
                        <a:t>rpartlan@northwell.edu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891974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Sameer Pradhan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33"/>
                        </a:rPr>
                        <a:t>pradhan@cemantix.org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4065785"/>
                  </a:ext>
                </a:extLst>
              </a:tr>
              <a:tr h="174875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Philip Resnik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U Maryland, Baltimore,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34"/>
                        </a:rPr>
                        <a:t>resnik@umd.edu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186162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Roberta Rocca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35"/>
                        </a:rPr>
                        <a:t>roberta.rocca@cas.au.dk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844107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Kaustubh Supekar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Stanford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36"/>
                        </a:rPr>
                        <a:t>ksupekar@stanford.edu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79844"/>
                  </a:ext>
                </a:extLst>
              </a:tr>
              <a:tr h="211477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Sunny Tang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Northwell Health, New York, USA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2"/>
                        </a:rPr>
                        <a:t>stang3@northwell.edu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430221"/>
                  </a:ext>
                </a:extLst>
              </a:tr>
              <a:tr h="223678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Alban Voppel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McGill University, Montreal, Canada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37"/>
                        </a:rPr>
                        <a:t>alban.voppel@mail.mcgill.ca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903150"/>
                  </a:ext>
                </a:extLst>
              </a:tr>
              <a:tr h="235879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Yuqian Zhuang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/>
                        <a:t>University of British Columbua, Canada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hlinkClick r:id="rId38"/>
                        </a:rPr>
                        <a:t>yuqian.zhuang@ubc.ca</a:t>
                      </a:r>
                      <a:endParaRPr lang="en-US" sz="900" dirty="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713668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Emre Bora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39"/>
                        </a:rPr>
                        <a:t>boremre@gmail.com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6074996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Berat Arslan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  <a:hlinkClick r:id="rId40"/>
                        </a:rPr>
                        <a:t>arslan.ufuk.berat@gmail.com</a:t>
                      </a:r>
                      <a:endParaRPr lang="en-US" sz="90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49846"/>
                  </a:ext>
                </a:extLst>
              </a:tr>
              <a:tr h="137041">
                <a:tc>
                  <a:txBody>
                    <a:bodyPr/>
                    <a:lstStyle/>
                    <a:p>
                      <a:r>
                        <a:rPr lang="en-US" sz="900">
                          <a:effectLst/>
                        </a:rPr>
                        <a:t>Elif Kizilay</a:t>
                      </a: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NL" sz="900"/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effectLst/>
                          <a:hlinkClick r:id="rId41"/>
                        </a:rPr>
                        <a:t>elif.irem.kizilay@gmail.com</a:t>
                      </a:r>
                      <a:endParaRPr lang="en-US" sz="900" dirty="0">
                        <a:effectLst/>
                      </a:endParaRPr>
                    </a:p>
                  </a:txBody>
                  <a:tcPr marL="3599" marR="3599" marT="1800" marB="1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968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98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9AC5CE-F698-D1C4-6B19-706EE33BF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Ongoing projects 1/2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BA2E8DD-2137-216C-9CBA-D14CE34955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854209"/>
              </p:ext>
            </p:extLst>
          </p:nvPr>
        </p:nvGraphicFramePr>
        <p:xfrm>
          <a:off x="297921" y="1396588"/>
          <a:ext cx="11596158" cy="540648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0254">
                  <a:extLst>
                    <a:ext uri="{9D8B030D-6E8A-4147-A177-3AD203B41FA5}">
                      <a16:colId xmlns:a16="http://schemas.microsoft.com/office/drawing/2014/main" val="4261933251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179402033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3079215141"/>
                    </a:ext>
                  </a:extLst>
                </a:gridCol>
                <a:gridCol w="1769683">
                  <a:extLst>
                    <a:ext uri="{9D8B030D-6E8A-4147-A177-3AD203B41FA5}">
                      <a16:colId xmlns:a16="http://schemas.microsoft.com/office/drawing/2014/main" val="2805216344"/>
                    </a:ext>
                  </a:extLst>
                </a:gridCol>
                <a:gridCol w="2966966">
                  <a:extLst>
                    <a:ext uri="{9D8B030D-6E8A-4147-A177-3AD203B41FA5}">
                      <a16:colId xmlns:a16="http://schemas.microsoft.com/office/drawing/2014/main" val="1387014864"/>
                    </a:ext>
                  </a:extLst>
                </a:gridCol>
                <a:gridCol w="2819159">
                  <a:extLst>
                    <a:ext uri="{9D8B030D-6E8A-4147-A177-3AD203B41FA5}">
                      <a16:colId xmlns:a16="http://schemas.microsoft.com/office/drawing/2014/main" val="1142675393"/>
                    </a:ext>
                  </a:extLst>
                </a:gridCol>
                <a:gridCol w="1147396">
                  <a:extLst>
                    <a:ext uri="{9D8B030D-6E8A-4147-A177-3AD203B41FA5}">
                      <a16:colId xmlns:a16="http://schemas.microsoft.com/office/drawing/2014/main" val="2638344922"/>
                    </a:ext>
                  </a:extLst>
                </a:gridCol>
              </a:tblGrid>
              <a:tr h="684107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</a:rPr>
                        <a:t>Subgroup Focus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</a:rPr>
                        <a:t>Contact Person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</a:rPr>
                        <a:t>Members/Collaborators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</a:rPr>
                        <a:t>Status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</a:rPr>
                        <a:t>Principal Findings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</a:rPr>
                        <a:t>Deliverables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extLst>
                  <a:ext uri="{0D108BD9-81ED-4DB2-BD59-A6C34878D82A}">
                    <a16:rowId xmlns:a16="http://schemas.microsoft.com/office/drawing/2014/main" val="3004105820"/>
                  </a:ext>
                </a:extLst>
              </a:tr>
              <a:tr h="899842">
                <a:tc>
                  <a:txBody>
                    <a:bodyPr/>
                    <a:lstStyle/>
                    <a:p>
                      <a:pPr algn="r"/>
                      <a:r>
                        <a:rPr lang="en-NL" sz="1200">
                          <a:effectLst/>
                        </a:rPr>
                        <a:t>1</a:t>
                      </a:r>
                      <a:endParaRPr lang="en-NL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Measure Stability across time and task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Wolfram Hinzen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Sunny Tang, Derya </a:t>
                      </a:r>
                      <a:r>
                        <a:rPr lang="en-US" sz="1200" dirty="0" err="1">
                          <a:effectLst/>
                        </a:rPr>
                        <a:t>Cokal</a:t>
                      </a:r>
                      <a:r>
                        <a:rPr lang="en-US" sz="1200" dirty="0">
                          <a:effectLst/>
                        </a:rPr>
                        <a:t>, Martin Villalba, et al.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Crowd-sourced study being written up as manuscript.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Limited stability of individual semantic measures across measures and timepoints, but respectable ICCs for EFA-derived semantic factors.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Paper to be archived within 1 month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extLst>
                  <a:ext uri="{0D108BD9-81ED-4DB2-BD59-A6C34878D82A}">
                    <a16:rowId xmlns:a16="http://schemas.microsoft.com/office/drawing/2014/main" val="17472954"/>
                  </a:ext>
                </a:extLst>
              </a:tr>
              <a:tr h="899842">
                <a:tc>
                  <a:txBody>
                    <a:bodyPr/>
                    <a:lstStyle/>
                    <a:p>
                      <a:pPr algn="r"/>
                      <a:r>
                        <a:rPr lang="en-NL" sz="1200">
                          <a:effectLst/>
                        </a:rPr>
                        <a:t>2</a:t>
                      </a:r>
                      <a:endParaRPr lang="en-NL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Stability of the measurements across languages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Wolfram Hinzen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Yan Cong, Rui He, et al.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Data analysis phase with prelim results. 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Extracted 126 semantic space features for 8 languages -only 4 are stable.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Paper to be archived within 2 months.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extLst>
                  <a:ext uri="{0D108BD9-81ED-4DB2-BD59-A6C34878D82A}">
                    <a16:rowId xmlns:a16="http://schemas.microsoft.com/office/drawing/2014/main" val="332226373"/>
                  </a:ext>
                </a:extLst>
              </a:tr>
              <a:tr h="899842">
                <a:tc>
                  <a:txBody>
                    <a:bodyPr/>
                    <a:lstStyle/>
                    <a:p>
                      <a:pPr algn="r"/>
                      <a:r>
                        <a:rPr lang="en-NL" sz="1200">
                          <a:effectLst/>
                        </a:rPr>
                        <a:t>3</a:t>
                      </a:r>
                      <a:endParaRPr lang="en-NL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Course of Illness / Age Effects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Alban Voppel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</a:rPr>
                        <a:t>Sunny Tang, Silvia Ciampelli, Federico Frau</a:t>
                      </a:r>
                      <a:endParaRPr lang="it-IT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3 sources of data; initial draft of features to be extracted made. Taking illness stage and age as variables. Preliminary 16-64 years old. At least n=600 available in MTL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Pending</a:t>
                      </a: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article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ctr"/>
                </a:tc>
                <a:extLst>
                  <a:ext uri="{0D108BD9-81ED-4DB2-BD59-A6C34878D82A}">
                    <a16:rowId xmlns:a16="http://schemas.microsoft.com/office/drawing/2014/main" val="3645038088"/>
                  </a:ext>
                </a:extLst>
              </a:tr>
              <a:tr h="468371">
                <a:tc>
                  <a:txBody>
                    <a:bodyPr/>
                    <a:lstStyle/>
                    <a:p>
                      <a:pPr algn="r"/>
                      <a:r>
                        <a:rPr lang="en-NL" sz="1200" dirty="0">
                          <a:effectLst/>
                        </a:rPr>
                        <a:t>4</a:t>
                      </a:r>
                      <a:endParaRPr lang="en-NL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Developmental effects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</a:rPr>
                        <a:t>Anthony Deo</a:t>
                      </a:r>
                      <a:endParaRPr lang="en-US" sz="120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Silvia Ciampelli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</a:rPr>
                        <a:t>Data collection and preliminary analyses</a:t>
                      </a:r>
                      <a:endParaRPr lang="en-US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Pending</a:t>
                      </a: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br>
                        <a:rPr lang="en-NL" sz="1200" dirty="0">
                          <a:effectLst/>
                        </a:rPr>
                      </a:br>
                      <a:endParaRPr lang="en-NL" sz="1200" dirty="0">
                        <a:effectLst/>
                        <a:latin typeface="Liberation Sans" panose="020B0604020202020204" pitchFamily="34" charset="0"/>
                      </a:endParaRPr>
                    </a:p>
                  </a:txBody>
                  <a:tcPr marL="31281" marR="31281" marT="15640" marB="15640" anchor="ctr"/>
                </a:tc>
                <a:extLst>
                  <a:ext uri="{0D108BD9-81ED-4DB2-BD59-A6C34878D82A}">
                    <a16:rowId xmlns:a16="http://schemas.microsoft.com/office/drawing/2014/main" val="925561935"/>
                  </a:ext>
                </a:extLst>
              </a:tr>
              <a:tr h="468371">
                <a:tc>
                  <a:txBody>
                    <a:bodyPr/>
                    <a:lstStyle/>
                    <a:p>
                      <a:pPr algn="r"/>
                      <a:r>
                        <a:rPr lang="en-NL" sz="1200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Cross-linguistic generalizability of speech graph findings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  <a:latin typeface="+mn-lt"/>
                        </a:rPr>
                        <a:t>Amir Nikzad &amp; Sylvia Ciampelli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Natália Mota, Sunny Tang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integrated different methods/codes to extract sequential, semantic, and syntactic graphs in a harmonized manner using the same preprocessing and network analysis approach. Next step is to apply the harmonized speech graph pipeline to process a benchmark dataset and evaluate performance.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Pending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Abstract (pending)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81718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21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AF8627-9A3E-9824-481C-794F4AA95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B09F0F1A-463E-7653-1A53-EF0838296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8C6ECC-A941-A138-6859-195BA4878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Ongoing projects 2/2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59D34ED5-A744-3E4F-1921-814C519D00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220830"/>
              </p:ext>
            </p:extLst>
          </p:nvPr>
        </p:nvGraphicFramePr>
        <p:xfrm>
          <a:off x="297921" y="1396588"/>
          <a:ext cx="11596158" cy="414426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636013">
                  <a:extLst>
                    <a:ext uri="{9D8B030D-6E8A-4147-A177-3AD203B41FA5}">
                      <a16:colId xmlns:a16="http://schemas.microsoft.com/office/drawing/2014/main" val="4261933251"/>
                    </a:ext>
                  </a:extLst>
                </a:gridCol>
                <a:gridCol w="1463720">
                  <a:extLst>
                    <a:ext uri="{9D8B030D-6E8A-4147-A177-3AD203B41FA5}">
                      <a16:colId xmlns:a16="http://schemas.microsoft.com/office/drawing/2014/main" val="17940203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079215141"/>
                    </a:ext>
                  </a:extLst>
                </a:gridCol>
                <a:gridCol w="1288521">
                  <a:extLst>
                    <a:ext uri="{9D8B030D-6E8A-4147-A177-3AD203B41FA5}">
                      <a16:colId xmlns:a16="http://schemas.microsoft.com/office/drawing/2014/main" val="2805216344"/>
                    </a:ext>
                  </a:extLst>
                </a:gridCol>
                <a:gridCol w="4702704">
                  <a:extLst>
                    <a:ext uri="{9D8B030D-6E8A-4147-A177-3AD203B41FA5}">
                      <a16:colId xmlns:a16="http://schemas.microsoft.com/office/drawing/2014/main" val="1387014864"/>
                    </a:ext>
                  </a:extLst>
                </a:gridCol>
                <a:gridCol w="910004">
                  <a:extLst>
                    <a:ext uri="{9D8B030D-6E8A-4147-A177-3AD203B41FA5}">
                      <a16:colId xmlns:a16="http://schemas.microsoft.com/office/drawing/2014/main" val="1142675393"/>
                    </a:ext>
                  </a:extLst>
                </a:gridCol>
                <a:gridCol w="1147396">
                  <a:extLst>
                    <a:ext uri="{9D8B030D-6E8A-4147-A177-3AD203B41FA5}">
                      <a16:colId xmlns:a16="http://schemas.microsoft.com/office/drawing/2014/main" val="2638344922"/>
                    </a:ext>
                  </a:extLst>
                </a:gridCol>
              </a:tblGrid>
              <a:tr h="684107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project number</a:t>
                      </a:r>
                    </a:p>
                  </a:txBody>
                  <a:tcPr marL="31281" marR="31281" marT="15640" marB="1564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+mn-lt"/>
                        </a:rPr>
                        <a:t>Subgroup Focus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  <a:latin typeface="+mn-lt"/>
                        </a:rPr>
                        <a:t>Contact Person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+mn-lt"/>
                        </a:rPr>
                        <a:t>Members/Collaborators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+mn-lt"/>
                        </a:rPr>
                        <a:t>Status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+mn-lt"/>
                        </a:rPr>
                        <a:t>Principal Findings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31281" marR="31281" marT="15640" marB="15640"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  <a:latin typeface="+mn-lt"/>
                        </a:rPr>
                        <a:t>Deliverables</a:t>
                      </a:r>
                      <a:endParaRPr lang="en-US" sz="1200">
                        <a:effectLst/>
                        <a:latin typeface="+mn-lt"/>
                      </a:endParaRPr>
                    </a:p>
                  </a:txBody>
                  <a:tcPr marL="31281" marR="31281" marT="15640" marB="15640" anchor="b"/>
                </a:tc>
                <a:extLst>
                  <a:ext uri="{0D108BD9-81ED-4DB2-BD59-A6C34878D82A}">
                    <a16:rowId xmlns:a16="http://schemas.microsoft.com/office/drawing/2014/main" val="3004105820"/>
                  </a:ext>
                </a:extLst>
              </a:tr>
              <a:tr h="899842">
                <a:tc>
                  <a:txBody>
                    <a:bodyPr/>
                    <a:lstStyle/>
                    <a:p>
                      <a:pPr algn="r"/>
                      <a:r>
                        <a:rPr lang="en-NL" sz="120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  <a:latin typeface="+mn-lt"/>
                        </a:rPr>
                        <a:t>Topic Modeling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+mn-lt"/>
                        </a:rPr>
                        <a:t>Chiara Barattieri di San Pietro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200">
                          <a:effectLst/>
                          <a:latin typeface="+mn-lt"/>
                        </a:rPr>
                        <a:t>Bambini, Scalingi, Martinelli (IUSS), Nichini, Politi, Rocchetti (ASST Pavia)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To track variations in delusions at acute phase (day of hospitalization) and after treatment (15-30 days) using a combination of distributional semantic and topic modeling. 60 participants, recruitment ongoing (now 35 with 2 time points completed), completed some literature review (to be expanded), transcriptions and annotation ongoing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  <a:latin typeface="+mn-lt"/>
                        </a:rPr>
                        <a:t>Pending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Article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32226373"/>
                  </a:ext>
                </a:extLst>
              </a:tr>
              <a:tr h="899842">
                <a:tc>
                  <a:txBody>
                    <a:bodyPr/>
                    <a:lstStyle/>
                    <a:p>
                      <a:pPr algn="r"/>
                      <a:r>
                        <a:rPr lang="en-NL" sz="1200"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  <a:latin typeface="+mn-lt"/>
                        </a:rPr>
                        <a:t>Harmonized Longitudinal Stimuli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Sunny Tang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Wolfram Hinzen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Refining approach, will begin stimuli generation next, followed by normative testing. Happy to share at any time.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  <a:latin typeface="+mn-lt"/>
                        </a:rPr>
                        <a:t>Pending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  <a:latin typeface="+mn-lt"/>
                        </a:rPr>
                        <a:t>Stimuli set (pending)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645038088"/>
                  </a:ext>
                </a:extLst>
              </a:tr>
              <a:tr h="468371">
                <a:tc>
                  <a:txBody>
                    <a:bodyPr/>
                    <a:lstStyle/>
                    <a:p>
                      <a:pPr algn="r"/>
                      <a:r>
                        <a:rPr lang="en-NL" sz="1200"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Cross-linguistic acoustics &amp; multimodal models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effectLst/>
                          <a:latin typeface="+mn-lt"/>
                        </a:rPr>
                        <a:t>Alberto Parola, Sunghye Cho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Chiara </a:t>
                      </a:r>
                      <a:r>
                        <a:rPr lang="en-US" sz="1200" dirty="0" err="1">
                          <a:effectLst/>
                          <a:latin typeface="+mn-lt"/>
                        </a:rPr>
                        <a:t>BdSP</a:t>
                      </a:r>
                      <a:r>
                        <a:rPr lang="en-US" sz="1200" dirty="0">
                          <a:effectLst/>
                          <a:latin typeface="+mn-lt"/>
                        </a:rPr>
                        <a:t>, Silvia Ciampelli, Alberto Parola, Wolfram Hinzen, Sunghye Cho, Federico Frau, Valeria Lucarini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effectLst/>
                          <a:latin typeface="+mn-lt"/>
                        </a:rPr>
                        <a:t>Alberto Parola, Sunghye Cho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br>
                        <a:rPr lang="en-NL" sz="1200">
                          <a:effectLst/>
                          <a:latin typeface="+mn-lt"/>
                        </a:rPr>
                      </a:br>
                      <a:endParaRPr lang="en-NL" sz="1200"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br>
                        <a:rPr lang="en-NL" sz="1200" dirty="0">
                          <a:effectLst/>
                          <a:latin typeface="+mn-lt"/>
                        </a:rPr>
                      </a:br>
                      <a:endParaRPr lang="en-NL" sz="1200" dirty="0"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5561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118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C3599-FC6C-3DD9-9603-398026333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  <a:endParaRPr lang="en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EDC13-AFC5-4D16-52B9-B88C47686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Updating &amp; consolidating Notion</a:t>
            </a:r>
          </a:p>
          <a:p>
            <a:r>
              <a:rPr lang="en-US" dirty="0"/>
              <a:t>Ongoing meetings</a:t>
            </a:r>
          </a:p>
          <a:p>
            <a:r>
              <a:rPr lang="en-US" dirty="0"/>
              <a:t>Progress for each of the projects</a:t>
            </a:r>
          </a:p>
          <a:p>
            <a:pPr lvl="1"/>
            <a:r>
              <a:rPr lang="en-US" dirty="0"/>
              <a:t>Publications</a:t>
            </a:r>
          </a:p>
          <a:p>
            <a:pPr lvl="1"/>
            <a:r>
              <a:rPr lang="en-US" dirty="0"/>
              <a:t>Author groups</a:t>
            </a:r>
          </a:p>
          <a:p>
            <a:r>
              <a:rPr lang="en-US" dirty="0"/>
              <a:t>BIDS-like structure publication?</a:t>
            </a:r>
          </a:p>
        </p:txBody>
      </p:sp>
      <p:pic>
        <p:nvPicPr>
          <p:cNvPr id="4" name="Picture 2" descr="Z (405×124)">
            <a:extLst>
              <a:ext uri="{FF2B5EF4-FFF2-40B4-BE49-F238E27FC236}">
                <a16:creationId xmlns:a16="http://schemas.microsoft.com/office/drawing/2014/main" id="{E0557A48-45D7-B0B9-B080-2510500A9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044" y="4654544"/>
            <a:ext cx="6361991" cy="1947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932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4E408-1100-1BA6-FC55-B9212E54A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over lifespan  - Alban</a:t>
            </a:r>
            <a:endParaRPr lang="en-NL" dirty="0"/>
          </a:p>
        </p:txBody>
      </p:sp>
      <p:pic>
        <p:nvPicPr>
          <p:cNvPr id="5" name="Picture 4" descr="A graph of age distribution&#10;&#10;AI-generated content may be incorrect.">
            <a:extLst>
              <a:ext uri="{FF2B5EF4-FFF2-40B4-BE49-F238E27FC236}">
                <a16:creationId xmlns:a16="http://schemas.microsoft.com/office/drawing/2014/main" id="{B12C710C-BA79-CE6D-1BF7-D31184D570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27" y="2514600"/>
            <a:ext cx="4026652" cy="3569225"/>
          </a:xfrm>
          <a:prstGeom prst="rect">
            <a:avLst/>
          </a:prstGeom>
        </p:spPr>
      </p:pic>
      <p:pic>
        <p:nvPicPr>
          <p:cNvPr id="7" name="Picture 6" descr="A graph of age distribution&#10;&#10;AI-generated content may be incorrect.">
            <a:extLst>
              <a:ext uri="{FF2B5EF4-FFF2-40B4-BE49-F238E27FC236}">
                <a16:creationId xmlns:a16="http://schemas.microsoft.com/office/drawing/2014/main" id="{C5978275-C407-5679-2C91-F8688B2C41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095" y="2514600"/>
            <a:ext cx="4026652" cy="35692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550CFC0-490A-A1DC-3472-106A4B9A9896}"/>
              </a:ext>
            </a:extLst>
          </p:cNvPr>
          <p:cNvSpPr txBox="1"/>
          <p:nvPr/>
        </p:nvSpPr>
        <p:spPr>
          <a:xfrm>
            <a:off x="1192794" y="1440524"/>
            <a:ext cx="685573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1">
              <a:buNone/>
            </a:pPr>
            <a:r>
              <a:rPr lang="en-NL" sz="1800" dirty="0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  Group</a:t>
            </a:r>
            <a:r>
              <a:rPr lang="en-US" sz="1800" dirty="0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   n   </a:t>
            </a:r>
            <a:r>
              <a:rPr lang="en-NL" sz="1800" dirty="0" err="1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Mean_Age</a:t>
            </a:r>
            <a:r>
              <a:rPr lang="en-NL" sz="1800" dirty="0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NL" sz="1800" dirty="0" err="1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SD_Age</a:t>
            </a:r>
            <a:r>
              <a:rPr lang="en-NL" sz="1800" dirty="0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NL" sz="1800" dirty="0" err="1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Min_Age</a:t>
            </a:r>
            <a:r>
              <a:rPr lang="en-NL" sz="1800" dirty="0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NL" sz="1800" dirty="0" err="1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Max_Age</a:t>
            </a:r>
            <a:endParaRPr lang="en-NL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atinLnBrk="1">
              <a:buNone/>
            </a:pPr>
            <a:r>
              <a:rPr lang="en-NL" sz="1800" dirty="0">
                <a:solidFill>
                  <a:srgbClr val="BCBCBC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1</a:t>
            </a:r>
            <a:r>
              <a:rPr lang="en-NL" sz="1800" dirty="0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 HC     282     26.5   6.84      16      48</a:t>
            </a:r>
            <a:endParaRPr lang="en-NL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atinLnBrk="1"/>
            <a:r>
              <a:rPr lang="en-NL" sz="1800" dirty="0">
                <a:solidFill>
                  <a:srgbClr val="BCBCBC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2</a:t>
            </a:r>
            <a:r>
              <a:rPr lang="en-NL" sz="1800" dirty="0">
                <a:solidFill>
                  <a:srgbClr val="000000"/>
                </a:solidFill>
                <a:effectLst/>
                <a:latin typeface="Lucida Console" panose="020B0609040504020204" pitchFamily="49" charset="0"/>
                <a:ea typeface="Aptos" panose="020B0004020202020204" pitchFamily="34" charset="0"/>
                <a:cs typeface="Aptos" panose="020B0004020202020204" pitchFamily="34" charset="0"/>
              </a:rPr>
              <a:t> SSD    415     28.8   9.86      16      64</a:t>
            </a:r>
            <a:endParaRPr lang="en-NL" sz="2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646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6B92-C919-3F3D-A3DF-9F5B95C1E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6479" y="365126"/>
            <a:ext cx="5007320" cy="1816760"/>
          </a:xfrm>
        </p:spPr>
        <p:txBody>
          <a:bodyPr>
            <a:noAutofit/>
          </a:bodyPr>
          <a:lstStyle/>
          <a:p>
            <a:r>
              <a:rPr lang="en-NL" sz="3200" kern="0" dirty="0">
                <a:effectLst/>
                <a:latin typeface="+mn-lt"/>
                <a:ea typeface="Aptos" panose="020B0004020202020204" pitchFamily="34" charset="0"/>
                <a:cs typeface="Aptos" panose="020B0004020202020204" pitchFamily="34" charset="0"/>
              </a:rPr>
              <a:t>test-retest reliability</a:t>
            </a:r>
            <a:br>
              <a:rPr lang="en-US" sz="3200" kern="0" dirty="0">
                <a:effectLst/>
                <a:latin typeface="+mn-lt"/>
                <a:ea typeface="Aptos" panose="020B0004020202020204" pitchFamily="34" charset="0"/>
                <a:cs typeface="Aptos" panose="020B0004020202020204" pitchFamily="34" charset="0"/>
              </a:rPr>
            </a:br>
            <a:br>
              <a:rPr lang="en-US" sz="3200" kern="0" dirty="0">
                <a:effectLst/>
                <a:latin typeface="+mn-lt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US" sz="3200" kern="0" dirty="0">
                <a:effectLst/>
                <a:latin typeface="+mn-lt"/>
                <a:ea typeface="Aptos" panose="020B0004020202020204" pitchFamily="34" charset="0"/>
                <a:cs typeface="Aptos" panose="020B0004020202020204" pitchFamily="34" charset="0"/>
              </a:rPr>
              <a:t>Wolfram Hinzen</a:t>
            </a:r>
            <a:endParaRPr lang="en-NL" sz="3200" dirty="0">
              <a:latin typeface="+mn-lt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95BEC00-DA9D-6F08-4B83-01986D9D9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20" y="167726"/>
            <a:ext cx="5273407" cy="6527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986397F-A786-AAD5-CBD1-487C6D3E67A6}"/>
              </a:ext>
            </a:extLst>
          </p:cNvPr>
          <p:cNvSpPr txBox="1"/>
          <p:nvPr/>
        </p:nvSpPr>
        <p:spPr>
          <a:xfrm>
            <a:off x="5942092" y="4077459"/>
            <a:ext cx="26768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L" sz="1800" kern="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every dot is a variable</a:t>
            </a:r>
            <a:r>
              <a:rPr lang="en-US" kern="0" dirty="0"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; </a:t>
            </a:r>
          </a:p>
          <a:p>
            <a:r>
              <a:rPr lang="en-NL" sz="1800" kern="0" dirty="0">
                <a:effectLst/>
                <a:latin typeface="Garamond" panose="02020404030301010803" pitchFamily="18" charset="0"/>
                <a:ea typeface="Aptos" panose="020B0004020202020204" pitchFamily="34" charset="0"/>
                <a:cs typeface="Aptos" panose="020B0004020202020204" pitchFamily="34" charset="0"/>
              </a:rPr>
              <a:t>y axis is the ICC scores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6788826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1140</Words>
  <Application>Microsoft Office PowerPoint</Application>
  <PresentationFormat>Widescreen</PresentationFormat>
  <Paragraphs>215</Paragraphs>
  <Slides>8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Aptos</vt:lpstr>
      <vt:lpstr>Aptos Display</vt:lpstr>
      <vt:lpstr>Arial</vt:lpstr>
      <vt:lpstr>Courier New</vt:lpstr>
      <vt:lpstr>Garamond</vt:lpstr>
      <vt:lpstr>Liberation Sans</vt:lpstr>
      <vt:lpstr>Lucida Console</vt:lpstr>
      <vt:lpstr>Symbol</vt:lpstr>
      <vt:lpstr>Times New Roman</vt:lpstr>
      <vt:lpstr>Tema di Office</vt:lpstr>
      <vt:lpstr>Computational Methods</vt:lpstr>
      <vt:lpstr>Computational Methods</vt:lpstr>
      <vt:lpstr>Members</vt:lpstr>
      <vt:lpstr>Ongoing projects 1/2</vt:lpstr>
      <vt:lpstr>Ongoing projects 2/2</vt:lpstr>
      <vt:lpstr>Next steps</vt:lpstr>
      <vt:lpstr>Symptoms over lifespan  - Alban</vt:lpstr>
      <vt:lpstr>test-retest reliability  Wolfram Hinzen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modeling in psychosis</dc:title>
  <dc:creator>Chiara Chiara</dc:creator>
  <cp:lastModifiedBy>Voppel, AE</cp:lastModifiedBy>
  <cp:revision>47</cp:revision>
  <dcterms:created xsi:type="dcterms:W3CDTF">2024-04-02T21:12:19Z</dcterms:created>
  <dcterms:modified xsi:type="dcterms:W3CDTF">2025-03-25T21:47:11Z</dcterms:modified>
</cp:coreProperties>
</file>