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0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638462E-8AF1-986D-2935-66B2498F7F82}" v="952" dt="2025-03-17T16:11:24.676"/>
    <p1510:client id="{EDE48E67-A3EA-B2D1-94C4-33C8E021C111}" v="60" dt="2025-03-19T13:58:12.0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8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736A0-9F24-45BF-B389-F6478DB45C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28700"/>
            <a:ext cx="9144000" cy="2481263"/>
          </a:xfrm>
        </p:spPr>
        <p:txBody>
          <a:bodyPr anchor="b">
            <a:normAutofit/>
          </a:bodyPr>
          <a:lstStyle>
            <a:lvl1pPr algn="ctr">
              <a:lnSpc>
                <a:spcPct val="100000"/>
              </a:lnSpc>
              <a:defRPr sz="4000" spc="75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3D85EF-076F-4C35-862A-BAFF685DD6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24376"/>
            <a:ext cx="9144000" cy="1433423"/>
          </a:xfrm>
        </p:spPr>
        <p:txBody>
          <a:bodyPr>
            <a:normAutofit/>
          </a:bodyPr>
          <a:lstStyle>
            <a:lvl1pPr marL="0" indent="0" algn="ctr">
              <a:lnSpc>
                <a:spcPct val="150000"/>
              </a:lnSpc>
              <a:buNone/>
              <a:defRPr sz="1600" b="1" cap="all" spc="600" baseline="0"/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E221EC-BF54-4DDD-8900-F2027CDAD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411FB-1606-4EC5-9BCA-2DC04C2243EA}" type="datetimeFigureOut">
              <a:rPr lang="en-US" dirty="0"/>
              <a:t>2025/03/25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D5AB69-7069-48FB-8925-F2BA84129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29C32A-F7A5-4E3B-A28F-09C82341E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DE1FC-E54A-4B87-A814-263D1E8654B2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192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A997B-D473-47DE-8B7B-22AB6F31E4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526035-4B81-4537-A22D-92C2E0DBB6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C2A44D-F637-4017-BAA2-77756A386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F3D07-6BCF-40BC-A7F7-89BB8FFE98C6}" type="datetimeFigureOut">
              <a:rPr lang="en-US" dirty="0"/>
              <a:t>2025/03/25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1DCE6-ED7D-417C-ABD4-41D61570F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AAF19A-FDAE-446A-A6B6-128F7F96A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DE1FC-E54A-4B87-A814-263D1E8654B2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5828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96D838-45E9-4D61-AA4E-92A32B579F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457199"/>
            <a:ext cx="2628900" cy="5719763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3183D0-4392-4364-8A2D-C47A2AF7A8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457199"/>
            <a:ext cx="7734300" cy="5719763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4A36C9-28D5-4820-84F1-E4B9F4E50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16D97-0980-426F-BEA7-F6EB2DE3AC08}" type="datetimeFigureOut">
              <a:rPr lang="en-US" dirty="0"/>
              <a:t>2025/03/25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97EDC8-558D-4646-86D9-A5424CF2A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0B7537-E67A-411A-BBA4-061521D3D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DE1FC-E54A-4B87-A814-263D1E8654B2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223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E99D7-1EE5-4262-9359-A0E2B7331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793080"/>
            <a:ext cx="10240903" cy="123348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3DA1C5-272A-45C2-A11A-E7769A27D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114939"/>
            <a:ext cx="10240903" cy="3956179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63DA15-1EAB-4524-9BB7-8A7DA82A2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CAA53-8FBA-45E2-8B10-F7DD55E4E759}" type="datetimeFigureOut">
              <a:rPr lang="en-US" dirty="0"/>
              <a:t>2025/03/25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EB93B9-7818-489D-AFFB-B6EAD27FF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528D36-894E-4FCB-B8BB-84DE89949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DE1FC-E54A-4B87-A814-263D1E8654B2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901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964F1-5687-421F-B3DF-BA3C8DADC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0930" y="1709738"/>
            <a:ext cx="9966519" cy="2852737"/>
          </a:xfrm>
        </p:spPr>
        <p:txBody>
          <a:bodyPr anchor="b">
            <a:normAutofit/>
          </a:bodyPr>
          <a:lstStyle>
            <a:lvl1pPr>
              <a:defRPr sz="4400" spc="75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DBB876-5FD9-4964-BD37-6F05DAEBE3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80930" y="4976327"/>
            <a:ext cx="9966520" cy="1113323"/>
          </a:xfrm>
        </p:spPr>
        <p:txBody>
          <a:bodyPr>
            <a:normAutofit/>
          </a:bodyPr>
          <a:lstStyle>
            <a:lvl1pPr marL="0" indent="0">
              <a:buNone/>
              <a:defRPr sz="1200" spc="6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5EA80A-FCDD-4009-9A1F-8B5481786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C84CF-6F0D-4195-920D-9D6F75893720}" type="datetimeFigureOut">
              <a:rPr lang="en-US" dirty="0"/>
              <a:t>2025/03/25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4A3422-56D9-4942-BC63-831AED91F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D4B42A-AC2C-4FD8-AD0D-BECDD3846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DE1FC-E54A-4B87-A814-263D1E8654B2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514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FFDAF1-8359-4A0F-91B3-03E77C670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4054" y="457200"/>
            <a:ext cx="10309745" cy="1233488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21E3D3-6B33-4CA0-B06B-A8BB05CAB3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44054" y="1996141"/>
            <a:ext cx="4975746" cy="41808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29C334-815D-47FD-A9B5-E871E28641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96141"/>
            <a:ext cx="5181600" cy="41808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7975F2-7A90-4820-B90F-D28E31A35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B3BBE-A1CF-4CC7-B02C-EBCBBE110242}" type="datetimeFigureOut">
              <a:rPr lang="en-US" dirty="0"/>
              <a:t>2025/03/25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3CFAD5-8AF8-4610-8324-85AA062E2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808CC8-C46E-4A10-8A83-7A251067E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DE1FC-E54A-4B87-A814-263D1E8654B2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7809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4E82B8-F9D9-4F53-A4A6-F12EB5F12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8490" y="457200"/>
            <a:ext cx="9986898" cy="1233488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F070CA-85E9-47C7-8564-FFA1AE34B9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68490" y="1681163"/>
            <a:ext cx="462908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38D4B1-41B3-4BF5-9076-A16984A81F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68490" y="2505075"/>
            <a:ext cx="4629085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E6A38DC-A016-4CFD-AC19-F24A9E0620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4816" y="1681163"/>
            <a:ext cx="501057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1F930FA-8C00-42AB-B2D1-FE4E4BDB3C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4814" y="2505075"/>
            <a:ext cx="5010573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18B698E-FAE5-4F2C-AE0E-4FD281E8F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D63E4-71A5-4C63-9515-748B28B89764}" type="datetimeFigureOut">
              <a:rPr lang="en-US" dirty="0"/>
              <a:t>2025/03/25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5C4BB6C-CAA4-4EA8-8EA1-65ADE056F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BB6A12-0532-47CA-B070-232141CC1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DE1FC-E54A-4B87-A814-263D1E8654B2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077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08FA1-831E-4AD6-B0D1-BA85E67A5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457200"/>
            <a:ext cx="9982199" cy="1233488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E94142-C469-4B0E-8C01-C64BA28F5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92BAC-F228-4DAC-8800-3D810F869187}" type="datetimeFigureOut">
              <a:rPr lang="en-US" dirty="0"/>
              <a:t>2025/03/25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AAFCE6-5C7E-438F-8D4A-21E155681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ACFD88-63EA-427F-978C-B7844D1A5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DE1FC-E54A-4B87-A814-263D1E8654B2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4981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682A4F0-76A5-4852-982B-32B3B6857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EFFE8-7E8E-427A-AB26-E496551AFB7B}" type="datetimeFigureOut">
              <a:rPr lang="en-US" dirty="0"/>
              <a:t>2025/03/25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50CFAE-4BEB-4272-A2E6-FDD9D6A03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3B71B7-74B7-4CF1-8FE0-F4863CD7D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DE1FC-E54A-4B87-A814-263D1E8654B2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6335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F432BE-C4E5-4F12-AB53-EBEF2B76B2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8755" y="457200"/>
            <a:ext cx="3932237" cy="192143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AE7F57-4ABF-4BA4-A892-38857A02F6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48130" y="987425"/>
            <a:ext cx="5707257" cy="487362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32E444-E5BD-443F-AB83-84D7CE0AB7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18755" y="2799184"/>
            <a:ext cx="3932237" cy="306980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1998A4-FD2F-4126-99C5-E2063AE02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C8B19-DE76-4E18-BFC7-EB25B8C421E7}" type="datetimeFigureOut">
              <a:rPr lang="en-US" dirty="0"/>
              <a:t>2025/03/25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6457D3-F808-4DB2-9C9C-B185E71F2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31BC9B-21D1-4D2D-B02E-C887A02CA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DE1FC-E54A-4B87-A814-263D1E8654B2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395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143EC2-2D8C-4E8D-8CC7-9676480146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8966" y="681135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66AF89-5FBD-43DD-958D-A5C608AE2E2C}"/>
              </a:ext>
            </a:extLst>
          </p:cNvPr>
          <p:cNvSpPr>
            <a:spLocks noGrp="1" noChangeAspect="1"/>
          </p:cNvSpPr>
          <p:nvPr>
            <p:ph type="pic" idx="1"/>
          </p:nvPr>
        </p:nvSpPr>
        <p:spPr>
          <a:xfrm>
            <a:off x="5834742" y="858417"/>
            <a:ext cx="5520645" cy="5002634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70A545-2CE6-48C4-A725-EF68A3F1BF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8966" y="2281335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4466B2-6FE6-4352-BBF9-84BCD946C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0BD94-1F69-4074-BD82-D6EDB89FE74F}" type="datetimeFigureOut">
              <a:rPr lang="en-US" dirty="0"/>
              <a:t>2025/03/25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8991BC-29A5-4182-BD83-9D99D2889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C1C78F-6633-4604-8832-8E9D2DC76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DE1FC-E54A-4B87-A814-263D1E8654B2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4761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D4C0BBB-0042-4603-A226-6117F3FD5B3C}"/>
              </a:ext>
            </a:extLst>
          </p:cNvPr>
          <p:cNvSpPr/>
          <p:nvPr/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C44F520-2598-460E-9F91-B02F60830CA2}"/>
              </a:ext>
            </a:extLst>
          </p:cNvPr>
          <p:cNvSpPr/>
          <p:nvPr/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D478F2F-4F04-4604-9005-BF0CB11425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61666"/>
            <a:ext cx="9810376" cy="1659404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4A17D2-52AF-4B40-80A8-3E0DB855F2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810376" cy="38578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92E0AA-D5B3-4BCF-BA69-209D9B335A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910111" y="6409170"/>
            <a:ext cx="3702392" cy="448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cap="all" spc="300" baseline="0">
                <a:solidFill>
                  <a:schemeClr val="bg1"/>
                </a:solidFill>
              </a:defRPr>
            </a:lvl1pPr>
          </a:lstStyle>
          <a:p>
            <a:fld id="{149C728D-416F-40D5-8F13-55E5DD1CE8D1}" type="datetimeFigureOut">
              <a:rPr lang="en-US" dirty="0"/>
              <a:t>2025/03/25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10A637-D86F-4FA1-985D-2D82456511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828801" y="1912217"/>
            <a:ext cx="41148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F2FA4D-A931-46BA-B767-29A6FD5AAD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69678" y="6408742"/>
            <a:ext cx="438652" cy="448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fld id="{017DE1FC-E54A-4B87-A814-263D1E8654B2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849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b="1" i="0" kern="1200" cap="all" spc="7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orient="horz" pos="288">
          <p15:clr>
            <a:srgbClr val="F26B43"/>
          </p15:clr>
        </p15:guide>
        <p15:guide id="4" pos="288">
          <p15:clr>
            <a:srgbClr val="F26B43"/>
          </p15:clr>
        </p15:guide>
        <p15:guide id="5" orient="horz" pos="4032">
          <p15:clr>
            <a:srgbClr val="F26B43"/>
          </p15:clr>
        </p15:guide>
        <p15:guide id="6" pos="7392">
          <p15:clr>
            <a:srgbClr val="F26B43"/>
          </p15:clr>
        </p15:guide>
        <p15:guide id="7" pos="5112">
          <p15:clr>
            <a:srgbClr val="F26B43"/>
          </p15:clr>
        </p15:guide>
        <p15:guide id="8" pos="2544">
          <p15:clr>
            <a:srgbClr val="F26B43"/>
          </p15:clr>
        </p15:guide>
        <p15:guide id="9" pos="864">
          <p15:clr>
            <a:srgbClr val="F26B43"/>
          </p15:clr>
        </p15:guide>
        <p15:guide id="10" orient="horz" pos="648">
          <p15:clr>
            <a:srgbClr val="F26B43"/>
          </p15:clr>
        </p15:guide>
        <p15:guide id="11" pos="6816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D6DF67-966D-4F65-D55C-38F7038AA71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3200" dirty="0">
                <a:latin typeface="Avenir Next LT Pro"/>
              </a:rPr>
              <a:t>The impact of neurotypical cognition on communication deficits attributed to pathologized people</a:t>
            </a:r>
            <a:endParaRPr lang="en-US" sz="320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1A8DD9-EAB1-4990-CBF7-7E17B5D3131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0" tIns="0" rIns="0" bIns="0" rtlCol="0" anchor="t">
            <a:normAutofit/>
          </a:bodyPr>
          <a:lstStyle/>
          <a:p>
            <a:r>
              <a:rPr lang="en-US" dirty="0"/>
              <a:t>Vegas Hodgins, </a:t>
            </a:r>
            <a:r>
              <a:rPr lang="en-US" dirty="0" err="1"/>
              <a:t>Phd</a:t>
            </a:r>
            <a:r>
              <a:rPr lang="en-US" dirty="0"/>
              <a:t> Candidate, McGill University</a:t>
            </a:r>
          </a:p>
          <a:p>
            <a:r>
              <a:rPr lang="en-US"/>
              <a:t>Dr. Gillian O'Driscoll, MCGill University</a:t>
            </a:r>
          </a:p>
          <a:p>
            <a:r>
              <a:rPr lang="en-US"/>
              <a:t>Dr. Debra Titone, Mcgill University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A705B4-1822-665B-EC92-389BD54ED2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B3B95-F936-41B4-A010-B2EEB59D36E8}" type="datetime1">
              <a:rPr lang="en-US"/>
              <a:t>2025/03/25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81BE21-AFA8-D317-E842-83195120B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945744-E28E-DE65-2D78-EC39F2ACA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DE1FC-E54A-4B87-A814-263D1E8654B2}" type="slidenum">
              <a:rPr lang="en-US" dirty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9339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839BA1-0E8A-C201-E99F-082A3F01D1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488280"/>
            <a:ext cx="10240903" cy="1233488"/>
          </a:xfrm>
        </p:spPr>
        <p:txBody>
          <a:bodyPr/>
          <a:lstStyle/>
          <a:p>
            <a:r>
              <a:rPr lang="en-US" dirty="0">
                <a:ea typeface="Calibri Light"/>
                <a:cs typeface="Calibri Light"/>
              </a:rPr>
              <a:t>Introduction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36C063-520C-3345-AE60-5D1FDA8887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114939"/>
            <a:ext cx="10240903" cy="4210178"/>
          </a:xfrm>
        </p:spPr>
        <p:txBody>
          <a:bodyPr vert="horz" lIns="0" tIns="45720" rIns="0" bIns="45720" rtlCol="0" anchor="t">
            <a:normAutofit/>
          </a:bodyPr>
          <a:lstStyle/>
          <a:p>
            <a:r>
              <a:rPr lang="en-US" dirty="0">
                <a:ea typeface="Calibri"/>
                <a:cs typeface="Calibri"/>
              </a:rPr>
              <a:t>Psychotic disorders are associated with </a:t>
            </a:r>
            <a:r>
              <a:rPr lang="en-US" dirty="0">
                <a:ea typeface="+mn-lt"/>
                <a:cs typeface="+mn-lt"/>
              </a:rPr>
              <a:t>atypical language </a:t>
            </a:r>
            <a:r>
              <a:rPr lang="en-US" err="1">
                <a:ea typeface="+mn-lt"/>
                <a:cs typeface="+mn-lt"/>
              </a:rPr>
              <a:t>behaviours</a:t>
            </a:r>
            <a:r>
              <a:rPr lang="en-US" dirty="0">
                <a:ea typeface="+mn-lt"/>
                <a:cs typeface="+mn-lt"/>
              </a:rPr>
              <a:t>, including at the pragmatic, semantic, syntactic, and phonetic levels </a:t>
            </a:r>
            <a:endParaRPr lang="en-US" dirty="0">
              <a:ea typeface="Calibri"/>
              <a:cs typeface="Calibri"/>
            </a:endParaRPr>
          </a:p>
          <a:p>
            <a:pPr lvl="1">
              <a:buFont typeface="Courier New" panose="020B0604020202020204" pitchFamily="34" charset="0"/>
              <a:buChar char="o"/>
            </a:pPr>
            <a:r>
              <a:rPr lang="en-CA" sz="1600" i="1" dirty="0">
                <a:latin typeface="Avenir Next LT Pro Light"/>
                <a:ea typeface="Calibri"/>
                <a:cs typeface="Calibri"/>
              </a:rPr>
              <a:t>(Covington et al., 2005; Kuperberg, 2010a; Levy et al., 2010; Rossetti et al., 2018; Walther et al., 2020)</a:t>
            </a:r>
          </a:p>
          <a:p>
            <a:r>
              <a:rPr lang="en-CA" dirty="0">
                <a:latin typeface="Avenir Next LT Pro Light"/>
                <a:ea typeface="Calibri"/>
                <a:cs typeface="Calibri"/>
              </a:rPr>
              <a:t>Psychotic disorders are also associated with everyday social impairments that reduce quality of life and involve communicative deficits</a:t>
            </a:r>
          </a:p>
          <a:p>
            <a:pPr lvl="1"/>
            <a:r>
              <a:rPr lang="en-CA" sz="1600" i="1" dirty="0">
                <a:latin typeface="Avenir Next LT Pro Light"/>
                <a:ea typeface="Calibri"/>
                <a:cs typeface="Calibri"/>
              </a:rPr>
              <a:t>(de Boer et al., 2020b; Degnan et al., 2021; Kurtz et al., 2015; Levy et al., 2010; Muralidharan et al., 2018; Varga et al., 2018)</a:t>
            </a:r>
          </a:p>
          <a:p>
            <a:r>
              <a:rPr lang="en-CA" dirty="0">
                <a:ea typeface="+mn-lt"/>
                <a:cs typeface="+mn-lt"/>
              </a:rPr>
              <a:t>Enduring assumption across research: Poor social functioning is </a:t>
            </a:r>
            <a:r>
              <a:rPr lang="en-CA" b="1" dirty="0">
                <a:ea typeface="+mn-lt"/>
                <a:cs typeface="+mn-lt"/>
              </a:rPr>
              <a:t>exclusively</a:t>
            </a:r>
            <a:r>
              <a:rPr lang="en-CA" dirty="0">
                <a:ea typeface="+mn-lt"/>
                <a:cs typeface="+mn-lt"/>
              </a:rPr>
              <a:t> the fault of the person with a psychotic disorder (and their illness symptoms) </a:t>
            </a:r>
            <a:endParaRPr lang="en-CA" i="1" dirty="0">
              <a:latin typeface="Avenir Next LT Pro Light"/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69555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8CEC2C-5168-1A54-BCFE-9AE470A9EB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485377"/>
            <a:ext cx="10240903" cy="1233488"/>
          </a:xfrm>
        </p:spPr>
        <p:txBody>
          <a:bodyPr/>
          <a:lstStyle/>
          <a:p>
            <a:r>
              <a:rPr lang="en-US" dirty="0">
                <a:ea typeface="Calibri Light"/>
                <a:cs typeface="Calibri Light"/>
              </a:rPr>
              <a:t>A Psycholinguistic Position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5F72B6-915A-8BB2-C148-6DED3CD375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50779"/>
            <a:ext cx="10240903" cy="4464179"/>
          </a:xfrm>
        </p:spPr>
        <p:txBody>
          <a:bodyPr vert="horz" lIns="0" tIns="0" rIns="0" bIns="0" rtlCol="0" anchor="t">
            <a:normAutofit lnSpcReduction="10000"/>
          </a:bodyPr>
          <a:lstStyle/>
          <a:p>
            <a:r>
              <a:rPr lang="en-US" b="1" dirty="0"/>
              <a:t>Communication Accommodation Theory</a:t>
            </a:r>
            <a:r>
              <a:rPr lang="en-US" dirty="0"/>
              <a:t> 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/>
              <a:t>Speakers converge on a shared communication style to accommodate one another's communicative needs and strengths </a:t>
            </a:r>
            <a:r>
              <a:rPr lang="en-US" i="1" dirty="0"/>
              <a:t>(relies on cognitive empathy) </a:t>
            </a:r>
          </a:p>
          <a:p>
            <a:r>
              <a:rPr lang="en-US" b="1" dirty="0"/>
              <a:t>Interactive Alignment Theory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/>
              <a:t>Successful communication involves "meeting in the middle", aligning of perspectives </a:t>
            </a:r>
            <a:r>
              <a:rPr lang="en-US" i="1" dirty="0"/>
              <a:t>(relies on cognitive empathy)</a:t>
            </a:r>
            <a:r>
              <a:rPr lang="en-US" dirty="0"/>
              <a:t> </a:t>
            </a:r>
          </a:p>
          <a:p>
            <a:r>
              <a:rPr lang="en-US" dirty="0"/>
              <a:t>Stigma can interfere with cognitive empathy processes in healthy individuals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sz="1600" i="1" dirty="0">
                <a:ea typeface="+mn-lt"/>
                <a:cs typeface="+mn-lt"/>
              </a:rPr>
              <a:t>(Harris &amp; Fiske, 2006; Krendl, 2016; Lantos &amp; </a:t>
            </a:r>
            <a:r>
              <a:rPr lang="en-US" sz="1600" i="1" err="1">
                <a:ea typeface="+mn-lt"/>
                <a:cs typeface="+mn-lt"/>
              </a:rPr>
              <a:t>Molenberghs</a:t>
            </a:r>
            <a:r>
              <a:rPr lang="en-US" sz="1600" i="1" dirty="0">
                <a:ea typeface="+mn-lt"/>
                <a:cs typeface="+mn-lt"/>
              </a:rPr>
              <a:t>, 2021; Merritt et al., 2021)</a:t>
            </a:r>
            <a:endParaRPr lang="en-US" sz="1600" i="1" dirty="0"/>
          </a:p>
          <a:p>
            <a:r>
              <a:rPr lang="en-US" dirty="0"/>
              <a:t>Psychotic disorders are highly stigmatized </a:t>
            </a:r>
            <a:r>
              <a:rPr lang="en-US" sz="1600" dirty="0"/>
              <a:t>(</a:t>
            </a:r>
            <a:r>
              <a:rPr lang="en-US" sz="1600" dirty="0">
                <a:ea typeface="+mn-lt"/>
                <a:cs typeface="+mn-lt"/>
              </a:rPr>
              <a:t>Valery &amp; </a:t>
            </a:r>
            <a:r>
              <a:rPr lang="en-US" sz="1600" err="1">
                <a:ea typeface="+mn-lt"/>
                <a:cs typeface="+mn-lt"/>
              </a:rPr>
              <a:t>Prouteau</a:t>
            </a:r>
            <a:r>
              <a:rPr lang="en-US" sz="1600" dirty="0">
                <a:ea typeface="+mn-lt"/>
                <a:cs typeface="+mn-lt"/>
              </a:rPr>
              <a:t>, 2020)</a:t>
            </a:r>
            <a:endParaRPr lang="en-US" sz="1600" dirty="0"/>
          </a:p>
          <a:p>
            <a:r>
              <a:rPr lang="en-US" dirty="0"/>
              <a:t>Therefore, stigma internalized by healthy individuals is likely </a:t>
            </a:r>
            <a:r>
              <a:rPr lang="en-US" b="1" dirty="0"/>
              <a:t>one</a:t>
            </a:r>
            <a:r>
              <a:rPr lang="en-US" dirty="0"/>
              <a:t> barrier to communication success in psychosis</a:t>
            </a:r>
          </a:p>
        </p:txBody>
      </p:sp>
    </p:spTree>
    <p:extLst>
      <p:ext uri="{BB962C8B-B14F-4D97-AF65-F5344CB8AC3E}">
        <p14:creationId xmlns:p14="http://schemas.microsoft.com/office/powerpoint/2010/main" val="2128668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9F122A-D900-0B27-4C75-6C5F5D8D63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488280"/>
            <a:ext cx="10240903" cy="1233488"/>
          </a:xfrm>
        </p:spPr>
        <p:txBody>
          <a:bodyPr/>
          <a:lstStyle/>
          <a:p>
            <a:r>
              <a:rPr lang="en-US" dirty="0">
                <a:ea typeface="Calibri Light"/>
                <a:cs typeface="Calibri Light"/>
              </a:rPr>
              <a:t>Conclusion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5B291C-4145-2853-9281-E5E69FB513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114939"/>
            <a:ext cx="10240903" cy="4021493"/>
          </a:xfrm>
        </p:spPr>
        <p:txBody>
          <a:bodyPr vert="horz" lIns="0" tIns="0" rIns="0" bIns="0" rtlCol="0" anchor="t">
            <a:normAutofit lnSpcReduction="10000"/>
          </a:bodyPr>
          <a:lstStyle/>
          <a:p>
            <a:r>
              <a:rPr lang="en-US" dirty="0">
                <a:ea typeface="+mn-lt"/>
                <a:cs typeface="+mn-lt"/>
              </a:rPr>
              <a:t>We propose that </a:t>
            </a:r>
            <a:r>
              <a:rPr lang="en-US" b="1" dirty="0">
                <a:ea typeface="+mn-lt"/>
                <a:cs typeface="+mn-lt"/>
              </a:rPr>
              <a:t>a portion</a:t>
            </a:r>
            <a:r>
              <a:rPr lang="en-US" dirty="0">
                <a:ea typeface="+mn-lt"/>
                <a:cs typeface="+mn-lt"/>
              </a:rPr>
              <a:t> of the communication failure experienced by people with psychotic disorders is due to </a:t>
            </a:r>
            <a:r>
              <a:rPr lang="en-US" b="1" dirty="0">
                <a:ea typeface="+mn-lt"/>
                <a:cs typeface="+mn-lt"/>
              </a:rPr>
              <a:t>stigma preventing healthy individuals from engaging in normal communication success strategies </a:t>
            </a:r>
            <a:r>
              <a:rPr lang="en-US" dirty="0">
                <a:ea typeface="+mn-lt"/>
                <a:cs typeface="+mn-lt"/>
              </a:rPr>
              <a:t>when interacting with people with psychosis</a:t>
            </a:r>
          </a:p>
          <a:p>
            <a:r>
              <a:rPr lang="en-US" dirty="0"/>
              <a:t>Prescriptions for clinicians and researchers: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/>
              <a:t>Make an active effort to behave </a:t>
            </a:r>
            <a:r>
              <a:rPr lang="en-US" dirty="0" err="1"/>
              <a:t>prosocially</a:t>
            </a:r>
            <a:r>
              <a:rPr lang="en-US" dirty="0"/>
              <a:t> towards patients with psychosis </a:t>
            </a:r>
          </a:p>
          <a:p>
            <a:pPr lvl="2">
              <a:buFont typeface="Wingdings" panose="020B0604020202020204" pitchFamily="34" charset="0"/>
              <a:buChar char="§"/>
            </a:pPr>
            <a:r>
              <a:rPr lang="en-US" sz="1400" dirty="0"/>
              <a:t>To accommodate, to align perspectives</a:t>
            </a:r>
            <a:endParaRPr lang="en-US" sz="2000"/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/>
              <a:t>Look for explanations for social failures inside </a:t>
            </a:r>
            <a:r>
              <a:rPr lang="en-US" b="1" dirty="0"/>
              <a:t>and outside</a:t>
            </a:r>
            <a:r>
              <a:rPr lang="en-US" dirty="0"/>
              <a:t> of the individual with </a:t>
            </a:r>
            <a:r>
              <a:rPr lang="en-US"/>
              <a:t>psychosis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/>
              <a:t>Continue to research the impact of communicative </a:t>
            </a:r>
            <a:r>
              <a:rPr lang="en-US" err="1"/>
              <a:t>behaviours</a:t>
            </a:r>
            <a:r>
              <a:rPr lang="en-US" dirty="0"/>
              <a:t> of healthy individuals on people with psychosis </a:t>
            </a:r>
          </a:p>
          <a:p>
            <a:pPr lvl="2">
              <a:buFont typeface="Wingdings" panose="020B0604020202020204" pitchFamily="34" charset="0"/>
              <a:buChar char="§"/>
            </a:pPr>
            <a:r>
              <a:rPr lang="en-US"/>
              <a:t>The expressed emotion literature is a good example of this! </a:t>
            </a:r>
          </a:p>
        </p:txBody>
      </p:sp>
    </p:spTree>
    <p:extLst>
      <p:ext uri="{BB962C8B-B14F-4D97-AF65-F5344CB8AC3E}">
        <p14:creationId xmlns:p14="http://schemas.microsoft.com/office/powerpoint/2010/main" val="1315488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GradientRiseVTI">
  <a:themeElements>
    <a:clrScheme name="GradientRiseVTI">
      <a:dk1>
        <a:sysClr val="windowText" lastClr="000000"/>
      </a:dk1>
      <a:lt1>
        <a:srgbClr val="FFFFFF"/>
      </a:lt1>
      <a:dk2>
        <a:srgbClr val="3C0F3A"/>
      </a:dk2>
      <a:lt2>
        <a:srgbClr val="F1F2F2"/>
      </a:lt2>
      <a:accent1>
        <a:srgbClr val="A6025C"/>
      </a:accent1>
      <a:accent2>
        <a:srgbClr val="92248E"/>
      </a:accent2>
      <a:accent3>
        <a:srgbClr val="DE95C4"/>
      </a:accent3>
      <a:accent4>
        <a:srgbClr val="FE4A00"/>
      </a:accent4>
      <a:accent5>
        <a:srgbClr val="DA002F"/>
      </a:accent5>
      <a:accent6>
        <a:srgbClr val="FF907A"/>
      </a:accent6>
      <a:hlink>
        <a:srgbClr val="CA71E4"/>
      </a:hlink>
      <a:folHlink>
        <a:srgbClr val="E45E49"/>
      </a:folHlink>
    </a:clrScheme>
    <a:fontScheme name="GradientRiseVTI">
      <a:majorFont>
        <a:latin typeface="Avenir Next LT Pro"/>
        <a:ea typeface=""/>
        <a:cs typeface=""/>
      </a:majorFont>
      <a:minorFont>
        <a:latin typeface="Avenir Next LT Pro Light"/>
        <a:ea typeface=""/>
        <a:cs typeface=""/>
      </a:minorFont>
    </a:fontScheme>
    <a:fmtScheme name="GradientRiseVTI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RiseVTI" id="{13C68A69-E745-489A-84EC-B7BCE4AA380B}" vid="{9CF7857A-9412-4E45-AB0D-6EAA5A7DC4C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378</Words>
  <Application>Microsoft Office PowerPoint</Application>
  <PresentationFormat>Widescreen</PresentationFormat>
  <Paragraphs>30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Avenir Next LT Pro</vt:lpstr>
      <vt:lpstr>Avenir Next LT Pro Light</vt:lpstr>
      <vt:lpstr>Calibri</vt:lpstr>
      <vt:lpstr>Calibri Light</vt:lpstr>
      <vt:lpstr>Courier New</vt:lpstr>
      <vt:lpstr>Wingdings</vt:lpstr>
      <vt:lpstr>GradientRiseVTI</vt:lpstr>
      <vt:lpstr>The impact of neurotypical cognition on communication deficits attributed to pathologized people</vt:lpstr>
      <vt:lpstr>Introduction</vt:lpstr>
      <vt:lpstr>A Psycholinguistic Position 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Betsy Schaefer</dc:creator>
  <cp:lastModifiedBy>Betsy Schaefer</cp:lastModifiedBy>
  <cp:revision>195</cp:revision>
  <dcterms:created xsi:type="dcterms:W3CDTF">2025-03-17T14:22:54Z</dcterms:created>
  <dcterms:modified xsi:type="dcterms:W3CDTF">2025-03-25T15:42:46Z</dcterms:modified>
</cp:coreProperties>
</file>