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38462E-8AF1-986D-2935-66B2498F7F82}" v="952" dt="2025-03-17T16:11:24.676"/>
    <p1510:client id="{EDE48E67-A3EA-B2D1-94C4-33C8E021C111}" v="60" dt="2025-03-19T13:58:12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11FB-1606-4EC5-9BCA-2DC04C2243EA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9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3D07-6BCF-40BC-A7F7-89BB8FFE98C6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2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6D97-0980-426F-BEA7-F6EB2DE3AC08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CAA53-8FBA-45E2-8B10-F7DD55E4E759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0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84CF-6F0D-4195-920D-9D6F75893720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1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B3BBE-A1CF-4CC7-B02C-EBCBBE110242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0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63E4-71A5-4C63-9515-748B28B89764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2BAC-F228-4DAC-8800-3D810F869187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8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FFE8-7E8E-427A-AB26-E496551AFB7B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3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C8B19-DE76-4E18-BFC7-EB25B8C421E7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BD94-1F69-4074-BD82-D6EDB89FE74F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49C728D-416F-40D5-8F13-55E5DD1CE8D1}" type="datetimeFigureOut">
              <a:rPr lang="en-US" dirty="0"/>
              <a:t>2025/03/25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017DE1FC-E54A-4B87-A814-263D1E8654B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4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88">
          <p15:clr>
            <a:srgbClr val="F26B43"/>
          </p15:clr>
        </p15:guide>
        <p15:guide id="4" pos="288">
          <p15:clr>
            <a:srgbClr val="F26B43"/>
          </p15:clr>
        </p15:guide>
        <p15:guide id="5" orient="horz" pos="4032">
          <p15:clr>
            <a:srgbClr val="F26B43"/>
          </p15:clr>
        </p15:guide>
        <p15:guide id="6" pos="7392">
          <p15:clr>
            <a:srgbClr val="F26B43"/>
          </p15:clr>
        </p15:guide>
        <p15:guide id="7" pos="5112">
          <p15:clr>
            <a:srgbClr val="F26B43"/>
          </p15:clr>
        </p15:guide>
        <p15:guide id="8" pos="2544">
          <p15:clr>
            <a:srgbClr val="F26B43"/>
          </p15:clr>
        </p15:guide>
        <p15:guide id="9" pos="864">
          <p15:clr>
            <a:srgbClr val="F26B43"/>
          </p15:clr>
        </p15:guide>
        <p15:guide id="10" orient="horz" pos="648">
          <p15:clr>
            <a:srgbClr val="F26B43"/>
          </p15:clr>
        </p15:guide>
        <p15:guide id="11" pos="68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6DF67-966D-4F65-D55C-38F7038AA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Avenir Next LT Pro"/>
              </a:rPr>
              <a:t>The impact of neurotypical cognition on communication deficits attributed to pathologized people</a:t>
            </a:r>
            <a:endParaRPr lang="en-US" sz="3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A8DD9-EAB1-4990-CBF7-7E17B5D313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Vegas Hodgins, </a:t>
            </a:r>
            <a:r>
              <a:rPr lang="en-US" dirty="0" err="1"/>
              <a:t>Phd</a:t>
            </a:r>
            <a:r>
              <a:rPr lang="en-US" dirty="0"/>
              <a:t> Candidate, McGill University</a:t>
            </a:r>
          </a:p>
          <a:p>
            <a:r>
              <a:rPr lang="en-US"/>
              <a:t>Dr. Gillian O'Driscoll, MCGill University</a:t>
            </a:r>
          </a:p>
          <a:p>
            <a:r>
              <a:rPr lang="en-US"/>
              <a:t>Dr. Debra Titone, Mcgill University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705B4-1822-665B-EC92-389BD54ED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3B95-F936-41B4-A010-B2EEB59D36E8}" type="datetime1">
              <a:rPr lang="en-US"/>
              <a:t>2025/03/25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1BE21-AFA8-D317-E842-83195120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45744-E28E-DE65-2D78-EC39F2AC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E1FC-E54A-4B87-A814-263D1E8654B2}" type="slidenum">
              <a:rPr lang="en-US" dirty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3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9BA1-0E8A-C201-E99F-082A3F01D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8280"/>
            <a:ext cx="10240903" cy="1233488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6C063-520C-3345-AE60-5D1FDA888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4210178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Psychotic disorders are associated with </a:t>
            </a:r>
            <a:r>
              <a:rPr lang="en-US" dirty="0">
                <a:ea typeface="+mn-lt"/>
                <a:cs typeface="+mn-lt"/>
              </a:rPr>
              <a:t>atypical language </a:t>
            </a:r>
            <a:r>
              <a:rPr lang="en-US" err="1">
                <a:ea typeface="+mn-lt"/>
                <a:cs typeface="+mn-lt"/>
              </a:rPr>
              <a:t>behaviours</a:t>
            </a:r>
            <a:r>
              <a:rPr lang="en-US" dirty="0">
                <a:ea typeface="+mn-lt"/>
                <a:cs typeface="+mn-lt"/>
              </a:rPr>
              <a:t>, including at the pragmatic, semantic, syntactic, and phonetic levels </a:t>
            </a:r>
            <a:endParaRPr lang="en-US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CA" sz="1600" i="1" dirty="0">
                <a:latin typeface="Avenir Next LT Pro Light"/>
                <a:ea typeface="Calibri"/>
                <a:cs typeface="Calibri"/>
              </a:rPr>
              <a:t>(Covington et al., 2005; Kuperberg, 2010a; Levy et al., 2010; Rossetti et al., 2018; Walther et al., 2020)</a:t>
            </a:r>
          </a:p>
          <a:p>
            <a:r>
              <a:rPr lang="en-CA" dirty="0">
                <a:latin typeface="Avenir Next LT Pro Light"/>
                <a:ea typeface="Calibri"/>
                <a:cs typeface="Calibri"/>
              </a:rPr>
              <a:t>Psychotic disorders are also associated with everyday social impairments that reduce quality of life and involve communicative deficits</a:t>
            </a:r>
          </a:p>
          <a:p>
            <a:pPr lvl="1"/>
            <a:r>
              <a:rPr lang="en-CA" sz="1600" i="1" dirty="0">
                <a:latin typeface="Avenir Next LT Pro Light"/>
                <a:ea typeface="Calibri"/>
                <a:cs typeface="Calibri"/>
              </a:rPr>
              <a:t>(de Boer et al., 2020b; Degnan et al., 2021; Kurtz et al., 2015; Levy et al., 2010; Muralidharan et al., 2018; Varga et al., 2018)</a:t>
            </a:r>
          </a:p>
          <a:p>
            <a:r>
              <a:rPr lang="en-CA" dirty="0">
                <a:ea typeface="+mn-lt"/>
                <a:cs typeface="+mn-lt"/>
              </a:rPr>
              <a:t>Enduring assumption across research: Poor social functioning is </a:t>
            </a:r>
            <a:r>
              <a:rPr lang="en-CA" b="1" dirty="0">
                <a:ea typeface="+mn-lt"/>
                <a:cs typeface="+mn-lt"/>
              </a:rPr>
              <a:t>exclusively</a:t>
            </a:r>
            <a:r>
              <a:rPr lang="en-CA" dirty="0">
                <a:ea typeface="+mn-lt"/>
                <a:cs typeface="+mn-lt"/>
              </a:rPr>
              <a:t> the fault of the person with a psychotic disorder (and their illness symptoms) </a:t>
            </a:r>
            <a:endParaRPr lang="en-CA" i="1" dirty="0">
              <a:latin typeface="Avenir Next LT Pro Ligh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955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CEC2C-5168-1A54-BCFE-9AE470A9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5377"/>
            <a:ext cx="10240903" cy="1233488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A Psycholinguistic 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F72B6-915A-8BB2-C148-6DED3CD37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0779"/>
            <a:ext cx="10240903" cy="4464179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r>
              <a:rPr lang="en-US" b="1" dirty="0"/>
              <a:t>Communication Accommodation Theory</a:t>
            </a:r>
            <a:r>
              <a:rPr lang="en-US" dirty="0"/>
              <a:t>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Speakers converge on a shared communication style to accommodate one another's communicative needs and strengths </a:t>
            </a:r>
            <a:r>
              <a:rPr lang="en-US" i="1" dirty="0"/>
              <a:t>(relies on cognitive empathy) </a:t>
            </a:r>
          </a:p>
          <a:p>
            <a:r>
              <a:rPr lang="en-US" b="1" dirty="0"/>
              <a:t>Interactive Alignment Theory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Successful communication involves "meeting in the middle", aligning of perspectives </a:t>
            </a:r>
            <a:r>
              <a:rPr lang="en-US" i="1" dirty="0"/>
              <a:t>(relies on cognitive empathy)</a:t>
            </a:r>
            <a:r>
              <a:rPr lang="en-US" dirty="0"/>
              <a:t> </a:t>
            </a:r>
          </a:p>
          <a:p>
            <a:r>
              <a:rPr lang="en-US" dirty="0"/>
              <a:t>Stigma can interfere with cognitive empathy processes in healthy individuals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 i="1" dirty="0">
                <a:ea typeface="+mn-lt"/>
                <a:cs typeface="+mn-lt"/>
              </a:rPr>
              <a:t>(Harris &amp; Fiske, 2006; Krendl, 2016; Lantos &amp; </a:t>
            </a:r>
            <a:r>
              <a:rPr lang="en-US" sz="1600" i="1" err="1">
                <a:ea typeface="+mn-lt"/>
                <a:cs typeface="+mn-lt"/>
              </a:rPr>
              <a:t>Molenberghs</a:t>
            </a:r>
            <a:r>
              <a:rPr lang="en-US" sz="1600" i="1" dirty="0">
                <a:ea typeface="+mn-lt"/>
                <a:cs typeface="+mn-lt"/>
              </a:rPr>
              <a:t>, 2021; Merritt et al., 2021)</a:t>
            </a:r>
            <a:endParaRPr lang="en-US" sz="1600" i="1" dirty="0"/>
          </a:p>
          <a:p>
            <a:r>
              <a:rPr lang="en-US" dirty="0"/>
              <a:t>Psychotic disorders are highly stigmatized </a:t>
            </a:r>
            <a:r>
              <a:rPr lang="en-US" sz="1600" dirty="0"/>
              <a:t>(</a:t>
            </a:r>
            <a:r>
              <a:rPr lang="en-US" sz="1600" dirty="0">
                <a:ea typeface="+mn-lt"/>
                <a:cs typeface="+mn-lt"/>
              </a:rPr>
              <a:t>Valery &amp; </a:t>
            </a:r>
            <a:r>
              <a:rPr lang="en-US" sz="1600" err="1">
                <a:ea typeface="+mn-lt"/>
                <a:cs typeface="+mn-lt"/>
              </a:rPr>
              <a:t>Prouteau</a:t>
            </a:r>
            <a:r>
              <a:rPr lang="en-US" sz="1600" dirty="0">
                <a:ea typeface="+mn-lt"/>
                <a:cs typeface="+mn-lt"/>
              </a:rPr>
              <a:t>, 2020)</a:t>
            </a:r>
            <a:endParaRPr lang="en-US" sz="1600" dirty="0"/>
          </a:p>
          <a:p>
            <a:r>
              <a:rPr lang="en-US" dirty="0"/>
              <a:t>Therefore, stigma internalized by healthy individuals is likely </a:t>
            </a:r>
            <a:r>
              <a:rPr lang="en-US" b="1" dirty="0"/>
              <a:t>one</a:t>
            </a:r>
            <a:r>
              <a:rPr lang="en-US" dirty="0"/>
              <a:t> barrier to communication success in psychosis</a:t>
            </a:r>
          </a:p>
        </p:txBody>
      </p:sp>
    </p:spTree>
    <p:extLst>
      <p:ext uri="{BB962C8B-B14F-4D97-AF65-F5344CB8AC3E}">
        <p14:creationId xmlns:p14="http://schemas.microsoft.com/office/powerpoint/2010/main" val="212866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122A-D900-0B27-4C75-6C5F5D8D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8280"/>
            <a:ext cx="10240903" cy="1233488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B291C-4145-2853-9281-E5E69FB51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4021493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We propose that </a:t>
            </a:r>
            <a:r>
              <a:rPr lang="en-US" b="1" dirty="0">
                <a:ea typeface="+mn-lt"/>
                <a:cs typeface="+mn-lt"/>
              </a:rPr>
              <a:t>a portion</a:t>
            </a:r>
            <a:r>
              <a:rPr lang="en-US" dirty="0">
                <a:ea typeface="+mn-lt"/>
                <a:cs typeface="+mn-lt"/>
              </a:rPr>
              <a:t> of the communication failure experienced by people with psychotic disorders is due to </a:t>
            </a:r>
            <a:r>
              <a:rPr lang="en-US" b="1" dirty="0">
                <a:ea typeface="+mn-lt"/>
                <a:cs typeface="+mn-lt"/>
              </a:rPr>
              <a:t>stigma preventing healthy individuals from engaging in normal communication success strategies </a:t>
            </a:r>
            <a:r>
              <a:rPr lang="en-US" dirty="0">
                <a:ea typeface="+mn-lt"/>
                <a:cs typeface="+mn-lt"/>
              </a:rPr>
              <a:t>when interacting with people with psychosis</a:t>
            </a:r>
          </a:p>
          <a:p>
            <a:r>
              <a:rPr lang="en-US" dirty="0"/>
              <a:t>Prescriptions for clinicians and researchers: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Make an active effort to behave </a:t>
            </a:r>
            <a:r>
              <a:rPr lang="en-US" dirty="0" err="1"/>
              <a:t>prosocially</a:t>
            </a:r>
            <a:r>
              <a:rPr lang="en-US" dirty="0"/>
              <a:t> towards patients with psychosis 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400" dirty="0"/>
              <a:t>To accommodate, to align perspectives</a:t>
            </a:r>
            <a:endParaRPr lang="en-US" sz="200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Look for explanations for social failures inside </a:t>
            </a:r>
            <a:r>
              <a:rPr lang="en-US" b="1" dirty="0"/>
              <a:t>and outside</a:t>
            </a:r>
            <a:r>
              <a:rPr lang="en-US" dirty="0"/>
              <a:t> of the individual with </a:t>
            </a:r>
            <a:r>
              <a:rPr lang="en-US"/>
              <a:t>psychosis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Continue to research the impact of communicative </a:t>
            </a:r>
            <a:r>
              <a:rPr lang="en-US" err="1"/>
              <a:t>behaviours</a:t>
            </a:r>
            <a:r>
              <a:rPr lang="en-US" dirty="0"/>
              <a:t> of healthy individuals on people with psychosis 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The expressed emotion literature is a good example of this! </a:t>
            </a:r>
          </a:p>
        </p:txBody>
      </p:sp>
    </p:spTree>
    <p:extLst>
      <p:ext uri="{BB962C8B-B14F-4D97-AF65-F5344CB8AC3E}">
        <p14:creationId xmlns:p14="http://schemas.microsoft.com/office/powerpoint/2010/main" val="131548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adientRiseVTI">
  <a:themeElements>
    <a:clrScheme name="GradientRiseVTI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GradientRiseVTI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GradientRise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13C68A69-E745-489A-84EC-B7BCE4AA380B}" vid="{9CF7857A-9412-4E45-AB0D-6EAA5A7DC4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378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Avenir Next LT Pro</vt:lpstr>
      <vt:lpstr>Avenir Next LT Pro Light</vt:lpstr>
      <vt:lpstr>Calibri</vt:lpstr>
      <vt:lpstr>Calibri Light</vt:lpstr>
      <vt:lpstr>Courier New</vt:lpstr>
      <vt:lpstr>Wingdings</vt:lpstr>
      <vt:lpstr>GradientRiseVTI</vt:lpstr>
      <vt:lpstr>The impact of neurotypical cognition on communication deficits attributed to pathologized people</vt:lpstr>
      <vt:lpstr>Introduction</vt:lpstr>
      <vt:lpstr>A Psycholinguistic Position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Betsy Schaefer</dc:creator>
  <cp:lastModifiedBy>Betsy Schaefer</cp:lastModifiedBy>
  <cp:revision>195</cp:revision>
  <dcterms:created xsi:type="dcterms:W3CDTF">2025-03-17T14:22:54Z</dcterms:created>
  <dcterms:modified xsi:type="dcterms:W3CDTF">2025-03-25T15:42:46Z</dcterms:modified>
</cp:coreProperties>
</file>