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  <p:sldMasterId id="2147483917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9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54"/>
    <p:restoredTop sz="96327"/>
  </p:normalViewPr>
  <p:slideViewPr>
    <p:cSldViewPr snapToGrid="0">
      <p:cViewPr varScale="1">
        <p:scale>
          <a:sx n="118" d="100"/>
          <a:sy n="118" d="100"/>
        </p:scale>
        <p:origin x="108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31905"/>
            <a:ext cx="10363200" cy="1868546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2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05990"/>
            <a:ext cx="8534400" cy="133281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583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t>2025/04/01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1E16-86AF-7B44-A2E3-7103DAAA0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56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t>2025/04/01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1E16-86AF-7B44-A2E3-7103DAAA0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0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FF022-3646-6743-9CDD-CA10B2635FC5}" type="datetime1">
              <a:rPr lang="en-US" smtClean="0"/>
              <a:t>2025/04/01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32883-F337-C145-9234-58D503F8BC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197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288FB-ACAF-8D4F-A982-A7DE5AF73ECC}" type="datetime1">
              <a:rPr lang="en-US" smtClean="0"/>
              <a:t>2025/04/01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1E16-86AF-7B44-A2E3-7103DAAA0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34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8E9BD-1EA7-234D-AA88-F4D355BA3612}" type="datetime1">
              <a:rPr lang="en-US" smtClean="0"/>
              <a:t>2025/04/01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1E16-86AF-7B44-A2E3-7103DAAA0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919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DB9D8-9DA1-AC45-9524-6527FCE646B7}" type="datetime1">
              <a:rPr lang="en-US" smtClean="0"/>
              <a:t>2025/04/01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1E16-86AF-7B44-A2E3-7103DAAA0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1860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2025/04/01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1E16-86AF-7B44-A2E3-7103DAAA0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372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2207-CE94-B440-A73C-3796201C4BF5}" type="datetime1">
              <a:rPr lang="en-US" smtClean="0"/>
              <a:t>2025/04/01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1E16-86AF-7B44-A2E3-7103DAAA0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443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C423-08EB-5D4B-98AC-875F39202B52}" type="datetime1">
              <a:rPr lang="en-US" smtClean="0"/>
              <a:t>2025/04/01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1E16-86AF-7B44-A2E3-7103DAAA0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875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2025/04/01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1E16-86AF-7B44-A2E3-7103DAAA0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10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1E16-86AF-7B44-A2E3-7103DAAA0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528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2025/04/01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1E16-86AF-7B44-A2E3-7103DAAA0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1719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2025/04/01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1E16-86AF-7B44-A2E3-7103DAAA0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618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2025/04/01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1E16-86AF-7B44-A2E3-7103DAAA0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86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1E16-86AF-7B44-A2E3-7103DAAA0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1E16-86AF-7B44-A2E3-7103DAAA0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56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1E16-86AF-7B44-A2E3-7103DAAA0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528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1E16-86AF-7B44-A2E3-7103DAAA0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71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1E16-86AF-7B44-A2E3-7103DAAA0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12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t>2025/04/01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1E16-86AF-7B44-A2E3-7103DAAA0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20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t>2025/04/01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1E16-86AF-7B44-A2E3-7103DAAA0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2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947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70064"/>
            <a:ext cx="10972800" cy="5066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616043"/>
            <a:ext cx="2844800" cy="1613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31E16-86AF-7B44-A2E3-7103DAAA0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69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v"/>
        <a:defRPr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2025/04/01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2431E16-86AF-7B44-A2E3-7103DAAA0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61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2A6B319F-86FE-4754-878E-06F0804D8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32385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CF7D1B5-3477-499F-ACC5-2C8B07F4E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385" y="0"/>
            <a:ext cx="3218914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C69429-7170-C8C0-43C0-B0D46B010AE2}"/>
              </a:ext>
            </a:extLst>
          </p:cNvPr>
          <p:cNvSpPr/>
          <p:nvPr/>
        </p:nvSpPr>
        <p:spPr>
          <a:xfrm>
            <a:off x="832384" y="0"/>
            <a:ext cx="321891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0423EBB-8BCC-FD68-7938-45E30698C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206" y="1608667"/>
            <a:ext cx="2823275" cy="45011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Clinical Harmonization Working Group: </a:t>
            </a:r>
            <a:b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Membership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B45EEB6-D22A-D275-22F8-5797B8D28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7698" y="1270661"/>
            <a:ext cx="7018868" cy="4839134"/>
          </a:xfrm>
        </p:spPr>
        <p:txBody>
          <a:bodyPr vert="horz" lIns="91440" tIns="45720" rIns="91440" bIns="45720" numCol="2" rtlCol="0"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MEMBERS</a:t>
            </a:r>
            <a:endParaRPr lang="en-US" sz="1800" b="0" i="0" u="sng" strike="noStrike" dirty="0">
              <a:solidFill>
                <a:schemeClr val="bg1"/>
              </a:solidFill>
              <a:effectLst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b="0" i="0" u="none" strike="noStrike" dirty="0">
                <a:solidFill>
                  <a:schemeClr val="bg1"/>
                </a:solidFill>
                <a:effectLst/>
              </a:rPr>
              <a:t>Rosa </a:t>
            </a:r>
            <a:r>
              <a:rPr lang="en-US" sz="1800" b="0" i="0" u="none" strike="noStrike" dirty="0" err="1">
                <a:solidFill>
                  <a:schemeClr val="bg1"/>
                </a:solidFill>
                <a:effectLst/>
              </a:rPr>
              <a:t>Ayesa</a:t>
            </a:r>
            <a:r>
              <a:rPr lang="en-US" sz="1800" b="0" i="0" u="none" strike="noStrike" dirty="0">
                <a:solidFill>
                  <a:schemeClr val="bg1"/>
                </a:solidFill>
                <a:effectLst/>
              </a:rPr>
              <a:t> Arriola</a:t>
            </a:r>
            <a:endParaRPr lang="en-US" sz="1800" b="0" dirty="0">
              <a:solidFill>
                <a:schemeClr val="bg1"/>
              </a:solidFill>
              <a:effectLst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b="0" i="0" u="none" strike="noStrike" dirty="0">
                <a:solidFill>
                  <a:schemeClr val="bg1"/>
                </a:solidFill>
                <a:effectLst/>
              </a:rPr>
              <a:t>Zarina </a:t>
            </a:r>
            <a:r>
              <a:rPr lang="en-US" sz="1800" b="0" i="0" u="none" strike="noStrike" dirty="0" err="1">
                <a:solidFill>
                  <a:schemeClr val="bg1"/>
                </a:solidFill>
                <a:effectLst/>
              </a:rPr>
              <a:t>Bilgrami</a:t>
            </a:r>
            <a:endParaRPr lang="en-US" sz="1800" b="0" dirty="0">
              <a:solidFill>
                <a:schemeClr val="bg1"/>
              </a:solidFill>
              <a:effectLst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b="0" i="0" u="none" strike="noStrike" dirty="0">
                <a:solidFill>
                  <a:schemeClr val="bg1"/>
                </a:solidFill>
                <a:effectLst/>
              </a:rPr>
              <a:t>Emre Bora</a:t>
            </a:r>
            <a:endParaRPr lang="en-US" sz="1800" b="0" dirty="0">
              <a:solidFill>
                <a:schemeClr val="bg1"/>
              </a:solidFill>
              <a:effectLst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b="0" i="0" u="none" strike="noStrike" dirty="0">
                <a:solidFill>
                  <a:schemeClr val="bg1"/>
                </a:solidFill>
                <a:effectLst/>
              </a:rPr>
              <a:t>Sylvia </a:t>
            </a:r>
            <a:r>
              <a:rPr lang="en-US" sz="1800" b="0" i="0" u="none" strike="noStrike" dirty="0" err="1">
                <a:solidFill>
                  <a:schemeClr val="bg1"/>
                </a:solidFill>
                <a:effectLst/>
              </a:rPr>
              <a:t>Ciampelli</a:t>
            </a:r>
            <a:endParaRPr lang="en-US" sz="1800" b="0" dirty="0">
              <a:solidFill>
                <a:schemeClr val="bg1"/>
              </a:solidFill>
              <a:effectLst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b="0" i="0" u="none" strike="noStrike" dirty="0">
                <a:solidFill>
                  <a:schemeClr val="bg1"/>
                </a:solidFill>
                <a:effectLst/>
              </a:rPr>
              <a:t>Anthony Deo</a:t>
            </a:r>
            <a:endParaRPr lang="en-US" sz="1800" b="0" dirty="0">
              <a:solidFill>
                <a:schemeClr val="bg1"/>
              </a:solidFill>
              <a:effectLst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b="0" i="0" u="none" strike="noStrike" dirty="0" err="1">
                <a:solidFill>
                  <a:schemeClr val="bg1"/>
                </a:solidFill>
                <a:effectLst/>
              </a:rPr>
              <a:t>Tilo</a:t>
            </a:r>
            <a:r>
              <a:rPr lang="en-US" sz="1800" b="0" i="0" u="none" strike="noStrike" dirty="0">
                <a:solidFill>
                  <a:schemeClr val="bg1"/>
                </a:solidFill>
                <a:effectLst/>
              </a:rPr>
              <a:t> Kircher</a:t>
            </a:r>
            <a:endParaRPr lang="en-US" sz="1800" b="0" dirty="0">
              <a:solidFill>
                <a:schemeClr val="bg1"/>
              </a:solidFill>
              <a:effectLst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b="0" i="0" u="none" strike="noStrike" dirty="0">
                <a:solidFill>
                  <a:schemeClr val="bg1"/>
                </a:solidFill>
                <a:effectLst/>
              </a:rPr>
              <a:t>Víctor Ortiz García de la </a:t>
            </a:r>
            <a:r>
              <a:rPr lang="en-US" sz="1800" b="0" i="0" u="none" strike="noStrike" dirty="0" err="1">
                <a:solidFill>
                  <a:schemeClr val="bg1"/>
                </a:solidFill>
                <a:effectLst/>
              </a:rPr>
              <a:t>Foz</a:t>
            </a:r>
            <a:endParaRPr lang="en-US" sz="1800" b="0" dirty="0">
              <a:solidFill>
                <a:schemeClr val="bg1"/>
              </a:solidFill>
              <a:effectLst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b="0" i="0" u="none" strike="noStrike" dirty="0">
                <a:solidFill>
                  <a:schemeClr val="bg1"/>
                </a:solidFill>
                <a:effectLst/>
              </a:rPr>
              <a:t>Peter Liddle</a:t>
            </a:r>
            <a:endParaRPr lang="en-US" sz="1800" b="0" dirty="0">
              <a:solidFill>
                <a:schemeClr val="bg1"/>
              </a:solidFill>
              <a:effectLst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b="0" i="0" u="none" strike="noStrike" dirty="0" err="1">
                <a:solidFill>
                  <a:schemeClr val="bg1"/>
                </a:solidFill>
                <a:effectLst/>
              </a:rPr>
              <a:t>Raffael</a:t>
            </a:r>
            <a:r>
              <a:rPr lang="en-US" sz="1800" b="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800" b="0" i="0" u="none" strike="noStrike" dirty="0" err="1">
                <a:solidFill>
                  <a:schemeClr val="bg1"/>
                </a:solidFill>
                <a:effectLst/>
              </a:rPr>
              <a:t>Massuda</a:t>
            </a:r>
            <a:endParaRPr lang="en-US" sz="1800" b="0" dirty="0">
              <a:solidFill>
                <a:schemeClr val="bg1"/>
              </a:solidFill>
              <a:effectLst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b="0" i="0" u="none" strike="noStrike" dirty="0" err="1">
                <a:solidFill>
                  <a:schemeClr val="bg1"/>
                </a:solidFill>
                <a:effectLst/>
              </a:rPr>
              <a:t>Natália</a:t>
            </a:r>
            <a:r>
              <a:rPr lang="en-US" sz="1800" b="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800" b="0" i="0" u="none" strike="noStrike" dirty="0" err="1">
                <a:solidFill>
                  <a:schemeClr val="bg1"/>
                </a:solidFill>
                <a:effectLst/>
              </a:rPr>
              <a:t>Mota</a:t>
            </a:r>
            <a:endParaRPr lang="en-US" sz="1800" b="0" dirty="0">
              <a:solidFill>
                <a:schemeClr val="bg1"/>
              </a:solidFill>
              <a:effectLst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b="0" i="0" u="none" strike="noStrike" dirty="0">
                <a:solidFill>
                  <a:schemeClr val="bg1"/>
                </a:solidFill>
                <a:effectLst/>
              </a:rPr>
              <a:t>Emre </a:t>
            </a:r>
            <a:r>
              <a:rPr lang="en-US" sz="1800" b="0" i="0" u="none" strike="noStrike" dirty="0" err="1">
                <a:solidFill>
                  <a:schemeClr val="bg1"/>
                </a:solidFill>
                <a:effectLst/>
              </a:rPr>
              <a:t>Mutlu</a:t>
            </a:r>
            <a:endParaRPr lang="en-US" sz="1800" b="0" dirty="0">
              <a:solidFill>
                <a:schemeClr val="bg1"/>
              </a:solidFill>
              <a:effectLst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b="0" i="0" u="none" strike="noStrike" dirty="0">
                <a:solidFill>
                  <a:schemeClr val="bg1"/>
                </a:solidFill>
                <a:effectLst/>
              </a:rPr>
              <a:t>Lena </a:t>
            </a:r>
            <a:r>
              <a:rPr lang="en-US" sz="1800" b="0" i="0" u="none" strike="noStrike" dirty="0" err="1">
                <a:solidFill>
                  <a:schemeClr val="bg1"/>
                </a:solidFill>
                <a:effectLst/>
              </a:rPr>
              <a:t>Palaniyappan</a:t>
            </a:r>
            <a:endParaRPr lang="en-US" sz="1800" b="0" dirty="0">
              <a:solidFill>
                <a:schemeClr val="bg1"/>
              </a:solidFill>
              <a:effectLst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1800" b="0" i="0" u="none" strike="noStrike" dirty="0">
              <a:solidFill>
                <a:schemeClr val="bg1"/>
              </a:solidFill>
              <a:effectLst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1800" b="0" i="0" u="none" strike="noStrike" dirty="0">
              <a:solidFill>
                <a:schemeClr val="bg1"/>
              </a:solidFill>
              <a:effectLst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b="0" i="0" u="none" strike="noStrike" dirty="0">
                <a:solidFill>
                  <a:schemeClr val="bg1"/>
                </a:solidFill>
                <a:effectLst/>
              </a:rPr>
              <a:t>Alberto </a:t>
            </a:r>
            <a:r>
              <a:rPr lang="en-US" sz="1800" b="0" i="0" u="none" strike="noStrike" dirty="0" err="1">
                <a:solidFill>
                  <a:schemeClr val="bg1"/>
                </a:solidFill>
                <a:effectLst/>
              </a:rPr>
              <a:t>Parola</a:t>
            </a:r>
            <a:endParaRPr lang="en-US" sz="1800" b="0" dirty="0">
              <a:solidFill>
                <a:schemeClr val="bg1"/>
              </a:solidFill>
              <a:effectLst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b="0" i="0" u="none" strike="noStrike" dirty="0">
                <a:solidFill>
                  <a:schemeClr val="bg1"/>
                </a:solidFill>
                <a:effectLst/>
              </a:rPr>
              <a:t>Susan </a:t>
            </a:r>
            <a:r>
              <a:rPr lang="en-US" sz="1800" b="0" i="0" u="none" strike="noStrike" dirty="0" err="1">
                <a:solidFill>
                  <a:schemeClr val="bg1"/>
                </a:solidFill>
                <a:effectLst/>
              </a:rPr>
              <a:t>Rossell</a:t>
            </a:r>
            <a:endParaRPr lang="en-US" sz="1800" b="0" dirty="0">
              <a:solidFill>
                <a:schemeClr val="bg1"/>
              </a:solidFill>
              <a:effectLst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b="0" i="0" u="none" strike="noStrike" dirty="0">
                <a:solidFill>
                  <a:schemeClr val="bg1"/>
                </a:solidFill>
                <a:effectLst/>
              </a:rPr>
              <a:t>Sarah Sales</a:t>
            </a:r>
            <a:endParaRPr lang="en-US" sz="1800" b="0" dirty="0">
              <a:solidFill>
                <a:schemeClr val="bg1"/>
              </a:solidFill>
              <a:effectLst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b="0" i="0" u="none" strike="noStrike" dirty="0" err="1">
                <a:solidFill>
                  <a:schemeClr val="bg1"/>
                </a:solidFill>
                <a:effectLst/>
              </a:rPr>
              <a:t>Vanteemar</a:t>
            </a:r>
            <a:r>
              <a:rPr lang="en-US" sz="1800" b="0" i="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1800" b="0" i="0" u="none" strike="noStrike" dirty="0" err="1">
                <a:solidFill>
                  <a:schemeClr val="bg1"/>
                </a:solidFill>
                <a:effectLst/>
              </a:rPr>
              <a:t>Sreeraj</a:t>
            </a:r>
            <a:endParaRPr lang="en-US" sz="1800" b="0" dirty="0">
              <a:solidFill>
                <a:schemeClr val="bg1"/>
              </a:solidFill>
              <a:effectLst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b="0" i="0" u="none" strike="noStrike" dirty="0">
                <a:solidFill>
                  <a:schemeClr val="bg1"/>
                </a:solidFill>
                <a:effectLst/>
              </a:rPr>
              <a:t>Katharina </a:t>
            </a:r>
            <a:r>
              <a:rPr lang="en-US" sz="1800" b="0" i="0" u="none" strike="noStrike" dirty="0" err="1">
                <a:solidFill>
                  <a:schemeClr val="bg1"/>
                </a:solidFill>
                <a:effectLst/>
              </a:rPr>
              <a:t>Stegmayer</a:t>
            </a:r>
            <a:endParaRPr lang="en-US" sz="1800" b="0" dirty="0">
              <a:solidFill>
                <a:schemeClr val="bg1"/>
              </a:solidFill>
              <a:effectLst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b="0" i="0" u="none" strike="noStrike" dirty="0">
                <a:solidFill>
                  <a:schemeClr val="bg1"/>
                </a:solidFill>
                <a:effectLst/>
              </a:rPr>
              <a:t>Phil Sumner</a:t>
            </a:r>
            <a:endParaRPr lang="en-US" sz="1800" b="0" dirty="0">
              <a:solidFill>
                <a:schemeClr val="bg1"/>
              </a:solidFill>
              <a:effectLst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b="0" i="0" u="none" strike="noStrike" dirty="0">
                <a:solidFill>
                  <a:schemeClr val="bg1"/>
                </a:solidFill>
                <a:effectLst/>
              </a:rPr>
              <a:t>G. </a:t>
            </a:r>
            <a:r>
              <a:rPr lang="en-US" sz="1800" b="0" i="0" u="none" strike="noStrike" dirty="0" err="1">
                <a:solidFill>
                  <a:schemeClr val="bg1"/>
                </a:solidFill>
                <a:effectLst/>
              </a:rPr>
              <a:t>Venkatasubramanian</a:t>
            </a:r>
            <a:endParaRPr lang="en-US" sz="1800" b="0" dirty="0">
              <a:solidFill>
                <a:schemeClr val="bg1"/>
              </a:solidFill>
              <a:effectLst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b="0" i="0" u="none" strike="noStrike" dirty="0">
                <a:solidFill>
                  <a:schemeClr val="bg1"/>
                </a:solidFill>
                <a:effectLst/>
              </a:rPr>
              <a:t>Alban </a:t>
            </a:r>
            <a:r>
              <a:rPr lang="en-US" sz="1800" b="0" i="0" u="none" strike="noStrike" dirty="0" err="1">
                <a:solidFill>
                  <a:schemeClr val="bg1"/>
                </a:solidFill>
                <a:effectLst/>
              </a:rPr>
              <a:t>Voppel</a:t>
            </a:r>
            <a:endParaRPr lang="en-US" sz="1800" b="0" dirty="0">
              <a:solidFill>
                <a:schemeClr val="bg1"/>
              </a:solidFill>
              <a:effectLst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b="0" i="0" u="none" strike="noStrike" dirty="0">
                <a:solidFill>
                  <a:schemeClr val="bg1"/>
                </a:solidFill>
                <a:effectLst/>
              </a:rPr>
              <a:t>Sebastian Walther</a:t>
            </a:r>
            <a:endParaRPr lang="en-US" sz="1800" b="0" dirty="0">
              <a:solidFill>
                <a:schemeClr val="bg1"/>
              </a:solidFill>
              <a:effectLst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1800" b="0" i="0" u="none" strike="noStrike" dirty="0">
                <a:solidFill>
                  <a:schemeClr val="bg1"/>
                </a:solidFill>
                <a:effectLst/>
              </a:rPr>
              <a:t>Berna </a:t>
            </a:r>
            <a:r>
              <a:rPr lang="en-US" sz="1800" b="0" i="0" u="none" strike="noStrike" dirty="0" err="1">
                <a:solidFill>
                  <a:schemeClr val="bg1"/>
                </a:solidFill>
                <a:effectLst/>
              </a:rPr>
              <a:t>Yalınçetin</a:t>
            </a:r>
            <a:endParaRPr lang="en-US" sz="1800" b="0" dirty="0">
              <a:solidFill>
                <a:schemeClr val="bg1"/>
              </a:solidFill>
              <a:effectLst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93CEF3-E6B6-CF9A-E193-3CA7E777F9F2}"/>
              </a:ext>
            </a:extLst>
          </p:cNvPr>
          <p:cNvSpPr txBox="1"/>
          <p:nvPr/>
        </p:nvSpPr>
        <p:spPr>
          <a:xfrm>
            <a:off x="4547699" y="748267"/>
            <a:ext cx="6811916" cy="790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Co-Leads: </a:t>
            </a:r>
            <a:r>
              <a:rPr lang="en-US" sz="2000" dirty="0" err="1">
                <a:solidFill>
                  <a:schemeClr val="bg1"/>
                </a:solidFill>
              </a:rPr>
              <a:t>Frederike</a:t>
            </a:r>
            <a:r>
              <a:rPr lang="en-US" sz="2000" dirty="0">
                <a:solidFill>
                  <a:schemeClr val="bg1"/>
                </a:solidFill>
              </a:rPr>
              <a:t> Stein &amp; Sunny Tang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C2917BC-94D6-4B2A-74C1-EBCAC2D199D4}"/>
              </a:ext>
            </a:extLst>
          </p:cNvPr>
          <p:cNvSpPr/>
          <p:nvPr/>
        </p:nvSpPr>
        <p:spPr>
          <a:xfrm>
            <a:off x="0" y="0"/>
            <a:ext cx="832383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6329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4F6A49-E5E5-E89B-F4DE-B9DD966FD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Objectives &amp; Ongoing Initiatives</a:t>
            </a: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74B5B-1DD8-9656-666B-26998728D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319088"/>
            <a:ext cx="7186527" cy="6331094"/>
          </a:xfrm>
        </p:spPr>
        <p:txBody>
          <a:bodyPr anchor="ctr">
            <a:normAutofit/>
          </a:bodyPr>
          <a:lstStyle/>
          <a:p>
            <a:r>
              <a:rPr lang="en-US" sz="1800" b="1" dirty="0"/>
              <a:t>Overall Objective: </a:t>
            </a:r>
            <a:r>
              <a:rPr lang="en-US" sz="1800" dirty="0"/>
              <a:t>Facilitate cross-site and cross-linguistic clinical assessment of thought disorder and speech and language disturbance.</a:t>
            </a:r>
          </a:p>
          <a:p>
            <a:r>
              <a:rPr lang="en-US" sz="1800" b="1" dirty="0"/>
              <a:t>Ongoing Initiatives: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b="1" dirty="0"/>
              <a:t>Review and expert validation of FTD rating scales</a:t>
            </a:r>
          </a:p>
          <a:p>
            <a:pPr lvl="2"/>
            <a:r>
              <a:rPr lang="en-US" sz="1800" dirty="0"/>
              <a:t>Lead by </a:t>
            </a:r>
            <a:r>
              <a:rPr lang="en-US" sz="1800" dirty="0" err="1"/>
              <a:t>Sreeraj</a:t>
            </a:r>
            <a:r>
              <a:rPr lang="en-US" sz="1800" dirty="0"/>
              <a:t> &amp; Venkat</a:t>
            </a:r>
          </a:p>
          <a:p>
            <a:pPr lvl="2"/>
            <a:r>
              <a:rPr lang="en-US" sz="1800" dirty="0"/>
              <a:t>Extracted 189 items from most popular tools and mapped to TLC based on expert review</a:t>
            </a:r>
          </a:p>
          <a:p>
            <a:pPr lvl="2"/>
            <a:r>
              <a:rPr lang="en-US" sz="1800" dirty="0"/>
              <a:t>Next Step: Circulate for expert validation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b="1" dirty="0"/>
              <a:t>Semantic analysis of FTD rating scales</a:t>
            </a:r>
          </a:p>
          <a:p>
            <a:pPr lvl="2"/>
            <a:r>
              <a:rPr lang="en-US" sz="1800" dirty="0"/>
              <a:t>Lead by Alban </a:t>
            </a:r>
            <a:r>
              <a:rPr lang="en-US" sz="1800" dirty="0" err="1"/>
              <a:t>Voppel</a:t>
            </a:r>
            <a:endParaRPr lang="en-US" sz="1800" dirty="0"/>
          </a:p>
          <a:p>
            <a:pPr lvl="2"/>
            <a:r>
              <a:rPr lang="en-US" sz="1800" dirty="0"/>
              <a:t>Semantic similarity analysis of rating scale descriptions for FTD items</a:t>
            </a:r>
          </a:p>
          <a:p>
            <a:pPr lvl="2"/>
            <a:r>
              <a:rPr lang="en-US" sz="1800" dirty="0"/>
              <a:t>Next Step: Manuscript preparation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800" b="1" dirty="0"/>
              <a:t>Data-driven factor analysis of FTD items</a:t>
            </a:r>
            <a:endParaRPr lang="en-US" sz="1800" dirty="0"/>
          </a:p>
          <a:p>
            <a:pPr lvl="2"/>
            <a:r>
              <a:rPr lang="en-US" sz="1800" dirty="0"/>
              <a:t>Lead by </a:t>
            </a:r>
            <a:r>
              <a:rPr lang="en-US" sz="1800" dirty="0" err="1"/>
              <a:t>Frederike</a:t>
            </a:r>
            <a:r>
              <a:rPr lang="en-US" sz="1800" dirty="0"/>
              <a:t> Stein &amp; Sunny Tang</a:t>
            </a:r>
          </a:p>
          <a:p>
            <a:pPr lvl="2"/>
            <a:r>
              <a:rPr lang="en-US" sz="1800" dirty="0"/>
              <a:t>Large scale factor analysis across scales</a:t>
            </a:r>
          </a:p>
          <a:p>
            <a:pPr lvl="2"/>
            <a:r>
              <a:rPr lang="en-US" sz="1800" dirty="0"/>
              <a:t>Next Step: Data harmonization and pooling</a:t>
            </a:r>
          </a:p>
        </p:txBody>
      </p:sp>
    </p:spTree>
    <p:extLst>
      <p:ext uri="{BB962C8B-B14F-4D97-AF65-F5344CB8AC3E}">
        <p14:creationId xmlns:p14="http://schemas.microsoft.com/office/powerpoint/2010/main" val="1164833798"/>
      </p:ext>
    </p:extLst>
  </p:cSld>
  <p:clrMapOvr>
    <a:masterClrMapping/>
  </p:clrMapOvr>
</p:sld>
</file>

<file path=ppt/theme/theme1.xml><?xml version="1.0" encoding="utf-8"?>
<a:theme xmlns:a="http://schemas.openxmlformats.org/drawingml/2006/main" name="Sunny-Pen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Sunny-Penn Theme</Template>
  <TotalTime>29</TotalTime>
  <Words>178</Words>
  <Application>Microsoft Office PowerPoint</Application>
  <PresentationFormat>Widescreen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Wingdings</vt:lpstr>
      <vt:lpstr>Sunny-Penn Theme</vt:lpstr>
      <vt:lpstr>Office Theme</vt:lpstr>
      <vt:lpstr>Clinical Harmonization Working Group:   Membership</vt:lpstr>
      <vt:lpstr>Objectives &amp; Ongoing Initiatives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Harmonization Working Group</dc:title>
  <dc:creator>Tang, Sunny</dc:creator>
  <cp:lastModifiedBy>Betsy Schaefer</cp:lastModifiedBy>
  <cp:revision>3</cp:revision>
  <dcterms:created xsi:type="dcterms:W3CDTF">2025-03-31T20:06:06Z</dcterms:created>
  <dcterms:modified xsi:type="dcterms:W3CDTF">2025-04-01T17:42:05Z</dcterms:modified>
</cp:coreProperties>
</file>